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notesSlides/notesSlide27.xml" ContentType="application/vnd.openxmlformats-officedocument.presentationml.notesSlide+xml"/>
  <Override PartName="/ppt/embeddings/oleObject16.bin" ContentType="application/vnd.openxmlformats-officedocument.oleObject"/>
  <Override PartName="/ppt/notesSlides/notesSlide2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29.xml" ContentType="application/vnd.openxmlformats-officedocument.presentationml.notesSlide+xml"/>
  <Override PartName="/ppt/embeddings/oleObject20.bin" ContentType="application/vnd.openxmlformats-officedocument.oleObject"/>
  <Override PartName="/ppt/notesSlides/notesSlide30.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notesSlides/notesSlide33.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4.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35.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36.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notesSlides/notesSlide37.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38.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39.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notesSlides/notesSlide40.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41.xml" ContentType="application/vnd.openxmlformats-officedocument.presentationml.notesSlide+xml"/>
  <Override PartName="/ppt/embeddings/Microsoft_Equation1.bin" ContentType="application/vnd.openxmlformats-officedocument.oleObject"/>
  <Override PartName="/ppt/embeddings/oleObject54.bin" ContentType="application/vnd.openxmlformats-officedocument.oleObject"/>
  <Override PartName="/ppt/embeddings/Microsoft_Equation2.bin" ContentType="application/vnd.openxmlformats-officedocument.oleObject"/>
  <Override PartName="/ppt/embeddings/oleObject55.bin" ContentType="application/vnd.openxmlformats-officedocument.oleObject"/>
  <Override PartName="/ppt/embeddings/Microsoft_Equation3.bin" ContentType="application/vnd.openxmlformats-officedocument.oleObject"/>
  <Override PartName="/ppt/embeddings/oleObject56.bin" ContentType="application/vnd.openxmlformats-officedocument.oleObject"/>
  <Override PartName="/ppt/notesSlides/notesSlide42.xml" ContentType="application/vnd.openxmlformats-officedocument.presentationml.notesSlide+xml"/>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notesSlides/notesSlide43.xml" ContentType="application/vnd.openxmlformats-officedocument.presentationml.notesSlide+xml"/>
  <Override PartName="/ppt/embeddings/oleObject6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8"/>
  </p:notesMasterIdLst>
  <p:handoutMasterIdLst>
    <p:handoutMasterId r:id="rId109"/>
  </p:handoutMasterIdLst>
  <p:sldIdLst>
    <p:sldId id="258" r:id="rId2"/>
    <p:sldId id="492" r:id="rId3"/>
    <p:sldId id="493" r:id="rId4"/>
    <p:sldId id="494" r:id="rId5"/>
    <p:sldId id="495" r:id="rId6"/>
    <p:sldId id="496" r:id="rId7"/>
    <p:sldId id="487" r:id="rId8"/>
    <p:sldId id="497" r:id="rId9"/>
    <p:sldId id="498" r:id="rId10"/>
    <p:sldId id="499" r:id="rId11"/>
    <p:sldId id="552" r:id="rId12"/>
    <p:sldId id="423" r:id="rId13"/>
    <p:sldId id="424" r:id="rId14"/>
    <p:sldId id="425" r:id="rId15"/>
    <p:sldId id="426" r:id="rId16"/>
    <p:sldId id="427" r:id="rId17"/>
    <p:sldId id="315" r:id="rId18"/>
    <p:sldId id="316" r:id="rId19"/>
    <p:sldId id="325" r:id="rId20"/>
    <p:sldId id="528" r:id="rId21"/>
    <p:sldId id="332" r:id="rId22"/>
    <p:sldId id="529" r:id="rId23"/>
    <p:sldId id="530" r:id="rId24"/>
    <p:sldId id="531" r:id="rId25"/>
    <p:sldId id="335" r:id="rId26"/>
    <p:sldId id="336" r:id="rId27"/>
    <p:sldId id="337" r:id="rId28"/>
    <p:sldId id="507" r:id="rId29"/>
    <p:sldId id="508" r:id="rId30"/>
    <p:sldId id="510" r:id="rId31"/>
    <p:sldId id="509" r:id="rId32"/>
    <p:sldId id="511" r:id="rId33"/>
    <p:sldId id="512" r:id="rId34"/>
    <p:sldId id="338" r:id="rId35"/>
    <p:sldId id="339" r:id="rId36"/>
    <p:sldId id="513" r:id="rId37"/>
    <p:sldId id="514" r:id="rId38"/>
    <p:sldId id="519" r:id="rId39"/>
    <p:sldId id="517" r:id="rId40"/>
    <p:sldId id="520" r:id="rId41"/>
    <p:sldId id="521" r:id="rId42"/>
    <p:sldId id="532" r:id="rId43"/>
    <p:sldId id="523" r:id="rId44"/>
    <p:sldId id="524" r:id="rId45"/>
    <p:sldId id="525" r:id="rId46"/>
    <p:sldId id="344" r:id="rId47"/>
    <p:sldId id="350" r:id="rId48"/>
    <p:sldId id="349" r:id="rId49"/>
    <p:sldId id="534" r:id="rId50"/>
    <p:sldId id="535" r:id="rId51"/>
    <p:sldId id="536" r:id="rId52"/>
    <p:sldId id="582" r:id="rId53"/>
    <p:sldId id="583" r:id="rId54"/>
    <p:sldId id="585" r:id="rId55"/>
    <p:sldId id="584" r:id="rId56"/>
    <p:sldId id="586" r:id="rId57"/>
    <p:sldId id="533" r:id="rId58"/>
    <p:sldId id="491" r:id="rId59"/>
    <p:sldId id="488" r:id="rId60"/>
    <p:sldId id="489" r:id="rId61"/>
    <p:sldId id="436" r:id="rId62"/>
    <p:sldId id="567" r:id="rId63"/>
    <p:sldId id="537" r:id="rId64"/>
    <p:sldId id="437" r:id="rId65"/>
    <p:sldId id="439" r:id="rId66"/>
    <p:sldId id="441" r:id="rId67"/>
    <p:sldId id="577" r:id="rId68"/>
    <p:sldId id="580" r:id="rId69"/>
    <p:sldId id="578" r:id="rId70"/>
    <p:sldId id="543" r:id="rId71"/>
    <p:sldId id="544" r:id="rId72"/>
    <p:sldId id="545" r:id="rId73"/>
    <p:sldId id="553" r:id="rId74"/>
    <p:sldId id="540" r:id="rId75"/>
    <p:sldId id="447" r:id="rId76"/>
    <p:sldId id="448" r:id="rId77"/>
    <p:sldId id="451" r:id="rId78"/>
    <p:sldId id="546" r:id="rId79"/>
    <p:sldId id="547" r:id="rId80"/>
    <p:sldId id="548" r:id="rId81"/>
    <p:sldId id="550" r:id="rId82"/>
    <p:sldId id="551" r:id="rId83"/>
    <p:sldId id="468" r:id="rId84"/>
    <p:sldId id="555" r:id="rId85"/>
    <p:sldId id="558" r:id="rId86"/>
    <p:sldId id="564" r:id="rId87"/>
    <p:sldId id="563" r:id="rId88"/>
    <p:sldId id="565" r:id="rId89"/>
    <p:sldId id="562" r:id="rId90"/>
    <p:sldId id="566" r:id="rId91"/>
    <p:sldId id="592" r:id="rId92"/>
    <p:sldId id="593" r:id="rId93"/>
    <p:sldId id="594" r:id="rId94"/>
    <p:sldId id="595" r:id="rId95"/>
    <p:sldId id="587" r:id="rId96"/>
    <p:sldId id="588" r:id="rId97"/>
    <p:sldId id="589" r:id="rId98"/>
    <p:sldId id="590" r:id="rId99"/>
    <p:sldId id="570" r:id="rId100"/>
    <p:sldId id="406" r:id="rId101"/>
    <p:sldId id="572" r:id="rId102"/>
    <p:sldId id="573" r:id="rId103"/>
    <p:sldId id="415" r:id="rId104"/>
    <p:sldId id="574" r:id="rId105"/>
    <p:sldId id="575" r:id="rId106"/>
    <p:sldId id="420" r:id="rId10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59" d="100"/>
          <a:sy n="59" d="100"/>
        </p:scale>
        <p:origin x="-1352"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interSettings" Target="printerSettings/printerSettings1.bin"/><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wmf"/><Relationship Id="rId3"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emf"/><Relationship Id="rId3" Type="http://schemas.openxmlformats.org/officeDocument/2006/relationships/image" Target="../media/image4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4.emf"/><Relationship Id="rId3"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 Id="rId3" Type="http://schemas.openxmlformats.org/officeDocument/2006/relationships/image" Target="../media/image5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8657A0A0-8BCF-8F42-AF7E-05D4BFD08C6A}" type="slidenum">
              <a:rPr lang="en-US" b="0"/>
              <a:pPr eaLnBrk="1" hangingPunct="1"/>
              <a:t>27</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28</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29</a:t>
            </a:fld>
            <a:endParaRPr lang="en-US"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30</a:t>
            </a:fld>
            <a:endParaRPr 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32</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04B153F5-0822-0A4B-AFE7-6C20B81FEE69}" type="slidenum">
              <a:rPr lang="en-US" b="0"/>
              <a:pPr eaLnBrk="1" hangingPunct="1"/>
              <a:t>34</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34EB18EB-1B41-0446-987E-E64FA4B7E14D}" type="slidenum">
              <a:rPr lang="en-US" b="0"/>
              <a:pPr eaLnBrk="1" hangingPunct="1"/>
              <a:t>35</a:t>
            </a:fld>
            <a:endParaRPr 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39</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41</a:t>
            </a:fld>
            <a:endParaRPr 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43</a:t>
            </a:fld>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17</a:t>
            </a:fld>
            <a:endParaRPr lang="en-US"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44</a:t>
            </a:fld>
            <a:endParaRPr 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7229B993-EDED-F84D-8DCA-691A62BD1887}" type="slidenum">
              <a:rPr lang="en-NZ" b="0"/>
              <a:pPr eaLnBrk="1" hangingPunct="1"/>
              <a:t>47</a:t>
            </a:fld>
            <a:endParaRPr lang="en-NZ" b="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NZ">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48</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50</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any good?</a:t>
            </a:r>
            <a:r>
              <a:rPr lang="en-US" baseline="0" dirty="0" smtClean="0"/>
              <a:t> How do you know?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67</a:t>
            </a:fld>
            <a:endParaRPr lang="en-US"/>
          </a:p>
        </p:txBody>
      </p:sp>
    </p:spTree>
    <p:extLst>
      <p:ext uri="{BB962C8B-B14F-4D97-AF65-F5344CB8AC3E}">
        <p14:creationId xmlns:p14="http://schemas.microsoft.com/office/powerpoint/2010/main" val="373265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68</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solve for y by estimating b0 and b1</a:t>
            </a:r>
          </a:p>
          <a:p>
            <a:pPr marL="0" indent="0">
              <a:lnSpc>
                <a:spcPct val="110000"/>
              </a:lnSpc>
              <a:spcBef>
                <a:spcPct val="45000"/>
              </a:spcBef>
              <a:buNone/>
            </a:pPr>
            <a:r>
              <a:rPr lang="en-US" sz="1200" dirty="0" smtClean="0"/>
              <a:t>b</a:t>
            </a:r>
            <a:r>
              <a:rPr lang="en-US" sz="1200" baseline="-25000" dirty="0" smtClean="0"/>
              <a:t>0</a:t>
            </a:r>
            <a:r>
              <a:rPr lang="en-US" sz="1200" dirty="0" smtClean="0"/>
              <a:t> is the estimated average value of y when the value of x is zero</a:t>
            </a:r>
            <a:endParaRPr lang="en-US" sz="800" dirty="0" smtClean="0"/>
          </a:p>
          <a:p>
            <a:pPr marL="0" indent="0">
              <a:lnSpc>
                <a:spcPct val="110000"/>
              </a:lnSpc>
              <a:spcBef>
                <a:spcPct val="45000"/>
              </a:spcBef>
              <a:buNone/>
            </a:pPr>
            <a:r>
              <a:rPr lang="en-US" sz="1200" dirty="0" smtClean="0"/>
              <a:t>b</a:t>
            </a:r>
            <a:r>
              <a:rPr lang="en-US" sz="1200" baseline="-25000" dirty="0" smtClean="0"/>
              <a:t>1</a:t>
            </a:r>
            <a:r>
              <a:rPr lang="en-US" sz="1200" dirty="0" smtClean="0"/>
              <a:t> is the estimated change in the average value of y as a result of a one-unit change in x</a:t>
            </a:r>
          </a:p>
          <a:p>
            <a:pPr marL="0" marR="0" indent="0" algn="l" defTabSz="457200" rtl="0" eaLnBrk="1" fontAlgn="auto" latinLnBrk="0" hangingPunct="1">
              <a:lnSpc>
                <a:spcPct val="110000"/>
              </a:lnSpc>
              <a:spcBef>
                <a:spcPct val="45000"/>
              </a:spcBef>
              <a:spcAft>
                <a:spcPts val="0"/>
              </a:spcAft>
              <a:buClrTx/>
              <a:buSzTx/>
              <a:buFontTx/>
              <a:buNone/>
              <a:tabLst/>
              <a:defRPr/>
            </a:pPr>
            <a:r>
              <a:rPr lang="en-US" sz="1200" dirty="0" smtClean="0"/>
              <a:t>The simple regression line always passes through the mean of the y variable and the mean of the x variable</a:t>
            </a:r>
          </a:p>
          <a:p>
            <a:pPr marL="0" indent="0">
              <a:lnSpc>
                <a:spcPct val="110000"/>
              </a:lnSpc>
              <a:spcBef>
                <a:spcPct val="45000"/>
              </a:spcBef>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69</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71</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18</a:t>
            </a:fld>
            <a:endParaRPr lang="en-US"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machine learning we can play with these a bit – will get to this next week</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74</a:t>
            </a:fld>
            <a:endParaRPr lang="en-US"/>
          </a:p>
        </p:txBody>
      </p:sp>
    </p:spTree>
    <p:extLst>
      <p:ext uri="{BB962C8B-B14F-4D97-AF65-F5344CB8AC3E}">
        <p14:creationId xmlns:p14="http://schemas.microsoft.com/office/powerpoint/2010/main" val="3194892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folHlink"/>
                </a:solidFill>
              </a:rPr>
              <a:t>Here, no houses had 0 square feet, so b</a:t>
            </a:r>
            <a:r>
              <a:rPr lang="en-US" baseline="-25000" dirty="0" smtClean="0">
                <a:solidFill>
                  <a:schemeClr val="folHlink"/>
                </a:solidFill>
              </a:rPr>
              <a:t>0</a:t>
            </a:r>
            <a:r>
              <a:rPr lang="en-US" dirty="0" smtClean="0">
                <a:solidFill>
                  <a:schemeClr val="folHlink"/>
                </a:solidFill>
              </a:rPr>
              <a:t> = 98.24833 just indicates that, for houses within the range of sizes observed, $98,248.33 is the portion of the house price not explained by square feet</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77</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78</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79</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D01ADCB4-3FB3-EB47-BB2E-7AD795F9EE2B}" type="slidenum">
              <a:rPr lang="en-US" b="0"/>
              <a:pPr eaLnBrk="1" hangingPunct="1"/>
              <a:t>20</a:t>
            </a:fld>
            <a:endParaRPr lang="en-US" b="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94</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4AC4135-6143-E64E-9B90-0491885BC934}" type="slidenum">
              <a:rPr lang="en-US"/>
              <a:pPr/>
              <a:t>98</a:t>
            </a:fld>
            <a:endParaRPr lang="en-US"/>
          </a:p>
        </p:txBody>
      </p:sp>
      <p:sp>
        <p:nvSpPr>
          <p:cNvPr id="1018882" name="Rectangle 2"/>
          <p:cNvSpPr>
            <a:spLocks noChangeArrowheads="1"/>
          </p:cNvSpPr>
          <p:nvPr/>
        </p:nvSpPr>
        <p:spPr bwMode="auto">
          <a:xfrm>
            <a:off x="388620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3" name="Rectangle 3"/>
          <p:cNvSpPr>
            <a:spLocks noChangeArrowheads="1"/>
          </p:cNvSpPr>
          <p:nvPr/>
        </p:nvSpPr>
        <p:spPr bwMode="auto">
          <a:xfrm>
            <a:off x="0" y="8686643"/>
            <a:ext cx="2971800" cy="45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4" name="Rectangle 4"/>
          <p:cNvSpPr>
            <a:spLocks noChangeArrowheads="1"/>
          </p:cNvSpPr>
          <p:nvPr/>
        </p:nvSpPr>
        <p:spPr bwMode="auto">
          <a:xfrm>
            <a:off x="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5" name="Rectangle 5"/>
          <p:cNvSpPr>
            <a:spLocks noGrp="1" noChangeArrowheads="1"/>
          </p:cNvSpPr>
          <p:nvPr>
            <p:ph type="body" idx="1"/>
          </p:nvPr>
        </p:nvSpPr>
        <p:spPr>
          <a:xfrm>
            <a:off x="914400" y="4419548"/>
            <a:ext cx="5029200" cy="4039202"/>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
        <p:nvSpPr>
          <p:cNvPr id="1018886" name="Rectangle 6"/>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21</a:t>
            </a:fld>
            <a:endParaRPr lang="en-US"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22</a:t>
            </a:fld>
            <a:endParaRPr lang="en-US"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Equivalent</a:t>
            </a:r>
            <a:r>
              <a:rPr lang="en-US" baseline="0" dirty="0" smtClean="0"/>
              <a:t> to strength for a t-test? Size of difference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131953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25</a:t>
            </a:fld>
            <a:endParaRPr lang="en-US"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E2AF5D-16E8-B144-9B73-6F6994AA5883}" type="slidenum">
              <a:rPr lang="en-US" b="0"/>
              <a:pPr eaLnBrk="1" hangingPunct="1"/>
              <a:t>26</a:t>
            </a:fld>
            <a:endParaRPr 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2/24/14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821039B-C738-3C46-B5A5-969F141972B6}" type="slidenum">
              <a:rPr lang="en-US"/>
              <a:pPr/>
              <a:t>‹#›</a:t>
            </a:fld>
            <a:endParaRPr lang="en-US"/>
          </a:p>
        </p:txBody>
      </p:sp>
    </p:spTree>
    <p:extLst>
      <p:ext uri="{BB962C8B-B14F-4D97-AF65-F5344CB8AC3E}">
        <p14:creationId xmlns:p14="http://schemas.microsoft.com/office/powerpoint/2010/main" val="1482849983"/>
      </p:ext>
    </p:extLst>
  </p:cSld>
  <p:clrMapOvr>
    <a:masterClrMapping/>
  </p:clrMapOvr>
  <p:transition xmlns:p14="http://schemas.microsoft.com/office/powerpoint/2010/mai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1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12"/>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fld id="{D40A64D0-DC79-CA4C-AC54-23AD92509BC4}" type="slidenum">
              <a:rPr lang="en-US"/>
              <a:pPr/>
              <a:t>‹#›</a:t>
            </a:fld>
            <a:endParaRPr lang="en-US"/>
          </a:p>
        </p:txBody>
      </p:sp>
    </p:spTree>
    <p:extLst>
      <p:ext uri="{BB962C8B-B14F-4D97-AF65-F5344CB8AC3E}">
        <p14:creationId xmlns:p14="http://schemas.microsoft.com/office/powerpoint/2010/main" val="934260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x-none"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a:xfrm>
            <a:off x="1162050" y="6243638"/>
            <a:ext cx="1905000" cy="457200"/>
          </a:xfrm>
        </p:spPr>
        <p:txBody>
          <a:bodyPr/>
          <a:lstStyle>
            <a:lvl1pPr>
              <a:defRPr/>
            </a:lvl1pPr>
          </a:lstStyle>
          <a:p>
            <a:endParaRPr lang="en-US"/>
          </a:p>
        </p:txBody>
      </p:sp>
      <p:sp>
        <p:nvSpPr>
          <p:cNvPr id="8" name="Footer Placeholder 7"/>
          <p:cNvSpPr>
            <a:spLocks noGrp="1"/>
          </p:cNvSpPr>
          <p:nvPr>
            <p:ph type="ftr" sz="quarter" idx="11"/>
          </p:nvPr>
        </p:nvSpPr>
        <p:spPr>
          <a:xfrm>
            <a:off x="3657600" y="6243638"/>
            <a:ext cx="2895600" cy="457200"/>
          </a:xfrm>
        </p:spPr>
        <p:txBody>
          <a:bodyPr/>
          <a:lstStyle>
            <a:lvl1pPr>
              <a:defRPr/>
            </a:lvl1pPr>
          </a:lstStyle>
          <a:p>
            <a:endParaRPr lang="en-US"/>
          </a:p>
        </p:txBody>
      </p:sp>
      <p:sp>
        <p:nvSpPr>
          <p:cNvPr id="9" name="Slide Number Placeholder 8"/>
          <p:cNvSpPr>
            <a:spLocks noGrp="1"/>
          </p:cNvSpPr>
          <p:nvPr>
            <p:ph type="sldNum" sz="quarter" idx="12"/>
          </p:nvPr>
        </p:nvSpPr>
        <p:spPr>
          <a:xfrm>
            <a:off x="7042150" y="6243638"/>
            <a:ext cx="1905000" cy="457200"/>
          </a:xfrm>
        </p:spPr>
        <p:txBody>
          <a:bodyPr/>
          <a:lstStyle>
            <a:lvl1pPr>
              <a:defRPr/>
            </a:lvl1pPr>
          </a:lstStyle>
          <a:p>
            <a:fld id="{1497151C-99BC-7B43-B109-64D60AE3512A}" type="slidenum">
              <a:rPr lang="en-US"/>
              <a:pPr/>
              <a:t>‹#›</a:t>
            </a:fld>
            <a:endParaRPr lang="en-US"/>
          </a:p>
        </p:txBody>
      </p:sp>
    </p:spTree>
    <p:extLst>
      <p:ext uri="{BB962C8B-B14F-4D97-AF65-F5344CB8AC3E}">
        <p14:creationId xmlns:p14="http://schemas.microsoft.com/office/powerpoint/2010/main" val="304058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2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2/24/14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5"/>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2" r:id="rId20"/>
    <p:sldLayoutId id="2147483673" r:id="rId21"/>
    <p:sldLayoutId id="2147483674" r:id="rId22"/>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3.wmf"/><Relationship Id="rId5" Type="http://schemas.openxmlformats.org/officeDocument/2006/relationships/oleObject" Target="../embeddings/oleObject2.bin"/><Relationship Id="rId6"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7.emf"/><Relationship Id="rId5" Type="http://schemas.openxmlformats.org/officeDocument/2006/relationships/oleObject" Target="../embeddings/oleObject4.bin"/><Relationship Id="rId6"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9.emf"/><Relationship Id="rId5" Type="http://schemas.openxmlformats.org/officeDocument/2006/relationships/oleObject" Target="../embeddings/oleObject6.bin"/><Relationship Id="rId6"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1.wmf"/><Relationship Id="rId5" Type="http://schemas.openxmlformats.org/officeDocument/2006/relationships/oleObject" Target="../embeddings/oleObject8.bin"/><Relationship Id="rId6" Type="http://schemas.openxmlformats.org/officeDocument/2006/relationships/image" Target="../media/image22.emf"/><Relationship Id="rId7" Type="http://schemas.openxmlformats.org/officeDocument/2006/relationships/oleObject" Target="../embeddings/oleObject9.bin"/><Relationship Id="rId8" Type="http://schemas.openxmlformats.org/officeDocument/2006/relationships/image" Target="../media/image2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1.wmf"/><Relationship Id="rId5" Type="http://schemas.openxmlformats.org/officeDocument/2006/relationships/oleObject" Target="../embeddings/oleObject11.bin"/><Relationship Id="rId6" Type="http://schemas.openxmlformats.org/officeDocument/2006/relationships/image" Target="../media/image22.emf"/><Relationship Id="rId7" Type="http://schemas.openxmlformats.org/officeDocument/2006/relationships/oleObject" Target="../embeddings/oleObject12.bin"/><Relationship Id="rId8"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6.bin"/><Relationship Id="rId5" Type="http://schemas.openxmlformats.org/officeDocument/2006/relationships/image" Target="../media/image2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7.bin"/><Relationship Id="rId5" Type="http://schemas.openxmlformats.org/officeDocument/2006/relationships/image" Target="../media/image29.emf"/><Relationship Id="rId6" Type="http://schemas.openxmlformats.org/officeDocument/2006/relationships/oleObject" Target="../embeddings/oleObject18.bin"/><Relationship Id="rId7" Type="http://schemas.openxmlformats.org/officeDocument/2006/relationships/image" Target="../media/image3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0.bin"/><Relationship Id="rId5" Type="http://schemas.openxmlformats.org/officeDocument/2006/relationships/image" Target="../media/image32.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1.bin"/><Relationship Id="rId5" Type="http://schemas.openxmlformats.org/officeDocument/2006/relationships/image" Target="../media/image32.emf"/><Relationship Id="rId6" Type="http://schemas.openxmlformats.org/officeDocument/2006/relationships/oleObject" Target="../embeddings/oleObject22.bin"/><Relationship Id="rId7" Type="http://schemas.openxmlformats.org/officeDocument/2006/relationships/image" Target="../media/image33.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3.bin"/><Relationship Id="rId5" Type="http://schemas.openxmlformats.org/officeDocument/2006/relationships/image" Target="../media/image34.emf"/><Relationship Id="rId6" Type="http://schemas.openxmlformats.org/officeDocument/2006/relationships/oleObject" Target="../embeddings/oleObject24.bin"/><Relationship Id="rId7"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5.bin"/><Relationship Id="rId5" Type="http://schemas.openxmlformats.org/officeDocument/2006/relationships/image" Target="../media/image34.emf"/><Relationship Id="rId6" Type="http://schemas.openxmlformats.org/officeDocument/2006/relationships/oleObject" Target="../embeddings/oleObject26.bin"/><Relationship Id="rId7" Type="http://schemas.openxmlformats.org/officeDocument/2006/relationships/image" Target="../media/image35.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34.emf"/><Relationship Id="rId6" Type="http://schemas.openxmlformats.org/officeDocument/2006/relationships/oleObject" Target="../embeddings/oleObject28.bin"/><Relationship Id="rId7" Type="http://schemas.openxmlformats.org/officeDocument/2006/relationships/image" Target="../media/image35.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36.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6.wmf"/><Relationship Id="rId5" Type="http://schemas.openxmlformats.org/officeDocument/2006/relationships/oleObject" Target="../embeddings/oleObject31.bin"/><Relationship Id="rId6" Type="http://schemas.openxmlformats.org/officeDocument/2006/relationships/image" Target="../media/image37.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6.wmf"/><Relationship Id="rId5" Type="http://schemas.openxmlformats.org/officeDocument/2006/relationships/oleObject" Target="../embeddings/oleObject33.bin"/><Relationship Id="rId6"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image" Target="../media/image38.wmf"/><Relationship Id="rId5" Type="http://schemas.openxmlformats.org/officeDocument/2006/relationships/oleObject" Target="../embeddings/oleObject35.bin"/><Relationship Id="rId6" Type="http://schemas.openxmlformats.org/officeDocument/2006/relationships/image" Target="../media/image39.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6.bin"/><Relationship Id="rId5" Type="http://schemas.openxmlformats.org/officeDocument/2006/relationships/image" Target="../media/image40.emf"/><Relationship Id="rId6" Type="http://schemas.openxmlformats.org/officeDocument/2006/relationships/oleObject" Target="../embeddings/oleObject37.bin"/><Relationship Id="rId7" Type="http://schemas.openxmlformats.org/officeDocument/2006/relationships/image" Target="../media/image41.wmf"/><Relationship Id="rId8" Type="http://schemas.openxmlformats.org/officeDocument/2006/relationships/oleObject" Target="../embeddings/oleObject38.bin"/><Relationship Id="rId9" Type="http://schemas.openxmlformats.org/officeDocument/2006/relationships/image" Target="../media/image42.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9.bin"/><Relationship Id="rId5" Type="http://schemas.openxmlformats.org/officeDocument/2006/relationships/image" Target="../media/image41.wmf"/><Relationship Id="rId6" Type="http://schemas.openxmlformats.org/officeDocument/2006/relationships/oleObject" Target="../embeddings/oleObject40.bin"/><Relationship Id="rId7" Type="http://schemas.openxmlformats.org/officeDocument/2006/relationships/image" Target="../media/image40.emf"/><Relationship Id="rId8" Type="http://schemas.openxmlformats.org/officeDocument/2006/relationships/oleObject" Target="../embeddings/oleObject41.bin"/><Relationship Id="rId9" Type="http://schemas.openxmlformats.org/officeDocument/2006/relationships/image" Target="../media/image4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2.bin"/><Relationship Id="rId5" Type="http://schemas.openxmlformats.org/officeDocument/2006/relationships/image" Target="../media/image41.wmf"/><Relationship Id="rId6" Type="http://schemas.openxmlformats.org/officeDocument/2006/relationships/oleObject" Target="../embeddings/oleObject43.bin"/><Relationship Id="rId7" Type="http://schemas.openxmlformats.org/officeDocument/2006/relationships/image" Target="../media/image40.emf"/><Relationship Id="rId8" Type="http://schemas.openxmlformats.org/officeDocument/2006/relationships/oleObject" Target="../embeddings/oleObject44.bin"/><Relationship Id="rId9" Type="http://schemas.openxmlformats.org/officeDocument/2006/relationships/image" Target="../media/image42.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5.bin"/><Relationship Id="rId5" Type="http://schemas.openxmlformats.org/officeDocument/2006/relationships/image" Target="../media/image41.wmf"/><Relationship Id="rId6" Type="http://schemas.openxmlformats.org/officeDocument/2006/relationships/oleObject" Target="../embeddings/oleObject46.bin"/><Relationship Id="rId7" Type="http://schemas.openxmlformats.org/officeDocument/2006/relationships/image" Target="../media/image40.emf"/><Relationship Id="rId8" Type="http://schemas.openxmlformats.org/officeDocument/2006/relationships/oleObject" Target="../embeddings/oleObject47.bin"/><Relationship Id="rId9" Type="http://schemas.openxmlformats.org/officeDocument/2006/relationships/image" Target="../media/image42.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48.bin"/><Relationship Id="rId5" Type="http://schemas.openxmlformats.org/officeDocument/2006/relationships/image" Target="../media/image41.wmf"/><Relationship Id="rId6" Type="http://schemas.openxmlformats.org/officeDocument/2006/relationships/oleObject" Target="../embeddings/oleObject49.bin"/><Relationship Id="rId7" Type="http://schemas.openxmlformats.org/officeDocument/2006/relationships/image" Target="../media/image40.emf"/><Relationship Id="rId8" Type="http://schemas.openxmlformats.org/officeDocument/2006/relationships/oleObject" Target="../embeddings/oleObject50.bin"/><Relationship Id="rId9" Type="http://schemas.openxmlformats.org/officeDocument/2006/relationships/image" Target="../media/image42.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51.bin"/><Relationship Id="rId5" Type="http://schemas.openxmlformats.org/officeDocument/2006/relationships/image" Target="../media/image43.emf"/><Relationship Id="rId6" Type="http://schemas.openxmlformats.org/officeDocument/2006/relationships/oleObject" Target="../embeddings/oleObject52.bin"/><Relationship Id="rId7" Type="http://schemas.openxmlformats.org/officeDocument/2006/relationships/image" Target="../media/image44.emf"/><Relationship Id="rId8" Type="http://schemas.openxmlformats.org/officeDocument/2006/relationships/oleObject" Target="../embeddings/oleObject53.bin"/><Relationship Id="rId9" Type="http://schemas.openxmlformats.org/officeDocument/2006/relationships/image" Target="../media/image45.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Microsoft_Equation1.bin"/><Relationship Id="rId5" Type="http://schemas.openxmlformats.org/officeDocument/2006/relationships/image" Target="../media/image46.emf"/><Relationship Id="rId6" Type="http://schemas.openxmlformats.org/officeDocument/2006/relationships/oleObject" Target="../embeddings/oleObject54.bin"/><Relationship Id="rId7" Type="http://schemas.openxmlformats.org/officeDocument/2006/relationships/image" Target="../media/image44.emf"/><Relationship Id="rId8" Type="http://schemas.openxmlformats.org/officeDocument/2006/relationships/oleObject" Target="../embeddings/Microsoft_Equation2.bin"/><Relationship Id="rId9" Type="http://schemas.openxmlformats.org/officeDocument/2006/relationships/image" Target="../media/image47.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55.bin"/><Relationship Id="rId4" Type="http://schemas.openxmlformats.org/officeDocument/2006/relationships/image" Target="../media/image48.wmf"/><Relationship Id="rId5" Type="http://schemas.openxmlformats.org/officeDocument/2006/relationships/oleObject" Target="../embeddings/Microsoft_Equation3.bin"/><Relationship Id="rId6" Type="http://schemas.openxmlformats.org/officeDocument/2006/relationships/image" Target="../media/image49.wmf"/><Relationship Id="rId7" Type="http://schemas.openxmlformats.org/officeDocument/2006/relationships/oleObject" Target="../embeddings/oleObject56.bin"/><Relationship Id="rId8" Type="http://schemas.openxmlformats.org/officeDocument/2006/relationships/image" Target="../media/image50.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57.bin"/><Relationship Id="rId5" Type="http://schemas.openxmlformats.org/officeDocument/2006/relationships/image" Target="../media/image34.emf"/><Relationship Id="rId6" Type="http://schemas.openxmlformats.org/officeDocument/2006/relationships/oleObject" Target="../embeddings/oleObject58.bin"/><Relationship Id="rId7" Type="http://schemas.openxmlformats.org/officeDocument/2006/relationships/image" Target="../media/image35.w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59.bin"/><Relationship Id="rId4" Type="http://schemas.openxmlformats.org/officeDocument/2006/relationships/image" Target="../media/image51.w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52.w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61.bin"/><Relationship Id="rId5" Type="http://schemas.openxmlformats.org/officeDocument/2006/relationships/image" Target="../media/image53.wmf"/><Relationship Id="rId1" Type="http://schemas.openxmlformats.org/officeDocument/2006/relationships/vmlDrawing" Target="../drawings/vmlDrawing32.vml"/><Relationship Id="rId2"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Correlation and Regression</a:t>
            </a:r>
            <a:endParaRPr lang="en-US" dirty="0"/>
          </a:p>
        </p:txBody>
      </p:sp>
      <p:sp>
        <p:nvSpPr>
          <p:cNvPr id="4" name="Text Placeholder 3"/>
          <p:cNvSpPr>
            <a:spLocks noGrp="1"/>
          </p:cNvSpPr>
          <p:nvPr>
            <p:ph type="body" sz="quarter" idx="10"/>
          </p:nvPr>
        </p:nvSpPr>
        <p:spPr/>
        <p:txBody>
          <a:bodyPr/>
          <a:lstStyle/>
          <a:p>
            <a:r>
              <a:rPr lang="en-US" smtClean="0"/>
              <a:t>© Jennifer Mankoff</a:t>
            </a:r>
            <a:endParaRPr lang="en-US" dirty="0"/>
          </a:p>
        </p:txBody>
      </p:sp>
      <p:sp>
        <p:nvSpPr>
          <p:cNvPr id="5" name="Text Placeholder 4"/>
          <p:cNvSpPr>
            <a:spLocks noGrp="1"/>
          </p:cNvSpPr>
          <p:nvPr>
            <p:ph type="body" sz="quarter" idx="11"/>
          </p:nvPr>
        </p:nvSpPr>
        <p:spPr/>
        <p:txBody>
          <a:bodyPr/>
          <a:lstStyle/>
          <a:p>
            <a:r>
              <a:rPr lang="en-US"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Hans </a:t>
            </a:r>
            <a:r>
              <a:rPr lang="en-US" dirty="0" err="1" smtClean="0"/>
              <a:t>Rosling</a:t>
            </a:r>
            <a:r>
              <a:rPr lang="en-US" dirty="0" smtClean="0"/>
              <a:t> on Health &amp; Wealth</a:t>
            </a:r>
            <a:endParaRPr lang="en-US" dirty="0"/>
          </a:p>
        </p:txBody>
      </p:sp>
      <p:pic>
        <p:nvPicPr>
          <p:cNvPr id="7" name="Content Placeholder 6" descr="Screen Shot 2014-02-24 at 2.13.16 PM.png"/>
          <p:cNvPicPr>
            <a:picLocks noGrp="1" noChangeAspect="1"/>
          </p:cNvPicPr>
          <p:nvPr>
            <p:ph idx="1"/>
          </p:nvPr>
        </p:nvPicPr>
        <p:blipFill>
          <a:blip r:embed="rId2">
            <a:extLst>
              <a:ext uri="{28A0092B-C50C-407E-A947-70E740481C1C}">
                <a14:useLocalDpi xmlns:a14="http://schemas.microsoft.com/office/drawing/2010/main" val="0"/>
              </a:ext>
            </a:extLst>
          </a:blip>
          <a:srcRect l="2057" r="2057"/>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Rectangle 7"/>
          <p:cNvSpPr/>
          <p:nvPr/>
        </p:nvSpPr>
        <p:spPr>
          <a:xfrm>
            <a:off x="1055732" y="1396204"/>
            <a:ext cx="7110368"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=ahp7QhbB8G4</a:t>
            </a:r>
          </a:p>
        </p:txBody>
      </p:sp>
    </p:spTree>
    <p:extLst>
      <p:ext uri="{BB962C8B-B14F-4D97-AF65-F5344CB8AC3E}">
        <p14:creationId xmlns:p14="http://schemas.microsoft.com/office/powerpoint/2010/main" val="3774222958"/>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797636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0976243"/>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r>
              <a:rPr lang="en-US" dirty="0" err="1" smtClean="0"/>
              <a:t>Overfitting</a:t>
            </a:r>
            <a:endParaRPr lang="en-US" dirty="0" smtClean="0"/>
          </a:p>
          <a:p>
            <a:pPr marL="0" indent="0">
              <a:buNone/>
            </a:pPr>
            <a:r>
              <a:rPr lang="en-US" dirty="0"/>
              <a:t>	Too many </a:t>
            </a:r>
            <a:r>
              <a:rPr lang="en-US" dirty="0" smtClean="0"/>
              <a:t>x’s for the data</a:t>
            </a:r>
          </a:p>
          <a:p>
            <a:pPr marL="0" indent="0">
              <a:buNone/>
            </a:pPr>
            <a:r>
              <a:rPr lang="en-US" dirty="0"/>
              <a:t>	M</a:t>
            </a:r>
            <a:r>
              <a:rPr lang="en-US" dirty="0" smtClean="0"/>
              <a:t>inimum 10 new samples per new x</a:t>
            </a:r>
          </a:p>
          <a:p>
            <a:pPr marL="0" indent="0">
              <a:buNone/>
            </a:pPr>
            <a:r>
              <a:rPr lang="en-US" dirty="0"/>
              <a:t>	</a:t>
            </a:r>
            <a:r>
              <a:rPr lang="en-US" dirty="0" smtClean="0"/>
              <a:t>Makes the model less predictive on new samples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919769"/>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Overfitting</a:t>
            </a:r>
          </a:p>
        </p:txBody>
      </p:sp>
      <p:pic>
        <p:nvPicPr>
          <p:cNvPr id="1083395" name="Picture 3" descr="overfitt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572000" cy="3198813"/>
          </a:xfrm>
          <a:prstGeom prst="rect">
            <a:avLst/>
          </a:prstGeom>
          <a:noFill/>
          <a:extLst>
            <a:ext uri="{909E8E84-426E-40dd-AFC4-6F175D3DCCD1}">
              <a14:hiddenFill xmlns:a14="http://schemas.microsoft.com/office/drawing/2010/main">
                <a:solidFill>
                  <a:srgbClr val="FFFFFF"/>
                </a:solidFill>
              </a14:hiddenFill>
            </a:ext>
          </a:extLst>
        </p:spPr>
      </p:pic>
      <p:sp>
        <p:nvSpPr>
          <p:cNvPr id="1083396" name="Text Box 4"/>
          <p:cNvSpPr txBox="1">
            <a:spLocks noChangeArrowheads="1"/>
          </p:cNvSpPr>
          <p:nvPr/>
        </p:nvSpPr>
        <p:spPr bwMode="auto">
          <a:xfrm>
            <a:off x="914400" y="5157788"/>
            <a:ext cx="7391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0" baseline="0" dirty="0">
                <a:solidFill>
                  <a:schemeClr val="tx1"/>
                </a:solidFill>
                <a:latin typeface="Tahoma" charset="0"/>
              </a:rPr>
              <a:t>Pure noise variables still produce good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if the model is </a:t>
            </a:r>
            <a:r>
              <a:rPr lang="en-US" sz="2000" b="0" baseline="0" dirty="0" err="1">
                <a:solidFill>
                  <a:schemeClr val="tx1"/>
                </a:solidFill>
                <a:latin typeface="Tahoma" charset="0"/>
              </a:rPr>
              <a:t>overfitted</a:t>
            </a:r>
            <a:r>
              <a:rPr lang="en-US" sz="2000" b="0" baseline="0" dirty="0">
                <a:solidFill>
                  <a:schemeClr val="tx1"/>
                </a:solidFill>
                <a:latin typeface="Tahoma" charset="0"/>
              </a:rPr>
              <a:t>. The distribution of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from a series of simulated regression models containing only noise variables. </a:t>
            </a:r>
          </a:p>
          <a:p>
            <a:pPr>
              <a:spcBef>
                <a:spcPct val="50000"/>
              </a:spcBef>
            </a:pPr>
            <a:endParaRPr lang="en-US" sz="1200" b="0" baseline="0" dirty="0" smtClean="0">
              <a:solidFill>
                <a:schemeClr val="tx1"/>
              </a:solidFill>
              <a:latin typeface="Tahoma" charset="0"/>
            </a:endParaRPr>
          </a:p>
          <a:p>
            <a:pPr>
              <a:spcBef>
                <a:spcPct val="50000"/>
              </a:spcBef>
            </a:pPr>
            <a:r>
              <a:rPr lang="en-US" sz="1200" b="0" baseline="0" dirty="0" smtClean="0">
                <a:solidFill>
                  <a:schemeClr val="tx1"/>
                </a:solidFill>
                <a:latin typeface="Tahoma" charset="0"/>
              </a:rPr>
              <a:t>(</a:t>
            </a:r>
            <a:r>
              <a:rPr lang="en-US" sz="1200" b="0" baseline="0" dirty="0">
                <a:solidFill>
                  <a:schemeClr val="tx1"/>
                </a:solidFill>
                <a:latin typeface="Tahoma" charset="0"/>
              </a:rPr>
              <a:t>Figure 1 from: </a:t>
            </a:r>
            <a:r>
              <a:rPr lang="en-US" sz="1200" b="0" baseline="0" dirty="0" err="1">
                <a:solidFill>
                  <a:schemeClr val="tx1"/>
                </a:solidFill>
                <a:latin typeface="Tahoma" charset="0"/>
              </a:rPr>
              <a:t>Babyak</a:t>
            </a:r>
            <a:r>
              <a:rPr lang="en-US" sz="1200" b="0" baseline="0" dirty="0">
                <a:solidFill>
                  <a:schemeClr val="tx1"/>
                </a:solidFill>
                <a:latin typeface="Tahoma" charset="0"/>
              </a:rPr>
              <a:t>, MA. What You See May Not Be What You Get: A Brief, Nontechnical Introduction to </a:t>
            </a:r>
            <a:r>
              <a:rPr lang="en-US" sz="1200" b="0" baseline="0" dirty="0" err="1">
                <a:solidFill>
                  <a:schemeClr val="tx1"/>
                </a:solidFill>
                <a:latin typeface="Tahoma" charset="0"/>
              </a:rPr>
              <a:t>Overfitting</a:t>
            </a:r>
            <a:r>
              <a:rPr lang="en-US" sz="1200" b="0" baseline="0" dirty="0">
                <a:solidFill>
                  <a:schemeClr val="tx1"/>
                </a:solidFill>
                <a:latin typeface="Tahoma" charset="0"/>
              </a:rPr>
              <a:t> in Regression-Type Models. </a:t>
            </a:r>
            <a:r>
              <a:rPr lang="en-US" sz="1200" b="0" i="1" baseline="0" dirty="0">
                <a:solidFill>
                  <a:schemeClr val="tx1"/>
                </a:solidFill>
                <a:latin typeface="Tahoma" charset="0"/>
              </a:rPr>
              <a:t>Psychosomatic Medicine</a:t>
            </a:r>
            <a:r>
              <a:rPr lang="en-US" sz="1200" b="0" baseline="0" dirty="0">
                <a:solidFill>
                  <a:schemeClr val="tx1"/>
                </a:solidFill>
                <a:latin typeface="Tahoma" charset="0"/>
              </a:rPr>
              <a:t> 66:411-421 (2004).)</a:t>
            </a:r>
            <a:endParaRPr lang="en-US" sz="1200" baseline="0" dirty="0">
              <a:solidFill>
                <a:schemeClr val="tx1"/>
              </a:solidFill>
              <a:latin typeface="Tahoma" charset="0"/>
            </a:endParaRPr>
          </a:p>
          <a:p>
            <a:pPr>
              <a:spcBef>
                <a:spcPct val="50000"/>
              </a:spcBef>
            </a:pPr>
            <a:endParaRPr lang="en-US" sz="1200" b="0" baseline="0" dirty="0">
              <a:solidFill>
                <a:schemeClr val="tx1"/>
              </a:solidFill>
              <a:latin typeface="Tahoma" charset="0"/>
            </a:endParaRPr>
          </a:p>
        </p:txBody>
      </p:sp>
      <p:sp>
        <p:nvSpPr>
          <p:cNvPr id="1083398" name="Rectangle 6"/>
          <p:cNvSpPr>
            <a:spLocks noChangeArrowheads="1"/>
          </p:cNvSpPr>
          <p:nvPr/>
        </p:nvSpPr>
        <p:spPr bwMode="auto">
          <a:xfrm>
            <a:off x="5827713" y="2022475"/>
            <a:ext cx="27559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0" u="sng" baseline="0" dirty="0">
                <a:solidFill>
                  <a:schemeClr val="tx1"/>
                </a:solidFill>
              </a:rPr>
              <a:t>Rule of thumb:</a:t>
            </a:r>
            <a:r>
              <a:rPr lang="en-US" b="0" baseline="0" dirty="0">
                <a:solidFill>
                  <a:schemeClr val="tx1"/>
                </a:solidFill>
              </a:rPr>
              <a:t> You need at least 10 subjects for each additional predictor variable in the multivariate regression model.</a:t>
            </a:r>
          </a:p>
        </p:txBody>
      </p:sp>
    </p:spTree>
    <p:extLst>
      <p:ext uri="{BB962C8B-B14F-4D97-AF65-F5344CB8AC3E}">
        <p14:creationId xmlns:p14="http://schemas.microsoft.com/office/powerpoint/2010/main" val="3491654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83398"/>
                                        </p:tgtEl>
                                        <p:attrNameLst>
                                          <p:attrName>style.visibility</p:attrName>
                                        </p:attrNameLst>
                                      </p:cBhvr>
                                      <p:to>
                                        <p:strVal val="visible"/>
                                      </p:to>
                                    </p:set>
                                    <p:anim calcmode="lin" valueType="num">
                                      <p:cBhvr>
                                        <p:cTn id="7" dur="500" fill="hold"/>
                                        <p:tgtEl>
                                          <p:spTgt spid="1083398"/>
                                        </p:tgtEl>
                                        <p:attrNameLst>
                                          <p:attrName>ppt_w</p:attrName>
                                        </p:attrNameLst>
                                      </p:cBhvr>
                                      <p:tavLst>
                                        <p:tav tm="0">
                                          <p:val>
                                            <p:fltVal val="0"/>
                                          </p:val>
                                        </p:tav>
                                        <p:tav tm="100000">
                                          <p:val>
                                            <p:strVal val="#ppt_w"/>
                                          </p:val>
                                        </p:tav>
                                      </p:tavLst>
                                    </p:anim>
                                    <p:anim calcmode="lin" valueType="num">
                                      <p:cBhvr>
                                        <p:cTn id="8" dur="500" fill="hold"/>
                                        <p:tgtEl>
                                          <p:spTgt spid="10833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Summary</a:t>
            </a:r>
          </a:p>
        </p:txBody>
      </p:sp>
      <p:sp>
        <p:nvSpPr>
          <p:cNvPr id="72707" name="Rectangle 3"/>
          <p:cNvSpPr>
            <a:spLocks noGrp="1" noChangeArrowheads="1"/>
          </p:cNvSpPr>
          <p:nvPr>
            <p:ph idx="1"/>
          </p:nvPr>
        </p:nvSpPr>
        <p:spPr/>
        <p:txBody>
          <a:bodyPr/>
          <a:lstStyle/>
          <a:p>
            <a:pPr marL="0" indent="0" defTabSz="852488">
              <a:lnSpc>
                <a:spcPct val="90000"/>
              </a:lnSpc>
              <a:buNone/>
            </a:pPr>
            <a:r>
              <a:rPr lang="en-US" dirty="0"/>
              <a:t>Introduced correlation analysis</a:t>
            </a:r>
          </a:p>
          <a:p>
            <a:pPr marL="0" indent="0" defTabSz="852488">
              <a:lnSpc>
                <a:spcPct val="90000"/>
              </a:lnSpc>
              <a:buNone/>
            </a:pPr>
            <a:r>
              <a:rPr lang="en-US" dirty="0"/>
              <a:t>Discussed correlation to measure the strength of a linear association</a:t>
            </a:r>
          </a:p>
          <a:p>
            <a:pPr marL="0" indent="0" defTabSz="852488">
              <a:lnSpc>
                <a:spcPct val="90000"/>
              </a:lnSpc>
              <a:buNone/>
            </a:pPr>
            <a:r>
              <a:rPr lang="en-US" dirty="0"/>
              <a:t>Introduced simple linear regression analysis</a:t>
            </a:r>
          </a:p>
          <a:p>
            <a:pPr marL="0" indent="0" defTabSz="852488">
              <a:lnSpc>
                <a:spcPct val="90000"/>
              </a:lnSpc>
              <a:buNone/>
            </a:pPr>
            <a:r>
              <a:rPr lang="en-US" dirty="0"/>
              <a:t>Calculated the coefficients for the simple linear regression equation</a:t>
            </a:r>
          </a:p>
          <a:p>
            <a:pPr marL="0" indent="0" defTabSz="852488">
              <a:lnSpc>
                <a:spcPct val="90000"/>
              </a:lnSpc>
              <a:buNone/>
            </a:pPr>
            <a:r>
              <a:rPr lang="en-US" dirty="0" smtClean="0"/>
              <a:t>Addressed </a:t>
            </a:r>
            <a:r>
              <a:rPr lang="en-US" dirty="0"/>
              <a:t>assumptions of regression and </a:t>
            </a:r>
            <a:r>
              <a:rPr lang="en-US" dirty="0" smtClean="0"/>
              <a:t>correlation</a:t>
            </a:r>
          </a:p>
          <a:p>
            <a:pPr marL="0" indent="0">
              <a:buNone/>
            </a:pPr>
            <a:r>
              <a:rPr lang="en-US" dirty="0"/>
              <a:t>Addressed </a:t>
            </a:r>
            <a:r>
              <a:rPr lang="en-US" dirty="0" smtClean="0"/>
              <a:t>prediction </a:t>
            </a:r>
            <a:r>
              <a:rPr lang="en-US" dirty="0"/>
              <a:t>of individual values</a:t>
            </a:r>
          </a:p>
          <a:p>
            <a:pPr marL="0" indent="0">
              <a:buNone/>
            </a:pPr>
            <a:r>
              <a:rPr lang="en-US" dirty="0"/>
              <a:t>Discussed residual analysis</a:t>
            </a:r>
          </a:p>
          <a:p>
            <a:pPr marL="0" indent="0" defTabSz="852488">
              <a:lnSpc>
                <a:spcPct val="90000"/>
              </a:lnSpc>
              <a:buNone/>
            </a:pPr>
            <a:endParaRPr lang="en-US"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1862806"/>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554424915"/>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88385413"/>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r>
              <a:rPr lang="en-US" sz="4000" dirty="0"/>
              <a:t>Binary or categorical outcomes (proportions</a:t>
            </a:r>
            <a:r>
              <a:rPr lang="en-US" sz="4000" dirty="0" smtClean="0"/>
              <a:t>)</a:t>
            </a:r>
            <a:endParaRPr lang="en-US" sz="4000" dirty="0"/>
          </a:p>
        </p:txBody>
      </p:sp>
      <p:graphicFrame>
        <p:nvGraphicFramePr>
          <p:cNvPr id="1087491" name="Group 3"/>
          <p:cNvGraphicFramePr>
            <a:graphicFrameLocks noGrp="1"/>
          </p:cNvGraphicFramePr>
          <p:nvPr>
            <p:ph idx="1"/>
            <p:extLst>
              <p:ext uri="{D42A27DB-BD31-4B8C-83A1-F6EECF244321}">
                <p14:modId xmlns:p14="http://schemas.microsoft.com/office/powerpoint/2010/main" val="2815600349"/>
              </p:ext>
            </p:extLst>
          </p:nvPr>
        </p:nvGraphicFramePr>
        <p:xfrm>
          <a:off x="101598" y="1847850"/>
          <a:ext cx="8915401" cy="4041647"/>
        </p:xfrm>
        <a:graphic>
          <a:graphicData uri="http://schemas.openxmlformats.org/drawingml/2006/table">
            <a:tbl>
              <a:tblPr firstRow="1" firstCol="1">
                <a:tableStyleId>{D03447BB-5D67-496B-8E87-E561075AD55C}</a:tableStyleId>
              </a:tblPr>
              <a:tblGrid>
                <a:gridCol w="1240404"/>
                <a:gridCol w="2325757"/>
                <a:gridCol w="2713383"/>
                <a:gridCol w="2635857"/>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8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Outcome Variable</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Are the observations 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Alternative to the chi-square test if sparse cells:</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independent</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w="25400" cmpd="sng">
                      <a:noFill/>
                    </a:lnR>
                    <a:lnT w="25400" cmpd="sng">
                      <a:noFill/>
                    </a:lnT>
                    <a:lnB>
                      <a:noFill/>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Binary or categorical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(e.g. fracture, yes/no)</a:t>
                      </a:r>
                      <a:endParaRPr kumimoji="0" lang="en-US" sz="14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T w="25400" cmpd="sng">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Chi-square test: </a:t>
                      </a:r>
                      <a:r>
                        <a:rPr kumimoji="0" lang="en-US" sz="1200" u="none" strike="noStrike" cap="none" normalizeH="0" baseline="0">
                          <a:ln>
                            <a:noFill/>
                          </a:ln>
                          <a:effectLst/>
                        </a:rPr>
                        <a:t>compares proportions between two or more groups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Relative risks: </a:t>
                      </a:r>
                      <a:r>
                        <a:rPr kumimoji="0" lang="en-US" sz="1200" u="none" strike="noStrike" cap="none" normalizeH="0" baseline="0">
                          <a:ln>
                            <a:noFill/>
                          </a:ln>
                          <a:effectLst/>
                        </a:rPr>
                        <a:t>odds ratios or risk ratios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Logistic regression: </a:t>
                      </a:r>
                      <a:r>
                        <a:rPr kumimoji="0" lang="en-US" sz="1200" u="none" strike="noStrike" cap="none" normalizeH="0" baseline="0">
                          <a:ln>
                            <a:noFill/>
                          </a:ln>
                          <a:effectLst/>
                        </a:rPr>
                        <a:t>multivariate technique</a:t>
                      </a:r>
                      <a:r>
                        <a:rPr kumimoji="0" lang="en-US" sz="1400" u="none" strike="noStrike" cap="none" normalizeH="0" baseline="0">
                          <a:ln>
                            <a:noFill/>
                          </a:ln>
                          <a:effectLst/>
                        </a:rPr>
                        <a:t> </a:t>
                      </a:r>
                      <a:r>
                        <a:rPr kumimoji="0" lang="en-US" sz="1200" u="none" strike="noStrike" cap="none" normalizeH="0" baseline="0">
                          <a:ln>
                            <a:noFill/>
                          </a:ln>
                          <a:effectLst/>
                        </a:rPr>
                        <a:t>used when outcome is binary; gives multivariate-adjusted odds ratios</a:t>
                      </a: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McNemar</a:t>
                      </a:r>
                      <a:r>
                        <a:rPr kumimoji="0" lang="ja-JP" altLang="en-US" sz="1400" u="none" strike="noStrike" cap="none" normalizeH="0" baseline="0">
                          <a:ln>
                            <a:noFill/>
                          </a:ln>
                          <a:effectLst/>
                        </a:rPr>
                        <a:t>’</a:t>
                      </a:r>
                      <a:r>
                        <a:rPr kumimoji="0" lang="en-US" sz="1400" u="none" strike="noStrike" cap="none" normalizeH="0" baseline="0">
                          <a:ln>
                            <a:noFill/>
                          </a:ln>
                          <a:effectLst/>
                        </a:rPr>
                        <a:t>s chi-square test: </a:t>
                      </a:r>
                      <a:r>
                        <a:rPr kumimoji="0" lang="en-US" sz="1200" u="none" strike="noStrike" cap="none" normalizeH="0" baseline="0">
                          <a:ln>
                            <a:noFill/>
                          </a:ln>
                          <a:effectLst/>
                        </a:rPr>
                        <a:t>compares binary outcome between correlated groups (e.g., before and after)</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Conditional logistic regression: </a:t>
                      </a:r>
                      <a:r>
                        <a:rPr kumimoji="0" lang="en-US" sz="1200" u="none" strike="noStrike" cap="none" normalizeH="0" baseline="0">
                          <a:ln>
                            <a:noFill/>
                          </a:ln>
                          <a:effectLst/>
                        </a:rPr>
                        <a:t>multivariate regression technique for a binary outcome when groups are correlated (e.g., matched data)</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GEE modeling: </a:t>
                      </a:r>
                      <a:r>
                        <a:rPr kumimoji="0" lang="en-US" sz="1200" u="none" strike="noStrike" cap="none" normalizeH="0" baseline="0">
                          <a:ln>
                            <a:noFill/>
                          </a:ln>
                          <a:effectLst/>
                        </a:rPr>
                        <a:t>multivariate regression technique for a binary outcome when groups are correlated (e.g., repeated measures)</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Fisher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independent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err="1">
                          <a:ln>
                            <a:noFill/>
                          </a:ln>
                          <a:effectLst/>
                        </a:rPr>
                        <a:t>McNemar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correlated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dirty="0">
                        <a:ln>
                          <a:noFill/>
                        </a:ln>
                        <a:solidFill>
                          <a:schemeClr val="tx1"/>
                        </a:solidFill>
                        <a:effectLst/>
                        <a:latin typeface="Tahoma" charset="0"/>
                        <a:ea typeface="ＭＳ Ｐゴシック" charset="0"/>
                      </a:endParaRPr>
                    </a:p>
                  </a:txBody>
                  <a:tcPr marL="73550" marR="73550" horzOverflow="overflow">
                    <a:lnT w="25400" cmpd="sng">
                      <a:noFill/>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39796355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561682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5363991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85397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39466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Pearson Correlation </a:t>
            </a:r>
            <a:r>
              <a:rPr lang="en-US" dirty="0"/>
              <a:t>Coefficient</a:t>
            </a:r>
          </a:p>
        </p:txBody>
      </p:sp>
      <p:sp>
        <p:nvSpPr>
          <p:cNvPr id="11267" name="Rectangle 3"/>
          <p:cNvSpPr>
            <a:spLocks noGrp="1" noChangeArrowheads="1"/>
          </p:cNvSpPr>
          <p:nvPr>
            <p:ph type="body" idx="1"/>
          </p:nvPr>
        </p:nvSpPr>
        <p:spPr>
          <a:xfrm>
            <a:off x="990600" y="1752600"/>
            <a:ext cx="7467600" cy="4114800"/>
          </a:xfrm>
        </p:spPr>
        <p:txBody>
          <a:bodyPr/>
          <a:lstStyle/>
          <a:p>
            <a:pPr marL="0" indent="0" defTabSz="852488">
              <a:buNone/>
            </a:pPr>
            <a:r>
              <a:rPr lang="en-US" dirty="0"/>
              <a:t>The </a:t>
            </a:r>
            <a:r>
              <a:rPr lang="en-US" i="1" dirty="0">
                <a:solidFill>
                  <a:schemeClr val="folHlink"/>
                </a:solidFill>
              </a:rPr>
              <a:t>population correlation coefficient  </a:t>
            </a:r>
            <a:r>
              <a:rPr lang="el-GR" dirty="0">
                <a:solidFill>
                  <a:schemeClr val="folHlink"/>
                </a:solidFill>
                <a:cs typeface="Arial" charset="0"/>
              </a:rPr>
              <a:t>ρ</a:t>
            </a:r>
            <a:r>
              <a:rPr lang="en-US" dirty="0"/>
              <a:t>  (rho) measures the strength of the association between the variables</a:t>
            </a:r>
          </a:p>
          <a:p>
            <a:pPr marL="320675" indent="-320675" defTabSz="852488"/>
            <a:endParaRPr lang="en-US" sz="1200" dirty="0"/>
          </a:p>
          <a:p>
            <a:pPr marL="0" indent="0" defTabSz="852488">
              <a:buNone/>
            </a:pPr>
            <a:r>
              <a:rPr lang="en-US" dirty="0"/>
              <a:t>The </a:t>
            </a:r>
            <a:r>
              <a:rPr lang="en-US" i="1" dirty="0">
                <a:solidFill>
                  <a:schemeClr val="folHlink"/>
                </a:solidFill>
              </a:rPr>
              <a:t>sample correlation coefficient  </a:t>
            </a:r>
            <a:r>
              <a:rPr lang="en-US" dirty="0">
                <a:solidFill>
                  <a:schemeClr val="folHlink"/>
                </a:solidFill>
              </a:rPr>
              <a:t>r</a:t>
            </a:r>
            <a:r>
              <a:rPr lang="en-US" dirty="0"/>
              <a:t>  is an estimate of  </a:t>
            </a:r>
            <a:r>
              <a:rPr lang="el-GR" dirty="0">
                <a:cs typeface="Arial" charset="0"/>
              </a:rPr>
              <a:t>ρ</a:t>
            </a:r>
            <a:r>
              <a:rPr lang="en-US" dirty="0"/>
              <a:t>  and is used to measure the strength of the </a:t>
            </a:r>
            <a:r>
              <a:rPr lang="en-US" i="1" dirty="0"/>
              <a:t>linear relationship </a:t>
            </a:r>
            <a:r>
              <a:rPr lang="en-US" dirty="0"/>
              <a:t>in the sample </a:t>
            </a:r>
            <a:r>
              <a:rPr lang="en-US" dirty="0" smtClean="0"/>
              <a:t>observations</a:t>
            </a:r>
          </a:p>
          <a:p>
            <a:pPr marL="320675" indent="-320675" defTabSz="852488"/>
            <a:endParaRPr lang="en-US" dirty="0"/>
          </a:p>
        </p:txBody>
      </p:sp>
      <p:sp>
        <p:nvSpPr>
          <p:cNvPr id="1126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9067519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Features of  </a:t>
            </a:r>
            <a:r>
              <a:rPr lang="el-GR">
                <a:cs typeface="Arial" charset="0"/>
              </a:rPr>
              <a:t>ρ</a:t>
            </a:r>
            <a:r>
              <a:rPr lang="en-US">
                <a:latin typeface="Symbol" charset="0"/>
              </a:rPr>
              <a:t>  </a:t>
            </a:r>
            <a:r>
              <a:rPr lang="en-US"/>
              <a:t>and  r</a:t>
            </a:r>
          </a:p>
        </p:txBody>
      </p:sp>
      <p:sp>
        <p:nvSpPr>
          <p:cNvPr id="12291" name="Rectangle 3"/>
          <p:cNvSpPr>
            <a:spLocks noGrp="1" noChangeArrowheads="1"/>
          </p:cNvSpPr>
          <p:nvPr>
            <p:ph type="body" idx="1"/>
          </p:nvPr>
        </p:nvSpPr>
        <p:spPr>
          <a:xfrm>
            <a:off x="990600" y="1676400"/>
            <a:ext cx="7772400" cy="4114800"/>
          </a:xfrm>
        </p:spPr>
        <p:txBody>
          <a:bodyPr/>
          <a:lstStyle/>
          <a:p>
            <a:r>
              <a:rPr lang="en-US" dirty="0"/>
              <a:t>Unit free</a:t>
            </a:r>
          </a:p>
          <a:p>
            <a:r>
              <a:rPr lang="en-US" dirty="0"/>
              <a:t>Range between -1 and 1</a:t>
            </a:r>
          </a:p>
          <a:p>
            <a:r>
              <a:rPr lang="en-US" dirty="0" smtClean="0"/>
              <a:t>The </a:t>
            </a:r>
            <a:r>
              <a:rPr lang="en-US" dirty="0"/>
              <a:t>closer to 0, the weaker the linear </a:t>
            </a:r>
            <a:r>
              <a:rPr lang="en-US" dirty="0" smtClean="0"/>
              <a:t>relationship</a:t>
            </a:r>
          </a:p>
          <a:p>
            <a:r>
              <a:rPr lang="en-US" i="1" dirty="0" smtClean="0"/>
              <a:t>Does not imply causality!</a:t>
            </a:r>
            <a:endParaRPr lang="en-US" i="1"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106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904999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8529416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r"/>
            <a:fld id="{D4CE79DE-FBDC-0B41-99F1-6A46744DD191}" type="slidenum">
              <a:rPr lang="en-US" sz="1400">
                <a:solidFill>
                  <a:srgbClr val="E9DFB6"/>
                </a:solidFill>
                <a:cs typeface="ＭＳ Ｐゴシック" charset="0"/>
              </a:rPr>
              <a:pPr algn="r"/>
              <a:t>19</a:t>
            </a:fld>
            <a:endParaRPr lang="en-US" sz="1400" b="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dirty="0" smtClean="0">
                <a:latin typeface="Times New Roman" charset="0"/>
                <a:cs typeface="Times New Roman" charset="0"/>
              </a:rPr>
              <a:t>Sample Correlations</a:t>
            </a:r>
            <a:endParaRPr lang="en-US" dirty="0">
              <a:latin typeface="Times New Roman" charset="0"/>
              <a:cs typeface="Times New Roman" charset="0"/>
            </a:endParaRPr>
          </a:p>
        </p:txBody>
      </p:sp>
      <p:pic>
        <p:nvPicPr>
          <p:cNvPr id="40965" name="Picture 7" descr="Stats -- corrl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3400" y="2514600"/>
            <a:ext cx="78486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94007531"/>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6591708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 your learning</a:t>
            </a:r>
            <a:endParaRPr lang="en-US" dirty="0"/>
          </a:p>
        </p:txBody>
      </p:sp>
      <p:sp>
        <p:nvSpPr>
          <p:cNvPr id="50178" name="Content Placeholder 2"/>
          <p:cNvSpPr>
            <a:spLocks noGrp="1"/>
          </p:cNvSpPr>
          <p:nvPr>
            <p:ph idx="1"/>
          </p:nvPr>
        </p:nvSpPr>
        <p:spPr/>
        <p:txBody>
          <a:bodyPr/>
          <a:lstStyle/>
          <a:p>
            <a:pPr marL="0" indent="0">
              <a:buNone/>
            </a:pPr>
            <a:r>
              <a:rPr lang="en-US" dirty="0" smtClean="0">
                <a:solidFill>
                  <a:srgbClr val="000000"/>
                </a:solidFill>
              </a:rPr>
              <a:t>Which is stronger?</a:t>
            </a:r>
          </a:p>
          <a:p>
            <a:pPr lvl="1"/>
            <a:r>
              <a:rPr lang="en-US" dirty="0" smtClean="0">
                <a:solidFill>
                  <a:srgbClr val="000000"/>
                </a:solidFill>
              </a:rPr>
              <a:t>A correlation of 0.25 or -0.74?</a:t>
            </a:r>
            <a:endParaRPr lang="en-US" dirty="0">
              <a:solidFill>
                <a:srgbClr val="000000"/>
              </a:solidFill>
            </a:endParaRPr>
          </a:p>
        </p:txBody>
      </p:sp>
    </p:spTree>
    <p:extLst>
      <p:ext uri="{BB962C8B-B14F-4D97-AF65-F5344CB8AC3E}">
        <p14:creationId xmlns:p14="http://schemas.microsoft.com/office/powerpoint/2010/main" val="1306005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440322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686839728"/>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335000212"/>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Significance</a:t>
            </a:r>
            <a:endParaRPr lang="en-US" dirty="0"/>
          </a:p>
        </p:txBody>
      </p:sp>
      <p:sp>
        <p:nvSpPr>
          <p:cNvPr id="3" name="Text Placeholder 2"/>
          <p:cNvSpPr>
            <a:spLocks noGrp="1"/>
          </p:cNvSpPr>
          <p:nvPr>
            <p:ph type="body" idx="1"/>
          </p:nvPr>
        </p:nvSpPr>
        <p:spPr/>
        <p:txBody>
          <a:bodyPr/>
          <a:lstStyle/>
          <a:p>
            <a:r>
              <a:rPr lang="en-US" i="1" dirty="0" smtClean="0"/>
              <a:t>Strength </a:t>
            </a:r>
            <a:r>
              <a:rPr lang="en-US" dirty="0" smtClean="0"/>
              <a:t>and </a:t>
            </a:r>
            <a:r>
              <a:rPr lang="en-US" i="1" dirty="0" smtClean="0"/>
              <a:t>significance </a:t>
            </a:r>
            <a:r>
              <a:rPr lang="en-US" dirty="0" smtClean="0"/>
              <a:t>both matter</a:t>
            </a:r>
            <a:endParaRPr lang="en-US" i="1"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05502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t>
            </a:r>
            <a:r>
              <a:rPr lang="en-US" dirty="0" smtClean="0">
                <a:latin typeface="Times New Roman" charset="0"/>
                <a:cs typeface="Times New Roman" charset="0"/>
              </a:rPr>
              <a:t>assumptions</a:t>
            </a:r>
            <a:endParaRPr lang="en-US" dirty="0">
              <a:latin typeface="Times New Roman" charset="0"/>
              <a:cs typeface="Times New Roman" charset="0"/>
            </a:endParaRPr>
          </a:p>
        </p:txBody>
      </p:sp>
    </p:spTree>
    <p:extLst>
      <p:ext uri="{BB962C8B-B14F-4D97-AF65-F5344CB8AC3E}">
        <p14:creationId xmlns:p14="http://schemas.microsoft.com/office/powerpoint/2010/main" val="8858975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E:\CH15\NolH2e_tb_15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36688"/>
            <a:ext cx="73152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3741575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5"/>
          <p:cNvSpPr txBox="1">
            <a:spLocks noChangeArrowheads="1"/>
          </p:cNvSpPr>
          <p:nvPr/>
        </p:nvSpPr>
        <p:spPr bwMode="auto">
          <a:xfrm>
            <a:off x="1828800" y="914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ctr" eaLnBrk="1" hangingPunct="1">
              <a:spcBef>
                <a:spcPct val="50000"/>
              </a:spcBef>
            </a:pPr>
            <a:r>
              <a:rPr lang="en-US"/>
              <a:t>Always Start with a Scatterplot</a:t>
            </a:r>
          </a:p>
        </p:txBody>
      </p:sp>
      <p:pic>
        <p:nvPicPr>
          <p:cNvPr id="60419" name="Picture 5" descr="Noless_fig_13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76962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9266189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p:txBody>
      </p:sp>
    </p:spTree>
    <p:extLst>
      <p:ext uri="{BB962C8B-B14F-4D97-AF65-F5344CB8AC3E}">
        <p14:creationId xmlns:p14="http://schemas.microsoft.com/office/powerpoint/2010/main" val="36700701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0</a:t>
            </a:r>
            <a:r>
              <a:rPr lang="en-US" dirty="0" smtClean="0">
                <a:latin typeface="Times New Roman" charset="0"/>
                <a:cs typeface="Times New Roman" charset="0"/>
              </a:rPr>
              <a:t>: There is no statistically significant relationship between the variables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1</a:t>
            </a:r>
            <a:r>
              <a:rPr lang="en-US" dirty="0" smtClean="0">
                <a:latin typeface="Times New Roman" charset="0"/>
                <a:cs typeface="Times New Roman" charset="0"/>
              </a:rPr>
              <a:t>: </a:t>
            </a:r>
            <a:r>
              <a:rPr lang="en-US" dirty="0">
                <a:latin typeface="Times New Roman" charset="0"/>
                <a:cs typeface="Times New Roman" charset="0"/>
              </a:rPr>
              <a:t>There is </a:t>
            </a:r>
            <a:r>
              <a:rPr lang="en-US" dirty="0" smtClean="0">
                <a:latin typeface="Times New Roman" charset="0"/>
                <a:cs typeface="Times New Roman" charset="0"/>
              </a:rPr>
              <a:t>a statistically </a:t>
            </a:r>
            <a:r>
              <a:rPr lang="en-US" dirty="0">
                <a:latin typeface="Times New Roman" charset="0"/>
                <a:cs typeface="Times New Roman" charset="0"/>
              </a:rPr>
              <a:t>significant relationship between the </a:t>
            </a:r>
            <a:r>
              <a:rPr lang="en-US" dirty="0" smtClean="0">
                <a:latin typeface="Times New Roman" charset="0"/>
                <a:cs typeface="Times New Roman" charset="0"/>
              </a:rPr>
              <a:t>variables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6851252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20508852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566894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a:t>
            </a:r>
            <a:r>
              <a:rPr lang="en-US" dirty="0">
                <a:latin typeface="Times New Roman" charset="0"/>
                <a:cs typeface="Times New Roman" charset="0"/>
              </a:rPr>
              <a:t>Determine 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p:txBody>
      </p:sp>
    </p:spTree>
    <p:extLst>
      <p:ext uri="{BB962C8B-B14F-4D97-AF65-F5344CB8AC3E}">
        <p14:creationId xmlns:p14="http://schemas.microsoft.com/office/powerpoint/2010/main" val="41328259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smtClean="0"/>
              <a:t>Correlation Assumptions</a:t>
            </a:r>
            <a:endParaRPr lang="en-US" dirty="0"/>
          </a:p>
        </p:txBody>
      </p:sp>
      <p:sp>
        <p:nvSpPr>
          <p:cNvPr id="7171" name="Rectangle 3"/>
          <p:cNvSpPr>
            <a:spLocks noGrp="1" noChangeArrowheads="1"/>
          </p:cNvSpPr>
          <p:nvPr>
            <p:ph idx="1"/>
          </p:nvPr>
        </p:nvSpPr>
        <p:spPr>
          <a:xfrm>
            <a:off x="1128942" y="1288353"/>
            <a:ext cx="7761057" cy="4379976"/>
          </a:xfrm>
        </p:spPr>
        <p:txBody>
          <a:bodyPr/>
          <a:lstStyle/>
          <a:p>
            <a:pPr marL="0" indent="0">
              <a:buNone/>
            </a:pPr>
            <a:r>
              <a:rPr lang="en-US" dirty="0" smtClean="0"/>
              <a:t>Key Assumptions:</a:t>
            </a:r>
          </a:p>
          <a:p>
            <a:pPr marL="228600" lvl="1" indent="0">
              <a:buNone/>
            </a:pPr>
            <a:r>
              <a:rPr lang="en-US" dirty="0" smtClean="0"/>
              <a:t>X values are normally distributed </a:t>
            </a:r>
            <a:br>
              <a:rPr lang="en-US" dirty="0" smtClean="0"/>
            </a:br>
            <a:r>
              <a:rPr lang="en-US" dirty="0" smtClean="0"/>
              <a:t>within the population (for each Y)</a:t>
            </a:r>
          </a:p>
          <a:p>
            <a:pPr marL="228600" lvl="1" indent="0">
              <a:buNone/>
            </a:pPr>
            <a:r>
              <a:rPr lang="en-US" dirty="0" smtClean="0"/>
              <a:t>Y values are normally distributed </a:t>
            </a:r>
            <a:br>
              <a:rPr lang="en-US" dirty="0" smtClean="0"/>
            </a:br>
            <a:r>
              <a:rPr lang="en-US" dirty="0" smtClean="0"/>
              <a:t>within the population (for each X)</a:t>
            </a:r>
          </a:p>
          <a:p>
            <a:pPr marL="228600" lvl="1" indent="0">
              <a:buNone/>
            </a:pPr>
            <a:r>
              <a:rPr lang="en-US" dirty="0" smtClean="0"/>
              <a:t>X and Y have a linear relationship</a:t>
            </a:r>
          </a:p>
          <a:p>
            <a:pPr marL="228600" lvl="1" indent="0">
              <a:buNone/>
            </a:pPr>
            <a:r>
              <a:rPr lang="en-US" dirty="0" smtClean="0"/>
              <a:t>There are no significant </a:t>
            </a:r>
            <a:br>
              <a:rPr lang="en-US" dirty="0" smtClean="0"/>
            </a:br>
            <a:r>
              <a:rPr lang="en-US" dirty="0" smtClean="0"/>
              <a:t>outliers</a:t>
            </a:r>
          </a:p>
          <a:p>
            <a:pPr marL="228600" lvl="1" indent="0">
              <a:buNone/>
            </a:pPr>
            <a:r>
              <a:rPr lang="en-US" dirty="0" smtClean="0"/>
              <a:t>Scatter doesn’t vary over </a:t>
            </a:r>
            <a:br>
              <a:rPr lang="en-US" dirty="0" smtClean="0"/>
            </a:br>
            <a:r>
              <a:rPr lang="en-US" dirty="0" smtClean="0"/>
              <a:t>X or Y </a:t>
            </a:r>
            <a:endParaRPr lang="en-US" dirty="0"/>
          </a:p>
          <a:p>
            <a:pPr marL="0" indent="0" defTabSz="852488">
              <a:spcBef>
                <a:spcPct val="40000"/>
              </a:spcBef>
              <a:buNone/>
            </a:pPr>
            <a:endParaRPr lang="en-US" dirty="0" smtClean="0"/>
          </a:p>
        </p:txBody>
      </p:sp>
      <p:pic>
        <p:nvPicPr>
          <p:cNvPr id="2" name="Picture 1"/>
          <p:cNvPicPr>
            <a:picLocks noChangeAspect="1"/>
          </p:cNvPicPr>
          <p:nvPr/>
        </p:nvPicPr>
        <p:blipFill>
          <a:blip r:embed="rId2"/>
          <a:stretch>
            <a:fillRect/>
          </a:stretch>
        </p:blipFill>
        <p:spPr>
          <a:xfrm>
            <a:off x="5689600" y="2842868"/>
            <a:ext cx="3314700" cy="2668931"/>
          </a:xfrm>
          <a:prstGeom prst="rect">
            <a:avLst/>
          </a:prstGeom>
        </p:spPr>
      </p:pic>
    </p:spTree>
    <p:extLst>
      <p:ext uri="{BB962C8B-B14F-4D97-AF65-F5344CB8AC3E}">
        <p14:creationId xmlns:p14="http://schemas.microsoft.com/office/powerpoint/2010/main" val="2462506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40904078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4061647244"/>
              </p:ext>
            </p:extLst>
          </p:nvPr>
        </p:nvGraphicFramePr>
        <p:xfrm>
          <a:off x="3581400" y="2133600"/>
          <a:ext cx="4191000" cy="1179513"/>
        </p:xfrm>
        <a:graphic>
          <a:graphicData uri="http://schemas.openxmlformats.org/presentationml/2006/ole">
            <mc:AlternateContent xmlns:mc="http://schemas.openxmlformats.org/markup-compatibility/2006">
              <mc:Choice xmlns:v="urn:schemas-microsoft-com:vml" Requires="v">
                <p:oleObj spid="_x0000_s394447" name="Equation" r:id="rId3" imgW="1892160" imgH="533160" progId="Equation.3">
                  <p:embed/>
                </p:oleObj>
              </mc:Choice>
              <mc:Fallback>
                <p:oleObj name="Equation" r:id="rId3" imgW="18921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4191000" cy="1179513"/>
                      </a:xfrm>
                      <a:prstGeom prst="rect">
                        <a:avLst/>
                      </a:prstGeom>
                      <a:noFill/>
                      <a:ln w="9525">
                        <a:noFill/>
                        <a:miter lim="800000"/>
                        <a:headEnd/>
                        <a:tailEnd/>
                      </a:ln>
                      <a:effectLst/>
                    </p:spPr>
                  </p:pic>
                </p:oleObj>
              </mc:Fallback>
            </mc:AlternateContent>
          </a:graphicData>
        </a:graphic>
      </p:graphicFrame>
      <p:sp>
        <p:nvSpPr>
          <p:cNvPr id="14340" name="Rectangle 4"/>
          <p:cNvSpPr>
            <a:spLocks noChangeArrowheads="1"/>
          </p:cNvSpPr>
          <p:nvPr/>
        </p:nvSpPr>
        <p:spPr bwMode="auto">
          <a:xfrm>
            <a:off x="838200" y="5029200"/>
            <a:ext cx="5105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where:</a:t>
            </a:r>
          </a:p>
          <a:p>
            <a:r>
              <a:rPr lang="en-US" dirty="0"/>
              <a:t>	r = Sample correlation coefficient</a:t>
            </a:r>
          </a:p>
          <a:p>
            <a:r>
              <a:rPr lang="en-US" dirty="0"/>
              <a:t>	n = Sample size</a:t>
            </a:r>
          </a:p>
          <a:p>
            <a:r>
              <a:rPr lang="en-US" dirty="0"/>
              <a:t>	x = Value of the independent variable</a:t>
            </a:r>
          </a:p>
          <a:p>
            <a:r>
              <a:rPr lang="en-US" dirty="0"/>
              <a:t>	y = Value of the dependent variable</a:t>
            </a:r>
          </a:p>
        </p:txBody>
      </p:sp>
      <p:graphicFrame>
        <p:nvGraphicFramePr>
          <p:cNvPr id="14341" name="Object 5"/>
          <p:cNvGraphicFramePr>
            <a:graphicFrameLocks noChangeAspect="1"/>
          </p:cNvGraphicFramePr>
          <p:nvPr>
            <p:extLst>
              <p:ext uri="{D42A27DB-BD31-4B8C-83A1-F6EECF244321}">
                <p14:modId xmlns:p14="http://schemas.microsoft.com/office/powerpoint/2010/main" val="1478551142"/>
              </p:ext>
            </p:extLst>
          </p:nvPr>
        </p:nvGraphicFramePr>
        <p:xfrm>
          <a:off x="3048000" y="3962400"/>
          <a:ext cx="5183188" cy="1004888"/>
        </p:xfrm>
        <a:graphic>
          <a:graphicData uri="http://schemas.openxmlformats.org/presentationml/2006/ole">
            <mc:AlternateContent xmlns:mc="http://schemas.openxmlformats.org/markup-compatibility/2006">
              <mc:Choice xmlns:v="urn:schemas-microsoft-com:vml" Requires="v">
                <p:oleObj spid="_x0000_s394448" name="Equation" r:id="rId5" imgW="2743200" imgH="533160" progId="Equation.3">
                  <p:embed/>
                </p:oleObj>
              </mc:Choice>
              <mc:Fallback>
                <p:oleObj name="Equation" r:id="rId5" imgW="274320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962400"/>
                        <a:ext cx="5183188" cy="10048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sp>
        <p:nvSpPr>
          <p:cNvPr id="14343" name="Rectangle 7"/>
          <p:cNvSpPr>
            <a:spLocks noChangeArrowheads="1"/>
          </p:cNvSpPr>
          <p:nvPr/>
        </p:nvSpPr>
        <p:spPr bwMode="auto">
          <a:xfrm>
            <a:off x="1219200" y="35052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000"/>
              <a:t>or the algebraic equivalent: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6264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E:\CH15\NolH2e_tb_15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72707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78732864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Greg\AppData\Local\Microsoft\Windows\Burn\Burn\CH15\NolH2e_tb_15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85502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4691976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3546691025"/>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5471"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graphicFrame>
        <p:nvGraphicFramePr>
          <p:cNvPr id="8" name="Object 3"/>
          <p:cNvGraphicFramePr>
            <a:graphicFrameLocks noChangeAspect="1"/>
          </p:cNvGraphicFramePr>
          <p:nvPr>
            <p:extLst>
              <p:ext uri="{D42A27DB-BD31-4B8C-83A1-F6EECF244321}">
                <p14:modId xmlns:p14="http://schemas.microsoft.com/office/powerpoint/2010/main" val="3548871348"/>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5472"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1640073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We know there is as strong, inverse relationship. Is it significant?</a:t>
            </a:r>
            <a:endParaRPr lang="en-US" dirty="0"/>
          </a:p>
        </p:txBody>
      </p:sp>
      <p:graphicFrame>
        <p:nvGraphicFramePr>
          <p:cNvPr id="14339" name="Object 3"/>
          <p:cNvGraphicFramePr>
            <a:graphicFrameLocks noChangeAspect="1"/>
          </p:cNvGraphicFramePr>
          <p:nvPr>
            <p:extLst>
              <p:ext uri="{D42A27DB-BD31-4B8C-83A1-F6EECF244321}">
                <p14:modId xmlns:p14="http://schemas.microsoft.com/office/powerpoint/2010/main" val="3170642881"/>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6493"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239896873"/>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6494"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807583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3387291721"/>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3756"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570788661"/>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3757"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49404715"/>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3758"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9" name="Rectangle 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0576125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a:t>
            </a:r>
            <a:r>
              <a:rPr lang="en-US" dirty="0" smtClean="0">
                <a:latin typeface="Times New Roman" charset="0"/>
                <a:cs typeface="Times New Roman" charset="0"/>
              </a:rPr>
              <a:t>H</a:t>
            </a:r>
            <a:r>
              <a:rPr lang="en-US" baseline="-25000" dirty="0" smtClean="0">
                <a:latin typeface="Times New Roman" charset="0"/>
                <a:cs typeface="Times New Roman" charset="0"/>
              </a:rPr>
              <a:t>1</a:t>
            </a:r>
            <a:r>
              <a:rPr lang="en-US" dirty="0" smtClean="0">
                <a:latin typeface="Times New Roman" charset="0"/>
                <a:cs typeface="Times New Roman" charset="0"/>
              </a:rPr>
              <a:t> </a:t>
            </a:r>
            <a:r>
              <a:rPr lang="en-US" dirty="0">
                <a:latin typeface="Times New Roman" charset="0"/>
                <a:cs typeface="Times New Roman" charset="0"/>
              </a:rPr>
              <a:t>is </a:t>
            </a:r>
            <a:r>
              <a:rPr lang="en-US" dirty="0" smtClean="0">
                <a:latin typeface="Times New Roman" charset="0"/>
                <a:cs typeface="Times New Roman" charset="0"/>
              </a:rPr>
              <a:t>rejected</a:t>
            </a:r>
            <a:endParaRPr lang="en-US" dirty="0">
              <a:latin typeface="Times New Roman" charset="0"/>
              <a:cs typeface="Times New Roman" charset="0"/>
            </a:endParaRP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0856613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65702788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59250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75815732"/>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4780"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58273050"/>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4781"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502587887"/>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4782"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3" name="Text Box 9"/>
          <p:cNvSpPr txBox="1">
            <a:spLocks noChangeArrowheads="1"/>
          </p:cNvSpPr>
          <p:nvPr/>
        </p:nvSpPr>
        <p:spPr bwMode="auto">
          <a:xfrm>
            <a:off x="4572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4" name="Text Box 10"/>
          <p:cNvSpPr txBox="1">
            <a:spLocks noChangeArrowheads="1"/>
          </p:cNvSpPr>
          <p:nvPr/>
        </p:nvSpPr>
        <p:spPr bwMode="auto">
          <a:xfrm>
            <a:off x="381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5" name="Freeform 11"/>
          <p:cNvSpPr>
            <a:spLocks/>
          </p:cNvSpPr>
          <p:nvPr/>
        </p:nvSpPr>
        <p:spPr bwMode="auto">
          <a:xfrm flipH="1">
            <a:off x="4495800" y="5029200"/>
            <a:ext cx="842963"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Freeform 12"/>
          <p:cNvSpPr>
            <a:spLocks/>
          </p:cNvSpPr>
          <p:nvPr/>
        </p:nvSpPr>
        <p:spPr bwMode="auto">
          <a:xfrm>
            <a:off x="609600" y="5029200"/>
            <a:ext cx="833438"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3"/>
          <p:cNvSpPr>
            <a:spLocks/>
          </p:cNvSpPr>
          <p:nvPr/>
        </p:nvSpPr>
        <p:spPr bwMode="auto">
          <a:xfrm>
            <a:off x="685800" y="3886200"/>
            <a:ext cx="2362200" cy="1295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4"/>
          <p:cNvSpPr>
            <a:spLocks/>
          </p:cNvSpPr>
          <p:nvPr/>
        </p:nvSpPr>
        <p:spPr bwMode="auto">
          <a:xfrm>
            <a:off x="3048000" y="3886200"/>
            <a:ext cx="2209800" cy="1295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5"/>
          <p:cNvSpPr>
            <a:spLocks noChangeShapeType="1"/>
          </p:cNvSpPr>
          <p:nvPr/>
        </p:nvSpPr>
        <p:spPr bwMode="auto">
          <a:xfrm>
            <a:off x="457200" y="5257800"/>
            <a:ext cx="5105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6"/>
          <p:cNvSpPr>
            <a:spLocks noChangeShapeType="1"/>
          </p:cNvSpPr>
          <p:nvPr/>
        </p:nvSpPr>
        <p:spPr bwMode="auto">
          <a:xfrm>
            <a:off x="914400" y="4724400"/>
            <a:ext cx="528638"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7"/>
          <p:cNvSpPr>
            <a:spLocks noChangeArrowheads="1"/>
          </p:cNvSpPr>
          <p:nvPr/>
        </p:nvSpPr>
        <p:spPr bwMode="auto">
          <a:xfrm flipH="1">
            <a:off x="3810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22" name="Line 18"/>
          <p:cNvSpPr>
            <a:spLocks noChangeShapeType="1"/>
          </p:cNvSpPr>
          <p:nvPr/>
        </p:nvSpPr>
        <p:spPr bwMode="auto">
          <a:xfrm>
            <a:off x="3048000" y="3886200"/>
            <a:ext cx="0" cy="1371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 name="Line 19"/>
          <p:cNvSpPr>
            <a:spLocks noChangeShapeType="1"/>
          </p:cNvSpPr>
          <p:nvPr/>
        </p:nvSpPr>
        <p:spPr bwMode="auto">
          <a:xfrm>
            <a:off x="1447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20"/>
          <p:cNvSpPr txBox="1">
            <a:spLocks noChangeArrowheads="1"/>
          </p:cNvSpPr>
          <p:nvPr/>
        </p:nvSpPr>
        <p:spPr bwMode="auto">
          <a:xfrm>
            <a:off x="1219200" y="5562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25" name="Line 21"/>
          <p:cNvSpPr>
            <a:spLocks noChangeShapeType="1"/>
          </p:cNvSpPr>
          <p:nvPr/>
        </p:nvSpPr>
        <p:spPr bwMode="auto">
          <a:xfrm>
            <a:off x="1447800" y="5486400"/>
            <a:ext cx="3048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Text Box 22"/>
          <p:cNvSpPr txBox="1">
            <a:spLocks noChangeArrowheads="1"/>
          </p:cNvSpPr>
          <p:nvPr/>
        </p:nvSpPr>
        <p:spPr bwMode="auto">
          <a:xfrm>
            <a:off x="2286000" y="5486400"/>
            <a:ext cx="1524000" cy="304800"/>
          </a:xfrm>
          <a:prstGeom prst="rect">
            <a:avLst/>
          </a:prstGeom>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Do not reject H</a:t>
            </a:r>
            <a:r>
              <a:rPr lang="en-US" sz="1400" baseline="-25000" dirty="0"/>
              <a:t>0</a:t>
            </a:r>
          </a:p>
        </p:txBody>
      </p:sp>
      <p:sp>
        <p:nvSpPr>
          <p:cNvPr id="27" name="Line 23"/>
          <p:cNvSpPr>
            <a:spLocks noChangeShapeType="1"/>
          </p:cNvSpPr>
          <p:nvPr/>
        </p:nvSpPr>
        <p:spPr bwMode="auto">
          <a:xfrm>
            <a:off x="304800" y="5486400"/>
            <a:ext cx="1143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24"/>
          <p:cNvSpPr txBox="1">
            <a:spLocks noChangeArrowheads="1"/>
          </p:cNvSpPr>
          <p:nvPr/>
        </p:nvSpPr>
        <p:spPr bwMode="auto">
          <a:xfrm>
            <a:off x="2819400" y="5715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0</a:t>
            </a:r>
            <a:endParaRPr lang="el-GR" baseline="-25000">
              <a:cs typeface="Arial" charset="0"/>
            </a:endParaRPr>
          </a:p>
        </p:txBody>
      </p:sp>
      <p:sp>
        <p:nvSpPr>
          <p:cNvPr id="29" name="Text Box 25"/>
          <p:cNvSpPr txBox="1">
            <a:spLocks noChangeArrowheads="1"/>
          </p:cNvSpPr>
          <p:nvPr/>
        </p:nvSpPr>
        <p:spPr bwMode="auto">
          <a:xfrm>
            <a:off x="4267200" y="5562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30" name="Line 26"/>
          <p:cNvSpPr>
            <a:spLocks noChangeShapeType="1"/>
          </p:cNvSpPr>
          <p:nvPr/>
        </p:nvSpPr>
        <p:spPr bwMode="auto">
          <a:xfrm>
            <a:off x="4495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27"/>
          <p:cNvSpPr>
            <a:spLocks noChangeShapeType="1"/>
          </p:cNvSpPr>
          <p:nvPr/>
        </p:nvSpPr>
        <p:spPr bwMode="auto">
          <a:xfrm>
            <a:off x="4495800" y="5486400"/>
            <a:ext cx="1219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28"/>
          <p:cNvSpPr>
            <a:spLocks noChangeShapeType="1"/>
          </p:cNvSpPr>
          <p:nvPr/>
        </p:nvSpPr>
        <p:spPr bwMode="auto">
          <a:xfrm flipH="1">
            <a:off x="4495800" y="4724400"/>
            <a:ext cx="76200" cy="4953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29"/>
          <p:cNvSpPr>
            <a:spLocks noChangeArrowheads="1"/>
          </p:cNvSpPr>
          <p:nvPr/>
        </p:nvSpPr>
        <p:spPr bwMode="auto">
          <a:xfrm flipH="1">
            <a:off x="41148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34" name="Rectangle 30"/>
          <p:cNvSpPr>
            <a:spLocks noChangeArrowheads="1"/>
          </p:cNvSpPr>
          <p:nvPr/>
        </p:nvSpPr>
        <p:spPr bwMode="auto">
          <a:xfrm flipH="1">
            <a:off x="1257300" y="58547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5" name="Rectangle 31"/>
          <p:cNvSpPr>
            <a:spLocks noChangeArrowheads="1"/>
          </p:cNvSpPr>
          <p:nvPr/>
        </p:nvSpPr>
        <p:spPr bwMode="auto">
          <a:xfrm flipH="1">
            <a:off x="4241800" y="58420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6" name="Rectangle 32"/>
          <p:cNvSpPr>
            <a:spLocks noChangeArrowheads="1"/>
          </p:cNvSpPr>
          <p:nvPr/>
        </p:nvSpPr>
        <p:spPr bwMode="auto">
          <a:xfrm flipH="1">
            <a:off x="5257800" y="6096000"/>
            <a:ext cx="762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solidFill>
                  <a:schemeClr val="hlink"/>
                </a:solidFill>
              </a:rPr>
              <a:t>4.56</a:t>
            </a:r>
            <a:endParaRPr lang="en-US" sz="2000" b="1" dirty="0">
              <a:solidFill>
                <a:schemeClr val="hlink"/>
              </a:solidFill>
            </a:endParaRPr>
          </a:p>
        </p:txBody>
      </p:sp>
      <p:sp>
        <p:nvSpPr>
          <p:cNvPr id="37" name="Line 33"/>
          <p:cNvSpPr>
            <a:spLocks noChangeShapeType="1"/>
          </p:cNvSpPr>
          <p:nvPr/>
        </p:nvSpPr>
        <p:spPr bwMode="auto">
          <a:xfrm flipV="1">
            <a:off x="5562600" y="5486400"/>
            <a:ext cx="0" cy="6858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Rectangle 36"/>
          <p:cNvSpPr>
            <a:spLocks noChangeArrowheads="1"/>
          </p:cNvSpPr>
          <p:nvPr/>
        </p:nvSpPr>
        <p:spPr bwMode="auto">
          <a:xfrm flipH="1">
            <a:off x="304800" y="38100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endParaRPr lang="en-US" sz="1600"/>
          </a:p>
        </p:txBody>
      </p:sp>
      <p:sp>
        <p:nvSpPr>
          <p:cNvPr id="39" name="Rectangle 37"/>
          <p:cNvSpPr>
            <a:spLocks noChangeArrowheads="1"/>
          </p:cNvSpPr>
          <p:nvPr/>
        </p:nvSpPr>
        <p:spPr bwMode="auto">
          <a:xfrm flipH="1">
            <a:off x="228600" y="3733800"/>
            <a:ext cx="1371600" cy="33337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1600" b="1" dirty="0" err="1"/>
              <a:t>d.f.</a:t>
            </a:r>
            <a:r>
              <a:rPr lang="en-US" sz="1600" b="1" dirty="0"/>
              <a:t> = </a:t>
            </a:r>
            <a:r>
              <a:rPr lang="en-US" sz="1600" b="1" dirty="0" smtClean="0"/>
              <a:t>10-</a:t>
            </a:r>
            <a:r>
              <a:rPr lang="en-US" sz="1600" b="1" dirty="0"/>
              <a:t>2 = </a:t>
            </a:r>
            <a:r>
              <a:rPr lang="en-US" sz="1600" b="1" dirty="0" smtClean="0"/>
              <a:t>8</a:t>
            </a:r>
            <a:endParaRPr lang="en-US" sz="1600" b="1" dirty="0"/>
          </a:p>
        </p:txBody>
      </p:sp>
      <p:sp>
        <p:nvSpPr>
          <p:cNvPr id="58" name="Oval 6"/>
          <p:cNvSpPr>
            <a:spLocks noChangeArrowheads="1"/>
          </p:cNvSpPr>
          <p:nvPr/>
        </p:nvSpPr>
        <p:spPr bwMode="auto">
          <a:xfrm>
            <a:off x="6502400" y="1749425"/>
            <a:ext cx="1423988" cy="777875"/>
          </a:xfrm>
          <a:prstGeom prst="ellipse">
            <a:avLst/>
          </a:prstGeom>
          <a:noFill/>
          <a:ln w="508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Times New Roman" charset="0"/>
            </a:endParaRPr>
          </a:p>
        </p:txBody>
      </p:sp>
      <p:sp>
        <p:nvSpPr>
          <p:cNvPr id="59" name="Line 34"/>
          <p:cNvSpPr>
            <a:spLocks noChangeShapeType="1"/>
          </p:cNvSpPr>
          <p:nvPr/>
        </p:nvSpPr>
        <p:spPr bwMode="auto">
          <a:xfrm flipH="1">
            <a:off x="5562600" y="2527300"/>
            <a:ext cx="1663700" cy="295909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Rectangle 3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8438624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a:xfrm>
            <a:off x="1128942" y="1847153"/>
            <a:ext cx="7862657" cy="4379976"/>
          </a:xfrm>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State decision rule     |t| &lt; |t</a:t>
            </a:r>
            <a:r>
              <a:rPr lang="en-US" baseline="-25000" dirty="0" smtClean="0">
                <a:latin typeface="Times New Roman" charset="0"/>
                <a:cs typeface="Times New Roman" charset="0"/>
              </a:rPr>
              <a:t></a:t>
            </a:r>
            <a:r>
              <a:rPr lang="en-US" dirty="0" smtClean="0">
                <a:latin typeface="Times New Roman" charset="0"/>
                <a:cs typeface="Times New Roman" charset="0"/>
              </a:rPr>
              <a:t>| =&gt; H</a:t>
            </a:r>
            <a:r>
              <a:rPr lang="en-US" baseline="-25000" dirty="0" smtClean="0">
                <a:latin typeface="Times New Roman" charset="0"/>
                <a:cs typeface="Times New Roman" charset="0"/>
              </a:rPr>
              <a:t>1</a:t>
            </a:r>
            <a:r>
              <a:rPr lang="en-US" dirty="0" smtClean="0">
                <a:latin typeface="Times New Roman" charset="0"/>
                <a:cs typeface="Times New Roman" charset="0"/>
              </a:rPr>
              <a:t> is rejected</a:t>
            </a:r>
          </a:p>
          <a:p>
            <a:pPr marL="0" indent="0">
              <a:buNone/>
            </a:pPr>
            <a:r>
              <a:rPr lang="en-US" dirty="0" smtClean="0">
                <a:latin typeface="Times New Roman" charset="0"/>
                <a:cs typeface="Times New Roman" charset="0"/>
              </a:rPr>
              <a:t>6 </a:t>
            </a:r>
            <a:r>
              <a:rPr lang="en-US" dirty="0" smtClean="0">
                <a:latin typeface="Times New Roman" charset="0"/>
                <a:cs typeface="Times New Roman" charset="0"/>
              </a:rPr>
              <a:t>State conclusion        |-4.56| &gt; 2.36 =&gt; Reject H</a:t>
            </a:r>
            <a:r>
              <a:rPr lang="en-US" baseline="-25000" dirty="0" smtClean="0">
                <a:latin typeface="Times New Roman" charset="0"/>
                <a:cs typeface="Times New Roman" charset="0"/>
              </a:rPr>
              <a:t>0</a:t>
            </a:r>
          </a:p>
          <a:p>
            <a:pPr marL="0" indent="0">
              <a:buNone/>
            </a:pPr>
            <a:r>
              <a:rPr lang="en-US" dirty="0">
                <a:latin typeface="Times New Roman" charset="0"/>
                <a:cs typeface="Times New Roman" charset="0"/>
              </a:rPr>
              <a:t> </a:t>
            </a:r>
            <a:r>
              <a:rPr lang="en-US" dirty="0" smtClean="0">
                <a:latin typeface="Times New Roman" charset="0"/>
                <a:cs typeface="Times New Roman" charset="0"/>
              </a:rPr>
              <a:t>  Correlation is significant with 95% confidence</a:t>
            </a:r>
            <a:endParaRPr lang="en-US" dirty="0">
              <a:latin typeface="Times New Roman" charset="0"/>
              <a:cs typeface="Times New Roman" charset="0"/>
            </a:endParaRP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277693943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correlation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5707500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8307388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2656772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The Limitations of Correlation</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6368350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Partial Correlation</a:t>
            </a:r>
          </a:p>
        </p:txBody>
      </p:sp>
      <p:sp>
        <p:nvSpPr>
          <p:cNvPr id="67587" name="Content Placeholder 2"/>
          <p:cNvSpPr>
            <a:spLocks noGrp="1"/>
          </p:cNvSpPr>
          <p:nvPr>
            <p:ph idx="1"/>
          </p:nvPr>
        </p:nvSpPr>
        <p:spPr>
          <a:xfrm>
            <a:off x="1128943" y="1580453"/>
            <a:ext cx="7048804" cy="4379976"/>
          </a:xfrm>
        </p:spPr>
        <p:txBody>
          <a:bodyPr/>
          <a:lstStyle/>
          <a:p>
            <a:pPr marL="0" indent="0">
              <a:buNone/>
            </a:pPr>
            <a:r>
              <a:rPr lang="en-US" dirty="0">
                <a:latin typeface="Times New Roman" charset="0"/>
                <a:cs typeface="Times New Roman" charset="0"/>
              </a:rPr>
              <a:t>Q</a:t>
            </a:r>
            <a:r>
              <a:rPr lang="en-US" dirty="0" smtClean="0">
                <a:latin typeface="Times New Roman" charset="0"/>
                <a:cs typeface="Times New Roman" charset="0"/>
              </a:rPr>
              <a:t>uantifies </a:t>
            </a:r>
            <a:r>
              <a:rPr lang="en-US" dirty="0">
                <a:latin typeface="Times New Roman" charset="0"/>
                <a:cs typeface="Times New Roman" charset="0"/>
              </a:rPr>
              <a:t>the degree of association between two variables after statistically removing the association of a third variable with both of those two variables</a:t>
            </a:r>
            <a:r>
              <a:rPr lang="en-US" dirty="0" smtClean="0">
                <a:latin typeface="Times New Roman" charset="0"/>
                <a:cs typeface="Times New Roman" charset="0"/>
              </a:rPr>
              <a:t>.</a:t>
            </a:r>
          </a:p>
          <a:p>
            <a:pPr marL="0" indent="0">
              <a:buNone/>
            </a:pPr>
            <a:r>
              <a:rPr lang="en-US" i="1" dirty="0" smtClean="0">
                <a:latin typeface="Times New Roman" charset="0"/>
                <a:cs typeface="Times New Roman" charset="0"/>
              </a:rPr>
              <a:t>e.g.</a:t>
            </a:r>
            <a:r>
              <a:rPr lang="en-US" i="1" dirty="0">
                <a:latin typeface="Times New Roman" charset="0"/>
                <a:cs typeface="Times New Roman" charset="0"/>
              </a:rPr>
              <a:t>, </a:t>
            </a:r>
            <a:r>
              <a:rPr lang="en-US" dirty="0" smtClean="0">
                <a:latin typeface="Times New Roman" charset="0"/>
                <a:cs typeface="Times New Roman" charset="0"/>
              </a:rPr>
              <a:t>number </a:t>
            </a:r>
            <a:r>
              <a:rPr lang="en-US" dirty="0">
                <a:latin typeface="Times New Roman" charset="0"/>
                <a:cs typeface="Times New Roman" charset="0"/>
              </a:rPr>
              <a:t>of </a:t>
            </a:r>
            <a:br>
              <a:rPr lang="en-US" dirty="0">
                <a:latin typeface="Times New Roman" charset="0"/>
                <a:cs typeface="Times New Roman" charset="0"/>
              </a:rPr>
            </a:br>
            <a:r>
              <a:rPr lang="en-US" dirty="0" smtClean="0">
                <a:latin typeface="Times New Roman" charset="0"/>
                <a:cs typeface="Times New Roman" charset="0"/>
              </a:rPr>
              <a:t>absences </a:t>
            </a:r>
            <a:r>
              <a:rPr lang="en-US" dirty="0">
                <a:latin typeface="Times New Roman" charset="0"/>
                <a:cs typeface="Times New Roman" charset="0"/>
              </a:rPr>
              <a:t>and exam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grade</a:t>
            </a:r>
            <a:r>
              <a:rPr lang="en-US" dirty="0">
                <a:latin typeface="Times New Roman" charset="0"/>
                <a:cs typeface="Times New Roman" charset="0"/>
              </a:rPr>
              <a:t>, over and above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the </a:t>
            </a:r>
            <a:r>
              <a:rPr lang="en-US" dirty="0">
                <a:latin typeface="Times New Roman" charset="0"/>
                <a:cs typeface="Times New Roman" charset="0"/>
              </a:rPr>
              <a:t>correlation 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percentage </a:t>
            </a:r>
            <a:r>
              <a:rPr lang="en-US" dirty="0">
                <a:latin typeface="Times New Roman" charset="0"/>
                <a:cs typeface="Times New Roman" charset="0"/>
              </a:rPr>
              <a:t>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completed </a:t>
            </a:r>
            <a:r>
              <a:rPr lang="en-US" dirty="0">
                <a:latin typeface="Times New Roman" charset="0"/>
                <a:cs typeface="Times New Roman" charset="0"/>
              </a:rPr>
              <a:t>homework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assignments </a:t>
            </a:r>
            <a:r>
              <a:rPr lang="en-US" dirty="0">
                <a:latin typeface="Times New Roman" charset="0"/>
                <a:cs typeface="Times New Roman" charset="0"/>
              </a:rPr>
              <a:t>with these variables.</a:t>
            </a:r>
          </a:p>
          <a:p>
            <a:pPr marL="0" indent="0">
              <a:buNone/>
            </a:pPr>
            <a:endParaRPr lang="en-US" dirty="0">
              <a:latin typeface="Times New Roman" charset="0"/>
              <a:cs typeface="Times New Roman" charset="0"/>
            </a:endParaRPr>
          </a:p>
          <a:p>
            <a:pPr marL="0" indent="0">
              <a:buNone/>
            </a:pPr>
            <a:endParaRPr lang="en-US" i="1" dirty="0">
              <a:latin typeface="Times New Roman" charset="0"/>
              <a:cs typeface="Times New Roman" charset="0"/>
            </a:endParaRPr>
          </a:p>
        </p:txBody>
      </p:sp>
      <p:pic>
        <p:nvPicPr>
          <p:cNvPr id="4" name="Content Placeholder 3" descr="Fig 15-11.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419600" y="2832100"/>
            <a:ext cx="3429000" cy="3240088"/>
          </a:xfrm>
          <a:prstGeom prst="rect">
            <a:avLst/>
          </a:prstGeom>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99313775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Example</a:t>
            </a:r>
            <a:endParaRPr lang="en-US" dirty="0"/>
          </a:p>
        </p:txBody>
      </p:sp>
      <p:sp>
        <p:nvSpPr>
          <p:cNvPr id="73731" name="Rectangle 3"/>
          <p:cNvSpPr>
            <a:spLocks noGrp="1" noChangeArrowheads="1"/>
          </p:cNvSpPr>
          <p:nvPr>
            <p:ph idx="1"/>
          </p:nvPr>
        </p:nvSpPr>
        <p:spPr/>
        <p:txBody>
          <a:bodyPr/>
          <a:lstStyle/>
          <a:p>
            <a:pPr>
              <a:lnSpc>
                <a:spcPct val="80000"/>
              </a:lnSpc>
            </a:pPr>
            <a:r>
              <a:rPr lang="en-US" sz="2400" dirty="0">
                <a:latin typeface="Times New Roman" charset="0"/>
                <a:cs typeface="Times New Roman" charset="0"/>
              </a:rPr>
              <a:t>A study of graduates</a:t>
            </a:r>
            <a:r>
              <a:rPr lang="ja-JP" altLang="en-US" sz="2400" dirty="0">
                <a:latin typeface="Times New Roman" charset="0"/>
                <a:cs typeface="Times New Roman" charset="0"/>
              </a:rPr>
              <a:t>’</a:t>
            </a:r>
            <a:r>
              <a:rPr lang="en-US" sz="2400" dirty="0">
                <a:latin typeface="Times New Roman" charset="0"/>
                <a:cs typeface="Times New Roman" charset="0"/>
              </a:rPr>
              <a:t> salaries showed negative association between economists</a:t>
            </a:r>
            <a:r>
              <a:rPr lang="ja-JP" altLang="en-US" sz="2400" dirty="0">
                <a:latin typeface="Times New Roman" charset="0"/>
                <a:cs typeface="Times New Roman" charset="0"/>
              </a:rPr>
              <a:t>’</a:t>
            </a:r>
            <a:r>
              <a:rPr lang="en-US" sz="2400" dirty="0">
                <a:latin typeface="Times New Roman" charset="0"/>
                <a:cs typeface="Times New Roman" charset="0"/>
              </a:rPr>
              <a:t> starting salary and the level of the degree</a:t>
            </a:r>
          </a:p>
          <a:p>
            <a:pPr lvl="1">
              <a:lnSpc>
                <a:spcPct val="80000"/>
              </a:lnSpc>
            </a:pPr>
            <a:r>
              <a:rPr lang="en-US" sz="2000" dirty="0" smtClean="0">
                <a:latin typeface="Times New Roman" charset="0"/>
                <a:cs typeface="Times New Roman" charset="0"/>
              </a:rPr>
              <a:t>PhDs </a:t>
            </a:r>
            <a:r>
              <a:rPr lang="en-US" sz="2000" dirty="0">
                <a:latin typeface="Times New Roman" charset="0"/>
                <a:cs typeface="Times New Roman" charset="0"/>
              </a:rPr>
              <a:t>earned less than Masters degree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holders</a:t>
            </a:r>
            <a:r>
              <a:rPr lang="en-US" sz="2000" dirty="0">
                <a:latin typeface="Times New Roman" charset="0"/>
                <a:cs typeface="Times New Roman" charset="0"/>
              </a:rPr>
              <a:t>, who in turn earned less than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those </a:t>
            </a:r>
            <a:r>
              <a:rPr lang="en-US" sz="2000" dirty="0">
                <a:latin typeface="Times New Roman" charset="0"/>
                <a:cs typeface="Times New Roman" charset="0"/>
              </a:rPr>
              <a:t>with just a Bachelor</a:t>
            </a:r>
            <a:r>
              <a:rPr lang="ja-JP" altLang="en-US" sz="2000" dirty="0">
                <a:latin typeface="Times New Roman" charset="0"/>
                <a:cs typeface="Times New Roman" charset="0"/>
              </a:rPr>
              <a:t>’</a:t>
            </a:r>
            <a:r>
              <a:rPr lang="en-US" sz="2000" dirty="0">
                <a:latin typeface="Times New Roman" charset="0"/>
                <a:cs typeface="Times New Roman" charset="0"/>
              </a:rPr>
              <a:t>s degree</a:t>
            </a:r>
          </a:p>
          <a:p>
            <a:pPr lvl="1">
              <a:lnSpc>
                <a:spcPct val="80000"/>
              </a:lnSpc>
            </a:pPr>
            <a:r>
              <a:rPr lang="en-US" sz="2000" dirty="0">
                <a:latin typeface="Times New Roman" charset="0"/>
                <a:cs typeface="Times New Roman" charset="0"/>
              </a:rPr>
              <a:t>Why?</a:t>
            </a:r>
          </a:p>
          <a:p>
            <a:pPr>
              <a:lnSpc>
                <a:spcPct val="80000"/>
              </a:lnSpc>
            </a:pPr>
            <a:r>
              <a:rPr lang="en-US" sz="2400" dirty="0">
                <a:latin typeface="Times New Roman" charset="0"/>
                <a:cs typeface="Times New Roman" charset="0"/>
              </a:rPr>
              <a:t>The data was split into three </a:t>
            </a:r>
            <a:r>
              <a:rPr lang="en-US" sz="2400" dirty="0" smtClean="0">
                <a:latin typeface="Times New Roman" charset="0"/>
                <a:cs typeface="Times New Roman" charset="0"/>
              </a:rPr>
              <a:t/>
            </a:r>
            <a:br>
              <a:rPr lang="en-US" sz="2400" dirty="0" smtClean="0">
                <a:latin typeface="Times New Roman" charset="0"/>
                <a:cs typeface="Times New Roman" charset="0"/>
              </a:rPr>
            </a:br>
            <a:r>
              <a:rPr lang="en-US" sz="2400" dirty="0" smtClean="0">
                <a:latin typeface="Times New Roman" charset="0"/>
                <a:cs typeface="Times New Roman" charset="0"/>
              </a:rPr>
              <a:t>employment </a:t>
            </a:r>
            <a:r>
              <a:rPr lang="en-US" sz="2400" dirty="0">
                <a:latin typeface="Times New Roman" charset="0"/>
                <a:cs typeface="Times New Roman" charset="0"/>
              </a:rPr>
              <a:t>sectors</a:t>
            </a:r>
          </a:p>
          <a:p>
            <a:pPr lvl="1">
              <a:lnSpc>
                <a:spcPct val="80000"/>
              </a:lnSpc>
            </a:pPr>
            <a:r>
              <a:rPr lang="en-US" sz="2000" dirty="0">
                <a:latin typeface="Times New Roman" charset="0"/>
                <a:cs typeface="Times New Roman" charset="0"/>
              </a:rPr>
              <a:t>Teaching, government and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private </a:t>
            </a:r>
            <a:r>
              <a:rPr lang="en-US" sz="2000" dirty="0">
                <a:latin typeface="Times New Roman" charset="0"/>
                <a:cs typeface="Times New Roman" charset="0"/>
              </a:rPr>
              <a:t>industry</a:t>
            </a:r>
          </a:p>
          <a:p>
            <a:pPr lvl="1">
              <a:lnSpc>
                <a:spcPct val="80000"/>
              </a:lnSpc>
            </a:pPr>
            <a:r>
              <a:rPr lang="en-US" sz="2000" dirty="0">
                <a:latin typeface="Times New Roman" charset="0"/>
                <a:cs typeface="Times New Roman" charset="0"/>
              </a:rPr>
              <a:t>Each sector showed a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positive relationship</a:t>
            </a:r>
            <a:endParaRPr lang="en-US" sz="2000" dirty="0">
              <a:latin typeface="Times New Roman" charset="0"/>
              <a:cs typeface="Times New Roman" charset="0"/>
            </a:endParaRPr>
          </a:p>
          <a:p>
            <a:pPr lvl="1">
              <a:lnSpc>
                <a:spcPct val="80000"/>
              </a:lnSpc>
            </a:pPr>
            <a:r>
              <a:rPr lang="en-US" sz="2000" dirty="0">
                <a:latin typeface="Times New Roman" charset="0"/>
                <a:cs typeface="Times New Roman" charset="0"/>
              </a:rPr>
              <a:t>Employer type was confounded with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degree </a:t>
            </a:r>
            <a:r>
              <a:rPr lang="en-US" sz="2000" dirty="0">
                <a:latin typeface="Times New Roman" charset="0"/>
                <a:cs typeface="Times New Roman" charset="0"/>
              </a:rPr>
              <a:t>level</a:t>
            </a:r>
          </a:p>
        </p:txBody>
      </p:sp>
      <p:sp>
        <p:nvSpPr>
          <p:cNvPr id="4" name="Half Frame 3"/>
          <p:cNvSpPr/>
          <p:nvPr/>
        </p:nvSpPr>
        <p:spPr bwMode="auto">
          <a:xfrm rot="16200000">
            <a:off x="5789805" y="2995902"/>
            <a:ext cx="3352800" cy="3355589"/>
          </a:xfrm>
          <a:prstGeom prst="halfFrame">
            <a:avLst>
              <a:gd name="adj1" fmla="val 792"/>
              <a:gd name="adj2" fmla="val 91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latin typeface="Arial" pitchFamily="34" charset="0"/>
              <a:ea typeface="+mn-ea"/>
              <a:cs typeface="Arial" pitchFamily="34" charset="0"/>
            </a:endParaRPr>
          </a:p>
        </p:txBody>
      </p:sp>
      <p:sp>
        <p:nvSpPr>
          <p:cNvPr id="73733" name="Oval 4"/>
          <p:cNvSpPr>
            <a:spLocks noChangeArrowheads="1"/>
          </p:cNvSpPr>
          <p:nvPr/>
        </p:nvSpPr>
        <p:spPr bwMode="auto">
          <a:xfrm rot="1257787">
            <a:off x="5837035" y="4225603"/>
            <a:ext cx="3328988" cy="145415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a:p>
        </p:txBody>
      </p:sp>
      <p:grpSp>
        <p:nvGrpSpPr>
          <p:cNvPr id="2" name="Group 12"/>
          <p:cNvGrpSpPr>
            <a:grpSpLocks/>
          </p:cNvGrpSpPr>
          <p:nvPr/>
        </p:nvGrpSpPr>
        <p:grpSpPr bwMode="auto">
          <a:xfrm>
            <a:off x="5848529" y="4130772"/>
            <a:ext cx="3167063" cy="1685925"/>
            <a:chOff x="5673567" y="2362227"/>
            <a:chExt cx="3166573" cy="1686590"/>
          </a:xfrm>
        </p:grpSpPr>
        <p:sp>
          <p:nvSpPr>
            <p:cNvPr id="73735" name="Oval 5"/>
            <p:cNvSpPr>
              <a:spLocks noChangeArrowheads="1"/>
            </p:cNvSpPr>
            <p:nvPr/>
          </p:nvSpPr>
          <p:spPr bwMode="auto">
            <a:xfrm rot="-1703710">
              <a:off x="5673567" y="2362227"/>
              <a:ext cx="1066800" cy="416109"/>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6" name="Oval 6"/>
            <p:cNvSpPr>
              <a:spLocks noChangeArrowheads="1"/>
            </p:cNvSpPr>
            <p:nvPr/>
          </p:nvSpPr>
          <p:spPr bwMode="auto">
            <a:xfrm rot="-1703710">
              <a:off x="5915086" y="2594429"/>
              <a:ext cx="1471122" cy="452346"/>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7" name="Oval 9"/>
            <p:cNvSpPr>
              <a:spLocks noChangeArrowheads="1"/>
            </p:cNvSpPr>
            <p:nvPr/>
          </p:nvSpPr>
          <p:spPr bwMode="auto">
            <a:xfrm rot="-1703710">
              <a:off x="6276558" y="2873343"/>
              <a:ext cx="1672219"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8" name="Oval 10"/>
            <p:cNvSpPr>
              <a:spLocks noChangeArrowheads="1"/>
            </p:cNvSpPr>
            <p:nvPr/>
          </p:nvSpPr>
          <p:spPr bwMode="auto">
            <a:xfrm rot="-1703710">
              <a:off x="6919808" y="3173355"/>
              <a:ext cx="1599746"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9" name="Oval 11"/>
            <p:cNvSpPr>
              <a:spLocks noChangeArrowheads="1"/>
            </p:cNvSpPr>
            <p:nvPr/>
          </p:nvSpPr>
          <p:spPr bwMode="auto">
            <a:xfrm rot="-1703710">
              <a:off x="7773340" y="3462407"/>
              <a:ext cx="1066800" cy="58641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grpSp>
      <p:sp>
        <p:nvSpPr>
          <p:cNvPr id="12" name="Rectangle 1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330638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2871141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5466907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4912713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46316725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84617242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71968799"/>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7272392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4681851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82306772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81502180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17" name="Rectangle 16"/>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endParaRPr lang="en-US" dirty="0"/>
          </a:p>
        </p:txBody>
      </p:sp>
    </p:spTree>
    <p:extLst>
      <p:ext uri="{BB962C8B-B14F-4D97-AF65-F5344CB8AC3E}">
        <p14:creationId xmlns:p14="http://schemas.microsoft.com/office/powerpoint/2010/main" val="268853858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17" name="Rectangle 16"/>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r>
              <a:rPr lang="en-US" dirty="0" smtClean="0"/>
              <a:t>And that </a:t>
            </a:r>
            <a:r>
              <a:rPr lang="en-US" i="1" dirty="0" smtClean="0"/>
              <a:t>Activity</a:t>
            </a:r>
            <a:r>
              <a:rPr lang="en-US" dirty="0" smtClean="0"/>
              <a:t> links them</a:t>
            </a:r>
            <a:endParaRPr lang="en-US" dirty="0"/>
          </a:p>
        </p:txBody>
      </p:sp>
    </p:spTree>
    <p:extLst>
      <p:ext uri="{BB962C8B-B14F-4D97-AF65-F5344CB8AC3E}">
        <p14:creationId xmlns:p14="http://schemas.microsoft.com/office/powerpoint/2010/main" val="299764753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5" name="Rectangle 14"/>
          <p:cNvSpPr/>
          <p:nvPr/>
        </p:nvSpPr>
        <p:spPr>
          <a:xfrm>
            <a:off x="3231722" y="2858800"/>
            <a:ext cx="1552449" cy="8084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72639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4" name="Rectangle 13"/>
          <p:cNvSpPr/>
          <p:nvPr/>
        </p:nvSpPr>
        <p:spPr>
          <a:xfrm>
            <a:off x="1777042" y="5354296"/>
            <a:ext cx="2665820" cy="95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for significant difference between A &amp; B</a:t>
            </a:r>
            <a:r>
              <a:rPr lang="en-US" baseline="-25000" dirty="0" smtClean="0"/>
              <a:t>i</a:t>
            </a:r>
            <a:r>
              <a:rPr lang="en-US" dirty="0" smtClean="0"/>
              <a:t>; B</a:t>
            </a:r>
            <a:r>
              <a:rPr lang="en-US" baseline="-25000" dirty="0" smtClean="0"/>
              <a:t>i</a:t>
            </a:r>
            <a:r>
              <a:rPr lang="en-US" dirty="0" smtClean="0"/>
              <a:t> and </a:t>
            </a:r>
            <a:r>
              <a:rPr lang="en-US" dirty="0" err="1" smtClean="0"/>
              <a:t>B</a:t>
            </a:r>
            <a:r>
              <a:rPr lang="en-US" baseline="-25000" dirty="0" err="1" smtClean="0"/>
              <a:t>c</a:t>
            </a:r>
            <a:r>
              <a:rPr lang="en-US" dirty="0" smtClean="0"/>
              <a:t>; A </a:t>
            </a:r>
            <a:r>
              <a:rPr lang="en-US" dirty="0"/>
              <a:t>&amp; </a:t>
            </a:r>
            <a:r>
              <a:rPr lang="en-US" dirty="0" err="1" smtClean="0"/>
              <a:t>B</a:t>
            </a:r>
            <a:r>
              <a:rPr lang="en-US" baseline="-25000" dirty="0" err="1" smtClean="0"/>
              <a:t>c</a:t>
            </a:r>
            <a:endParaRPr lang="en-US" baseline="-25000" dirty="0"/>
          </a:p>
        </p:txBody>
      </p:sp>
      <p:sp>
        <p:nvSpPr>
          <p:cNvPr id="15" name="Rectangle 14"/>
          <p:cNvSpPr/>
          <p:nvPr/>
        </p:nvSpPr>
        <p:spPr>
          <a:xfrm>
            <a:off x="3231722" y="2858800"/>
            <a:ext cx="1552449" cy="808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85946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54242786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7601388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14462515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Goals for Regression</a:t>
            </a:r>
            <a:endParaRPr lang="en-US" dirty="0"/>
          </a:p>
        </p:txBody>
      </p:sp>
      <p:sp>
        <p:nvSpPr>
          <p:cNvPr id="5123" name="Rectangle 3"/>
          <p:cNvSpPr>
            <a:spLocks noGrp="1" noChangeArrowheads="1"/>
          </p:cNvSpPr>
          <p:nvPr>
            <p:ph idx="1"/>
          </p:nvPr>
        </p:nvSpPr>
        <p:spPr>
          <a:xfrm>
            <a:off x="1128943" y="1338369"/>
            <a:ext cx="7048804" cy="4513030"/>
          </a:xfrm>
          <a:noFill/>
        </p:spPr>
        <p:txBody>
          <a:bodyPr>
            <a:spAutoFit/>
          </a:bodyPr>
          <a:lstStyle/>
          <a:p>
            <a:pPr marL="320675" indent="-320675" defTabSz="852488">
              <a:lnSpc>
                <a:spcPct val="110000"/>
              </a:lnSpc>
              <a:buFontTx/>
              <a:buNone/>
            </a:pPr>
            <a:r>
              <a:rPr lang="en-US" b="1" dirty="0"/>
              <a:t>After this, you should be able to:</a:t>
            </a:r>
            <a:r>
              <a:rPr lang="en-US" sz="3600" dirty="0"/>
              <a:t> </a:t>
            </a:r>
            <a:endParaRPr lang="en-US" sz="1200" dirty="0"/>
          </a:p>
          <a:p>
            <a:pPr marL="320675" indent="-320675" defTabSz="852488">
              <a:spcBef>
                <a:spcPct val="25000"/>
              </a:spcBef>
              <a:buSzPct val="80000"/>
            </a:pPr>
            <a:r>
              <a:rPr lang="en-US" sz="2800" dirty="0" smtClean="0"/>
              <a:t>Calculate and interpret the simple linear regression equation for a set of data</a:t>
            </a:r>
          </a:p>
          <a:p>
            <a:pPr marL="320675" indent="-320675" defTabSz="852488">
              <a:spcBef>
                <a:spcPct val="25000"/>
              </a:spcBef>
              <a:buSzPct val="80000"/>
            </a:pPr>
            <a:r>
              <a:rPr lang="en-US" sz="2800" dirty="0" smtClean="0"/>
              <a:t>Understand the assumptions behind regression analysis</a:t>
            </a:r>
          </a:p>
          <a:p>
            <a:pPr marL="320675" indent="-320675" defTabSz="852488">
              <a:spcBef>
                <a:spcPct val="25000"/>
              </a:spcBef>
              <a:buSzPct val="80000"/>
            </a:pPr>
            <a:r>
              <a:rPr lang="en-US" sz="2800" dirty="0" smtClean="0"/>
              <a:t>Determine whether a regression model is significant</a:t>
            </a:r>
          </a:p>
          <a:p>
            <a:pPr marL="320675" indent="-320675" defTabSz="852488">
              <a:spcBef>
                <a:spcPct val="25000"/>
              </a:spcBef>
              <a:buSzPct val="80000"/>
            </a:pPr>
            <a:endParaRPr lang="en-US" sz="2800"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333848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12673554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77445744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Goals for Regression</a:t>
            </a:r>
            <a:endParaRPr lang="en-US" dirty="0"/>
          </a:p>
        </p:txBody>
      </p:sp>
      <p:sp>
        <p:nvSpPr>
          <p:cNvPr id="6147" name="Rectangle 3"/>
          <p:cNvSpPr>
            <a:spLocks noGrp="1" noChangeArrowheads="1"/>
          </p:cNvSpPr>
          <p:nvPr>
            <p:ph idx="1"/>
          </p:nvPr>
        </p:nvSpPr>
        <p:spPr>
          <a:xfrm>
            <a:off x="1128943" y="1453453"/>
            <a:ext cx="7048804" cy="4686411"/>
          </a:xfrm>
          <a:noFill/>
        </p:spPr>
        <p:txBody>
          <a:bodyPr>
            <a:spAutoFit/>
          </a:bodyPr>
          <a:lstStyle/>
          <a:p>
            <a:pPr marL="320675" indent="-320675" defTabSz="852488">
              <a:lnSpc>
                <a:spcPct val="90000"/>
              </a:lnSpc>
              <a:buFontTx/>
              <a:buNone/>
            </a:pPr>
            <a:r>
              <a:rPr lang="en-US" b="1" dirty="0"/>
              <a:t>After this, you should be able to:</a:t>
            </a:r>
            <a:r>
              <a:rPr lang="en-US" sz="2000" dirty="0"/>
              <a:t> </a:t>
            </a:r>
          </a:p>
          <a:p>
            <a:pPr marL="320675" indent="-320675" defTabSz="852488">
              <a:lnSpc>
                <a:spcPct val="90000"/>
              </a:lnSpc>
              <a:buFontTx/>
              <a:buNone/>
            </a:pPr>
            <a:endParaRPr lang="en-US" sz="1000" dirty="0"/>
          </a:p>
          <a:p>
            <a:pPr marL="320675" indent="-320675" defTabSz="852488">
              <a:lnSpc>
                <a:spcPct val="90000"/>
              </a:lnSpc>
              <a:spcBef>
                <a:spcPct val="25000"/>
              </a:spcBef>
            </a:pPr>
            <a:r>
              <a:rPr kumimoji="1" lang="en-US" dirty="0" smtClean="0"/>
              <a:t>Recognize </a:t>
            </a:r>
            <a:r>
              <a:rPr kumimoji="1" lang="en-US" dirty="0"/>
              <a:t>regression analysis applications for purposes of prediction and description</a:t>
            </a:r>
          </a:p>
          <a:p>
            <a:pPr marL="320675" indent="-320675" defTabSz="852488">
              <a:lnSpc>
                <a:spcPct val="90000"/>
              </a:lnSpc>
              <a:spcBef>
                <a:spcPct val="25000"/>
              </a:spcBef>
            </a:pPr>
            <a:r>
              <a:rPr kumimoji="1" lang="en-US" dirty="0"/>
              <a:t>Recognize some potential problems if regression analysis is used incorrectly</a:t>
            </a:r>
          </a:p>
          <a:p>
            <a:pPr marL="320675" indent="-320675" defTabSz="852488">
              <a:lnSpc>
                <a:spcPct val="90000"/>
              </a:lnSpc>
              <a:spcBef>
                <a:spcPct val="25000"/>
              </a:spcBef>
            </a:pPr>
            <a:r>
              <a:rPr kumimoji="1" lang="en-US" dirty="0"/>
              <a:t>Recognize nonlinear relationships between two variables</a:t>
            </a:r>
            <a:endParaRPr lang="en-US" dirty="0"/>
          </a:p>
          <a:p>
            <a:pPr marL="320675" indent="-320675" defTabSz="852488">
              <a:lnSpc>
                <a:spcPct val="90000"/>
              </a:lnSpc>
              <a:buSzPct val="80000"/>
            </a:pPr>
            <a:endParaRPr lang="en-US" sz="3600" dirty="0"/>
          </a:p>
        </p:txBody>
      </p:sp>
      <p:sp>
        <p:nvSpPr>
          <p:cNvPr id="614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2851228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Statistical Regression </a:t>
            </a:r>
            <a:r>
              <a:rPr lang="en-US" sz="4000" dirty="0"/>
              <a:t>Analysis</a:t>
            </a:r>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dependent variable based on the value of at least one independent variable</a:t>
            </a:r>
          </a:p>
          <a:p>
            <a:pPr marL="693738" lvl="1" indent="-268288" defTabSz="852488">
              <a:spcBef>
                <a:spcPct val="30000"/>
              </a:spcBef>
            </a:pPr>
            <a:r>
              <a:rPr lang="en-US" dirty="0"/>
              <a:t>Explain the impact of changes in an independent variable on the dependent variable</a:t>
            </a:r>
          </a:p>
          <a:p>
            <a:pPr marL="320675" indent="-320675" defTabSz="852488">
              <a:spcBef>
                <a:spcPct val="30000"/>
              </a:spcBef>
              <a:buFontTx/>
              <a:buNone/>
            </a:pPr>
            <a:r>
              <a:rPr lang="en-US" dirty="0">
                <a:solidFill>
                  <a:schemeClr val="folHlink"/>
                </a:solidFill>
              </a:rPr>
              <a:t>Dependent variable:</a:t>
            </a:r>
            <a:r>
              <a:rPr lang="en-US" dirty="0"/>
              <a:t>  </a:t>
            </a:r>
            <a:r>
              <a:rPr lang="en-US" dirty="0" smtClean="0"/>
              <a:t/>
            </a:r>
            <a:br>
              <a:rPr lang="en-US" dirty="0" smtClean="0"/>
            </a:br>
            <a:r>
              <a:rPr lang="en-US" dirty="0" smtClean="0"/>
              <a:t>the </a:t>
            </a:r>
            <a:r>
              <a:rPr lang="en-US" dirty="0"/>
              <a:t>variable we wish to </a:t>
            </a:r>
            <a:r>
              <a:rPr lang="en-US" dirty="0" smtClean="0"/>
              <a:t>explain</a:t>
            </a:r>
            <a:endParaRPr lang="en-US" dirty="0"/>
          </a:p>
          <a:p>
            <a:pPr marL="320675" indent="-320675" defTabSz="852488">
              <a:spcBef>
                <a:spcPct val="30000"/>
              </a:spcBef>
              <a:buFontTx/>
              <a:buNone/>
            </a:pPr>
            <a:r>
              <a:rPr lang="en-US" dirty="0">
                <a:solidFill>
                  <a:schemeClr val="folHlink"/>
                </a:solidFill>
              </a:rPr>
              <a:t>Independent variable:</a:t>
            </a:r>
            <a:r>
              <a:rPr lang="en-US" dirty="0"/>
              <a:t>  </a:t>
            </a:r>
            <a:r>
              <a:rPr lang="en-US" dirty="0" smtClean="0"/>
              <a:t/>
            </a:r>
            <a:br>
              <a:rPr lang="en-US" dirty="0" smtClean="0"/>
            </a:br>
            <a:r>
              <a:rPr lang="en-US" dirty="0" smtClean="0"/>
              <a:t>the variable used </a:t>
            </a:r>
            <a:r>
              <a:rPr lang="en-US" dirty="0"/>
              <a:t>to </a:t>
            </a:r>
            <a:r>
              <a:rPr lang="en-US" dirty="0" smtClean="0"/>
              <a:t>do so</a:t>
            </a:r>
            <a:endParaRPr lang="en-US"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4592898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t>Relationship with correlation</a:t>
            </a:r>
          </a:p>
        </p:txBody>
      </p:sp>
      <p:sp>
        <p:nvSpPr>
          <p:cNvPr id="2" name="Content Placeholder 1"/>
          <p:cNvSpPr>
            <a:spLocks noGrp="1"/>
          </p:cNvSpPr>
          <p:nvPr>
            <p:ph idx="1"/>
          </p:nvPr>
        </p:nvSpPr>
        <p:spPr/>
        <p:txBody>
          <a:bodyPr/>
          <a:lstStyle/>
          <a:p>
            <a:pPr marL="0" indent="0">
              <a:buNone/>
            </a:pPr>
            <a:r>
              <a:rPr lang="en-US" dirty="0">
                <a:solidFill>
                  <a:schemeClr val="tx1"/>
                </a:solidFill>
                <a:cs typeface="Times New Roman" charset="0"/>
              </a:rPr>
              <a:t>In correlation, the two variables are treated as equals.  </a:t>
            </a:r>
            <a:endParaRPr lang="en-US" dirty="0" smtClean="0">
              <a:solidFill>
                <a:schemeClr val="tx1"/>
              </a:solidFill>
              <a:cs typeface="Times New Roman" charset="0"/>
            </a:endParaRPr>
          </a:p>
          <a:p>
            <a:pPr marL="0" indent="0">
              <a:buNone/>
            </a:pPr>
            <a:endParaRPr lang="en-US" dirty="0">
              <a:solidFill>
                <a:schemeClr val="tx1"/>
              </a:solidFill>
              <a:cs typeface="Times New Roman" charset="0"/>
            </a:endParaRPr>
          </a:p>
          <a:p>
            <a:pPr marL="0" indent="0">
              <a:buNone/>
            </a:pPr>
            <a:r>
              <a:rPr lang="en-US" dirty="0" smtClean="0">
                <a:solidFill>
                  <a:schemeClr val="tx1"/>
                </a:solidFill>
                <a:cs typeface="Times New Roman" charset="0"/>
              </a:rPr>
              <a:t>In </a:t>
            </a:r>
            <a:r>
              <a:rPr lang="en-US" dirty="0">
                <a:solidFill>
                  <a:schemeClr val="tx1"/>
                </a:solidFill>
                <a:cs typeface="Times New Roman" charset="0"/>
              </a:rPr>
              <a:t>regression, one variable is considered independent (=predictor) variable (</a:t>
            </a:r>
            <a:r>
              <a:rPr lang="en-US" i="1" dirty="0">
                <a:solidFill>
                  <a:schemeClr val="tx1"/>
                </a:solidFill>
                <a:cs typeface="Times New Roman" charset="0"/>
              </a:rPr>
              <a:t>X</a:t>
            </a:r>
            <a:r>
              <a:rPr lang="en-US" dirty="0">
                <a:solidFill>
                  <a:schemeClr val="tx1"/>
                </a:solidFill>
                <a:cs typeface="Times New Roman" charset="0"/>
              </a:rPr>
              <a:t>) and the other the dependent (=outcome) variable </a:t>
            </a:r>
            <a:r>
              <a:rPr lang="en-US" i="1" dirty="0">
                <a:solidFill>
                  <a:schemeClr val="tx1"/>
                </a:solidFill>
                <a:cs typeface="Times New Roman" charset="0"/>
              </a:rPr>
              <a:t>Y</a:t>
            </a:r>
            <a:r>
              <a:rPr lang="en-US" dirty="0">
                <a:solidFill>
                  <a:schemeClr val="tx1"/>
                </a:solidFill>
                <a:cs typeface="Times New Roman" charset="0"/>
              </a:rPr>
              <a:t>.</a:t>
            </a:r>
            <a:r>
              <a:rPr lang="en-US" dirty="0">
                <a:solidFill>
                  <a:schemeClr val="tx1"/>
                </a:solidFill>
              </a:rPr>
              <a:t> </a:t>
            </a:r>
          </a:p>
          <a:p>
            <a:pPr marL="0" indent="0">
              <a:buNone/>
            </a:pPr>
            <a:endParaRPr lang="en-US" dirty="0"/>
          </a:p>
        </p:txBody>
      </p:sp>
    </p:spTree>
    <p:extLst>
      <p:ext uri="{BB962C8B-B14F-4D97-AF65-F5344CB8AC3E}">
        <p14:creationId xmlns:p14="http://schemas.microsoft.com/office/powerpoint/2010/main" val="241428279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Regression in Machine Learning</a:t>
            </a:r>
            <a:endParaRPr lang="en-US" sz="4000" dirty="0"/>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a:t>
            </a:r>
            <a:r>
              <a:rPr lang="en-US" dirty="0" smtClean="0"/>
              <a:t>continues variable </a:t>
            </a:r>
            <a:r>
              <a:rPr lang="en-US" dirty="0"/>
              <a:t>based on the value of </a:t>
            </a:r>
            <a:r>
              <a:rPr lang="en-US" dirty="0" smtClean="0"/>
              <a:t>one or more </a:t>
            </a:r>
            <a:r>
              <a:rPr lang="en-US" i="1" dirty="0" smtClean="0"/>
              <a:t>features</a:t>
            </a:r>
            <a:endParaRPr lang="en-US" dirty="0"/>
          </a:p>
          <a:p>
            <a:pPr marL="320675" indent="-320675" defTabSz="852488">
              <a:spcBef>
                <a:spcPct val="30000"/>
              </a:spcBef>
              <a:buFontTx/>
              <a:buNone/>
            </a:pPr>
            <a:r>
              <a:rPr lang="en-US" dirty="0" smtClean="0">
                <a:solidFill>
                  <a:schemeClr val="folHlink"/>
                </a:solidFill>
              </a:rPr>
              <a:t>Dependent </a:t>
            </a:r>
            <a:r>
              <a:rPr lang="en-US" dirty="0">
                <a:solidFill>
                  <a:schemeClr val="folHlink"/>
                </a:solidFill>
              </a:rPr>
              <a:t>variable:</a:t>
            </a:r>
            <a:r>
              <a:rPr lang="en-US" dirty="0"/>
              <a:t>  </a:t>
            </a:r>
            <a:r>
              <a:rPr lang="en-US" dirty="0" smtClean="0"/>
              <a:t/>
            </a:r>
            <a:br>
              <a:rPr lang="en-US" dirty="0" smtClean="0"/>
            </a:br>
            <a:r>
              <a:rPr lang="en-US" dirty="0" smtClean="0"/>
              <a:t>the outcome we </a:t>
            </a:r>
            <a:r>
              <a:rPr lang="en-US" dirty="0"/>
              <a:t>wish to </a:t>
            </a:r>
            <a:r>
              <a:rPr lang="en-US" dirty="0" smtClean="0"/>
              <a:t>predict</a:t>
            </a:r>
            <a:endParaRPr lang="en-US" dirty="0"/>
          </a:p>
          <a:p>
            <a:pPr marL="320675" indent="-320675" defTabSz="852488">
              <a:spcBef>
                <a:spcPct val="30000"/>
              </a:spcBef>
              <a:buFontTx/>
              <a:buNone/>
            </a:pPr>
            <a:r>
              <a:rPr lang="en-US" dirty="0" smtClean="0">
                <a:solidFill>
                  <a:schemeClr val="folHlink"/>
                </a:solidFill>
              </a:rPr>
              <a:t>Features:</a:t>
            </a:r>
            <a:r>
              <a:rPr lang="en-US" dirty="0" smtClean="0"/>
              <a:t>  </a:t>
            </a:r>
            <a:br>
              <a:rPr lang="en-US" dirty="0" smtClean="0"/>
            </a:br>
            <a:r>
              <a:rPr lang="en-US" dirty="0" smtClean="0"/>
              <a:t>summaries of information about things we measured that should predict the outcome</a:t>
            </a:r>
            <a:endParaRPr lang="en-US" dirty="0"/>
          </a:p>
        </p:txBody>
      </p:sp>
    </p:spTree>
    <p:extLst>
      <p:ext uri="{BB962C8B-B14F-4D97-AF65-F5344CB8AC3E}">
        <p14:creationId xmlns:p14="http://schemas.microsoft.com/office/powerpoint/2010/main" val="313586445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Simple Linear Regression Model</a:t>
            </a:r>
          </a:p>
        </p:txBody>
      </p:sp>
      <p:sp>
        <p:nvSpPr>
          <p:cNvPr id="22531" name="Rectangle 3"/>
          <p:cNvSpPr>
            <a:spLocks noGrp="1" noChangeArrowheads="1"/>
          </p:cNvSpPr>
          <p:nvPr>
            <p:ph type="body" idx="1"/>
          </p:nvPr>
        </p:nvSpPr>
        <p:spPr>
          <a:xfrm>
            <a:off x="1311275" y="1768475"/>
            <a:ext cx="7064375" cy="3817938"/>
          </a:xfrm>
        </p:spPr>
        <p:txBody>
          <a:bodyPr/>
          <a:lstStyle/>
          <a:p>
            <a:pPr marL="0" indent="0" defTabSz="852488">
              <a:spcBef>
                <a:spcPct val="45000"/>
              </a:spcBef>
              <a:buNone/>
            </a:pPr>
            <a:r>
              <a:rPr lang="en-US" dirty="0"/>
              <a:t>Only </a:t>
            </a:r>
            <a:r>
              <a:rPr lang="en-US" b="1" dirty="0">
                <a:solidFill>
                  <a:schemeClr val="folHlink"/>
                </a:solidFill>
              </a:rPr>
              <a:t>one</a:t>
            </a:r>
            <a:r>
              <a:rPr lang="en-US" dirty="0">
                <a:solidFill>
                  <a:schemeClr val="folHlink"/>
                </a:solidFill>
              </a:rPr>
              <a:t> independent variable</a:t>
            </a:r>
            <a:r>
              <a:rPr lang="en-US" dirty="0"/>
              <a:t>, x</a:t>
            </a:r>
          </a:p>
          <a:p>
            <a:pPr marL="0" indent="0" defTabSz="852488">
              <a:spcBef>
                <a:spcPct val="45000"/>
              </a:spcBef>
              <a:buNone/>
            </a:pPr>
            <a:r>
              <a:rPr lang="en-US" dirty="0"/>
              <a:t>Relationship </a:t>
            </a:r>
            <a:r>
              <a:rPr lang="en-US" dirty="0" smtClean="0"/>
              <a:t>between x and </a:t>
            </a:r>
            <a:r>
              <a:rPr lang="en-US" dirty="0"/>
              <a:t>y </a:t>
            </a:r>
            <a:r>
              <a:rPr lang="en-US" dirty="0" smtClean="0"/>
              <a:t>is </a:t>
            </a:r>
            <a:r>
              <a:rPr lang="en-US" dirty="0"/>
              <a:t>described by a linear function</a:t>
            </a:r>
          </a:p>
          <a:p>
            <a:pPr marL="0" indent="0" defTabSz="852488">
              <a:spcBef>
                <a:spcPct val="45000"/>
              </a:spcBef>
              <a:buNone/>
            </a:pPr>
            <a:r>
              <a:rPr lang="en-US" dirty="0"/>
              <a:t>Changes </a:t>
            </a:r>
            <a:r>
              <a:rPr lang="en-US" dirty="0" smtClean="0"/>
              <a:t>in y </a:t>
            </a:r>
            <a:r>
              <a:rPr lang="en-US" dirty="0"/>
              <a:t>are assumed to be caused by changes in  x</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87382937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1742877140"/>
              </p:ext>
            </p:extLst>
          </p:nvPr>
        </p:nvGraphicFramePr>
        <p:xfrm>
          <a:off x="1981200" y="3429000"/>
          <a:ext cx="5410200" cy="1217613"/>
        </p:xfrm>
        <a:graphic>
          <a:graphicData uri="http://schemas.openxmlformats.org/presentationml/2006/ole">
            <mc:AlternateContent xmlns:mc="http://schemas.openxmlformats.org/markup-compatibility/2006">
              <mc:Choice xmlns:v="urn:schemas-microsoft-com:vml" Requires="v">
                <p:oleObj spid="_x0000_s309361"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29000"/>
                        <a:ext cx="5410200" cy="1217613"/>
                      </a:xfrm>
                      <a:prstGeom prst="rect">
                        <a:avLst/>
                      </a:prstGeom>
                      <a:noFill/>
                      <a:ln w="9525">
                        <a:solidFill>
                          <a:srgbClr val="FFFFFF"/>
                        </a:solidFill>
                        <a:miter lim="800000"/>
                        <a:headEnd/>
                        <a:tailEnd/>
                      </a:ln>
                      <a:effectLst/>
                    </p:spPr>
                  </p:pic>
                </p:oleObj>
              </mc:Fallback>
            </mc:AlternateContent>
          </a:graphicData>
        </a:graphic>
      </p:graphicFrame>
      <p:sp>
        <p:nvSpPr>
          <p:cNvPr id="24579" name="Text Box 3"/>
          <p:cNvSpPr txBox="1">
            <a:spLocks noChangeArrowheads="1"/>
          </p:cNvSpPr>
          <p:nvPr/>
        </p:nvSpPr>
        <p:spPr bwMode="auto">
          <a:xfrm>
            <a:off x="3581400" y="480060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Linear component</a:t>
            </a:r>
          </a:p>
        </p:txBody>
      </p:sp>
      <p:sp>
        <p:nvSpPr>
          <p:cNvPr id="24580" name="Rectangle 4"/>
          <p:cNvSpPr>
            <a:spLocks noGrp="1" noChangeArrowheads="1"/>
          </p:cNvSpPr>
          <p:nvPr>
            <p:ph type="title"/>
          </p:nvPr>
        </p:nvSpPr>
        <p:spPr/>
        <p:txBody>
          <a:bodyPr/>
          <a:lstStyle/>
          <a:p>
            <a:r>
              <a:rPr lang="en-US"/>
              <a:t>Population Linear Regression</a:t>
            </a:r>
          </a:p>
        </p:txBody>
      </p:sp>
      <p:sp>
        <p:nvSpPr>
          <p:cNvPr id="24581" name="Rectangle 5"/>
          <p:cNvSpPr>
            <a:spLocks noChangeArrowheads="1"/>
          </p:cNvSpPr>
          <p:nvPr/>
        </p:nvSpPr>
        <p:spPr bwMode="auto">
          <a:xfrm>
            <a:off x="533400" y="1711325"/>
            <a:ext cx="4724400" cy="4667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2400"/>
              <a:t>The population regression model:</a:t>
            </a:r>
          </a:p>
        </p:txBody>
      </p:sp>
      <p:sp>
        <p:nvSpPr>
          <p:cNvPr id="24582" name="Rectangle 6"/>
          <p:cNvSpPr>
            <a:spLocks noChangeArrowheads="1"/>
          </p:cNvSpPr>
          <p:nvPr/>
        </p:nvSpPr>
        <p:spPr bwMode="auto">
          <a:xfrm>
            <a:off x="2133600" y="2514600"/>
            <a:ext cx="1524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a:t>
            </a:r>
            <a:br>
              <a:rPr lang="en-US" sz="2000"/>
            </a:br>
            <a:r>
              <a:rPr lang="en-US" sz="2000"/>
              <a:t>y  intercept </a:t>
            </a:r>
          </a:p>
        </p:txBody>
      </p:sp>
      <p:sp>
        <p:nvSpPr>
          <p:cNvPr id="24583" name="Rectangle 7"/>
          <p:cNvSpPr>
            <a:spLocks noChangeArrowheads="1"/>
          </p:cNvSpPr>
          <p:nvPr/>
        </p:nvSpPr>
        <p:spPr bwMode="auto">
          <a:xfrm>
            <a:off x="3886200" y="2362200"/>
            <a:ext cx="1447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Slope</a:t>
            </a:r>
            <a:br>
              <a:rPr lang="en-US" sz="2000"/>
            </a:br>
            <a:r>
              <a:rPr lang="en-US" sz="2000"/>
              <a:t>Coefficient </a:t>
            </a:r>
          </a:p>
        </p:txBody>
      </p:sp>
      <p:sp>
        <p:nvSpPr>
          <p:cNvPr id="24584" name="Rectangle 8"/>
          <p:cNvSpPr>
            <a:spLocks noChangeArrowheads="1"/>
          </p:cNvSpPr>
          <p:nvPr/>
        </p:nvSpPr>
        <p:spPr bwMode="auto">
          <a:xfrm>
            <a:off x="7772400" y="2286000"/>
            <a:ext cx="1147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Random Error term, or residual</a:t>
            </a:r>
          </a:p>
        </p:txBody>
      </p:sp>
      <p:sp>
        <p:nvSpPr>
          <p:cNvPr id="24585" name="Rectangle 9"/>
          <p:cNvSpPr>
            <a:spLocks noChangeArrowheads="1"/>
          </p:cNvSpPr>
          <p:nvPr/>
        </p:nvSpPr>
        <p:spPr bwMode="auto">
          <a:xfrm>
            <a:off x="152400" y="3124200"/>
            <a:ext cx="183832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t>Dependent </a:t>
            </a:r>
            <a:r>
              <a:rPr lang="en-US" sz="2000" dirty="0" smtClean="0"/>
              <a:t>Variable </a:t>
            </a:r>
            <a:endParaRPr lang="en-US" sz="2000" dirty="0"/>
          </a:p>
        </p:txBody>
      </p:sp>
      <p:sp>
        <p:nvSpPr>
          <p:cNvPr id="24586" name="Line 10"/>
          <p:cNvSpPr>
            <a:spLocks noChangeShapeType="1"/>
          </p:cNvSpPr>
          <p:nvPr/>
        </p:nvSpPr>
        <p:spPr bwMode="auto">
          <a:xfrm>
            <a:off x="2971800" y="3200400"/>
            <a:ext cx="461963" cy="5905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7" name="Line 11"/>
          <p:cNvSpPr>
            <a:spLocks noChangeShapeType="1"/>
          </p:cNvSpPr>
          <p:nvPr/>
        </p:nvSpPr>
        <p:spPr bwMode="auto">
          <a:xfrm>
            <a:off x="1524000" y="3505200"/>
            <a:ext cx="609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8" name="Line 12"/>
          <p:cNvSpPr>
            <a:spLocks noChangeShapeType="1"/>
          </p:cNvSpPr>
          <p:nvPr/>
        </p:nvSpPr>
        <p:spPr bwMode="auto">
          <a:xfrm flipH="1">
            <a:off x="5943600" y="3200400"/>
            <a:ext cx="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Line 13"/>
          <p:cNvSpPr>
            <a:spLocks noChangeShapeType="1"/>
          </p:cNvSpPr>
          <p:nvPr/>
        </p:nvSpPr>
        <p:spPr bwMode="auto">
          <a:xfrm rot="20940815" flipH="1">
            <a:off x="7162800" y="3444875"/>
            <a:ext cx="617538" cy="298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0" name="Rectangle 14"/>
          <p:cNvSpPr>
            <a:spLocks noChangeArrowheads="1"/>
          </p:cNvSpPr>
          <p:nvPr/>
        </p:nvSpPr>
        <p:spPr bwMode="auto">
          <a:xfrm>
            <a:off x="5638800" y="2514600"/>
            <a:ext cx="16049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Independent Variable</a:t>
            </a:r>
          </a:p>
        </p:txBody>
      </p:sp>
      <p:sp>
        <p:nvSpPr>
          <p:cNvPr id="24591" name="AutoShape 15"/>
          <p:cNvSpPr>
            <a:spLocks/>
          </p:cNvSpPr>
          <p:nvPr/>
        </p:nvSpPr>
        <p:spPr bwMode="auto">
          <a:xfrm rot="16200000" flipV="1">
            <a:off x="4569619" y="3431381"/>
            <a:ext cx="228600" cy="2662238"/>
          </a:xfrm>
          <a:prstGeom prst="leftBrace">
            <a:avLst>
              <a:gd name="adj1" fmla="val 97049"/>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2" name="Line 16"/>
          <p:cNvSpPr>
            <a:spLocks noChangeShapeType="1"/>
          </p:cNvSpPr>
          <p:nvPr/>
        </p:nvSpPr>
        <p:spPr bwMode="auto">
          <a:xfrm rot="-659185">
            <a:off x="4792663" y="3292475"/>
            <a:ext cx="227012" cy="396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AutoShape 17"/>
          <p:cNvSpPr>
            <a:spLocks/>
          </p:cNvSpPr>
          <p:nvPr/>
        </p:nvSpPr>
        <p:spPr bwMode="auto">
          <a:xfrm rot="16200000" flipV="1">
            <a:off x="6896100" y="4289425"/>
            <a:ext cx="228600" cy="914400"/>
          </a:xfrm>
          <a:prstGeom prst="leftBrace">
            <a:avLst>
              <a:gd name="adj1" fmla="val 33333"/>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4" name="Text Box 18"/>
          <p:cNvSpPr txBox="1">
            <a:spLocks noChangeArrowheads="1"/>
          </p:cNvSpPr>
          <p:nvPr/>
        </p:nvSpPr>
        <p:spPr bwMode="auto">
          <a:xfrm>
            <a:off x="6248400" y="4860925"/>
            <a:ext cx="177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Random Error</a:t>
            </a:r>
          </a:p>
          <a:p>
            <a:pPr eaLnBrk="0" hangingPunct="0"/>
            <a:r>
              <a:rPr lang="en-US" sz="2000"/>
              <a:t> component</a:t>
            </a:r>
          </a:p>
        </p:txBody>
      </p:sp>
      <p:sp>
        <p:nvSpPr>
          <p:cNvPr id="19" name="Rectangle 1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3326663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8" name="Rectangle 4"/>
          <p:cNvSpPr>
            <a:spLocks noGrp="1" noChangeArrowheads="1"/>
          </p:cNvSpPr>
          <p:nvPr>
            <p:ph type="title"/>
          </p:nvPr>
        </p:nvSpPr>
        <p:spPr/>
        <p:txBody>
          <a:bodyPr/>
          <a:lstStyle/>
          <a:p>
            <a:r>
              <a:rPr lang="en-US"/>
              <a:t>Population Linear Regression</a:t>
            </a:r>
          </a:p>
        </p:txBody>
      </p:sp>
      <p:sp>
        <p:nvSpPr>
          <p:cNvPr id="2663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9"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26660"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1"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2"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5" name="Rectangle 41"/>
          <p:cNvSpPr>
            <a:spLocks noChangeArrowheads="1"/>
          </p:cNvSpPr>
          <p:nvPr/>
        </p:nvSpPr>
        <p:spPr bwMode="auto">
          <a:xfrm>
            <a:off x="304800" y="3657600"/>
            <a:ext cx="1981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a:t>Predicted Value of y for x</a:t>
            </a:r>
            <a:r>
              <a:rPr lang="en-US" sz="2000" baseline="-25000"/>
              <a:t>i</a:t>
            </a:r>
            <a:r>
              <a:rPr lang="en-US" sz="2000"/>
              <a:t> </a:t>
            </a:r>
          </a:p>
        </p:txBody>
      </p:sp>
      <p:graphicFrame>
        <p:nvGraphicFramePr>
          <p:cNvPr id="26666" name="Object 42"/>
          <p:cNvGraphicFramePr>
            <a:graphicFrameLocks noChangeAspect="1"/>
          </p:cNvGraphicFramePr>
          <p:nvPr>
            <p:extLst>
              <p:ext uri="{D42A27DB-BD31-4B8C-83A1-F6EECF244321}">
                <p14:modId xmlns:p14="http://schemas.microsoft.com/office/powerpoint/2010/main" val="3355675571"/>
              </p:ext>
            </p:extLst>
          </p:nvPr>
        </p:nvGraphicFramePr>
        <p:xfrm>
          <a:off x="3919538" y="1524000"/>
          <a:ext cx="3448050" cy="776288"/>
        </p:xfrm>
        <a:graphic>
          <a:graphicData uri="http://schemas.openxmlformats.org/presentationml/2006/ole">
            <mc:AlternateContent xmlns:mc="http://schemas.openxmlformats.org/markup-compatibility/2006">
              <mc:Choice xmlns:v="urn:schemas-microsoft-com:vml" Requires="v">
                <p:oleObj spid="_x0000_s311409"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38" y="1524000"/>
                        <a:ext cx="3448050" cy="7762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26667"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0" name="Line 46"/>
          <p:cNvSpPr>
            <a:spLocks noChangeShapeType="1"/>
          </p:cNvSpPr>
          <p:nvPr/>
        </p:nvSpPr>
        <p:spPr bwMode="auto">
          <a:xfrm>
            <a:off x="6629400" y="2286000"/>
            <a:ext cx="8382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1" name="Rectangle 47"/>
          <p:cNvSpPr>
            <a:spLocks noChangeArrowheads="1"/>
          </p:cNvSpPr>
          <p:nvPr/>
        </p:nvSpPr>
        <p:spPr bwMode="auto">
          <a:xfrm>
            <a:off x="7010400" y="3200400"/>
            <a:ext cx="1676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400"/>
              <a:t>Slope = </a:t>
            </a:r>
            <a:r>
              <a:rPr lang="el-GR" sz="2400">
                <a:cs typeface="Arial" charset="0"/>
              </a:rPr>
              <a:t>β</a:t>
            </a:r>
            <a:r>
              <a:rPr lang="en-US" sz="2400" baseline="-25000">
                <a:cs typeface="Arial" charset="0"/>
              </a:rPr>
              <a:t>1</a:t>
            </a:r>
            <a:endParaRPr lang="el-GR" sz="2400" baseline="-25000">
              <a:cs typeface="Arial" charset="0"/>
            </a:endParaRPr>
          </a:p>
        </p:txBody>
      </p:sp>
      <p:sp>
        <p:nvSpPr>
          <p:cNvPr id="26672"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a:cs typeface="Arial" charset="0"/>
              </a:rPr>
              <a:t>β</a:t>
            </a:r>
            <a:r>
              <a:rPr lang="en-US" sz="2000" baseline="-25000" dirty="0">
                <a:cs typeface="Arial" charset="0"/>
              </a:rPr>
              <a:t>0</a:t>
            </a:r>
            <a:r>
              <a:rPr lang="en-US" sz="2000" dirty="0"/>
              <a:t>  </a:t>
            </a:r>
          </a:p>
        </p:txBody>
      </p:sp>
      <p:sp>
        <p:nvSpPr>
          <p:cNvPr id="26673" name="Text Box 49"/>
          <p:cNvSpPr txBox="1">
            <a:spLocks noChangeArrowheads="1"/>
          </p:cNvSpPr>
          <p:nvPr/>
        </p:nvSpPr>
        <p:spPr bwMode="auto">
          <a:xfrm>
            <a:off x="4267200" y="3124200"/>
            <a:ext cx="533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a:cs typeface="Arial" charset="0"/>
              </a:rPr>
              <a:t>ε</a:t>
            </a:r>
            <a:r>
              <a:rPr lang="en-US" sz="3200" baseline="-25000">
                <a:cs typeface="Arial" charset="0"/>
              </a:rPr>
              <a:t>i</a:t>
            </a:r>
            <a:endParaRPr lang="el-GR" sz="3200" baseline="-25000">
              <a:cs typeface="Arial" charset="0"/>
            </a:endParaRPr>
          </a:p>
        </p:txBody>
      </p:sp>
      <p:sp>
        <p:nvSpPr>
          <p:cNvPr id="50" name="Rectangle 47"/>
          <p:cNvSpPr>
            <a:spLocks noChangeArrowheads="1"/>
          </p:cNvSpPr>
          <p:nvPr/>
        </p:nvSpPr>
        <p:spPr bwMode="auto">
          <a:xfrm>
            <a:off x="5970588" y="43561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x-none" sz="2400" dirty="0" smtClean="0"/>
              <a:t>Regression Line</a:t>
            </a:r>
            <a:endParaRPr lang="el-GR" sz="2400" baseline="-25000" dirty="0">
              <a:cs typeface="Arial" charset="0"/>
            </a:endParaRPr>
          </a:p>
        </p:txBody>
      </p:sp>
      <p:sp>
        <p:nvSpPr>
          <p:cNvPr id="51" name="Line 3"/>
          <p:cNvSpPr>
            <a:spLocks noChangeShapeType="1"/>
          </p:cNvSpPr>
          <p:nvPr/>
        </p:nvSpPr>
        <p:spPr bwMode="auto">
          <a:xfrm flipH="1" flipV="1">
            <a:off x="5400674" y="3786188"/>
            <a:ext cx="569913" cy="728662"/>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2" name="Rectangle 51"/>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38681747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Regression </a:t>
            </a:r>
            <a:r>
              <a:rPr lang="en-US" dirty="0"/>
              <a:t>M</a:t>
            </a:r>
            <a:r>
              <a:rPr lang="en-US" dirty="0" smtClean="0"/>
              <a:t>odel</a:t>
            </a:r>
            <a:endParaRPr lang="en-US" dirty="0"/>
          </a:p>
        </p:txBody>
      </p:sp>
      <p:sp>
        <p:nvSpPr>
          <p:cNvPr id="26631" name="Line 7"/>
          <p:cNvSpPr>
            <a:spLocks noChangeShapeType="1"/>
          </p:cNvSpPr>
          <p:nvPr/>
        </p:nvSpPr>
        <p:spPr bwMode="auto">
          <a:xfrm flipV="1">
            <a:off x="2383104" y="4133849"/>
            <a:ext cx="6314809" cy="161926"/>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468313" y="4073912"/>
            <a:ext cx="18288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smtClean="0"/>
              <a:t>Estimated Intercept </a:t>
            </a:r>
            <a:r>
              <a:rPr lang="en-US" sz="2000" dirty="0"/>
              <a:t>=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0" name="Line 38"/>
          <p:cNvSpPr>
            <a:spLocks noChangeShapeType="1"/>
          </p:cNvSpPr>
          <p:nvPr/>
        </p:nvSpPr>
        <p:spPr bwMode="auto">
          <a:xfrm>
            <a:off x="8382001" y="4100512"/>
            <a:ext cx="0" cy="326061"/>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126163" y="4671063"/>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704013" y="4192588"/>
            <a:ext cx="1676400" cy="219075"/>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4" name="Object 2"/>
          <p:cNvGraphicFramePr>
            <a:graphicFrameLocks noChangeAspect="1"/>
          </p:cNvGraphicFramePr>
          <p:nvPr>
            <p:extLst>
              <p:ext uri="{D42A27DB-BD31-4B8C-83A1-F6EECF244321}">
                <p14:modId xmlns:p14="http://schemas.microsoft.com/office/powerpoint/2010/main" val="3070072400"/>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3900"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5" name="Rectangle 47"/>
          <p:cNvSpPr>
            <a:spLocks noChangeArrowheads="1"/>
          </p:cNvSpPr>
          <p:nvPr/>
        </p:nvSpPr>
        <p:spPr bwMode="auto">
          <a:xfrm>
            <a:off x="2918472" y="4800600"/>
            <a:ext cx="28321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a:t>
            </a:r>
            <a:r>
              <a:rPr lang="x-none" sz="2400" dirty="0" smtClean="0"/>
              <a:t/>
            </a:r>
            <a:br>
              <a:rPr lang="x-none" sz="2400" dirty="0" smtClean="0"/>
            </a:br>
            <a:r>
              <a:rPr lang="x-none" sz="2400" dirty="0" smtClean="0"/>
              <a:t>Regression Line</a:t>
            </a:r>
            <a:endParaRPr lang="el-GR" sz="2400" baseline="-25000" dirty="0">
              <a:cs typeface="Arial" charset="0"/>
            </a:endParaRPr>
          </a:p>
        </p:txBody>
      </p:sp>
      <p:sp>
        <p:nvSpPr>
          <p:cNvPr id="46" name="Line 3"/>
          <p:cNvSpPr>
            <a:spLocks noChangeShapeType="1"/>
          </p:cNvSpPr>
          <p:nvPr/>
        </p:nvSpPr>
        <p:spPr bwMode="auto">
          <a:xfrm flipV="1">
            <a:off x="4114801" y="4295774"/>
            <a:ext cx="396874" cy="604838"/>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55955727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Better Estimate</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graphicFrame>
        <p:nvGraphicFramePr>
          <p:cNvPr id="70" name="Object 2"/>
          <p:cNvGraphicFramePr>
            <a:graphicFrameLocks noChangeAspect="1"/>
          </p:cNvGraphicFramePr>
          <p:nvPr>
            <p:extLst>
              <p:ext uri="{D42A27DB-BD31-4B8C-83A1-F6EECF244321}">
                <p14:modId xmlns:p14="http://schemas.microsoft.com/office/powerpoint/2010/main" val="58162038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5945"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Tree>
    <p:extLst>
      <p:ext uri="{BB962C8B-B14F-4D97-AF65-F5344CB8AC3E}">
        <p14:creationId xmlns:p14="http://schemas.microsoft.com/office/powerpoint/2010/main" val="304151111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83904692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078"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31370674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079"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37284073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513030"/>
          </a:xfrm>
          <a:noFill/>
        </p:spPr>
        <p:txBody>
          <a:bodyPr>
            <a:spAutoFit/>
          </a:bodyPr>
          <a:lstStyle/>
          <a:p>
            <a:pPr marL="320675" indent="-320675" defTabSz="852488">
              <a:lnSpc>
                <a:spcPct val="110000"/>
              </a:lnSpc>
              <a:buFontTx/>
              <a:buNone/>
            </a:pPr>
            <a:r>
              <a:rPr lang="en-US" b="1" dirty="0"/>
              <a:t>After </a:t>
            </a:r>
            <a:r>
              <a:rPr lang="en-US" b="1" dirty="0" smtClean="0"/>
              <a:t>today, </a:t>
            </a:r>
            <a:r>
              <a:rPr lang="en-US" b="1" dirty="0"/>
              <a:t>you should be able to:</a:t>
            </a:r>
            <a:r>
              <a:rPr lang="en-US" sz="3600" dirty="0"/>
              <a:t> </a:t>
            </a:r>
            <a:endParaRPr lang="en-US" sz="1200" dirty="0"/>
          </a:p>
          <a:p>
            <a:pPr marL="320675" indent="-320675" defTabSz="852488">
              <a:spcBef>
                <a:spcPct val="25000"/>
              </a:spcBef>
              <a:buSzPct val="80000"/>
            </a:pPr>
            <a:r>
              <a:rPr lang="en-US" sz="2800" dirty="0"/>
              <a:t>Calculate and interpret the simple correlation between two variables</a:t>
            </a:r>
          </a:p>
          <a:p>
            <a:pPr marL="320675" indent="-320675" defTabSz="852488">
              <a:spcBef>
                <a:spcPct val="25000"/>
              </a:spcBef>
              <a:buSzPct val="80000"/>
            </a:pPr>
            <a:r>
              <a:rPr lang="en-US" sz="2800" dirty="0"/>
              <a:t>Determine whether the correlation is </a:t>
            </a:r>
            <a:r>
              <a:rPr lang="en-US" sz="2800" dirty="0" smtClean="0"/>
              <a:t>significant</a:t>
            </a:r>
          </a:p>
          <a:p>
            <a:pPr marL="320675" indent="-320675" defTabSz="852488">
              <a:spcBef>
                <a:spcPct val="25000"/>
              </a:spcBef>
              <a:buSzPct val="80000"/>
            </a:pPr>
            <a:r>
              <a:rPr lang="en-US" sz="2800" dirty="0" smtClean="0"/>
              <a:t>Chec</a:t>
            </a:r>
            <a:r>
              <a:rPr lang="en-US" dirty="0" smtClean="0"/>
              <a:t>k that your data meets the assumptions of correlation</a:t>
            </a:r>
          </a:p>
          <a:p>
            <a:pPr marL="320675" indent="-320675" defTabSz="852488">
              <a:spcBef>
                <a:spcPct val="25000"/>
              </a:spcBef>
              <a:buSzPct val="80000"/>
            </a:pPr>
            <a:r>
              <a:rPr lang="en-US" sz="2800" dirty="0" smtClean="0"/>
              <a:t>Critique incorrect use of correlation</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499682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57" name="Object 4"/>
          <p:cNvGraphicFramePr>
            <a:graphicFrameLocks noChangeAspect="1"/>
          </p:cNvGraphicFramePr>
          <p:nvPr>
            <p:extLst>
              <p:ext uri="{D42A27DB-BD31-4B8C-83A1-F6EECF244321}">
                <p14:modId xmlns:p14="http://schemas.microsoft.com/office/powerpoint/2010/main" val="4069876157"/>
              </p:ext>
            </p:extLst>
          </p:nvPr>
        </p:nvGraphicFramePr>
        <p:xfrm>
          <a:off x="5167313" y="1153318"/>
          <a:ext cx="1016000" cy="823913"/>
        </p:xfrm>
        <a:graphic>
          <a:graphicData uri="http://schemas.openxmlformats.org/presentationml/2006/ole">
            <mc:AlternateContent xmlns:mc="http://schemas.openxmlformats.org/markup-compatibility/2006">
              <mc:Choice xmlns:v="urn:schemas-microsoft-com:vml" Requires="v">
                <p:oleObj spid="_x0000_s430151" name="Equation" r:id="rId3" imgW="342900" imgH="279400" progId="Equation.3">
                  <p:embed/>
                </p:oleObj>
              </mc:Choice>
              <mc:Fallback>
                <p:oleObj name="Equation" r:id="rId3" imgW="342900" imgH="279400" progId="Equation.3">
                  <p:embed/>
                  <p:pic>
                    <p:nvPicPr>
                      <p:cNvPr id="0" name=""/>
                      <p:cNvPicPr>
                        <a:picLocks noChangeAspect="1" noChangeArrowheads="1"/>
                      </p:cNvPicPr>
                      <p:nvPr/>
                    </p:nvPicPr>
                    <p:blipFill>
                      <a:blip r:embed="rId4"/>
                      <a:srcRect/>
                      <a:stretch>
                        <a:fillRect/>
                      </a:stretch>
                    </p:blipFill>
                    <p:spPr bwMode="auto">
                      <a:xfrm>
                        <a:off x="5167313" y="1153318"/>
                        <a:ext cx="1016000" cy="8239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94375453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801451245"/>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1162"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80120251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1612542643"/>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2235"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48" name="Object 4"/>
          <p:cNvGraphicFramePr>
            <a:graphicFrameLocks noChangeAspect="1"/>
          </p:cNvGraphicFramePr>
          <p:nvPr>
            <p:extLst>
              <p:ext uri="{D42A27DB-BD31-4B8C-83A1-F6EECF244321}">
                <p14:modId xmlns:p14="http://schemas.microsoft.com/office/powerpoint/2010/main" val="1752248447"/>
              </p:ext>
            </p:extLst>
          </p:nvPr>
        </p:nvGraphicFramePr>
        <p:xfrm>
          <a:off x="2416175" y="2632075"/>
          <a:ext cx="4662488" cy="1684338"/>
        </p:xfrm>
        <a:graphic>
          <a:graphicData uri="http://schemas.openxmlformats.org/presentationml/2006/ole">
            <mc:AlternateContent xmlns:mc="http://schemas.openxmlformats.org/markup-compatibility/2006">
              <mc:Choice xmlns:v="urn:schemas-microsoft-com:vml" Requires="v">
                <p:oleObj spid="_x0000_s432236" name="Equation" r:id="rId6" imgW="1574800" imgH="571500" progId="Equation.3">
                  <p:embed/>
                </p:oleObj>
              </mc:Choice>
              <mc:Fallback>
                <p:oleObj name="Equation" r:id="rId6" imgW="1574800" imgH="571500" progId="Equation.3">
                  <p:embed/>
                  <p:pic>
                    <p:nvPicPr>
                      <p:cNvPr id="0" name=""/>
                      <p:cNvPicPr>
                        <a:picLocks noChangeAspect="1" noChangeArrowheads="1"/>
                      </p:cNvPicPr>
                      <p:nvPr/>
                    </p:nvPicPr>
                    <p:blipFill>
                      <a:blip r:embed="rId7"/>
                      <a:srcRect/>
                      <a:stretch>
                        <a:fillRect/>
                      </a:stretch>
                    </p:blipFill>
                    <p:spPr bwMode="auto">
                      <a:xfrm>
                        <a:off x="2416175" y="2632075"/>
                        <a:ext cx="4662488" cy="168433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 name="Rectangle 5"/>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68631206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954132" y="310162"/>
            <a:ext cx="7758068" cy="990107"/>
          </a:xfrm>
        </p:spPr>
        <p:txBody>
          <a:bodyPr/>
          <a:lstStyle/>
          <a:p>
            <a:r>
              <a:rPr lang="en-US" dirty="0" smtClean="0"/>
              <a:t>Least Squares Regression Properties</a:t>
            </a:r>
            <a:endParaRPr lang="en-US" dirty="0"/>
          </a:p>
        </p:txBody>
      </p:sp>
      <p:sp>
        <p:nvSpPr>
          <p:cNvPr id="400387" name="Rectangle 3"/>
          <p:cNvSpPr>
            <a:spLocks noGrp="1" noChangeArrowheads="1"/>
          </p:cNvSpPr>
          <p:nvPr>
            <p:ph idx="1"/>
          </p:nvPr>
        </p:nvSpPr>
        <p:spPr/>
        <p:txBody>
          <a:bodyPr/>
          <a:lstStyle/>
          <a:p>
            <a:pPr marL="0" indent="0">
              <a:buNone/>
            </a:pPr>
            <a:r>
              <a:rPr lang="en-US" dirty="0" smtClean="0"/>
              <a:t>The sum of the residuals from the least squares regression line is 0.</a:t>
            </a:r>
          </a:p>
          <a:p>
            <a:pPr marL="0" indent="0">
              <a:buNone/>
            </a:pPr>
            <a:r>
              <a:rPr lang="en-US" dirty="0" smtClean="0"/>
              <a:t>The sum of the squared residuals is a minimum.</a:t>
            </a:r>
          </a:p>
          <a:p>
            <a:pPr marL="0" indent="0">
              <a:buNone/>
            </a:pPr>
            <a:r>
              <a:rPr lang="en-US" dirty="0" smtClean="0"/>
              <a:t>The simple regression line always passes through the mean of the y variable and the mean of the x variable.</a:t>
            </a:r>
          </a:p>
          <a:p>
            <a:pPr marL="0" indent="0">
              <a:buNone/>
            </a:pPr>
            <a:r>
              <a:rPr lang="en-US" dirty="0" smtClean="0"/>
              <a:t>The least squares coefficients are unbiased estimates of </a:t>
            </a:r>
            <a:r>
              <a:rPr lang="en-US" dirty="0" smtClean="0">
                <a:sym typeface="Symbol" charset="0"/>
              </a:rPr>
              <a:t></a:t>
            </a:r>
            <a:r>
              <a:rPr lang="en-US" baseline="-25000" dirty="0" smtClean="0">
                <a:sym typeface="Symbol" charset="0"/>
              </a:rPr>
              <a:t>0</a:t>
            </a:r>
            <a:r>
              <a:rPr lang="en-US" dirty="0" smtClean="0">
                <a:sym typeface="Symbol" charset="0"/>
              </a:rPr>
              <a:t> and </a:t>
            </a:r>
            <a:r>
              <a:rPr lang="en-US" baseline="-25000" dirty="0" smtClean="0">
                <a:sym typeface="Symbol" charset="0"/>
              </a:rPr>
              <a:t>1</a:t>
            </a:r>
            <a:r>
              <a:rPr lang="en-US" dirty="0" smtClean="0">
                <a:sym typeface="Symbol" charset="0"/>
              </a:rPr>
              <a:t>.</a:t>
            </a:r>
            <a:endParaRPr lang="en-US" dirty="0"/>
          </a:p>
        </p:txBody>
      </p:sp>
      <p:sp>
        <p:nvSpPr>
          <p:cNvPr id="2" name="Rectangle 1"/>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p>
        </p:txBody>
      </p:sp>
    </p:spTree>
    <p:extLst>
      <p:ext uri="{BB962C8B-B14F-4D97-AF65-F5344CB8AC3E}">
        <p14:creationId xmlns:p14="http://schemas.microsoft.com/office/powerpoint/2010/main" val="254572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left)">
                                      <p:cBhvr>
                                        <p:cTn id="7" dur="500"/>
                                        <p:tgtEl>
                                          <p:spTgt spid="400387">
                                            <p:txEl>
                                              <p:pRg st="0" end="0"/>
                                            </p:txEl>
                                          </p:spTgt>
                                        </p:tgtEl>
                                      </p:cBhvr>
                                    </p:animEffect>
                                  </p:childTnLst>
                                  <p:subTnLst>
                                    <p:animClr clrSpc="rgb" dir="cw">
                                      <p:cBhvr override="childStyle">
                                        <p:cTn dur="1" fill="hold" display="0" masterRel="nextClick" afterEffect="1"/>
                                        <p:tgtEl>
                                          <p:spTgt spid="400387">
                                            <p:txEl>
                                              <p:pRg st="0" end="0"/>
                                            </p:txEl>
                                          </p:spTgt>
                                        </p:tgtEl>
                                        <p:attrNameLst>
                                          <p:attrName>ppt_c</p:attrName>
                                        </p:attrNameLst>
                                      </p:cBhvr>
                                      <p:to>
                                        <a:srgbClr val="66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wipe(left)">
                                      <p:cBhvr>
                                        <p:cTn id="12" dur="500"/>
                                        <p:tgtEl>
                                          <p:spTgt spid="400387">
                                            <p:txEl>
                                              <p:pRg st="1" end="1"/>
                                            </p:txEl>
                                          </p:spTgt>
                                        </p:tgtEl>
                                      </p:cBhvr>
                                    </p:animEffect>
                                  </p:childTnLst>
                                  <p:subTnLst>
                                    <p:animClr clrSpc="rgb" dir="cw">
                                      <p:cBhvr override="childStyle">
                                        <p:cTn dur="1" fill="hold" display="0" masterRel="nextClick" afterEffect="1"/>
                                        <p:tgtEl>
                                          <p:spTgt spid="400387">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xEl>
                                              <p:pRg st="2" end="2"/>
                                            </p:txEl>
                                          </p:spTgt>
                                        </p:tgtEl>
                                        <p:attrNameLst>
                                          <p:attrName>style.visibility</p:attrName>
                                        </p:attrNameLst>
                                      </p:cBhvr>
                                      <p:to>
                                        <p:strVal val="visible"/>
                                      </p:to>
                                    </p:set>
                                    <p:animEffect transition="in" filter="wipe(left)">
                                      <p:cBhvr>
                                        <p:cTn id="17" dur="500"/>
                                        <p:tgtEl>
                                          <p:spTgt spid="400387">
                                            <p:txEl>
                                              <p:pRg st="2" end="2"/>
                                            </p:txEl>
                                          </p:spTgt>
                                        </p:tgtEl>
                                      </p:cBhvr>
                                    </p:animEffect>
                                  </p:childTnLst>
                                  <p:subTnLst>
                                    <p:animClr clrSpc="rgb" dir="cw">
                                      <p:cBhvr override="childStyle">
                                        <p:cTn dur="1" fill="hold" display="0" masterRel="nextClick" afterEffect="1"/>
                                        <p:tgtEl>
                                          <p:spTgt spid="400387">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7">
                                            <p:txEl>
                                              <p:pRg st="3" end="3"/>
                                            </p:txEl>
                                          </p:spTgt>
                                        </p:tgtEl>
                                        <p:attrNameLst>
                                          <p:attrName>style.visibility</p:attrName>
                                        </p:attrNameLst>
                                      </p:cBhvr>
                                      <p:to>
                                        <p:strVal val="visible"/>
                                      </p:to>
                                    </p:set>
                                    <p:animEffect transition="in" filter="wipe(left)">
                                      <p:cBhvr>
                                        <p:cTn id="22" dur="500"/>
                                        <p:tgtEl>
                                          <p:spTgt spid="400387">
                                            <p:txEl>
                                              <p:pRg st="3" end="3"/>
                                            </p:txEl>
                                          </p:spTgt>
                                        </p:tgtEl>
                                      </p:cBhvr>
                                    </p:animEffect>
                                  </p:childTnLst>
                                  <p:subTnLst>
                                    <p:animClr clrSpc="rgb" dir="cw">
                                      <p:cBhvr override="childStyle">
                                        <p:cTn dur="1" fill="hold" display="0" masterRel="nextClick" afterEffect="1"/>
                                        <p:tgtEl>
                                          <p:spTgt spid="400387">
                                            <p:txEl>
                                              <p:pRg st="3" end="3"/>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Linear Regression </a:t>
            </a:r>
            <a:r>
              <a:rPr lang="en-US" dirty="0"/>
              <a:t>Assumptions</a:t>
            </a:r>
          </a:p>
        </p:txBody>
      </p:sp>
      <p:sp>
        <p:nvSpPr>
          <p:cNvPr id="25603" name="Rectangle 3"/>
          <p:cNvSpPr>
            <a:spLocks noGrp="1" noChangeArrowheads="1"/>
          </p:cNvSpPr>
          <p:nvPr>
            <p:ph idx="1"/>
          </p:nvPr>
        </p:nvSpPr>
        <p:spPr>
          <a:xfrm>
            <a:off x="1128943" y="1707453"/>
            <a:ext cx="7048804" cy="4379976"/>
          </a:xfrm>
        </p:spPr>
        <p:txBody>
          <a:bodyPr/>
          <a:lstStyle/>
          <a:p>
            <a:pPr marL="0" indent="0" defTabSz="852488">
              <a:lnSpc>
                <a:spcPct val="90000"/>
              </a:lnSpc>
              <a:spcBef>
                <a:spcPct val="40000"/>
              </a:spcBef>
              <a:buNone/>
            </a:pPr>
            <a:r>
              <a:rPr lang="en-US" dirty="0"/>
              <a:t>Error values (</a:t>
            </a:r>
            <a:r>
              <a:rPr lang="el-GR" dirty="0"/>
              <a:t>ε</a:t>
            </a:r>
            <a:r>
              <a:rPr lang="en-US" dirty="0"/>
              <a:t>) are statistically independent</a:t>
            </a:r>
          </a:p>
          <a:p>
            <a:pPr marL="0" indent="0" defTabSz="852488">
              <a:lnSpc>
                <a:spcPct val="90000"/>
              </a:lnSpc>
              <a:spcBef>
                <a:spcPct val="40000"/>
              </a:spcBef>
              <a:buNone/>
            </a:pPr>
            <a:r>
              <a:rPr lang="en-US" dirty="0"/>
              <a:t>Error values are normally distributed </a:t>
            </a:r>
            <a:r>
              <a:rPr lang="en-US" dirty="0" smtClean="0"/>
              <a:t/>
            </a:r>
            <a:br>
              <a:rPr lang="en-US" dirty="0" smtClean="0"/>
            </a:br>
            <a:r>
              <a:rPr lang="en-US" dirty="0" smtClean="0"/>
              <a:t>for </a:t>
            </a:r>
            <a:r>
              <a:rPr lang="en-US" dirty="0"/>
              <a:t>any given value of  x</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is </a:t>
            </a:r>
            <a:r>
              <a:rPr lang="en-US" dirty="0"/>
              <a:t>normal</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has </a:t>
            </a:r>
            <a:r>
              <a:rPr lang="en-US" dirty="0"/>
              <a:t>constant variance</a:t>
            </a:r>
          </a:p>
          <a:p>
            <a:pPr marL="0" indent="0" defTabSz="852488">
              <a:lnSpc>
                <a:spcPct val="90000"/>
              </a:lnSpc>
              <a:spcBef>
                <a:spcPct val="40000"/>
              </a:spcBef>
              <a:buNone/>
            </a:pPr>
            <a:r>
              <a:rPr lang="en-US" dirty="0"/>
              <a:t>The underlying relationship between the x variable and the y variable is linear</a:t>
            </a:r>
          </a:p>
        </p:txBody>
      </p:sp>
      <p:sp>
        <p:nvSpPr>
          <p:cNvPr id="4" name="Rectangle 3"/>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p>
        </p:txBody>
      </p:sp>
    </p:spTree>
    <p:extLst>
      <p:ext uri="{BB962C8B-B14F-4D97-AF65-F5344CB8AC3E}">
        <p14:creationId xmlns:p14="http://schemas.microsoft.com/office/powerpoint/2010/main" val="4236219799"/>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6800" y="1828800"/>
            <a:ext cx="7226300" cy="13716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a:p>
        </p:txBody>
      </p:sp>
      <p:sp>
        <p:nvSpPr>
          <p:cNvPr id="32771" name="Rectangle 3"/>
          <p:cNvSpPr>
            <a:spLocks noGrp="1" noChangeArrowheads="1"/>
          </p:cNvSpPr>
          <p:nvPr>
            <p:ph type="title"/>
          </p:nvPr>
        </p:nvSpPr>
        <p:spPr/>
        <p:txBody>
          <a:bodyPr/>
          <a:lstStyle/>
          <a:p>
            <a:pPr defTabSz="852488"/>
            <a:r>
              <a:rPr lang="en-US" sz="4000"/>
              <a:t>Simple Linear Regression Example</a:t>
            </a:r>
          </a:p>
        </p:txBody>
      </p:sp>
      <p:sp>
        <p:nvSpPr>
          <p:cNvPr id="32772" name="Rectangle 4"/>
          <p:cNvSpPr>
            <a:spLocks noGrp="1" noChangeArrowheads="1"/>
          </p:cNvSpPr>
          <p:nvPr>
            <p:ph idx="1"/>
          </p:nvPr>
        </p:nvSpPr>
        <p:spPr/>
        <p:txBody>
          <a:bodyPr/>
          <a:lstStyle/>
          <a:p>
            <a:pPr marL="0" indent="0" defTabSz="852488">
              <a:buNone/>
            </a:pPr>
            <a:r>
              <a:rPr lang="en-US" dirty="0">
                <a:solidFill>
                  <a:schemeClr val="bg1"/>
                </a:solidFill>
              </a:rPr>
              <a:t>A real estate agent wishes to examine the relationship between the selling price of a home and its size (measured in square feet)</a:t>
            </a:r>
          </a:p>
          <a:p>
            <a:pPr marL="320675" indent="-320675" defTabSz="852488"/>
            <a:endParaRPr lang="en-US" sz="1600" dirty="0"/>
          </a:p>
          <a:p>
            <a:pPr marL="320675" indent="-320675" defTabSz="852488"/>
            <a:r>
              <a:rPr lang="en-US" dirty="0"/>
              <a:t>A random sample of 10 houses is selected</a:t>
            </a:r>
          </a:p>
          <a:p>
            <a:pPr marL="693738" lvl="1" indent="-268288" defTabSz="852488"/>
            <a:r>
              <a:rPr lang="en-US" sz="3200" dirty="0">
                <a:solidFill>
                  <a:schemeClr val="folHlink"/>
                </a:solidFill>
              </a:rPr>
              <a:t>Dependent variable (y) = house price </a:t>
            </a:r>
            <a:r>
              <a:rPr lang="en-US" dirty="0">
                <a:solidFill>
                  <a:schemeClr val="folHlink"/>
                </a:solidFill>
              </a:rPr>
              <a:t>in $1000s</a:t>
            </a:r>
          </a:p>
          <a:p>
            <a:pPr marL="693738" lvl="1" indent="-268288" defTabSz="852488"/>
            <a:r>
              <a:rPr lang="en-US" sz="3200" dirty="0">
                <a:solidFill>
                  <a:schemeClr val="folHlink"/>
                </a:solidFill>
              </a:rPr>
              <a:t>Independent variable (x) = square feet</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1321089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852488"/>
            <a:r>
              <a:rPr lang="en-US" sz="4000"/>
              <a:t>Sample Data for House Price Model</a:t>
            </a:r>
          </a:p>
        </p:txBody>
      </p:sp>
      <p:graphicFrame>
        <p:nvGraphicFramePr>
          <p:cNvPr id="33795" name="Group 3"/>
          <p:cNvGraphicFramePr>
            <a:graphicFrameLocks noGrp="1"/>
          </p:cNvGraphicFramePr>
          <p:nvPr>
            <p:extLst>
              <p:ext uri="{D42A27DB-BD31-4B8C-83A1-F6EECF244321}">
                <p14:modId xmlns:p14="http://schemas.microsoft.com/office/powerpoint/2010/main" val="87034040"/>
              </p:ext>
            </p:extLst>
          </p:nvPr>
        </p:nvGraphicFramePr>
        <p:xfrm>
          <a:off x="1524000" y="1600200"/>
          <a:ext cx="6096000" cy="4724400"/>
        </p:xfrm>
        <a:graphic>
          <a:graphicData uri="http://schemas.openxmlformats.org/drawingml/2006/table">
            <a:tbl>
              <a:tblPr firstRow="1">
                <a:tableStyleId>{5C22544A-7EE6-4342-B048-85BDC9FD1C3A}</a:tableStyleId>
              </a:tblPr>
              <a:tblGrid>
                <a:gridCol w="3149600"/>
                <a:gridCol w="2946400"/>
              </a:tblGrid>
              <a:tr h="609600">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House Price in $</a:t>
                      </a:r>
                      <a:r>
                        <a:rPr kumimoji="0" lang="en-US" sz="2100" u="none" strike="noStrike" cap="none" normalizeH="0" baseline="0" dirty="0" smtClean="0">
                          <a:ln>
                            <a:noFill/>
                          </a:ln>
                          <a:effectLst/>
                        </a:rPr>
                        <a:t>1000s (</a:t>
                      </a:r>
                      <a:r>
                        <a:rPr kumimoji="0" lang="en-US" sz="2100" u="none" strike="noStrike" cap="none" normalizeH="0" baseline="0" dirty="0">
                          <a:ln>
                            <a:noFill/>
                          </a:ln>
                          <a:effectLst/>
                        </a:rPr>
                        <a:t>y)</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Square Feet </a:t>
                      </a:r>
                      <a:r>
                        <a:rPr kumimoji="0" lang="en-US" sz="2100" u="none" strike="noStrike" cap="none" normalizeH="0" baseline="0" dirty="0" smtClean="0">
                          <a:ln>
                            <a:noFill/>
                          </a:ln>
                          <a:effectLst/>
                        </a:rPr>
                        <a:t>(</a:t>
                      </a:r>
                      <a:r>
                        <a:rPr kumimoji="0" lang="en-US" sz="2100" u="none" strike="noStrike" cap="none" normalizeH="0" baseline="0" dirty="0">
                          <a:ln>
                            <a:noFill/>
                          </a:ln>
                          <a:effectLst/>
                        </a:rPr>
                        <a:t>x)</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312</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1600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279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1700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308</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1875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199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1100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1550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405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2350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324</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1425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255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1700</a:t>
                      </a:r>
                      <a:endParaRPr kumimoji="0" lang="en-US" sz="2100" b="1"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373294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321759"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321760"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447771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3249"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3250"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000" dirty="0"/>
              <a:t>Intercept </a:t>
            </a:r>
          </a:p>
          <a:p>
            <a:pPr eaLnBrk="0" hangingPunct="0">
              <a:lnSpc>
                <a:spcPct val="40000"/>
              </a:lnSpc>
              <a:spcBef>
                <a:spcPct val="50000"/>
              </a:spcBef>
            </a:pPr>
            <a:r>
              <a:rPr lang="en-US" sz="2000" dirty="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10452302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4275"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4276"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r>
              <a:rPr lang="en-US" sz="2000" dirty="0"/>
              <a:t>Slope </a:t>
            </a:r>
          </a:p>
          <a:p>
            <a:pPr eaLnBrk="0" hangingPunct="0"/>
            <a:r>
              <a:rPr lang="en-US" sz="2000" dirty="0"/>
              <a:t>= 0.10977</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7251814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68174001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92376059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236039467"/>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5251"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5609902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30838405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7341"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92200" y="388938"/>
            <a:ext cx="75946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988698395"/>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7342"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701176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131032177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8365"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881623189"/>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8366"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7"/>
          <p:cNvSpPr>
            <a:spLocks noChangeArrowheads="1"/>
          </p:cNvSpPr>
          <p:nvPr/>
        </p:nvSpPr>
        <p:spPr bwMode="auto">
          <a:xfrm>
            <a:off x="1219200" y="5499662"/>
            <a:ext cx="7315200" cy="9842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900"/>
              <a:t>The predicted price for a house with 2000 square feet is 317.85($1,000s) = $317,850</a:t>
            </a:r>
          </a:p>
        </p:txBody>
      </p:sp>
      <p:sp>
        <p:nvSpPr>
          <p:cNvPr id="11" name="Rectangle 1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20044439"/>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0600" y="228600"/>
            <a:ext cx="7793038" cy="1066800"/>
          </a:xfrm>
        </p:spPr>
        <p:txBody>
          <a:bodyPr/>
          <a:lstStyle/>
          <a:p>
            <a:pPr>
              <a:lnSpc>
                <a:spcPct val="80000"/>
              </a:lnSpc>
            </a:pPr>
            <a:r>
              <a:rPr lang="en-US" dirty="0" smtClean="0"/>
              <a:t>Further Analysis: Test for significance</a:t>
            </a:r>
            <a:endParaRPr lang="en-US" dirty="0"/>
          </a:p>
        </p:txBody>
      </p:sp>
      <p:sp>
        <p:nvSpPr>
          <p:cNvPr id="54275" name="Rectangle 3"/>
          <p:cNvSpPr>
            <a:spLocks noGrp="1" noChangeArrowheads="1"/>
          </p:cNvSpPr>
          <p:nvPr>
            <p:ph type="body" idx="1"/>
          </p:nvPr>
        </p:nvSpPr>
        <p:spPr>
          <a:xfrm>
            <a:off x="1143000" y="1563688"/>
            <a:ext cx="7848600" cy="4913312"/>
          </a:xfrm>
        </p:spPr>
        <p:txBody>
          <a:bodyPr/>
          <a:lstStyle/>
          <a:p>
            <a:pPr marL="0" indent="0" defTabSz="852488">
              <a:lnSpc>
                <a:spcPct val="90000"/>
              </a:lnSpc>
              <a:buNone/>
            </a:pPr>
            <a:r>
              <a:rPr lang="en-US" dirty="0"/>
              <a:t>t test for a population slope</a:t>
            </a:r>
          </a:p>
          <a:p>
            <a:pPr marL="693738" lvl="1" indent="-268288" defTabSz="852488">
              <a:lnSpc>
                <a:spcPct val="90000"/>
              </a:lnSpc>
            </a:pPr>
            <a:r>
              <a:rPr lang="en-US" dirty="0"/>
              <a:t>Is there a linear relationship between x and y?</a:t>
            </a:r>
          </a:p>
          <a:p>
            <a:pPr marL="0" indent="0" defTabSz="852488">
              <a:lnSpc>
                <a:spcPct val="90000"/>
              </a:lnSpc>
              <a:buNone/>
            </a:pPr>
            <a:r>
              <a:rPr lang="en-US" dirty="0"/>
              <a:t>Null and alternative hypotheses</a:t>
            </a:r>
          </a:p>
          <a:p>
            <a:pPr marL="693738" lvl="1" indent="-268288" defTabSz="852488">
              <a:lnSpc>
                <a:spcPct val="90000"/>
              </a:lnSpc>
            </a:pPr>
            <a:r>
              <a:rPr lang="en-US" dirty="0"/>
              <a:t>H</a:t>
            </a:r>
            <a:r>
              <a:rPr lang="en-US" baseline="-25000" dirty="0"/>
              <a:t>0</a:t>
            </a:r>
            <a:r>
              <a:rPr lang="en-US" dirty="0"/>
              <a:t>:  </a:t>
            </a:r>
            <a:r>
              <a:rPr lang="el-GR" dirty="0">
                <a:cs typeface="Arial" charset="0"/>
              </a:rPr>
              <a:t>β</a:t>
            </a:r>
            <a:r>
              <a:rPr lang="en-US" baseline="-25000" dirty="0"/>
              <a:t>1</a:t>
            </a:r>
            <a:r>
              <a:rPr lang="en-US" dirty="0"/>
              <a:t> = 0	(no linear relationship)</a:t>
            </a:r>
          </a:p>
          <a:p>
            <a:pPr marL="693738" lvl="1" indent="-268288" defTabSz="852488">
              <a:lnSpc>
                <a:spcPct val="90000"/>
              </a:lnSpc>
            </a:pPr>
            <a:r>
              <a:rPr lang="en-US" dirty="0"/>
              <a:t>H</a:t>
            </a:r>
            <a:r>
              <a:rPr lang="en-US" baseline="-25000" dirty="0"/>
              <a:t>1</a:t>
            </a:r>
            <a:r>
              <a:rPr lang="en-US" dirty="0"/>
              <a:t>:  </a:t>
            </a:r>
            <a:r>
              <a:rPr lang="el-GR" dirty="0">
                <a:cs typeface="Arial" charset="0"/>
              </a:rPr>
              <a:t>β</a:t>
            </a:r>
            <a:r>
              <a:rPr lang="en-US" baseline="-25000" dirty="0"/>
              <a:t>1</a:t>
            </a:r>
            <a:r>
              <a:rPr lang="en-US" dirty="0"/>
              <a:t> </a:t>
            </a:r>
            <a:r>
              <a:rPr lang="en-US" dirty="0">
                <a:latin typeface="Symbol" charset="0"/>
              </a:rPr>
              <a:t> </a:t>
            </a:r>
            <a:r>
              <a:rPr lang="en-US" dirty="0"/>
              <a:t>0	(linear relationship does exist)</a:t>
            </a:r>
          </a:p>
          <a:p>
            <a:pPr marL="0" indent="0" defTabSz="852488">
              <a:lnSpc>
                <a:spcPct val="90000"/>
              </a:lnSpc>
              <a:buNone/>
            </a:pPr>
            <a:r>
              <a:rPr lang="en-US" dirty="0"/>
              <a:t>Test statistic</a:t>
            </a:r>
          </a:p>
          <a:p>
            <a:pPr marL="320675" indent="-320675" defTabSz="852488">
              <a:lnSpc>
                <a:spcPct val="90000"/>
              </a:lnSpc>
            </a:pPr>
            <a:endParaRPr lang="en-US" dirty="0"/>
          </a:p>
          <a:p>
            <a:pPr marL="693738" lvl="1" indent="-268288" defTabSz="852488">
              <a:lnSpc>
                <a:spcPct val="90000"/>
              </a:lnSpc>
            </a:pPr>
            <a:endParaRPr lang="en-US" dirty="0"/>
          </a:p>
          <a:p>
            <a:pPr marL="693738" lvl="1" indent="-268288" defTabSz="852488">
              <a:lnSpc>
                <a:spcPct val="90000"/>
              </a:lnSpc>
            </a:pPr>
            <a:endParaRPr lang="en-US" dirty="0"/>
          </a:p>
        </p:txBody>
      </p:sp>
      <p:graphicFrame>
        <p:nvGraphicFramePr>
          <p:cNvPr id="54276" name="Object 4"/>
          <p:cNvGraphicFramePr>
            <a:graphicFrameLocks noChangeAspect="1"/>
          </p:cNvGraphicFramePr>
          <p:nvPr>
            <p:extLst>
              <p:ext uri="{D42A27DB-BD31-4B8C-83A1-F6EECF244321}">
                <p14:modId xmlns:p14="http://schemas.microsoft.com/office/powerpoint/2010/main" val="2422964884"/>
              </p:ext>
            </p:extLst>
          </p:nvPr>
        </p:nvGraphicFramePr>
        <p:xfrm>
          <a:off x="3048000" y="4419600"/>
          <a:ext cx="1947863" cy="1296988"/>
        </p:xfrm>
        <a:graphic>
          <a:graphicData uri="http://schemas.openxmlformats.org/presentationml/2006/ole">
            <mc:AlternateContent xmlns:mc="http://schemas.openxmlformats.org/markup-compatibility/2006">
              <mc:Choice xmlns:v="urn:schemas-microsoft-com:vml" Requires="v">
                <p:oleObj spid="_x0000_s339167" name="Equation" r:id="rId3" imgW="685800" imgH="457200" progId="Equation.3">
                  <p:embed/>
                </p:oleObj>
              </mc:Choice>
              <mc:Fallback>
                <p:oleObj name="Equation" r:id="rId3" imgW="685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1947863" cy="1296988"/>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54277" name="Object 5"/>
          <p:cNvGraphicFramePr>
            <a:graphicFrameLocks noChangeAspect="1"/>
          </p:cNvGraphicFramePr>
          <p:nvPr/>
        </p:nvGraphicFramePr>
        <p:xfrm>
          <a:off x="3200400" y="6019800"/>
          <a:ext cx="1676400" cy="419100"/>
        </p:xfrm>
        <a:graphic>
          <a:graphicData uri="http://schemas.openxmlformats.org/presentationml/2006/ole">
            <mc:AlternateContent xmlns:mc="http://schemas.openxmlformats.org/markup-compatibility/2006">
              <mc:Choice xmlns:v="urn:schemas-microsoft-com:vml" Requires="v">
                <p:oleObj spid="_x0000_s339168" name="Equation" r:id="rId5" imgW="711000" imgH="177480" progId="Equation.3">
                  <p:embed/>
                </p:oleObj>
              </mc:Choice>
              <mc:Fallback>
                <p:oleObj name="Equation" r:id="rId5" imgW="7110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6019800"/>
                        <a:ext cx="1676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78" name="Rectangle 6"/>
          <p:cNvSpPr>
            <a:spLocks noChangeArrowheads="1"/>
          </p:cNvSpPr>
          <p:nvPr/>
        </p:nvSpPr>
        <p:spPr bwMode="auto">
          <a:xfrm>
            <a:off x="5638800" y="4343400"/>
            <a:ext cx="3352800" cy="204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solidFill>
                  <a:srgbClr val="000000"/>
                </a:solidFill>
              </a:rPr>
              <a:t>where:</a:t>
            </a:r>
          </a:p>
          <a:p>
            <a:pPr eaLnBrk="0" hangingPunct="0">
              <a:spcBef>
                <a:spcPct val="50000"/>
              </a:spcBef>
            </a:pPr>
            <a:r>
              <a:rPr lang="en-US">
                <a:solidFill>
                  <a:srgbClr val="000000"/>
                </a:solidFill>
              </a:rPr>
              <a:t> b</a:t>
            </a:r>
            <a:r>
              <a:rPr lang="en-US" baseline="-25000">
                <a:solidFill>
                  <a:srgbClr val="000000"/>
                </a:solidFill>
              </a:rPr>
              <a:t>1</a:t>
            </a:r>
            <a:r>
              <a:rPr lang="en-US">
                <a:solidFill>
                  <a:srgbClr val="000000"/>
                </a:solidFill>
              </a:rPr>
              <a:t> = Sample regression slope</a:t>
            </a:r>
          </a:p>
          <a:p>
            <a:pPr eaLnBrk="0" hangingPunct="0">
              <a:lnSpc>
                <a:spcPct val="30000"/>
              </a:lnSpc>
              <a:spcBef>
                <a:spcPct val="50000"/>
              </a:spcBef>
            </a:pPr>
            <a:r>
              <a:rPr lang="en-US">
                <a:solidFill>
                  <a:srgbClr val="000000"/>
                </a:solidFill>
              </a:rPr>
              <a:t>         coefficient</a:t>
            </a:r>
          </a:p>
          <a:p>
            <a:pPr eaLnBrk="0" hangingPunct="0">
              <a:spcBef>
                <a:spcPct val="50000"/>
              </a:spcBef>
            </a:pPr>
            <a:r>
              <a:rPr lang="en-US">
                <a:solidFill>
                  <a:srgbClr val="000000"/>
                </a:solidFill>
              </a:rPr>
              <a:t> </a:t>
            </a:r>
            <a:r>
              <a:rPr lang="el-GR">
                <a:solidFill>
                  <a:srgbClr val="000000"/>
                </a:solidFill>
                <a:cs typeface="Arial" charset="0"/>
                <a:sym typeface="Symbol" charset="0"/>
              </a:rPr>
              <a:t>β</a:t>
            </a:r>
            <a:r>
              <a:rPr lang="en-US" baseline="-25000">
                <a:solidFill>
                  <a:srgbClr val="000000"/>
                </a:solidFill>
                <a:sym typeface="Symbol" charset="0"/>
              </a:rPr>
              <a:t>1</a:t>
            </a:r>
            <a:r>
              <a:rPr lang="en-US">
                <a:solidFill>
                  <a:srgbClr val="000000"/>
                </a:solidFill>
              </a:rPr>
              <a:t> = Hypothesized slope</a:t>
            </a:r>
          </a:p>
          <a:p>
            <a:pPr eaLnBrk="0" hangingPunct="0">
              <a:spcBef>
                <a:spcPct val="50000"/>
              </a:spcBef>
            </a:pPr>
            <a:r>
              <a:rPr lang="en-US">
                <a:solidFill>
                  <a:srgbClr val="000000"/>
                </a:solidFill>
              </a:rPr>
              <a:t> s</a:t>
            </a:r>
            <a:r>
              <a:rPr lang="en-US" baseline="-25000">
                <a:solidFill>
                  <a:srgbClr val="000000"/>
                </a:solidFill>
              </a:rPr>
              <a:t>b1</a:t>
            </a:r>
            <a:r>
              <a:rPr lang="en-US">
                <a:solidFill>
                  <a:srgbClr val="000000"/>
                </a:solidFill>
              </a:rPr>
              <a:t> = Estimator of the standard</a:t>
            </a:r>
          </a:p>
          <a:p>
            <a:pPr eaLnBrk="0" hangingPunct="0">
              <a:lnSpc>
                <a:spcPct val="30000"/>
              </a:lnSpc>
              <a:spcBef>
                <a:spcPct val="50000"/>
              </a:spcBef>
            </a:pPr>
            <a:r>
              <a:rPr lang="en-US">
                <a:solidFill>
                  <a:srgbClr val="000000"/>
                </a:solidFill>
              </a:rPr>
              <a:t>          error of the slope</a:t>
            </a:r>
          </a:p>
        </p:txBody>
      </p:sp>
    </p:spTree>
    <p:extLst>
      <p:ext uri="{BB962C8B-B14F-4D97-AF65-F5344CB8AC3E}">
        <p14:creationId xmlns:p14="http://schemas.microsoft.com/office/powerpoint/2010/main" val="404319203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(sum of squares regression)</a:t>
            </a:r>
          </a:p>
          <a:p>
            <a:pPr marL="0" indent="0">
              <a:buNone/>
            </a:pPr>
            <a:r>
              <a:rPr lang="en-US" dirty="0" smtClean="0"/>
              <a:t>						(total sum of squares)</a:t>
            </a:r>
            <a:endParaRPr lang="en-US" dirty="0"/>
          </a:p>
          <a:p>
            <a:pPr marL="0" indent="0">
              <a:buNone/>
            </a:pPr>
            <a:r>
              <a:rPr lang="en-US" dirty="0" smtClean="0"/>
              <a:t>									</a:t>
            </a:r>
          </a:p>
          <a:p>
            <a:pPr marL="0" indent="0">
              <a:buNone/>
            </a:pPr>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745088747"/>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3522" name="Equation" r:id="rId4" imgW="1066800" imgH="279400" progId="Equation.3">
                  <p:embed/>
                </p:oleObj>
              </mc:Choice>
              <mc:Fallback>
                <p:oleObj name="Equation" r:id="rId4" imgW="1066800" imgH="279400" progId="Equation.3">
                  <p:embed/>
                  <p:pic>
                    <p:nvPicPr>
                      <p:cNvPr id="0" name=""/>
                      <p:cNvPicPr>
                        <a:picLocks noChangeAspect="1" noChangeArrowheads="1"/>
                      </p:cNvPicPr>
                      <p:nvPr/>
                    </p:nvPicPr>
                    <p:blipFill>
                      <a:blip r:embed="rId5"/>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sp>
        <p:nvSpPr>
          <p:cNvPr id="407554" name="Rectangle 2"/>
          <p:cNvSpPr>
            <a:spLocks noGrp="1" noChangeArrowheads="1"/>
          </p:cNvSpPr>
          <p:nvPr>
            <p:ph type="title"/>
          </p:nvPr>
        </p:nvSpPr>
        <p:spPr/>
        <p:txBody>
          <a:bodyPr/>
          <a:lstStyle/>
          <a:p>
            <a:r>
              <a:rPr lang="en-US" smtClean="0"/>
              <a:t>Simple Linear Regression Analysis</a:t>
            </a:r>
            <a:endParaRPr lang="en-US"/>
          </a:p>
        </p:txBody>
      </p:sp>
      <p:graphicFrame>
        <p:nvGraphicFramePr>
          <p:cNvPr id="407556" name="Object 4"/>
          <p:cNvGraphicFramePr>
            <a:graphicFrameLocks noChangeAspect="1"/>
          </p:cNvGraphicFramePr>
          <p:nvPr>
            <p:extLst>
              <p:ext uri="{D42A27DB-BD31-4B8C-83A1-F6EECF244321}">
                <p14:modId xmlns:p14="http://schemas.microsoft.com/office/powerpoint/2010/main" val="2719774316"/>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3523" name="Equation" r:id="rId6" imgW="647640" imgH="393480" progId="Equation.3">
                  <p:embed/>
                </p:oleObj>
              </mc:Choice>
              <mc:Fallback>
                <p:oleObj name="Equation" r:id="rId6" imgW="6476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3597039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3524"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8475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960991550"/>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8635"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 name="Group 2"/>
          <p:cNvGraphicFramePr>
            <a:graphicFrameLocks noGrp="1"/>
          </p:cNvGraphicFramePr>
          <p:nvPr>
            <p:extLst>
              <p:ext uri="{D42A27DB-BD31-4B8C-83A1-F6EECF244321}">
                <p14:modId xmlns:p14="http://schemas.microsoft.com/office/powerpoint/2010/main" val="2380868078"/>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2193795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8636"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639870482"/>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8637"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7208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1960602181"/>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4779"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20462342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4780"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69659767"/>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4781"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14097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Predicted y</a:t>
            </a:r>
            <a:endParaRPr lang="en-US" sz="2000" baseline="-25000" dirty="0"/>
          </a:p>
        </p:txBody>
      </p:sp>
      <p:cxnSp>
        <p:nvCxnSpPr>
          <p:cNvPr id="11" name="Straight Arrow Connector 10"/>
          <p:cNvCxnSpPr>
            <a:stCxn id="10" idx="1"/>
          </p:cNvCxnSpPr>
          <p:nvPr/>
        </p:nvCxnSpPr>
        <p:spPr>
          <a:xfrm flipH="1" flipV="1">
            <a:off x="3175000" y="5041902"/>
            <a:ext cx="1409700"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1753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426259773"/>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3755"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51354144"/>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3756"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872339175"/>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3757"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10688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892318255"/>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5803"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18934778"/>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5804"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71671122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5805"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 286.5</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84646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76793604"/>
              </p:ext>
            </p:extLst>
          </p:nvPr>
        </p:nvGraphicFramePr>
        <p:xfrm>
          <a:off x="954132" y="2807016"/>
          <a:ext cx="2166938" cy="1338262"/>
        </p:xfrm>
        <a:graphic>
          <a:graphicData uri="http://schemas.openxmlformats.org/presentationml/2006/ole">
            <mc:AlternateContent xmlns:mc="http://schemas.openxmlformats.org/markup-compatibility/2006">
              <mc:Choice xmlns:v="urn:schemas-microsoft-com:vml" Requires="v">
                <p:oleObj spid="_x0000_s452731" name="Equation" r:id="rId4" imgW="635000" imgH="393700" progId="Equation.3">
                  <p:embed/>
                </p:oleObj>
              </mc:Choice>
              <mc:Fallback>
                <p:oleObj name="Equation" r:id="rId4" imgW="635000" imgH="393700" progId="Equation.3">
                  <p:embed/>
                  <p:pic>
                    <p:nvPicPr>
                      <p:cNvPr id="0" name=""/>
                      <p:cNvPicPr>
                        <a:picLocks noChangeAspect="1" noChangeArrowheads="1"/>
                      </p:cNvPicPr>
                      <p:nvPr/>
                    </p:nvPicPr>
                    <p:blipFill>
                      <a:blip r:embed="rId5"/>
                      <a:srcRect/>
                      <a:stretch>
                        <a:fillRect/>
                      </a:stretch>
                    </p:blipFill>
                    <p:spPr bwMode="auto">
                      <a:xfrm>
                        <a:off x="954132" y="2807016"/>
                        <a:ext cx="21669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6167161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2732"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123172852"/>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2733"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557727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57138390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529847414"/>
              </p:ext>
            </p:extLst>
          </p:nvPr>
        </p:nvGraphicFramePr>
        <p:xfrm>
          <a:off x="933450" y="2776538"/>
          <a:ext cx="3509963" cy="1338262"/>
        </p:xfrm>
        <a:graphic>
          <a:graphicData uri="http://schemas.openxmlformats.org/presentationml/2006/ole">
            <mc:AlternateContent xmlns:mc="http://schemas.openxmlformats.org/markup-compatibility/2006">
              <mc:Choice xmlns:v="urn:schemas-microsoft-com:vml" Requires="v">
                <p:oleObj spid="_x0000_s456824" name="Equation" r:id="rId4" imgW="1028700" imgH="393700" progId="Equation.3">
                  <p:embed/>
                </p:oleObj>
              </mc:Choice>
              <mc:Fallback>
                <p:oleObj name="Equation" r:id="rId4" imgW="1028700" imgH="393700" progId="Equation.3">
                  <p:embed/>
                  <p:pic>
                    <p:nvPicPr>
                      <p:cNvPr id="0" name=""/>
                      <p:cNvPicPr>
                        <a:picLocks noChangeAspect="1" noChangeArrowheads="1"/>
                      </p:cNvPicPr>
                      <p:nvPr/>
                    </p:nvPicPr>
                    <p:blipFill>
                      <a:blip r:embed="rId5"/>
                      <a:srcRect/>
                      <a:stretch>
                        <a:fillRect/>
                      </a:stretch>
                    </p:blipFill>
                    <p:spPr bwMode="auto">
                      <a:xfrm>
                        <a:off x="933450" y="2776538"/>
                        <a:ext cx="3509963"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67951767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6825"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101214871"/>
              </p:ext>
            </p:extLst>
          </p:nvPr>
        </p:nvGraphicFramePr>
        <p:xfrm>
          <a:off x="825500" y="5207000"/>
          <a:ext cx="5106988" cy="811213"/>
        </p:xfrm>
        <a:graphic>
          <a:graphicData uri="http://schemas.openxmlformats.org/presentationml/2006/ole">
            <mc:AlternateContent xmlns:mc="http://schemas.openxmlformats.org/markup-compatibility/2006">
              <mc:Choice xmlns:v="urn:schemas-microsoft-com:vml" Requires="v">
                <p:oleObj spid="_x0000_s456826" name="Equation" r:id="rId8" imgW="1752600" imgH="279400" progId="Equation.3">
                  <p:embed/>
                </p:oleObj>
              </mc:Choice>
              <mc:Fallback>
                <p:oleObj name="Equation" r:id="rId8" imgW="1752600" imgH="279400" progId="Equation.3">
                  <p:embed/>
                  <p:pic>
                    <p:nvPicPr>
                      <p:cNvPr id="0" name=""/>
                      <p:cNvPicPr>
                        <a:picLocks noChangeAspect="1" noChangeArrowheads="1"/>
                      </p:cNvPicPr>
                      <p:nvPr/>
                    </p:nvPicPr>
                    <p:blipFill>
                      <a:blip r:embed="rId9"/>
                      <a:srcRect/>
                      <a:stretch>
                        <a:fillRect/>
                      </a:stretch>
                    </p:blipFill>
                    <p:spPr bwMode="auto">
                      <a:xfrm>
                        <a:off x="825500" y="5207000"/>
                        <a:ext cx="5106988"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2199915652"/>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2981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Standard Error of Estimate</a:t>
            </a:r>
          </a:p>
        </p:txBody>
      </p:sp>
      <p:sp>
        <p:nvSpPr>
          <p:cNvPr id="50179" name="Rectangle 3"/>
          <p:cNvSpPr>
            <a:spLocks noGrp="1" noChangeArrowheads="1"/>
          </p:cNvSpPr>
          <p:nvPr>
            <p:ph type="body" idx="1"/>
          </p:nvPr>
        </p:nvSpPr>
        <p:spPr>
          <a:xfrm>
            <a:off x="838200" y="1676400"/>
            <a:ext cx="8077200" cy="1371600"/>
          </a:xfrm>
        </p:spPr>
        <p:txBody>
          <a:bodyPr/>
          <a:lstStyle/>
          <a:p>
            <a:r>
              <a:rPr lang="en-US"/>
              <a:t>The standard deviation of the variation of observations around the regression line is estimated by</a:t>
            </a:r>
          </a:p>
        </p:txBody>
      </p:sp>
      <p:graphicFrame>
        <p:nvGraphicFramePr>
          <p:cNvPr id="50180"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491547" name="Equation" r:id="rId3" imgW="914400" imgH="198720" progId="Equation.DSMT4">
                  <p:embed/>
                </p:oleObj>
              </mc:Choice>
              <mc:Fallback>
                <p:oleObj name="Equation" r:id="rId3" imgW="914400" imgH="19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0181" name="Object 5"/>
          <p:cNvGraphicFramePr>
            <a:graphicFrameLocks noChangeAspect="1"/>
          </p:cNvGraphicFramePr>
          <p:nvPr>
            <p:extLst>
              <p:ext uri="{D42A27DB-BD31-4B8C-83A1-F6EECF244321}">
                <p14:modId xmlns:p14="http://schemas.microsoft.com/office/powerpoint/2010/main" val="2605848258"/>
              </p:ext>
            </p:extLst>
          </p:nvPr>
        </p:nvGraphicFramePr>
        <p:xfrm>
          <a:off x="2679700" y="3200400"/>
          <a:ext cx="3251200" cy="1471613"/>
        </p:xfrm>
        <a:graphic>
          <a:graphicData uri="http://schemas.openxmlformats.org/presentationml/2006/ole">
            <mc:AlternateContent xmlns:mc="http://schemas.openxmlformats.org/markup-compatibility/2006">
              <mc:Choice xmlns:v="urn:schemas-microsoft-com:vml" Requires="v">
                <p:oleObj spid="_x0000_s491548" name="Equation" r:id="rId5" imgW="977760" imgH="444240" progId="Equation.3">
                  <p:embed/>
                </p:oleObj>
              </mc:Choice>
              <mc:Fallback>
                <p:oleObj name="Equation" r:id="rId5" imgW="9777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700" y="3200400"/>
                        <a:ext cx="3251200" cy="14716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50182" name="Rectangle 6"/>
          <p:cNvSpPr>
            <a:spLocks noChangeArrowheads="1"/>
          </p:cNvSpPr>
          <p:nvPr/>
        </p:nvSpPr>
        <p:spPr bwMode="auto">
          <a:xfrm>
            <a:off x="1600200" y="4800600"/>
            <a:ext cx="7086600" cy="1311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solidFill>
                  <a:srgbClr val="000000"/>
                </a:solidFill>
              </a:rPr>
              <a:t>Where</a:t>
            </a:r>
          </a:p>
          <a:p>
            <a:pPr eaLnBrk="0" hangingPunct="0"/>
            <a:r>
              <a:rPr lang="en-US" sz="2000" dirty="0">
                <a:solidFill>
                  <a:srgbClr val="000000"/>
                </a:solidFill>
              </a:rPr>
              <a:t>	SSE  = Sum of squares </a:t>
            </a:r>
            <a:r>
              <a:rPr lang="en-US" sz="2000" dirty="0" smtClean="0">
                <a:solidFill>
                  <a:srgbClr val="000000"/>
                </a:solidFill>
              </a:rPr>
              <a:t>error </a:t>
            </a:r>
            <a:endParaRPr lang="en-US" sz="2000" dirty="0">
              <a:solidFill>
                <a:srgbClr val="000000"/>
              </a:solidFill>
            </a:endParaRPr>
          </a:p>
          <a:p>
            <a:pPr eaLnBrk="0" hangingPunct="0"/>
            <a:r>
              <a:rPr lang="en-US" sz="2000" dirty="0">
                <a:solidFill>
                  <a:srgbClr val="000000"/>
                </a:solidFill>
              </a:rPr>
              <a:t>	      n = Sample size</a:t>
            </a:r>
          </a:p>
          <a:p>
            <a:pPr eaLnBrk="0" hangingPunct="0"/>
            <a:r>
              <a:rPr lang="en-US" sz="2000" dirty="0">
                <a:solidFill>
                  <a:srgbClr val="000000"/>
                </a:solidFill>
              </a:rPr>
              <a:t>   	      k = number of independent variables in the model</a:t>
            </a:r>
          </a:p>
        </p:txBody>
      </p:sp>
      <p:graphicFrame>
        <p:nvGraphicFramePr>
          <p:cNvPr id="7" name="Object 9"/>
          <p:cNvGraphicFramePr>
            <a:graphicFrameLocks noChangeAspect="1"/>
          </p:cNvGraphicFramePr>
          <p:nvPr>
            <p:extLst>
              <p:ext uri="{D42A27DB-BD31-4B8C-83A1-F6EECF244321}">
                <p14:modId xmlns:p14="http://schemas.microsoft.com/office/powerpoint/2010/main" val="884343021"/>
              </p:ext>
            </p:extLst>
          </p:nvPr>
        </p:nvGraphicFramePr>
        <p:xfrm>
          <a:off x="5288612" y="5038911"/>
          <a:ext cx="2657475" cy="576263"/>
        </p:xfrm>
        <a:graphic>
          <a:graphicData uri="http://schemas.openxmlformats.org/presentationml/2006/ole">
            <mc:AlternateContent xmlns:mc="http://schemas.openxmlformats.org/markup-compatibility/2006">
              <mc:Choice xmlns:v="urn:schemas-microsoft-com:vml" Requires="v">
                <p:oleObj spid="_x0000_s491549" name="Equation" r:id="rId7" imgW="1168200" imgH="253800" progId="Equation.3">
                  <p:embed/>
                </p:oleObj>
              </mc:Choice>
              <mc:Fallback>
                <p:oleObj name="Equation" r:id="rId7" imgW="11682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8612" y="5038911"/>
                        <a:ext cx="2657475" cy="576263"/>
                      </a:xfrm>
                      <a:prstGeom prst="rect">
                        <a:avLst/>
                      </a:prstGeom>
                      <a:solidFill>
                        <a:srgbClr val="FFE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90775574"/>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990286" y="3200400"/>
            <a:ext cx="4877114" cy="457200"/>
          </a:xfrm>
          <a:prstGeom prst="rect">
            <a:avLst/>
          </a:prstGeom>
          <a:solidFill>
            <a:srgbClr val="FFE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87" name="Rectangle 3"/>
          <p:cNvSpPr>
            <a:spLocks noChangeArrowheads="1"/>
          </p:cNvSpPr>
          <p:nvPr/>
        </p:nvSpPr>
        <p:spPr bwMode="auto">
          <a:xfrm>
            <a:off x="990285" y="4701144"/>
            <a:ext cx="5489629" cy="457200"/>
          </a:xfrm>
          <a:prstGeom prst="rect">
            <a:avLst/>
          </a:prstGeom>
          <a:solidFill>
            <a:srgbClr val="C4E6C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88" name="Rectangle 4"/>
          <p:cNvSpPr>
            <a:spLocks noChangeArrowheads="1"/>
          </p:cNvSpPr>
          <p:nvPr/>
        </p:nvSpPr>
        <p:spPr bwMode="auto">
          <a:xfrm>
            <a:off x="990286" y="1828800"/>
            <a:ext cx="4877114" cy="457200"/>
          </a:xfrm>
          <a:prstGeom prst="rect">
            <a:avLst/>
          </a:prstGeom>
          <a:solidFill>
            <a:srgbClr val="FDE0BD"/>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90" name="Text Box 6"/>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41991" name="Rectangle 7"/>
          <p:cNvSpPr>
            <a:spLocks noGrp="1" noChangeArrowheads="1"/>
          </p:cNvSpPr>
          <p:nvPr>
            <p:ph type="title"/>
          </p:nvPr>
        </p:nvSpPr>
        <p:spPr>
          <a:xfrm>
            <a:off x="1143000" y="381000"/>
            <a:ext cx="7793038" cy="762000"/>
          </a:xfrm>
          <a:noFill/>
          <a:ln/>
        </p:spPr>
        <p:txBody>
          <a:bodyPr lIns="85342" tIns="42672" rIns="85342" bIns="42672" anchor="b"/>
          <a:lstStyle/>
          <a:p>
            <a:pPr defTabSz="852488"/>
            <a:r>
              <a:rPr lang="en-US" sz="4000"/>
              <a:t>Explained and Unexplained Variation</a:t>
            </a:r>
          </a:p>
        </p:txBody>
      </p:sp>
      <p:sp>
        <p:nvSpPr>
          <p:cNvPr id="41989" name="Rectangle 5"/>
          <p:cNvSpPr>
            <a:spLocks noGrp="1" noChangeArrowheads="1"/>
          </p:cNvSpPr>
          <p:nvPr>
            <p:ph type="body" idx="1"/>
          </p:nvPr>
        </p:nvSpPr>
        <p:spPr>
          <a:xfrm>
            <a:off x="762000" y="1828800"/>
            <a:ext cx="8077200" cy="4114800"/>
          </a:xfrm>
        </p:spPr>
        <p:txBody>
          <a:bodyPr/>
          <a:lstStyle/>
          <a:p>
            <a:pPr marL="320675" indent="-320675" defTabSz="852488">
              <a:spcBef>
                <a:spcPct val="40000"/>
              </a:spcBef>
            </a:pPr>
            <a:r>
              <a:rPr lang="en-US" sz="2800" dirty="0"/>
              <a:t>SST = total sum of squares </a:t>
            </a:r>
          </a:p>
          <a:p>
            <a:pPr marL="693738" lvl="1" indent="-268288" defTabSz="852488">
              <a:spcBef>
                <a:spcPct val="40000"/>
              </a:spcBef>
            </a:pPr>
            <a:r>
              <a:rPr lang="en-US" dirty="0"/>
              <a:t>Measures the variation of the </a:t>
            </a:r>
            <a:r>
              <a:rPr lang="en-US" dirty="0" err="1"/>
              <a:t>y</a:t>
            </a:r>
            <a:r>
              <a:rPr lang="en-US" baseline="-25000" dirty="0" err="1"/>
              <a:t>i</a:t>
            </a:r>
            <a:r>
              <a:rPr lang="en-US" dirty="0"/>
              <a:t> values around their mean y</a:t>
            </a:r>
          </a:p>
          <a:p>
            <a:pPr marL="320675" indent="-320675" defTabSz="852488">
              <a:spcBef>
                <a:spcPct val="40000"/>
              </a:spcBef>
            </a:pPr>
            <a:r>
              <a:rPr lang="en-US" sz="2800" dirty="0"/>
              <a:t>SSE = error sum of squares </a:t>
            </a:r>
            <a:r>
              <a:rPr lang="en-US" sz="2800" dirty="0" smtClean="0"/>
              <a:t>(used for Std. Error)</a:t>
            </a:r>
            <a:endParaRPr lang="en-US" sz="2800" dirty="0"/>
          </a:p>
          <a:p>
            <a:pPr marL="693738" lvl="1" indent="-268288" defTabSz="852488">
              <a:spcBef>
                <a:spcPct val="40000"/>
              </a:spcBef>
            </a:pPr>
            <a:r>
              <a:rPr lang="en-US" dirty="0"/>
              <a:t>Variation attributable to factors other than the relationship between x and y</a:t>
            </a:r>
          </a:p>
          <a:p>
            <a:pPr marL="320675" indent="-320675" defTabSz="852488">
              <a:spcBef>
                <a:spcPct val="40000"/>
              </a:spcBef>
            </a:pPr>
            <a:r>
              <a:rPr lang="en-US" sz="2800" dirty="0"/>
              <a:t>SSR = regression sum of squares </a:t>
            </a:r>
            <a:r>
              <a:rPr lang="en-US" sz="2800" dirty="0" smtClean="0"/>
              <a:t> (used for R</a:t>
            </a:r>
            <a:r>
              <a:rPr lang="en-US" sz="2800" baseline="30000" dirty="0" smtClean="0"/>
              <a:t>2</a:t>
            </a:r>
            <a:r>
              <a:rPr lang="en-US" sz="2800" dirty="0" smtClean="0"/>
              <a:t>)</a:t>
            </a:r>
            <a:endParaRPr lang="en-US" sz="2800" dirty="0"/>
          </a:p>
          <a:p>
            <a:pPr marL="693738" lvl="1" indent="-268288" defTabSz="852488">
              <a:spcBef>
                <a:spcPct val="40000"/>
              </a:spcBef>
            </a:pPr>
            <a:r>
              <a:rPr lang="en-US" dirty="0"/>
              <a:t>Explained variation attributable to the relationship between x and y</a:t>
            </a:r>
          </a:p>
        </p:txBody>
      </p:sp>
    </p:spTree>
    <p:extLst>
      <p:ext uri="{BB962C8B-B14F-4D97-AF65-F5344CB8AC3E}">
        <p14:creationId xmlns:p14="http://schemas.microsoft.com/office/powerpoint/2010/main" val="2325464426"/>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flipH="1">
            <a:off x="685800" y="4724400"/>
            <a:ext cx="3048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1" name="Line 3"/>
          <p:cNvSpPr>
            <a:spLocks noChangeShapeType="1"/>
          </p:cNvSpPr>
          <p:nvPr/>
        </p:nvSpPr>
        <p:spPr bwMode="auto">
          <a:xfrm flipH="1">
            <a:off x="685800" y="2209800"/>
            <a:ext cx="32004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2" name="Rectangle 4"/>
          <p:cNvSpPr>
            <a:spLocks noChangeArrowheads="1"/>
          </p:cNvSpPr>
          <p:nvPr/>
        </p:nvSpPr>
        <p:spPr bwMode="auto">
          <a:xfrm>
            <a:off x="4570413" y="4037013"/>
            <a:ext cx="685800" cy="457200"/>
          </a:xfrm>
          <a:prstGeom prst="rect">
            <a:avLst/>
          </a:prstGeom>
          <a:solidFill>
            <a:srgbClr val="C4E6C9"/>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3" name="Rectangle 5"/>
          <p:cNvSpPr>
            <a:spLocks noChangeArrowheads="1"/>
          </p:cNvSpPr>
          <p:nvPr/>
        </p:nvSpPr>
        <p:spPr bwMode="auto">
          <a:xfrm>
            <a:off x="4572000" y="2362200"/>
            <a:ext cx="685800" cy="457200"/>
          </a:xfrm>
          <a:prstGeom prst="rect">
            <a:avLst/>
          </a:prstGeom>
          <a:solidFill>
            <a:srgbClr val="FFE9FF"/>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4" name="Rectangle 6"/>
          <p:cNvSpPr>
            <a:spLocks noChangeArrowheads="1"/>
          </p:cNvSpPr>
          <p:nvPr/>
        </p:nvSpPr>
        <p:spPr bwMode="auto">
          <a:xfrm>
            <a:off x="838200" y="3124200"/>
            <a:ext cx="685800" cy="457200"/>
          </a:xfrm>
          <a:prstGeom prst="rect">
            <a:avLst/>
          </a:prstGeom>
          <a:solidFill>
            <a:srgbClr val="FDE0BD"/>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5" name="Text Box 7"/>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43016" name="Line 8"/>
          <p:cNvSpPr>
            <a:spLocks noChangeShapeType="1"/>
          </p:cNvSpPr>
          <p:nvPr/>
        </p:nvSpPr>
        <p:spPr bwMode="auto">
          <a:xfrm>
            <a:off x="685800" y="1828800"/>
            <a:ext cx="0" cy="4159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7" name="Line 9"/>
          <p:cNvSpPr>
            <a:spLocks noChangeShapeType="1"/>
          </p:cNvSpPr>
          <p:nvPr/>
        </p:nvSpPr>
        <p:spPr bwMode="auto">
          <a:xfrm>
            <a:off x="685800" y="6019800"/>
            <a:ext cx="763905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8" name="Line 10"/>
          <p:cNvSpPr>
            <a:spLocks noChangeShapeType="1"/>
          </p:cNvSpPr>
          <p:nvPr/>
        </p:nvSpPr>
        <p:spPr bwMode="auto">
          <a:xfrm flipV="1">
            <a:off x="1209675" y="2454275"/>
            <a:ext cx="6269038" cy="271303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9" name="Oval 11"/>
          <p:cNvSpPr>
            <a:spLocks noChangeArrowheads="1"/>
          </p:cNvSpPr>
          <p:nvPr/>
        </p:nvSpPr>
        <p:spPr bwMode="auto">
          <a:xfrm>
            <a:off x="3810000" y="2057400"/>
            <a:ext cx="304800" cy="3048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0" name="Line 12"/>
          <p:cNvSpPr>
            <a:spLocks noChangeShapeType="1"/>
          </p:cNvSpPr>
          <p:nvPr/>
        </p:nvSpPr>
        <p:spPr bwMode="auto">
          <a:xfrm>
            <a:off x="3962400" y="2386013"/>
            <a:ext cx="0" cy="2319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1" name="Rectangle 13"/>
          <p:cNvSpPr>
            <a:spLocks noChangeArrowheads="1"/>
          </p:cNvSpPr>
          <p:nvPr/>
        </p:nvSpPr>
        <p:spPr bwMode="auto">
          <a:xfrm>
            <a:off x="3735388" y="6021388"/>
            <a:ext cx="8350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r>
              <a:rPr lang="en-US" sz="2400" b="1" baseline="-25000"/>
              <a:t>i</a:t>
            </a:r>
          </a:p>
        </p:txBody>
      </p:sp>
      <p:sp>
        <p:nvSpPr>
          <p:cNvPr id="43022" name="Line 14"/>
          <p:cNvSpPr>
            <a:spLocks noChangeShapeType="1"/>
          </p:cNvSpPr>
          <p:nvPr/>
        </p:nvSpPr>
        <p:spPr bwMode="auto">
          <a:xfrm>
            <a:off x="950913" y="4724400"/>
            <a:ext cx="7170737" cy="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3" name="Rectangle 15"/>
          <p:cNvSpPr>
            <a:spLocks noChangeArrowheads="1"/>
          </p:cNvSpPr>
          <p:nvPr/>
        </p:nvSpPr>
        <p:spPr bwMode="auto">
          <a:xfrm>
            <a:off x="8305800" y="44958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i="1">
                <a:solidFill>
                  <a:srgbClr val="00FF00"/>
                </a:solidFill>
              </a:rPr>
              <a:t>y</a:t>
            </a:r>
          </a:p>
        </p:txBody>
      </p:sp>
      <p:sp>
        <p:nvSpPr>
          <p:cNvPr id="43024" name="Rectangle 16"/>
          <p:cNvSpPr>
            <a:spLocks noChangeArrowheads="1"/>
          </p:cNvSpPr>
          <p:nvPr/>
        </p:nvSpPr>
        <p:spPr bwMode="auto">
          <a:xfrm>
            <a:off x="8305800" y="58674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t>x</a:t>
            </a:r>
          </a:p>
        </p:txBody>
      </p:sp>
      <p:sp>
        <p:nvSpPr>
          <p:cNvPr id="43025" name="Rectangle 17"/>
          <p:cNvSpPr>
            <a:spLocks noChangeArrowheads="1"/>
          </p:cNvSpPr>
          <p:nvPr/>
        </p:nvSpPr>
        <p:spPr bwMode="auto">
          <a:xfrm>
            <a:off x="228600" y="1905000"/>
            <a:ext cx="7715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chemeClr val="folHlink"/>
                </a:solidFill>
              </a:rPr>
              <a:t>y</a:t>
            </a:r>
            <a:r>
              <a:rPr lang="en-US" sz="2800" b="1" baseline="-25000">
                <a:solidFill>
                  <a:schemeClr val="folHlink"/>
                </a:solidFill>
              </a:rPr>
              <a:t>i</a:t>
            </a:r>
          </a:p>
        </p:txBody>
      </p:sp>
      <p:sp>
        <p:nvSpPr>
          <p:cNvPr id="43026" name="Freeform 18"/>
          <p:cNvSpPr>
            <a:spLocks/>
          </p:cNvSpPr>
          <p:nvPr/>
        </p:nvSpPr>
        <p:spPr bwMode="auto">
          <a:xfrm>
            <a:off x="3125788" y="2208213"/>
            <a:ext cx="534987" cy="2519362"/>
          </a:xfrm>
          <a:custGeom>
            <a:avLst/>
            <a:gdLst>
              <a:gd name="T0" fmla="*/ 336 w 337"/>
              <a:gd name="T1" fmla="*/ 0 h 1587"/>
              <a:gd name="T2" fmla="*/ 303 w 337"/>
              <a:gd name="T3" fmla="*/ 5 h 1587"/>
              <a:gd name="T4" fmla="*/ 270 w 337"/>
              <a:gd name="T5" fmla="*/ 10 h 1587"/>
              <a:gd name="T6" fmla="*/ 240 w 337"/>
              <a:gd name="T7" fmla="*/ 23 h 1587"/>
              <a:gd name="T8" fmla="*/ 218 w 337"/>
              <a:gd name="T9" fmla="*/ 42 h 1587"/>
              <a:gd name="T10" fmla="*/ 196 w 337"/>
              <a:gd name="T11" fmla="*/ 60 h 1587"/>
              <a:gd name="T12" fmla="*/ 181 w 337"/>
              <a:gd name="T13" fmla="*/ 83 h 1587"/>
              <a:gd name="T14" fmla="*/ 170 w 337"/>
              <a:gd name="T15" fmla="*/ 106 h 1587"/>
              <a:gd name="T16" fmla="*/ 166 w 337"/>
              <a:gd name="T17" fmla="*/ 134 h 1587"/>
              <a:gd name="T18" fmla="*/ 166 w 337"/>
              <a:gd name="T19" fmla="*/ 659 h 1587"/>
              <a:gd name="T20" fmla="*/ 163 w 337"/>
              <a:gd name="T21" fmla="*/ 687 h 1587"/>
              <a:gd name="T22" fmla="*/ 155 w 337"/>
              <a:gd name="T23" fmla="*/ 710 h 1587"/>
              <a:gd name="T24" fmla="*/ 137 w 337"/>
              <a:gd name="T25" fmla="*/ 733 h 1587"/>
              <a:gd name="T26" fmla="*/ 118 w 337"/>
              <a:gd name="T27" fmla="*/ 756 h 1587"/>
              <a:gd name="T28" fmla="*/ 93 w 337"/>
              <a:gd name="T29" fmla="*/ 770 h 1587"/>
              <a:gd name="T30" fmla="*/ 67 w 337"/>
              <a:gd name="T31" fmla="*/ 784 h 1587"/>
              <a:gd name="T32" fmla="*/ 34 w 337"/>
              <a:gd name="T33" fmla="*/ 789 h 1587"/>
              <a:gd name="T34" fmla="*/ 0 w 337"/>
              <a:gd name="T35" fmla="*/ 793 h 1587"/>
              <a:gd name="T36" fmla="*/ 34 w 337"/>
              <a:gd name="T37" fmla="*/ 798 h 1587"/>
              <a:gd name="T38" fmla="*/ 67 w 337"/>
              <a:gd name="T39" fmla="*/ 802 h 1587"/>
              <a:gd name="T40" fmla="*/ 93 w 337"/>
              <a:gd name="T41" fmla="*/ 816 h 1587"/>
              <a:gd name="T42" fmla="*/ 118 w 337"/>
              <a:gd name="T43" fmla="*/ 835 h 1587"/>
              <a:gd name="T44" fmla="*/ 137 w 337"/>
              <a:gd name="T45" fmla="*/ 853 h 1587"/>
              <a:gd name="T46" fmla="*/ 155 w 337"/>
              <a:gd name="T47" fmla="*/ 876 h 1587"/>
              <a:gd name="T48" fmla="*/ 163 w 337"/>
              <a:gd name="T49" fmla="*/ 899 h 1587"/>
              <a:gd name="T50" fmla="*/ 166 w 337"/>
              <a:gd name="T51" fmla="*/ 927 h 1587"/>
              <a:gd name="T52" fmla="*/ 166 w 337"/>
              <a:gd name="T53" fmla="*/ 1452 h 1587"/>
              <a:gd name="T54" fmla="*/ 170 w 337"/>
              <a:gd name="T55" fmla="*/ 1480 h 1587"/>
              <a:gd name="T56" fmla="*/ 181 w 337"/>
              <a:gd name="T57" fmla="*/ 1503 h 1587"/>
              <a:gd name="T58" fmla="*/ 196 w 337"/>
              <a:gd name="T59" fmla="*/ 1526 h 1587"/>
              <a:gd name="T60" fmla="*/ 218 w 337"/>
              <a:gd name="T61" fmla="*/ 1549 h 1587"/>
              <a:gd name="T62" fmla="*/ 240 w 337"/>
              <a:gd name="T63" fmla="*/ 1563 h 1587"/>
              <a:gd name="T64" fmla="*/ 270 w 337"/>
              <a:gd name="T65" fmla="*/ 1577 h 1587"/>
              <a:gd name="T66" fmla="*/ 303 w 337"/>
              <a:gd name="T67" fmla="*/ 1581 h 1587"/>
              <a:gd name="T68" fmla="*/ 336 w 337"/>
              <a:gd name="T69" fmla="*/ 1586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 h="1587">
                <a:moveTo>
                  <a:pt x="336" y="0"/>
                </a:moveTo>
                <a:lnTo>
                  <a:pt x="303" y="5"/>
                </a:lnTo>
                <a:lnTo>
                  <a:pt x="270" y="10"/>
                </a:lnTo>
                <a:lnTo>
                  <a:pt x="240" y="23"/>
                </a:lnTo>
                <a:lnTo>
                  <a:pt x="218" y="42"/>
                </a:lnTo>
                <a:lnTo>
                  <a:pt x="196" y="60"/>
                </a:lnTo>
                <a:lnTo>
                  <a:pt x="181" y="83"/>
                </a:lnTo>
                <a:lnTo>
                  <a:pt x="170" y="106"/>
                </a:lnTo>
                <a:lnTo>
                  <a:pt x="166" y="134"/>
                </a:lnTo>
                <a:lnTo>
                  <a:pt x="166" y="659"/>
                </a:lnTo>
                <a:lnTo>
                  <a:pt x="163" y="687"/>
                </a:lnTo>
                <a:lnTo>
                  <a:pt x="155" y="710"/>
                </a:lnTo>
                <a:lnTo>
                  <a:pt x="137" y="733"/>
                </a:lnTo>
                <a:lnTo>
                  <a:pt x="118" y="756"/>
                </a:lnTo>
                <a:lnTo>
                  <a:pt x="93" y="770"/>
                </a:lnTo>
                <a:lnTo>
                  <a:pt x="67" y="784"/>
                </a:lnTo>
                <a:lnTo>
                  <a:pt x="34" y="789"/>
                </a:lnTo>
                <a:lnTo>
                  <a:pt x="0" y="793"/>
                </a:lnTo>
                <a:lnTo>
                  <a:pt x="34" y="798"/>
                </a:lnTo>
                <a:lnTo>
                  <a:pt x="67" y="802"/>
                </a:lnTo>
                <a:lnTo>
                  <a:pt x="93" y="816"/>
                </a:lnTo>
                <a:lnTo>
                  <a:pt x="118" y="835"/>
                </a:lnTo>
                <a:lnTo>
                  <a:pt x="137" y="853"/>
                </a:lnTo>
                <a:lnTo>
                  <a:pt x="155" y="876"/>
                </a:lnTo>
                <a:lnTo>
                  <a:pt x="163" y="899"/>
                </a:lnTo>
                <a:lnTo>
                  <a:pt x="166" y="927"/>
                </a:lnTo>
                <a:lnTo>
                  <a:pt x="166" y="1452"/>
                </a:lnTo>
                <a:lnTo>
                  <a:pt x="170" y="1480"/>
                </a:lnTo>
                <a:lnTo>
                  <a:pt x="181" y="1503"/>
                </a:lnTo>
                <a:lnTo>
                  <a:pt x="196" y="1526"/>
                </a:lnTo>
                <a:lnTo>
                  <a:pt x="218" y="1549"/>
                </a:lnTo>
                <a:lnTo>
                  <a:pt x="240" y="1563"/>
                </a:lnTo>
                <a:lnTo>
                  <a:pt x="270" y="1577"/>
                </a:lnTo>
                <a:lnTo>
                  <a:pt x="303" y="1581"/>
                </a:lnTo>
                <a:lnTo>
                  <a:pt x="336" y="1586"/>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27" name="Rectangle 19"/>
          <p:cNvSpPr>
            <a:spLocks noChangeArrowheads="1"/>
          </p:cNvSpPr>
          <p:nvPr/>
        </p:nvSpPr>
        <p:spPr bwMode="auto">
          <a:xfrm>
            <a:off x="763588" y="3125788"/>
            <a:ext cx="2587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t>SST</a:t>
            </a:r>
            <a:r>
              <a:rPr lang="en-US" sz="2400" b="1" dirty="0">
                <a:solidFill>
                  <a:schemeClr val="tx2"/>
                </a:solidFill>
              </a:rPr>
              <a:t> </a:t>
            </a:r>
            <a:r>
              <a:rPr lang="en-US" sz="2400" b="1" dirty="0"/>
              <a:t>=</a:t>
            </a:r>
            <a:r>
              <a:rPr lang="en-US" sz="2400" b="1" dirty="0">
                <a:solidFill>
                  <a:schemeClr val="tx2"/>
                </a:solidFill>
              </a:rPr>
              <a:t> </a:t>
            </a:r>
            <a:r>
              <a:rPr lang="en-US" sz="2400" b="1" dirty="0">
                <a:latin typeface="Symbol" charset="0"/>
              </a:rPr>
              <a:t></a:t>
            </a:r>
            <a:r>
              <a:rPr lang="en-US" sz="2400" b="1" dirty="0"/>
              <a:t>(</a:t>
            </a:r>
            <a:r>
              <a:rPr lang="en-US" sz="2400" b="1" dirty="0" err="1">
                <a:solidFill>
                  <a:schemeClr val="folHlink"/>
                </a:solidFill>
              </a:rPr>
              <a:t>y</a:t>
            </a:r>
            <a:r>
              <a:rPr lang="en-US" sz="2400" b="1" baseline="-25000" dirty="0" err="1">
                <a:solidFill>
                  <a:schemeClr val="folHlink"/>
                </a:solidFill>
              </a:rPr>
              <a:t>i</a:t>
            </a:r>
            <a:r>
              <a:rPr lang="en-US" sz="2400" b="1" baseline="-25000" dirty="0">
                <a:solidFill>
                  <a:schemeClr val="tx2"/>
                </a:solidFill>
              </a:rPr>
              <a:t> </a:t>
            </a:r>
            <a:r>
              <a:rPr lang="en-US" sz="2400" b="1" dirty="0"/>
              <a:t>-</a:t>
            </a:r>
            <a:r>
              <a:rPr lang="en-US" sz="2400" b="1" dirty="0">
                <a:solidFill>
                  <a:schemeClr val="tx2"/>
                </a:solidFill>
              </a:rPr>
              <a:t> </a:t>
            </a:r>
            <a:r>
              <a:rPr lang="en-US" sz="2400" b="1" dirty="0">
                <a:solidFill>
                  <a:srgbClr val="00FF00"/>
                </a:solidFill>
              </a:rPr>
              <a:t>y</a:t>
            </a:r>
            <a:r>
              <a:rPr lang="en-US" sz="2400" b="1" dirty="0"/>
              <a:t>)</a:t>
            </a:r>
            <a:r>
              <a:rPr lang="en-US" sz="2400" b="1" baseline="30000" dirty="0"/>
              <a:t>2</a:t>
            </a:r>
          </a:p>
        </p:txBody>
      </p:sp>
      <p:sp>
        <p:nvSpPr>
          <p:cNvPr id="43028" name="Freeform 20"/>
          <p:cNvSpPr>
            <a:spLocks/>
          </p:cNvSpPr>
          <p:nvPr/>
        </p:nvSpPr>
        <p:spPr bwMode="auto">
          <a:xfrm>
            <a:off x="4114800" y="2209800"/>
            <a:ext cx="311150" cy="1606550"/>
          </a:xfrm>
          <a:custGeom>
            <a:avLst/>
            <a:gdLst>
              <a:gd name="T0" fmla="*/ 0 w 196"/>
              <a:gd name="T1" fmla="*/ 0 h 1012"/>
              <a:gd name="T2" fmla="*/ 18 w 196"/>
              <a:gd name="T3" fmla="*/ 4 h 1012"/>
              <a:gd name="T4" fmla="*/ 41 w 196"/>
              <a:gd name="T5" fmla="*/ 8 h 1012"/>
              <a:gd name="T6" fmla="*/ 73 w 196"/>
              <a:gd name="T7" fmla="*/ 26 h 1012"/>
              <a:gd name="T8" fmla="*/ 91 w 196"/>
              <a:gd name="T9" fmla="*/ 52 h 1012"/>
              <a:gd name="T10" fmla="*/ 100 w 196"/>
              <a:gd name="T11" fmla="*/ 85 h 1012"/>
              <a:gd name="T12" fmla="*/ 100 w 196"/>
              <a:gd name="T13" fmla="*/ 421 h 1012"/>
              <a:gd name="T14" fmla="*/ 109 w 196"/>
              <a:gd name="T15" fmla="*/ 454 h 1012"/>
              <a:gd name="T16" fmla="*/ 127 w 196"/>
              <a:gd name="T17" fmla="*/ 480 h 1012"/>
              <a:gd name="T18" fmla="*/ 159 w 196"/>
              <a:gd name="T19" fmla="*/ 498 h 1012"/>
              <a:gd name="T20" fmla="*/ 195 w 196"/>
              <a:gd name="T21" fmla="*/ 506 h 1012"/>
              <a:gd name="T22" fmla="*/ 159 w 196"/>
              <a:gd name="T23" fmla="*/ 513 h 1012"/>
              <a:gd name="T24" fmla="*/ 127 w 196"/>
              <a:gd name="T25" fmla="*/ 532 h 1012"/>
              <a:gd name="T26" fmla="*/ 109 w 196"/>
              <a:gd name="T27" fmla="*/ 557 h 1012"/>
              <a:gd name="T28" fmla="*/ 100 w 196"/>
              <a:gd name="T29" fmla="*/ 591 h 1012"/>
              <a:gd name="T30" fmla="*/ 100 w 196"/>
              <a:gd name="T31" fmla="*/ 926 h 1012"/>
              <a:gd name="T32" fmla="*/ 91 w 196"/>
              <a:gd name="T33" fmla="*/ 959 h 1012"/>
              <a:gd name="T34" fmla="*/ 73 w 196"/>
              <a:gd name="T35" fmla="*/ 985 h 1012"/>
              <a:gd name="T36" fmla="*/ 41 w 196"/>
              <a:gd name="T37" fmla="*/ 1004 h 1012"/>
              <a:gd name="T38" fmla="*/ 18 w 196"/>
              <a:gd name="T39" fmla="*/ 1011 h 1012"/>
              <a:gd name="T40" fmla="*/ 0 w 196"/>
              <a:gd name="T41" fmla="*/ 1011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012">
                <a:moveTo>
                  <a:pt x="0" y="0"/>
                </a:moveTo>
                <a:lnTo>
                  <a:pt x="18" y="4"/>
                </a:lnTo>
                <a:lnTo>
                  <a:pt x="41" y="8"/>
                </a:lnTo>
                <a:lnTo>
                  <a:pt x="73" y="26"/>
                </a:lnTo>
                <a:lnTo>
                  <a:pt x="91" y="52"/>
                </a:lnTo>
                <a:lnTo>
                  <a:pt x="100" y="85"/>
                </a:lnTo>
                <a:lnTo>
                  <a:pt x="100" y="421"/>
                </a:lnTo>
                <a:lnTo>
                  <a:pt x="109" y="454"/>
                </a:lnTo>
                <a:lnTo>
                  <a:pt x="127" y="480"/>
                </a:lnTo>
                <a:lnTo>
                  <a:pt x="159" y="498"/>
                </a:lnTo>
                <a:lnTo>
                  <a:pt x="195" y="506"/>
                </a:lnTo>
                <a:lnTo>
                  <a:pt x="159" y="513"/>
                </a:lnTo>
                <a:lnTo>
                  <a:pt x="127" y="532"/>
                </a:lnTo>
                <a:lnTo>
                  <a:pt x="109" y="557"/>
                </a:lnTo>
                <a:lnTo>
                  <a:pt x="100" y="591"/>
                </a:lnTo>
                <a:lnTo>
                  <a:pt x="100" y="926"/>
                </a:lnTo>
                <a:lnTo>
                  <a:pt x="91" y="959"/>
                </a:lnTo>
                <a:lnTo>
                  <a:pt x="73" y="985"/>
                </a:lnTo>
                <a:lnTo>
                  <a:pt x="41" y="1004"/>
                </a:lnTo>
                <a:lnTo>
                  <a:pt x="18" y="1011"/>
                </a:lnTo>
                <a:lnTo>
                  <a:pt x="0" y="1011"/>
                </a:lnTo>
              </a:path>
            </a:pathLst>
          </a:custGeom>
          <a:noFill/>
          <a:ln w="25400" cap="rnd"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29" name="Rectangle 21"/>
          <p:cNvSpPr>
            <a:spLocks noChangeArrowheads="1"/>
          </p:cNvSpPr>
          <p:nvPr/>
        </p:nvSpPr>
        <p:spPr bwMode="auto">
          <a:xfrm>
            <a:off x="4497388" y="2363788"/>
            <a:ext cx="2511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SSE</a:t>
            </a:r>
            <a:r>
              <a:rPr lang="en-US" sz="2400" b="1">
                <a:solidFill>
                  <a:srgbClr val="FF9900"/>
                </a:solidFill>
              </a:rPr>
              <a:t> </a:t>
            </a:r>
            <a:r>
              <a:rPr lang="en-US" sz="2400" b="1"/>
              <a:t>= </a:t>
            </a:r>
            <a:r>
              <a:rPr lang="en-US" sz="2400" b="1">
                <a:latin typeface="Symbol" charset="0"/>
              </a:rPr>
              <a:t></a:t>
            </a:r>
            <a:r>
              <a:rPr lang="en-US" sz="2400" b="1"/>
              <a:t>(</a:t>
            </a:r>
            <a:r>
              <a:rPr lang="en-US" sz="2400" b="1">
                <a:solidFill>
                  <a:schemeClr val="folHlink"/>
                </a:solidFill>
              </a:rPr>
              <a:t>y</a:t>
            </a:r>
            <a:r>
              <a:rPr lang="en-US" sz="2400" b="1" baseline="-25000">
                <a:solidFill>
                  <a:schemeClr val="folHlink"/>
                </a:solidFill>
              </a:rPr>
              <a:t>i</a:t>
            </a:r>
            <a:r>
              <a:rPr lang="en-US" sz="2400" b="1" baseline="-25000">
                <a:solidFill>
                  <a:schemeClr val="tx2"/>
                </a:solidFill>
              </a:rPr>
              <a:t> </a:t>
            </a:r>
            <a:r>
              <a:rPr lang="en-US" sz="2400" b="1"/>
              <a:t>-</a:t>
            </a:r>
            <a:r>
              <a:rPr lang="en-US" sz="2400" b="1">
                <a:solidFill>
                  <a:schemeClr val="tx2"/>
                </a:solidFill>
              </a:rPr>
              <a:t> </a:t>
            </a:r>
            <a:r>
              <a:rPr lang="en-US" sz="2400" b="1">
                <a:solidFill>
                  <a:schemeClr val="hlink"/>
                </a:solidFill>
              </a:rPr>
              <a:t>y</a:t>
            </a:r>
            <a:r>
              <a:rPr lang="en-US" sz="2400" b="1" baseline="-25000">
                <a:solidFill>
                  <a:schemeClr val="hlink"/>
                </a:solidFill>
              </a:rPr>
              <a:t>i </a:t>
            </a:r>
            <a:r>
              <a:rPr lang="en-US" sz="2400" b="1"/>
              <a:t>)</a:t>
            </a:r>
            <a:r>
              <a:rPr lang="en-US" sz="2400" b="1" baseline="30000"/>
              <a:t>2</a:t>
            </a:r>
            <a:r>
              <a:rPr lang="en-US" sz="2400" b="1"/>
              <a:t> </a:t>
            </a:r>
          </a:p>
        </p:txBody>
      </p:sp>
      <p:sp>
        <p:nvSpPr>
          <p:cNvPr id="43030" name="Rectangle 22"/>
          <p:cNvSpPr>
            <a:spLocks noChangeArrowheads="1"/>
          </p:cNvSpPr>
          <p:nvPr/>
        </p:nvSpPr>
        <p:spPr bwMode="auto">
          <a:xfrm>
            <a:off x="5925480" y="21336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solidFill>
                  <a:schemeClr val="hlink"/>
                </a:solidFill>
                <a:latin typeface="Symbol" charset="0"/>
              </a:rPr>
              <a:t></a:t>
            </a:r>
          </a:p>
        </p:txBody>
      </p:sp>
      <p:sp>
        <p:nvSpPr>
          <p:cNvPr id="43031" name="Freeform 23"/>
          <p:cNvSpPr>
            <a:spLocks/>
          </p:cNvSpPr>
          <p:nvPr/>
        </p:nvSpPr>
        <p:spPr bwMode="auto">
          <a:xfrm>
            <a:off x="4114800" y="3962400"/>
            <a:ext cx="228600" cy="765175"/>
          </a:xfrm>
          <a:custGeom>
            <a:avLst/>
            <a:gdLst>
              <a:gd name="T0" fmla="*/ 0 w 144"/>
              <a:gd name="T1" fmla="*/ 0 h 577"/>
              <a:gd name="T2" fmla="*/ 28 w 144"/>
              <a:gd name="T3" fmla="*/ 4 h 577"/>
              <a:gd name="T4" fmla="*/ 51 w 144"/>
              <a:gd name="T5" fmla="*/ 14 h 577"/>
              <a:gd name="T6" fmla="*/ 65 w 144"/>
              <a:gd name="T7" fmla="*/ 27 h 577"/>
              <a:gd name="T8" fmla="*/ 69 w 144"/>
              <a:gd name="T9" fmla="*/ 46 h 577"/>
              <a:gd name="T10" fmla="*/ 69 w 144"/>
              <a:gd name="T11" fmla="*/ 239 h 577"/>
              <a:gd name="T12" fmla="*/ 74 w 144"/>
              <a:gd name="T13" fmla="*/ 258 h 577"/>
              <a:gd name="T14" fmla="*/ 92 w 144"/>
              <a:gd name="T15" fmla="*/ 272 h 577"/>
              <a:gd name="T16" fmla="*/ 115 w 144"/>
              <a:gd name="T17" fmla="*/ 281 h 577"/>
              <a:gd name="T18" fmla="*/ 143 w 144"/>
              <a:gd name="T19" fmla="*/ 286 h 577"/>
              <a:gd name="T20" fmla="*/ 115 w 144"/>
              <a:gd name="T21" fmla="*/ 290 h 577"/>
              <a:gd name="T22" fmla="*/ 92 w 144"/>
              <a:gd name="T23" fmla="*/ 299 h 577"/>
              <a:gd name="T24" fmla="*/ 74 w 144"/>
              <a:gd name="T25" fmla="*/ 318 h 577"/>
              <a:gd name="T26" fmla="*/ 69 w 144"/>
              <a:gd name="T27" fmla="*/ 336 h 577"/>
              <a:gd name="T28" fmla="*/ 69 w 144"/>
              <a:gd name="T29" fmla="*/ 525 h 577"/>
              <a:gd name="T30" fmla="*/ 65 w 144"/>
              <a:gd name="T31" fmla="*/ 544 h 577"/>
              <a:gd name="T32" fmla="*/ 51 w 144"/>
              <a:gd name="T33" fmla="*/ 562 h 577"/>
              <a:gd name="T34" fmla="*/ 28 w 144"/>
              <a:gd name="T35" fmla="*/ 571 h 577"/>
              <a:gd name="T36" fmla="*/ 0 w 144"/>
              <a:gd name="T37"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577">
                <a:moveTo>
                  <a:pt x="0" y="0"/>
                </a:moveTo>
                <a:lnTo>
                  <a:pt x="28" y="4"/>
                </a:lnTo>
                <a:lnTo>
                  <a:pt x="51" y="14"/>
                </a:lnTo>
                <a:lnTo>
                  <a:pt x="65" y="27"/>
                </a:lnTo>
                <a:lnTo>
                  <a:pt x="69" y="46"/>
                </a:lnTo>
                <a:lnTo>
                  <a:pt x="69" y="239"/>
                </a:lnTo>
                <a:lnTo>
                  <a:pt x="74" y="258"/>
                </a:lnTo>
                <a:lnTo>
                  <a:pt x="92" y="272"/>
                </a:lnTo>
                <a:lnTo>
                  <a:pt x="115" y="281"/>
                </a:lnTo>
                <a:lnTo>
                  <a:pt x="143" y="286"/>
                </a:lnTo>
                <a:lnTo>
                  <a:pt x="115" y="290"/>
                </a:lnTo>
                <a:lnTo>
                  <a:pt x="92" y="299"/>
                </a:lnTo>
                <a:lnTo>
                  <a:pt x="74" y="318"/>
                </a:lnTo>
                <a:lnTo>
                  <a:pt x="69" y="336"/>
                </a:lnTo>
                <a:lnTo>
                  <a:pt x="69" y="525"/>
                </a:lnTo>
                <a:lnTo>
                  <a:pt x="65" y="544"/>
                </a:lnTo>
                <a:lnTo>
                  <a:pt x="51" y="562"/>
                </a:lnTo>
                <a:lnTo>
                  <a:pt x="28" y="571"/>
                </a:lnTo>
                <a:lnTo>
                  <a:pt x="0" y="576"/>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32" name="Rectangle 24"/>
          <p:cNvSpPr>
            <a:spLocks noChangeArrowheads="1"/>
          </p:cNvSpPr>
          <p:nvPr/>
        </p:nvSpPr>
        <p:spPr bwMode="auto">
          <a:xfrm>
            <a:off x="4495800" y="4038600"/>
            <a:ext cx="3349625"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SSR = </a:t>
            </a:r>
            <a:r>
              <a:rPr lang="en-US" sz="2400" b="1">
                <a:latin typeface="Symbol" charset="0"/>
              </a:rPr>
              <a:t></a:t>
            </a:r>
            <a:r>
              <a:rPr lang="en-US" sz="2400" b="1"/>
              <a:t>(</a:t>
            </a:r>
            <a:r>
              <a:rPr lang="en-US" sz="2400" b="1">
                <a:solidFill>
                  <a:schemeClr val="hlink"/>
                </a:solidFill>
              </a:rPr>
              <a:t>y</a:t>
            </a:r>
            <a:r>
              <a:rPr lang="en-US" sz="2400" b="1" baseline="-25000">
                <a:solidFill>
                  <a:schemeClr val="hlink"/>
                </a:solidFill>
              </a:rPr>
              <a:t>i </a:t>
            </a:r>
            <a:r>
              <a:rPr lang="en-US" sz="2400" b="1"/>
              <a:t>-</a:t>
            </a:r>
            <a:r>
              <a:rPr lang="en-US" sz="2400" b="1">
                <a:solidFill>
                  <a:schemeClr val="tx2"/>
                </a:solidFill>
              </a:rPr>
              <a:t> </a:t>
            </a:r>
            <a:r>
              <a:rPr lang="en-US" sz="2400" b="1">
                <a:solidFill>
                  <a:srgbClr val="00FF00"/>
                </a:solidFill>
              </a:rPr>
              <a:t>y</a:t>
            </a:r>
            <a:r>
              <a:rPr lang="en-US" sz="2400" b="1"/>
              <a:t>)</a:t>
            </a:r>
            <a:r>
              <a:rPr lang="en-US" sz="2400" b="1" baseline="30000"/>
              <a:t>2</a:t>
            </a:r>
            <a:r>
              <a:rPr lang="en-US" sz="2400" b="1"/>
              <a:t> </a:t>
            </a:r>
          </a:p>
          <a:p>
            <a:pPr eaLnBrk="0" hangingPunct="0">
              <a:spcBef>
                <a:spcPct val="50000"/>
              </a:spcBef>
            </a:pPr>
            <a:r>
              <a:rPr lang="en-US" sz="2400" b="1"/>
              <a:t> </a:t>
            </a:r>
          </a:p>
        </p:txBody>
      </p:sp>
      <p:sp>
        <p:nvSpPr>
          <p:cNvPr id="43033" name="Rectangle 25"/>
          <p:cNvSpPr>
            <a:spLocks noChangeArrowheads="1"/>
          </p:cNvSpPr>
          <p:nvPr/>
        </p:nvSpPr>
        <p:spPr bwMode="auto">
          <a:xfrm>
            <a:off x="5554392" y="38100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solidFill>
                  <a:schemeClr val="hlink"/>
                </a:solidFill>
                <a:latin typeface="Symbol" charset="0"/>
              </a:rPr>
              <a:t></a:t>
            </a:r>
          </a:p>
        </p:txBody>
      </p:sp>
      <p:sp>
        <p:nvSpPr>
          <p:cNvPr id="43034" name="Line 26"/>
          <p:cNvSpPr>
            <a:spLocks noChangeShapeType="1"/>
          </p:cNvSpPr>
          <p:nvPr/>
        </p:nvSpPr>
        <p:spPr bwMode="auto">
          <a:xfrm>
            <a:off x="3962400" y="4748213"/>
            <a:ext cx="0" cy="125253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35" name="Rectangle 27"/>
          <p:cNvSpPr>
            <a:spLocks noChangeArrowheads="1"/>
          </p:cNvSpPr>
          <p:nvPr/>
        </p:nvSpPr>
        <p:spPr bwMode="auto">
          <a:xfrm>
            <a:off x="8307388" y="4116388"/>
            <a:ext cx="606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36" name="Rectangle 28"/>
          <p:cNvSpPr>
            <a:spLocks noChangeArrowheads="1"/>
          </p:cNvSpPr>
          <p:nvPr/>
        </p:nvSpPr>
        <p:spPr bwMode="auto">
          <a:xfrm>
            <a:off x="5947008" y="36576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37" name="Rectangle 29"/>
          <p:cNvSpPr>
            <a:spLocks noChangeArrowheads="1"/>
          </p:cNvSpPr>
          <p:nvPr/>
        </p:nvSpPr>
        <p:spPr bwMode="auto">
          <a:xfrm>
            <a:off x="2234736" y="27432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dirty="0">
                <a:solidFill>
                  <a:srgbClr val="66FF33"/>
                </a:solidFill>
                <a:latin typeface="Times New Roman" charset="0"/>
              </a:rPr>
              <a:t>_</a:t>
            </a:r>
          </a:p>
        </p:txBody>
      </p:sp>
      <p:sp>
        <p:nvSpPr>
          <p:cNvPr id="43038" name="Rectangle 30"/>
          <p:cNvSpPr>
            <a:spLocks noGrp="1" noChangeArrowheads="1"/>
          </p:cNvSpPr>
          <p:nvPr>
            <p:ph type="title"/>
          </p:nvPr>
        </p:nvSpPr>
        <p:spPr>
          <a:xfrm>
            <a:off x="1143000" y="381000"/>
            <a:ext cx="7793038" cy="762000"/>
          </a:xfrm>
          <a:noFill/>
          <a:ln/>
        </p:spPr>
        <p:txBody>
          <a:bodyPr lIns="85342" tIns="42672" rIns="85342" bIns="42672" anchor="b"/>
          <a:lstStyle/>
          <a:p>
            <a:pPr defTabSz="852488"/>
            <a:r>
              <a:rPr lang="en-US" sz="4000"/>
              <a:t>Explained and Unexplained Variation</a:t>
            </a:r>
          </a:p>
        </p:txBody>
      </p:sp>
      <p:sp>
        <p:nvSpPr>
          <p:cNvPr id="43039" name="Rectangle 31"/>
          <p:cNvSpPr>
            <a:spLocks noChangeArrowheads="1"/>
          </p:cNvSpPr>
          <p:nvPr/>
        </p:nvSpPr>
        <p:spPr bwMode="auto">
          <a:xfrm>
            <a:off x="7543800" y="2286000"/>
            <a:ext cx="3540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400" b="1">
                <a:solidFill>
                  <a:schemeClr val="hlink"/>
                </a:solidFill>
              </a:rPr>
              <a:t>y</a:t>
            </a:r>
          </a:p>
        </p:txBody>
      </p:sp>
      <p:sp>
        <p:nvSpPr>
          <p:cNvPr id="43040" name="Rectangle 32"/>
          <p:cNvSpPr>
            <a:spLocks noChangeArrowheads="1"/>
          </p:cNvSpPr>
          <p:nvPr/>
        </p:nvSpPr>
        <p:spPr bwMode="auto">
          <a:xfrm>
            <a:off x="7543800" y="20574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solidFill>
                  <a:schemeClr val="hlink"/>
                </a:solidFill>
                <a:latin typeface="Symbol" charset="0"/>
              </a:rPr>
              <a:t></a:t>
            </a:r>
          </a:p>
        </p:txBody>
      </p:sp>
      <p:sp>
        <p:nvSpPr>
          <p:cNvPr id="43041" name="Rectangle 33"/>
          <p:cNvSpPr>
            <a:spLocks noChangeArrowheads="1"/>
          </p:cNvSpPr>
          <p:nvPr/>
        </p:nvSpPr>
        <p:spPr bwMode="auto">
          <a:xfrm>
            <a:off x="381000" y="15240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t>y</a:t>
            </a:r>
          </a:p>
        </p:txBody>
      </p:sp>
      <p:sp>
        <p:nvSpPr>
          <p:cNvPr id="43042" name="Line 34"/>
          <p:cNvSpPr>
            <a:spLocks noChangeShapeType="1"/>
          </p:cNvSpPr>
          <p:nvPr/>
        </p:nvSpPr>
        <p:spPr bwMode="auto">
          <a:xfrm flipH="1">
            <a:off x="685800" y="3962400"/>
            <a:ext cx="32766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43" name="Rectangle 35"/>
          <p:cNvSpPr>
            <a:spLocks noChangeArrowheads="1"/>
          </p:cNvSpPr>
          <p:nvPr/>
        </p:nvSpPr>
        <p:spPr bwMode="auto">
          <a:xfrm>
            <a:off x="228600" y="4495800"/>
            <a:ext cx="4572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00FF00"/>
                </a:solidFill>
              </a:rPr>
              <a:t>y</a:t>
            </a:r>
          </a:p>
        </p:txBody>
      </p:sp>
      <p:sp>
        <p:nvSpPr>
          <p:cNvPr id="43044" name="Rectangle 36"/>
          <p:cNvSpPr>
            <a:spLocks noChangeArrowheads="1"/>
          </p:cNvSpPr>
          <p:nvPr/>
        </p:nvSpPr>
        <p:spPr bwMode="auto">
          <a:xfrm>
            <a:off x="228600" y="41148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45" name="Rectangle 37"/>
          <p:cNvSpPr>
            <a:spLocks noChangeArrowheads="1"/>
          </p:cNvSpPr>
          <p:nvPr/>
        </p:nvSpPr>
        <p:spPr bwMode="auto">
          <a:xfrm>
            <a:off x="304800" y="3733800"/>
            <a:ext cx="3540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400" b="1">
                <a:solidFill>
                  <a:schemeClr val="hlink"/>
                </a:solidFill>
              </a:rPr>
              <a:t>y</a:t>
            </a:r>
          </a:p>
        </p:txBody>
      </p:sp>
      <p:sp>
        <p:nvSpPr>
          <p:cNvPr id="43046" name="Rectangle 38"/>
          <p:cNvSpPr>
            <a:spLocks noChangeArrowheads="1"/>
          </p:cNvSpPr>
          <p:nvPr/>
        </p:nvSpPr>
        <p:spPr bwMode="auto">
          <a:xfrm>
            <a:off x="304800" y="35052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solidFill>
                  <a:schemeClr val="hlink"/>
                </a:solidFill>
                <a:latin typeface="Symbol" charset="0"/>
              </a:rPr>
              <a:t></a:t>
            </a:r>
          </a:p>
        </p:txBody>
      </p:sp>
    </p:spTree>
    <p:extLst>
      <p:ext uri="{BB962C8B-B14F-4D97-AF65-F5344CB8AC3E}">
        <p14:creationId xmlns:p14="http://schemas.microsoft.com/office/powerpoint/2010/main" val="11103711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95623"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dirty="0" smtClean="0"/>
              <a:t>Unexplained error in House Price Model (SSE)</a:t>
            </a:r>
            <a:endParaRPr lang="en-US" dirty="0"/>
          </a:p>
        </p:txBody>
      </p:sp>
      <p:sp>
        <p:nvSpPr>
          <p:cNvPr id="36869" name="Rectangle 5"/>
          <p:cNvSpPr>
            <a:spLocks noGrp="1" noChangeArrowheads="1"/>
          </p:cNvSpPr>
          <p:nvPr>
            <p:ph idx="1"/>
          </p:nvPr>
        </p:nvSpPr>
        <p:spPr>
          <a:xfrm>
            <a:off x="1128942" y="1847153"/>
            <a:ext cx="8015058" cy="4379976"/>
          </a:xfrm>
        </p:spPr>
        <p:txBody>
          <a:bodyPr/>
          <a:lstStyle/>
          <a:p>
            <a:pPr marL="0" indent="0">
              <a:buNone/>
            </a:pPr>
            <a:endParaRPr lang="en-US" dirty="0"/>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95624"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31038" y="3381744"/>
            <a:ext cx="1719368" cy="101309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Unexplained variation makes R</a:t>
            </a:r>
            <a:r>
              <a:rPr lang="en-US" sz="2000" baseline="30000" dirty="0" smtClean="0"/>
              <a:t>2</a:t>
            </a:r>
            <a:r>
              <a:rPr lang="en-US" sz="2000" dirty="0" smtClean="0"/>
              <a:t> .581</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5915424" y="3413295"/>
            <a:ext cx="1060184"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cxnSp>
        <p:nvCxnSpPr>
          <p:cNvPr id="3" name="Straight Connector 2"/>
          <p:cNvCxnSpPr/>
          <p:nvPr/>
        </p:nvCxnSpPr>
        <p:spPr>
          <a:xfrm>
            <a:off x="5950216"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801415" y="3505200"/>
            <a:ext cx="0" cy="336550"/>
          </a:xfrm>
          <a:prstGeom prst="line">
            <a:avLst/>
          </a:prstGeom>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775616" y="283539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610054" y="338174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12"/>
          <p:cNvSpPr>
            <a:spLocks/>
          </p:cNvSpPr>
          <p:nvPr/>
        </p:nvSpPr>
        <p:spPr bwMode="auto">
          <a:xfrm>
            <a:off x="4801415" y="3982260"/>
            <a:ext cx="2174193"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Tree>
    <p:extLst>
      <p:ext uri="{BB962C8B-B14F-4D97-AF65-F5344CB8AC3E}">
        <p14:creationId xmlns:p14="http://schemas.microsoft.com/office/powerpoint/2010/main" val="762322200"/>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Residual Analysis</a:t>
            </a:r>
          </a:p>
        </p:txBody>
      </p:sp>
      <p:sp>
        <p:nvSpPr>
          <p:cNvPr id="68611" name="Rectangle 3"/>
          <p:cNvSpPr>
            <a:spLocks noGrp="1" noChangeArrowheads="1"/>
          </p:cNvSpPr>
          <p:nvPr>
            <p:ph idx="1"/>
          </p:nvPr>
        </p:nvSpPr>
        <p:spPr>
          <a:xfrm>
            <a:off x="1128943" y="1847153"/>
            <a:ext cx="7048804" cy="3985706"/>
          </a:xfrm>
          <a:noFill/>
        </p:spPr>
        <p:txBody>
          <a:bodyPr>
            <a:spAutoFit/>
          </a:bodyPr>
          <a:lstStyle/>
          <a:p>
            <a:pPr marL="0" indent="0" defTabSz="852488">
              <a:buNone/>
            </a:pPr>
            <a:r>
              <a:rPr lang="en-US" dirty="0"/>
              <a:t>Purposes</a:t>
            </a:r>
          </a:p>
          <a:p>
            <a:pPr marL="693738" lvl="1" indent="-268288" defTabSz="852488">
              <a:lnSpc>
                <a:spcPct val="90000"/>
              </a:lnSpc>
            </a:pPr>
            <a:r>
              <a:rPr lang="en-US" sz="2400" dirty="0"/>
              <a:t>Examine for linearity assumption</a:t>
            </a:r>
          </a:p>
          <a:p>
            <a:pPr marL="693738" lvl="1" indent="-268288" defTabSz="852488">
              <a:lnSpc>
                <a:spcPct val="90000"/>
              </a:lnSpc>
            </a:pPr>
            <a:r>
              <a:rPr lang="en-US" sz="2400" dirty="0"/>
              <a:t>Examine for constant variance </a:t>
            </a:r>
            <a:r>
              <a:rPr lang="en-US" sz="2400" dirty="0" smtClean="0"/>
              <a:t/>
            </a:r>
            <a:br>
              <a:rPr lang="en-US" sz="2400" dirty="0" smtClean="0"/>
            </a:br>
            <a:r>
              <a:rPr lang="en-US" sz="2400" dirty="0" smtClean="0"/>
              <a:t>for </a:t>
            </a:r>
            <a:r>
              <a:rPr lang="en-US" sz="2400" dirty="0"/>
              <a:t>all levels of x  </a:t>
            </a:r>
          </a:p>
          <a:p>
            <a:pPr marL="693738" lvl="1" indent="-268288" defTabSz="852488">
              <a:lnSpc>
                <a:spcPct val="90000"/>
              </a:lnSpc>
            </a:pPr>
            <a:r>
              <a:rPr lang="en-US" sz="2400" dirty="0"/>
              <a:t>Evaluate normal distribution assumption</a:t>
            </a:r>
          </a:p>
          <a:p>
            <a:pPr marL="0" indent="0" defTabSz="852488">
              <a:lnSpc>
                <a:spcPct val="130000"/>
              </a:lnSpc>
              <a:buNone/>
            </a:pPr>
            <a:r>
              <a:rPr lang="en-US" dirty="0"/>
              <a:t>Graphical Analysis of Residuals</a:t>
            </a:r>
          </a:p>
          <a:p>
            <a:pPr marL="693738" lvl="1" indent="-268288" defTabSz="852488">
              <a:lnSpc>
                <a:spcPct val="90000"/>
              </a:lnSpc>
            </a:pPr>
            <a:r>
              <a:rPr lang="en-US" sz="2400" dirty="0"/>
              <a:t>Can plot residuals vs. x</a:t>
            </a:r>
          </a:p>
          <a:p>
            <a:pPr marL="693738" lvl="1" indent="-268288" defTabSz="852488">
              <a:lnSpc>
                <a:spcPct val="90000"/>
              </a:lnSpc>
            </a:pPr>
            <a:r>
              <a:rPr lang="en-US" sz="2400" dirty="0"/>
              <a:t>Can create histogram of residuals to check for normality</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09361190"/>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Residual Analysis for Linearity</a:t>
            </a:r>
          </a:p>
        </p:txBody>
      </p:sp>
      <p:graphicFrame>
        <p:nvGraphicFramePr>
          <p:cNvPr id="69635" name="Object 3">
            <a:hlinkClick r:id="" action="ppaction://ole?verb=0"/>
          </p:cNvPr>
          <p:cNvGraphicFramePr>
            <a:graphicFrameLocks/>
          </p:cNvGraphicFramePr>
          <p:nvPr/>
        </p:nvGraphicFramePr>
        <p:xfrm>
          <a:off x="523875" y="5943600"/>
          <a:ext cx="533400" cy="533400"/>
        </p:xfrm>
        <a:graphic>
          <a:graphicData uri="http://schemas.openxmlformats.org/presentationml/2006/ole">
            <mc:AlternateContent xmlns:mc="http://schemas.openxmlformats.org/markup-compatibility/2006">
              <mc:Choice xmlns:v="urn:schemas-microsoft-com:vml" Requires="v">
                <p:oleObj spid="_x0000_s488458" name="Clip" r:id="rId3" imgW="1044360" imgH="1001520" progId="MS_ClipArt_Gallery.5">
                  <p:embed/>
                </p:oleObj>
              </mc:Choice>
              <mc:Fallback>
                <p:oleObj name="Clip" r:id="rId3" imgW="1044360" imgH="10015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6" name="Rectangle 4"/>
          <p:cNvSpPr>
            <a:spLocks noChangeArrowheads="1"/>
          </p:cNvSpPr>
          <p:nvPr/>
        </p:nvSpPr>
        <p:spPr bwMode="auto">
          <a:xfrm>
            <a:off x="1662113" y="5946775"/>
            <a:ext cx="1843087"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Not Linear</a:t>
            </a:r>
          </a:p>
        </p:txBody>
      </p:sp>
      <p:sp>
        <p:nvSpPr>
          <p:cNvPr id="69637" name="Rectangle 5"/>
          <p:cNvSpPr>
            <a:spLocks noChangeArrowheads="1"/>
          </p:cNvSpPr>
          <p:nvPr/>
        </p:nvSpPr>
        <p:spPr bwMode="auto">
          <a:xfrm>
            <a:off x="6272213" y="5946775"/>
            <a:ext cx="12620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Linear</a:t>
            </a:r>
          </a:p>
        </p:txBody>
      </p:sp>
      <p:sp>
        <p:nvSpPr>
          <p:cNvPr id="69638" name="Rectangle 6"/>
          <p:cNvSpPr>
            <a:spLocks noChangeArrowheads="1"/>
          </p:cNvSpPr>
          <p:nvPr/>
        </p:nvSpPr>
        <p:spPr bwMode="auto">
          <a:xfrm>
            <a:off x="5167313" y="5749926"/>
            <a:ext cx="13049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69639" name="Line 7"/>
          <p:cNvSpPr>
            <a:spLocks noChangeShapeType="1"/>
          </p:cNvSpPr>
          <p:nvPr/>
        </p:nvSpPr>
        <p:spPr bwMode="auto">
          <a:xfrm>
            <a:off x="752475" y="4576763"/>
            <a:ext cx="0" cy="1138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0" name="Line 8"/>
          <p:cNvSpPr>
            <a:spLocks noChangeShapeType="1"/>
          </p:cNvSpPr>
          <p:nvPr/>
        </p:nvSpPr>
        <p:spPr bwMode="auto">
          <a:xfrm>
            <a:off x="752475" y="5029200"/>
            <a:ext cx="35147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1" name="Arc 9"/>
          <p:cNvSpPr>
            <a:spLocks/>
          </p:cNvSpPr>
          <p:nvPr/>
        </p:nvSpPr>
        <p:spPr bwMode="auto">
          <a:xfrm rot="12394748">
            <a:off x="1117600" y="4222750"/>
            <a:ext cx="3024188" cy="1798638"/>
          </a:xfrm>
          <a:custGeom>
            <a:avLst/>
            <a:gdLst>
              <a:gd name="G0" fmla="+- 3578 0 0"/>
              <a:gd name="G1" fmla="+- 0 0 0"/>
              <a:gd name="G2" fmla="+- 21600 0 0"/>
              <a:gd name="T0" fmla="*/ 25178 w 25178"/>
              <a:gd name="T1" fmla="*/ 19 h 21600"/>
              <a:gd name="T2" fmla="*/ 0 w 25178"/>
              <a:gd name="T3" fmla="*/ 21302 h 21600"/>
              <a:gd name="T4" fmla="*/ 3578 w 25178"/>
              <a:gd name="T5" fmla="*/ 0 h 21600"/>
            </a:gdLst>
            <a:ahLst/>
            <a:cxnLst>
              <a:cxn ang="0">
                <a:pos x="T0" y="T1"/>
              </a:cxn>
              <a:cxn ang="0">
                <a:pos x="T2" y="T3"/>
              </a:cxn>
              <a:cxn ang="0">
                <a:pos x="T4" y="T5"/>
              </a:cxn>
            </a:cxnLst>
            <a:rect l="0" t="0" r="r" b="b"/>
            <a:pathLst>
              <a:path w="25178" h="21600" fill="none" extrusionOk="0">
                <a:moveTo>
                  <a:pt x="25177" y="18"/>
                </a:moveTo>
                <a:cubicBezTo>
                  <a:pt x="25167" y="11940"/>
                  <a:pt x="15499" y="21599"/>
                  <a:pt x="3578" y="21599"/>
                </a:cubicBezTo>
                <a:cubicBezTo>
                  <a:pt x="2379" y="21599"/>
                  <a:pt x="1182" y="21500"/>
                  <a:pt x="0" y="21301"/>
                </a:cubicBezTo>
              </a:path>
              <a:path w="25178" h="21600" stroke="0" extrusionOk="0">
                <a:moveTo>
                  <a:pt x="25177" y="18"/>
                </a:moveTo>
                <a:cubicBezTo>
                  <a:pt x="25167" y="11940"/>
                  <a:pt x="15499" y="21599"/>
                  <a:pt x="3578" y="21599"/>
                </a:cubicBezTo>
                <a:cubicBezTo>
                  <a:pt x="2379" y="21599"/>
                  <a:pt x="1182" y="21500"/>
                  <a:pt x="0" y="21301"/>
                </a:cubicBezTo>
                <a:lnTo>
                  <a:pt x="3578"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Arc 10"/>
          <p:cNvSpPr>
            <a:spLocks/>
          </p:cNvSpPr>
          <p:nvPr/>
        </p:nvSpPr>
        <p:spPr bwMode="auto">
          <a:xfrm rot="12394774">
            <a:off x="1295400" y="5059363"/>
            <a:ext cx="2835275" cy="1798637"/>
          </a:xfrm>
          <a:custGeom>
            <a:avLst/>
            <a:gdLst>
              <a:gd name="G0" fmla="+- 2009 0 0"/>
              <a:gd name="G1" fmla="+- 0 0 0"/>
              <a:gd name="G2" fmla="+- 21600 0 0"/>
              <a:gd name="T0" fmla="*/ 23609 w 23609"/>
              <a:gd name="T1" fmla="*/ 19 h 21600"/>
              <a:gd name="T2" fmla="*/ 0 w 23609"/>
              <a:gd name="T3" fmla="*/ 21506 h 21600"/>
              <a:gd name="T4" fmla="*/ 2009 w 23609"/>
              <a:gd name="T5" fmla="*/ 0 h 21600"/>
            </a:gdLst>
            <a:ahLst/>
            <a:cxnLst>
              <a:cxn ang="0">
                <a:pos x="T0" y="T1"/>
              </a:cxn>
              <a:cxn ang="0">
                <a:pos x="T2" y="T3"/>
              </a:cxn>
              <a:cxn ang="0">
                <a:pos x="T4" y="T5"/>
              </a:cxn>
            </a:cxnLst>
            <a:rect l="0" t="0" r="r" b="b"/>
            <a:pathLst>
              <a:path w="23609" h="21600" fill="none" extrusionOk="0">
                <a:moveTo>
                  <a:pt x="23608" y="18"/>
                </a:moveTo>
                <a:cubicBezTo>
                  <a:pt x="23598" y="11940"/>
                  <a:pt x="13930" y="21599"/>
                  <a:pt x="2009" y="21599"/>
                </a:cubicBezTo>
                <a:cubicBezTo>
                  <a:pt x="1338" y="21599"/>
                  <a:pt x="667" y="21568"/>
                  <a:pt x="-1" y="21506"/>
                </a:cubicBezTo>
              </a:path>
              <a:path w="23609" h="21600" stroke="0" extrusionOk="0">
                <a:moveTo>
                  <a:pt x="23608" y="18"/>
                </a:moveTo>
                <a:cubicBezTo>
                  <a:pt x="23598" y="11940"/>
                  <a:pt x="13930" y="21599"/>
                  <a:pt x="2009" y="21599"/>
                </a:cubicBezTo>
                <a:cubicBezTo>
                  <a:pt x="1338" y="21599"/>
                  <a:pt x="667" y="21568"/>
                  <a:pt x="-1" y="21506"/>
                </a:cubicBezTo>
                <a:lnTo>
                  <a:pt x="2009"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3" name="Oval 11"/>
          <p:cNvSpPr>
            <a:spLocks noChangeArrowheads="1"/>
          </p:cNvSpPr>
          <p:nvPr/>
        </p:nvSpPr>
        <p:spPr bwMode="auto">
          <a:xfrm>
            <a:off x="9810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4" name="Oval 12"/>
          <p:cNvSpPr>
            <a:spLocks noChangeArrowheads="1"/>
          </p:cNvSpPr>
          <p:nvPr/>
        </p:nvSpPr>
        <p:spPr bwMode="auto">
          <a:xfrm>
            <a:off x="12858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5" name="Oval 13"/>
          <p:cNvSpPr>
            <a:spLocks noChangeArrowheads="1"/>
          </p:cNvSpPr>
          <p:nvPr/>
        </p:nvSpPr>
        <p:spPr bwMode="auto">
          <a:xfrm>
            <a:off x="27336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6" name="Oval 14"/>
          <p:cNvSpPr>
            <a:spLocks noChangeArrowheads="1"/>
          </p:cNvSpPr>
          <p:nvPr/>
        </p:nvSpPr>
        <p:spPr bwMode="auto">
          <a:xfrm>
            <a:off x="2962275"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7" name="Oval 15"/>
          <p:cNvSpPr>
            <a:spLocks noChangeArrowheads="1"/>
          </p:cNvSpPr>
          <p:nvPr/>
        </p:nvSpPr>
        <p:spPr bwMode="auto">
          <a:xfrm>
            <a:off x="3267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8" name="Oval 16"/>
          <p:cNvSpPr>
            <a:spLocks noChangeArrowheads="1"/>
          </p:cNvSpPr>
          <p:nvPr/>
        </p:nvSpPr>
        <p:spPr bwMode="auto">
          <a:xfrm>
            <a:off x="1666875"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9" name="Oval 17"/>
          <p:cNvSpPr>
            <a:spLocks noChangeArrowheads="1"/>
          </p:cNvSpPr>
          <p:nvPr/>
        </p:nvSpPr>
        <p:spPr bwMode="auto">
          <a:xfrm>
            <a:off x="3352800"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0" name="Oval 18"/>
          <p:cNvSpPr>
            <a:spLocks noChangeArrowheads="1"/>
          </p:cNvSpPr>
          <p:nvPr/>
        </p:nvSpPr>
        <p:spPr bwMode="auto">
          <a:xfrm>
            <a:off x="35814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1" name="Oval 19"/>
          <p:cNvSpPr>
            <a:spLocks noChangeArrowheads="1"/>
          </p:cNvSpPr>
          <p:nvPr/>
        </p:nvSpPr>
        <p:spPr bwMode="auto">
          <a:xfrm>
            <a:off x="3581400"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2" name="Oval 20"/>
          <p:cNvSpPr>
            <a:spLocks noChangeArrowheads="1"/>
          </p:cNvSpPr>
          <p:nvPr/>
        </p:nvSpPr>
        <p:spPr bwMode="auto">
          <a:xfrm>
            <a:off x="3886200"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3" name="Oval 21"/>
          <p:cNvSpPr>
            <a:spLocks noChangeArrowheads="1"/>
          </p:cNvSpPr>
          <p:nvPr/>
        </p:nvSpPr>
        <p:spPr bwMode="auto">
          <a:xfrm>
            <a:off x="2962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4" name="Oval 22"/>
          <p:cNvSpPr>
            <a:spLocks noChangeArrowheads="1"/>
          </p:cNvSpPr>
          <p:nvPr/>
        </p:nvSpPr>
        <p:spPr bwMode="auto">
          <a:xfrm>
            <a:off x="22764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5" name="Oval 23"/>
          <p:cNvSpPr>
            <a:spLocks noChangeArrowheads="1"/>
          </p:cNvSpPr>
          <p:nvPr/>
        </p:nvSpPr>
        <p:spPr bwMode="auto">
          <a:xfrm>
            <a:off x="2505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6" name="Oval 24"/>
          <p:cNvSpPr>
            <a:spLocks noChangeArrowheads="1"/>
          </p:cNvSpPr>
          <p:nvPr/>
        </p:nvSpPr>
        <p:spPr bwMode="auto">
          <a:xfrm>
            <a:off x="2124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7" name="Oval 25"/>
          <p:cNvSpPr>
            <a:spLocks noChangeArrowheads="1"/>
          </p:cNvSpPr>
          <p:nvPr/>
        </p:nvSpPr>
        <p:spPr bwMode="auto">
          <a:xfrm>
            <a:off x="12096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8" name="Oval 26"/>
          <p:cNvSpPr>
            <a:spLocks noChangeArrowheads="1"/>
          </p:cNvSpPr>
          <p:nvPr/>
        </p:nvSpPr>
        <p:spPr bwMode="auto">
          <a:xfrm>
            <a:off x="1438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9" name="Oval 27"/>
          <p:cNvSpPr>
            <a:spLocks noChangeArrowheads="1"/>
          </p:cNvSpPr>
          <p:nvPr/>
        </p:nvSpPr>
        <p:spPr bwMode="auto">
          <a:xfrm>
            <a:off x="1743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0" name="Oval 28"/>
          <p:cNvSpPr>
            <a:spLocks noChangeArrowheads="1"/>
          </p:cNvSpPr>
          <p:nvPr/>
        </p:nvSpPr>
        <p:spPr bwMode="auto">
          <a:xfrm>
            <a:off x="2581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1" name="Oval 29"/>
          <p:cNvSpPr>
            <a:spLocks noChangeArrowheads="1"/>
          </p:cNvSpPr>
          <p:nvPr/>
        </p:nvSpPr>
        <p:spPr bwMode="auto">
          <a:xfrm>
            <a:off x="18192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2" name="Oval 30"/>
          <p:cNvSpPr>
            <a:spLocks noChangeArrowheads="1"/>
          </p:cNvSpPr>
          <p:nvPr/>
        </p:nvSpPr>
        <p:spPr bwMode="auto">
          <a:xfrm>
            <a:off x="4038600"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3" name="Oval 31"/>
          <p:cNvSpPr>
            <a:spLocks noChangeArrowheads="1"/>
          </p:cNvSpPr>
          <p:nvPr/>
        </p:nvSpPr>
        <p:spPr bwMode="auto">
          <a:xfrm>
            <a:off x="20478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4" name="Rectangle 32"/>
          <p:cNvSpPr>
            <a:spLocks noChangeArrowheads="1"/>
          </p:cNvSpPr>
          <p:nvPr/>
        </p:nvSpPr>
        <p:spPr bwMode="auto">
          <a:xfrm>
            <a:off x="4267200" y="4800600"/>
            <a:ext cx="381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5" name="Rectangle 33"/>
          <p:cNvSpPr>
            <a:spLocks noChangeArrowheads="1"/>
          </p:cNvSpPr>
          <p:nvPr/>
        </p:nvSpPr>
        <p:spPr bwMode="auto">
          <a:xfrm rot="16200000">
            <a:off x="-1508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666" name="Line 34"/>
          <p:cNvSpPr>
            <a:spLocks noChangeShapeType="1"/>
          </p:cNvSpPr>
          <p:nvPr/>
        </p:nvSpPr>
        <p:spPr bwMode="auto">
          <a:xfrm>
            <a:off x="5172075" y="5033963"/>
            <a:ext cx="350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7" name="Line 35"/>
          <p:cNvSpPr>
            <a:spLocks noChangeShapeType="1"/>
          </p:cNvSpPr>
          <p:nvPr/>
        </p:nvSpPr>
        <p:spPr bwMode="auto">
          <a:xfrm>
            <a:off x="5172075" y="44196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8" name="Rectangle 36"/>
          <p:cNvSpPr>
            <a:spLocks noChangeArrowheads="1"/>
          </p:cNvSpPr>
          <p:nvPr/>
        </p:nvSpPr>
        <p:spPr bwMode="auto">
          <a:xfrm>
            <a:off x="8610600" y="4800600"/>
            <a:ext cx="400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9" name="Line 37"/>
          <p:cNvSpPr>
            <a:spLocks noChangeShapeType="1"/>
          </p:cNvSpPr>
          <p:nvPr/>
        </p:nvSpPr>
        <p:spPr bwMode="auto">
          <a:xfrm>
            <a:off x="5214938" y="4576763"/>
            <a:ext cx="31956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0" name="Line 38"/>
          <p:cNvSpPr>
            <a:spLocks noChangeShapeType="1"/>
          </p:cNvSpPr>
          <p:nvPr/>
        </p:nvSpPr>
        <p:spPr bwMode="auto">
          <a:xfrm>
            <a:off x="5291138" y="5491163"/>
            <a:ext cx="31194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1" name="Oval 39"/>
          <p:cNvSpPr>
            <a:spLocks noChangeArrowheads="1"/>
          </p:cNvSpPr>
          <p:nvPr/>
        </p:nvSpPr>
        <p:spPr bwMode="auto">
          <a:xfrm>
            <a:off x="58578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2" name="Oval 40"/>
          <p:cNvSpPr>
            <a:spLocks noChangeArrowheads="1"/>
          </p:cNvSpPr>
          <p:nvPr/>
        </p:nvSpPr>
        <p:spPr bwMode="auto">
          <a:xfrm>
            <a:off x="55530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3" name="Oval 41"/>
          <p:cNvSpPr>
            <a:spLocks noChangeArrowheads="1"/>
          </p:cNvSpPr>
          <p:nvPr/>
        </p:nvSpPr>
        <p:spPr bwMode="auto">
          <a:xfrm>
            <a:off x="5172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4" name="Oval 42"/>
          <p:cNvSpPr>
            <a:spLocks noChangeArrowheads="1"/>
          </p:cNvSpPr>
          <p:nvPr/>
        </p:nvSpPr>
        <p:spPr bwMode="auto">
          <a:xfrm>
            <a:off x="53244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5" name="Oval 43"/>
          <p:cNvSpPr>
            <a:spLocks noChangeArrowheads="1"/>
          </p:cNvSpPr>
          <p:nvPr/>
        </p:nvSpPr>
        <p:spPr bwMode="auto">
          <a:xfrm>
            <a:off x="5248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6" name="Oval 44"/>
          <p:cNvSpPr>
            <a:spLocks noChangeArrowheads="1"/>
          </p:cNvSpPr>
          <p:nvPr/>
        </p:nvSpPr>
        <p:spPr bwMode="auto">
          <a:xfrm>
            <a:off x="62388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7" name="Oval 45"/>
          <p:cNvSpPr>
            <a:spLocks noChangeArrowheads="1"/>
          </p:cNvSpPr>
          <p:nvPr/>
        </p:nvSpPr>
        <p:spPr bwMode="auto">
          <a:xfrm>
            <a:off x="6238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8" name="Oval 46"/>
          <p:cNvSpPr>
            <a:spLocks noChangeArrowheads="1"/>
          </p:cNvSpPr>
          <p:nvPr/>
        </p:nvSpPr>
        <p:spPr bwMode="auto">
          <a:xfrm>
            <a:off x="5553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9" name="Oval 47"/>
          <p:cNvSpPr>
            <a:spLocks noChangeArrowheads="1"/>
          </p:cNvSpPr>
          <p:nvPr/>
        </p:nvSpPr>
        <p:spPr bwMode="auto">
          <a:xfrm>
            <a:off x="7000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0" name="Oval 48"/>
          <p:cNvSpPr>
            <a:spLocks noChangeArrowheads="1"/>
          </p:cNvSpPr>
          <p:nvPr/>
        </p:nvSpPr>
        <p:spPr bwMode="auto">
          <a:xfrm>
            <a:off x="65436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1" name="Oval 49"/>
          <p:cNvSpPr>
            <a:spLocks noChangeArrowheads="1"/>
          </p:cNvSpPr>
          <p:nvPr/>
        </p:nvSpPr>
        <p:spPr bwMode="auto">
          <a:xfrm>
            <a:off x="63912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2" name="Oval 50"/>
          <p:cNvSpPr>
            <a:spLocks noChangeArrowheads="1"/>
          </p:cNvSpPr>
          <p:nvPr/>
        </p:nvSpPr>
        <p:spPr bwMode="auto">
          <a:xfrm>
            <a:off x="5934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3" name="Oval 51"/>
          <p:cNvSpPr>
            <a:spLocks noChangeArrowheads="1"/>
          </p:cNvSpPr>
          <p:nvPr/>
        </p:nvSpPr>
        <p:spPr bwMode="auto">
          <a:xfrm>
            <a:off x="76866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4" name="Oval 52"/>
          <p:cNvSpPr>
            <a:spLocks noChangeArrowheads="1"/>
          </p:cNvSpPr>
          <p:nvPr/>
        </p:nvSpPr>
        <p:spPr bwMode="auto">
          <a:xfrm>
            <a:off x="70008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5" name="Oval 53"/>
          <p:cNvSpPr>
            <a:spLocks noChangeArrowheads="1"/>
          </p:cNvSpPr>
          <p:nvPr/>
        </p:nvSpPr>
        <p:spPr bwMode="auto">
          <a:xfrm>
            <a:off x="6696075" y="5033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6" name="Oval 54"/>
          <p:cNvSpPr>
            <a:spLocks noChangeArrowheads="1"/>
          </p:cNvSpPr>
          <p:nvPr/>
        </p:nvSpPr>
        <p:spPr bwMode="auto">
          <a:xfrm>
            <a:off x="7686675" y="5110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7" name="Oval 55"/>
          <p:cNvSpPr>
            <a:spLocks noChangeArrowheads="1"/>
          </p:cNvSpPr>
          <p:nvPr/>
        </p:nvSpPr>
        <p:spPr bwMode="auto">
          <a:xfrm>
            <a:off x="7153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8" name="Oval 56"/>
          <p:cNvSpPr>
            <a:spLocks noChangeArrowheads="1"/>
          </p:cNvSpPr>
          <p:nvPr/>
        </p:nvSpPr>
        <p:spPr bwMode="auto">
          <a:xfrm>
            <a:off x="7305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9" name="Oval 57"/>
          <p:cNvSpPr>
            <a:spLocks noChangeArrowheads="1"/>
          </p:cNvSpPr>
          <p:nvPr/>
        </p:nvSpPr>
        <p:spPr bwMode="auto">
          <a:xfrm>
            <a:off x="73818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0" name="Oval 58"/>
          <p:cNvSpPr>
            <a:spLocks noChangeArrowheads="1"/>
          </p:cNvSpPr>
          <p:nvPr/>
        </p:nvSpPr>
        <p:spPr bwMode="auto">
          <a:xfrm>
            <a:off x="8067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1" name="Oval 59"/>
          <p:cNvSpPr>
            <a:spLocks noChangeArrowheads="1"/>
          </p:cNvSpPr>
          <p:nvPr/>
        </p:nvSpPr>
        <p:spPr bwMode="auto">
          <a:xfrm>
            <a:off x="7915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2" name="Oval 60"/>
          <p:cNvSpPr>
            <a:spLocks noChangeArrowheads="1"/>
          </p:cNvSpPr>
          <p:nvPr/>
        </p:nvSpPr>
        <p:spPr bwMode="auto">
          <a:xfrm>
            <a:off x="8296275" y="4881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3" name="Oval 61"/>
          <p:cNvSpPr>
            <a:spLocks noChangeArrowheads="1"/>
          </p:cNvSpPr>
          <p:nvPr/>
        </p:nvSpPr>
        <p:spPr bwMode="auto">
          <a:xfrm>
            <a:off x="7915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4" name="Line 62"/>
          <p:cNvSpPr>
            <a:spLocks noChangeShapeType="1"/>
          </p:cNvSpPr>
          <p:nvPr/>
        </p:nvSpPr>
        <p:spPr bwMode="auto">
          <a:xfrm>
            <a:off x="752475" y="23669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5" name="Line 63"/>
          <p:cNvSpPr>
            <a:spLocks noChangeShapeType="1"/>
          </p:cNvSpPr>
          <p:nvPr/>
        </p:nvSpPr>
        <p:spPr bwMode="auto">
          <a:xfrm>
            <a:off x="7524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6" name="Line 64"/>
          <p:cNvSpPr>
            <a:spLocks noChangeShapeType="1"/>
          </p:cNvSpPr>
          <p:nvPr/>
        </p:nvSpPr>
        <p:spPr bwMode="auto">
          <a:xfrm flipV="1">
            <a:off x="752475" y="22860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7" name="Oval 65"/>
          <p:cNvSpPr>
            <a:spLocks noChangeArrowheads="1"/>
          </p:cNvSpPr>
          <p:nvPr/>
        </p:nvSpPr>
        <p:spPr bwMode="auto">
          <a:xfrm rot="-7282380">
            <a:off x="1133475" y="3581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8" name="Oval 66"/>
          <p:cNvSpPr>
            <a:spLocks noChangeArrowheads="1"/>
          </p:cNvSpPr>
          <p:nvPr/>
        </p:nvSpPr>
        <p:spPr bwMode="auto">
          <a:xfrm rot="-7282380">
            <a:off x="1514475" y="3429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9" name="Oval 67"/>
          <p:cNvSpPr>
            <a:spLocks noChangeArrowheads="1"/>
          </p:cNvSpPr>
          <p:nvPr/>
        </p:nvSpPr>
        <p:spPr bwMode="auto">
          <a:xfrm rot="-7282380">
            <a:off x="28860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0" name="Oval 68"/>
          <p:cNvSpPr>
            <a:spLocks noChangeArrowheads="1"/>
          </p:cNvSpPr>
          <p:nvPr/>
        </p:nvSpPr>
        <p:spPr bwMode="auto">
          <a:xfrm rot="-7282380">
            <a:off x="3114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1" name="Oval 69"/>
          <p:cNvSpPr>
            <a:spLocks noChangeArrowheads="1"/>
          </p:cNvSpPr>
          <p:nvPr/>
        </p:nvSpPr>
        <p:spPr bwMode="auto">
          <a:xfrm rot="-7282380">
            <a:off x="3581400"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2" name="Oval 70"/>
          <p:cNvSpPr>
            <a:spLocks noChangeArrowheads="1"/>
          </p:cNvSpPr>
          <p:nvPr/>
        </p:nvSpPr>
        <p:spPr bwMode="auto">
          <a:xfrm rot="-7282380">
            <a:off x="1819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3" name="Oval 71"/>
          <p:cNvSpPr>
            <a:spLocks noChangeArrowheads="1"/>
          </p:cNvSpPr>
          <p:nvPr/>
        </p:nvSpPr>
        <p:spPr bwMode="auto">
          <a:xfrm rot="-7282380">
            <a:off x="3419475"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4" name="Oval 72"/>
          <p:cNvSpPr>
            <a:spLocks noChangeArrowheads="1"/>
          </p:cNvSpPr>
          <p:nvPr/>
        </p:nvSpPr>
        <p:spPr bwMode="auto">
          <a:xfrm rot="-7282380">
            <a:off x="38100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5" name="Oval 73"/>
          <p:cNvSpPr>
            <a:spLocks noChangeArrowheads="1"/>
          </p:cNvSpPr>
          <p:nvPr/>
        </p:nvSpPr>
        <p:spPr bwMode="auto">
          <a:xfrm rot="-7282380">
            <a:off x="38100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6" name="Oval 74"/>
          <p:cNvSpPr>
            <a:spLocks noChangeArrowheads="1"/>
          </p:cNvSpPr>
          <p:nvPr/>
        </p:nvSpPr>
        <p:spPr bwMode="auto">
          <a:xfrm rot="-7282380">
            <a:off x="41148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7" name="Oval 75"/>
          <p:cNvSpPr>
            <a:spLocks noChangeArrowheads="1"/>
          </p:cNvSpPr>
          <p:nvPr/>
        </p:nvSpPr>
        <p:spPr bwMode="auto">
          <a:xfrm rot="-7282380">
            <a:off x="3276600"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8" name="Oval 76"/>
          <p:cNvSpPr>
            <a:spLocks noChangeArrowheads="1"/>
          </p:cNvSpPr>
          <p:nvPr/>
        </p:nvSpPr>
        <p:spPr bwMode="auto">
          <a:xfrm rot="-7282380">
            <a:off x="24288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9" name="Oval 77"/>
          <p:cNvSpPr>
            <a:spLocks noChangeArrowheads="1"/>
          </p:cNvSpPr>
          <p:nvPr/>
        </p:nvSpPr>
        <p:spPr bwMode="auto">
          <a:xfrm rot="-7282380">
            <a:off x="25812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0" name="Oval 78"/>
          <p:cNvSpPr>
            <a:spLocks noChangeArrowheads="1"/>
          </p:cNvSpPr>
          <p:nvPr/>
        </p:nvSpPr>
        <p:spPr bwMode="auto">
          <a:xfrm rot="-7282380">
            <a:off x="2286000"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1" name="Oval 79"/>
          <p:cNvSpPr>
            <a:spLocks noChangeArrowheads="1"/>
          </p:cNvSpPr>
          <p:nvPr/>
        </p:nvSpPr>
        <p:spPr bwMode="auto">
          <a:xfrm rot="-7282380">
            <a:off x="13620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2" name="Oval 80"/>
          <p:cNvSpPr>
            <a:spLocks noChangeArrowheads="1"/>
          </p:cNvSpPr>
          <p:nvPr/>
        </p:nvSpPr>
        <p:spPr bwMode="auto">
          <a:xfrm rot="-7282380">
            <a:off x="15906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3" name="Oval 81"/>
          <p:cNvSpPr>
            <a:spLocks noChangeArrowheads="1"/>
          </p:cNvSpPr>
          <p:nvPr/>
        </p:nvSpPr>
        <p:spPr bwMode="auto">
          <a:xfrm rot="-7282380">
            <a:off x="18954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4" name="Oval 82"/>
          <p:cNvSpPr>
            <a:spLocks noChangeArrowheads="1"/>
          </p:cNvSpPr>
          <p:nvPr/>
        </p:nvSpPr>
        <p:spPr bwMode="auto">
          <a:xfrm rot="-7282380">
            <a:off x="2733675"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5" name="Oval 83"/>
          <p:cNvSpPr>
            <a:spLocks noChangeArrowheads="1"/>
          </p:cNvSpPr>
          <p:nvPr/>
        </p:nvSpPr>
        <p:spPr bwMode="auto">
          <a:xfrm rot="-7282380">
            <a:off x="1971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6" name="Oval 84"/>
          <p:cNvSpPr>
            <a:spLocks noChangeArrowheads="1"/>
          </p:cNvSpPr>
          <p:nvPr/>
        </p:nvSpPr>
        <p:spPr bwMode="auto">
          <a:xfrm rot="-7282380">
            <a:off x="41910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7" name="Oval 85"/>
          <p:cNvSpPr>
            <a:spLocks noChangeArrowheads="1"/>
          </p:cNvSpPr>
          <p:nvPr/>
        </p:nvSpPr>
        <p:spPr bwMode="auto">
          <a:xfrm rot="-7282380">
            <a:off x="2200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8" name="Text Box 86"/>
          <p:cNvSpPr txBox="1">
            <a:spLocks noChangeArrowheads="1"/>
          </p:cNvSpPr>
          <p:nvPr/>
        </p:nvSpPr>
        <p:spPr bwMode="auto">
          <a:xfrm>
            <a:off x="5334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19" name="Rectangle 87"/>
          <p:cNvSpPr>
            <a:spLocks noChangeArrowheads="1"/>
          </p:cNvSpPr>
          <p:nvPr/>
        </p:nvSpPr>
        <p:spPr bwMode="auto">
          <a:xfrm>
            <a:off x="4038600" y="3657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20" name="Line 88"/>
          <p:cNvSpPr>
            <a:spLocks noChangeShapeType="1"/>
          </p:cNvSpPr>
          <p:nvPr/>
        </p:nvSpPr>
        <p:spPr bwMode="auto">
          <a:xfrm flipH="1">
            <a:off x="5105400" y="2325688"/>
            <a:ext cx="6350" cy="156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1" name="Line 89"/>
          <p:cNvSpPr>
            <a:spLocks noChangeShapeType="1"/>
          </p:cNvSpPr>
          <p:nvPr/>
        </p:nvSpPr>
        <p:spPr bwMode="auto">
          <a:xfrm flipV="1">
            <a:off x="5111750" y="22447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2" name="Oval 90"/>
          <p:cNvSpPr>
            <a:spLocks noChangeArrowheads="1"/>
          </p:cNvSpPr>
          <p:nvPr/>
        </p:nvSpPr>
        <p:spPr bwMode="auto">
          <a:xfrm rot="-7282380">
            <a:off x="5172075" y="3505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3" name="Oval 91"/>
          <p:cNvSpPr>
            <a:spLocks noChangeArrowheads="1"/>
          </p:cNvSpPr>
          <p:nvPr/>
        </p:nvSpPr>
        <p:spPr bwMode="auto">
          <a:xfrm rot="-7282380">
            <a:off x="54006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4" name="Oval 92"/>
          <p:cNvSpPr>
            <a:spLocks noChangeArrowheads="1"/>
          </p:cNvSpPr>
          <p:nvPr/>
        </p:nvSpPr>
        <p:spPr bwMode="auto">
          <a:xfrm rot="-7282380">
            <a:off x="70770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5" name="Oval 93"/>
          <p:cNvSpPr>
            <a:spLocks noChangeArrowheads="1"/>
          </p:cNvSpPr>
          <p:nvPr/>
        </p:nvSpPr>
        <p:spPr bwMode="auto">
          <a:xfrm rot="-7282380">
            <a:off x="72294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6" name="Oval 94"/>
          <p:cNvSpPr>
            <a:spLocks noChangeArrowheads="1"/>
          </p:cNvSpPr>
          <p:nvPr/>
        </p:nvSpPr>
        <p:spPr bwMode="auto">
          <a:xfrm rot="-7282380">
            <a:off x="78390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7" name="Oval 95"/>
          <p:cNvSpPr>
            <a:spLocks noChangeArrowheads="1"/>
          </p:cNvSpPr>
          <p:nvPr/>
        </p:nvSpPr>
        <p:spPr bwMode="auto">
          <a:xfrm rot="-7282380">
            <a:off x="5629275"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8" name="Oval 96"/>
          <p:cNvSpPr>
            <a:spLocks noChangeArrowheads="1"/>
          </p:cNvSpPr>
          <p:nvPr/>
        </p:nvSpPr>
        <p:spPr bwMode="auto">
          <a:xfrm rot="-7282380">
            <a:off x="73818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9" name="Oval 97"/>
          <p:cNvSpPr>
            <a:spLocks noChangeArrowheads="1"/>
          </p:cNvSpPr>
          <p:nvPr/>
        </p:nvSpPr>
        <p:spPr bwMode="auto">
          <a:xfrm rot="-7282380">
            <a:off x="78390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0" name="Oval 98"/>
          <p:cNvSpPr>
            <a:spLocks noChangeArrowheads="1"/>
          </p:cNvSpPr>
          <p:nvPr/>
        </p:nvSpPr>
        <p:spPr bwMode="auto">
          <a:xfrm rot="-7282380">
            <a:off x="7991475" y="1939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1" name="Oval 99"/>
          <p:cNvSpPr>
            <a:spLocks noChangeArrowheads="1"/>
          </p:cNvSpPr>
          <p:nvPr/>
        </p:nvSpPr>
        <p:spPr bwMode="auto">
          <a:xfrm rot="-7282380">
            <a:off x="75342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2" name="Oval 100"/>
          <p:cNvSpPr>
            <a:spLocks noChangeArrowheads="1"/>
          </p:cNvSpPr>
          <p:nvPr/>
        </p:nvSpPr>
        <p:spPr bwMode="auto">
          <a:xfrm rot="-7282380">
            <a:off x="6467475"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3" name="Oval 101"/>
          <p:cNvSpPr>
            <a:spLocks noChangeArrowheads="1"/>
          </p:cNvSpPr>
          <p:nvPr/>
        </p:nvSpPr>
        <p:spPr bwMode="auto">
          <a:xfrm rot="-7282380">
            <a:off x="6543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4" name="Oval 102"/>
          <p:cNvSpPr>
            <a:spLocks noChangeArrowheads="1"/>
          </p:cNvSpPr>
          <p:nvPr/>
        </p:nvSpPr>
        <p:spPr bwMode="auto">
          <a:xfrm rot="-7282380">
            <a:off x="6162675"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5" name="Oval 103"/>
          <p:cNvSpPr>
            <a:spLocks noChangeArrowheads="1"/>
          </p:cNvSpPr>
          <p:nvPr/>
        </p:nvSpPr>
        <p:spPr bwMode="auto">
          <a:xfrm rot="-7282380">
            <a:off x="5248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6" name="Oval 104"/>
          <p:cNvSpPr>
            <a:spLocks noChangeArrowheads="1"/>
          </p:cNvSpPr>
          <p:nvPr/>
        </p:nvSpPr>
        <p:spPr bwMode="auto">
          <a:xfrm rot="-7282380">
            <a:off x="5553075"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7" name="Oval 105"/>
          <p:cNvSpPr>
            <a:spLocks noChangeArrowheads="1"/>
          </p:cNvSpPr>
          <p:nvPr/>
        </p:nvSpPr>
        <p:spPr bwMode="auto">
          <a:xfrm rot="-7282380">
            <a:off x="5857875" y="2930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69738" name="Oval 106"/>
          <p:cNvSpPr>
            <a:spLocks noChangeArrowheads="1"/>
          </p:cNvSpPr>
          <p:nvPr/>
        </p:nvSpPr>
        <p:spPr bwMode="auto">
          <a:xfrm rot="-7282380">
            <a:off x="67722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9" name="Oval 107"/>
          <p:cNvSpPr>
            <a:spLocks noChangeArrowheads="1"/>
          </p:cNvSpPr>
          <p:nvPr/>
        </p:nvSpPr>
        <p:spPr bwMode="auto">
          <a:xfrm rot="-7282380">
            <a:off x="62388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0" name="Oval 108"/>
          <p:cNvSpPr>
            <a:spLocks noChangeArrowheads="1"/>
          </p:cNvSpPr>
          <p:nvPr/>
        </p:nvSpPr>
        <p:spPr bwMode="auto">
          <a:xfrm rot="-7282380">
            <a:off x="82200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1" name="Oval 109"/>
          <p:cNvSpPr>
            <a:spLocks noChangeArrowheads="1"/>
          </p:cNvSpPr>
          <p:nvPr/>
        </p:nvSpPr>
        <p:spPr bwMode="auto">
          <a:xfrm rot="-7282380">
            <a:off x="6010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2" name="Oval 110"/>
          <p:cNvSpPr>
            <a:spLocks noChangeArrowheads="1"/>
          </p:cNvSpPr>
          <p:nvPr/>
        </p:nvSpPr>
        <p:spPr bwMode="auto">
          <a:xfrm rot="-7282380">
            <a:off x="83724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3" name="Text Box 111"/>
          <p:cNvSpPr txBox="1">
            <a:spLocks noChangeArrowheads="1"/>
          </p:cNvSpPr>
          <p:nvPr/>
        </p:nvSpPr>
        <p:spPr bwMode="auto">
          <a:xfrm>
            <a:off x="48768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44" name="Rectangle 112"/>
          <p:cNvSpPr>
            <a:spLocks noChangeArrowheads="1"/>
          </p:cNvSpPr>
          <p:nvPr/>
        </p:nvSpPr>
        <p:spPr bwMode="auto">
          <a:xfrm>
            <a:off x="8382000" y="3657600"/>
            <a:ext cx="390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45" name="Line 113"/>
          <p:cNvSpPr>
            <a:spLocks noChangeShapeType="1"/>
          </p:cNvSpPr>
          <p:nvPr/>
        </p:nvSpPr>
        <p:spPr bwMode="auto">
          <a:xfrm>
            <a:off x="50958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6" name="Oval 114"/>
          <p:cNvSpPr>
            <a:spLocks noChangeArrowheads="1"/>
          </p:cNvSpPr>
          <p:nvPr/>
        </p:nvSpPr>
        <p:spPr bwMode="auto">
          <a:xfrm rot="-7282380">
            <a:off x="70770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7" name="Rectangle 115"/>
          <p:cNvSpPr>
            <a:spLocks noChangeArrowheads="1"/>
          </p:cNvSpPr>
          <p:nvPr/>
        </p:nvSpPr>
        <p:spPr bwMode="auto">
          <a:xfrm rot="16200000">
            <a:off x="42687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748" name="Line 116"/>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7"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460969238"/>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228600"/>
            <a:ext cx="7793038" cy="1066800"/>
          </a:xfrm>
        </p:spPr>
        <p:txBody>
          <a:bodyPr/>
          <a:lstStyle/>
          <a:p>
            <a:pPr>
              <a:lnSpc>
                <a:spcPct val="80000"/>
              </a:lnSpc>
            </a:pPr>
            <a:r>
              <a:rPr lang="en-US" dirty="0"/>
              <a:t>Residual Analysis for </a:t>
            </a:r>
            <a:br>
              <a:rPr lang="en-US" dirty="0"/>
            </a:br>
            <a:r>
              <a:rPr lang="en-US" dirty="0"/>
              <a:t>Constant </a:t>
            </a:r>
            <a:r>
              <a:rPr lang="en-US" dirty="0" smtClean="0"/>
              <a:t>Variance (Homoscedasticity) </a:t>
            </a:r>
            <a:endParaRPr lang="en-US" dirty="0"/>
          </a:p>
        </p:txBody>
      </p:sp>
      <p:graphicFrame>
        <p:nvGraphicFramePr>
          <p:cNvPr id="70659" name="Object 3">
            <a:hlinkClick r:id="" action="ppaction://ole?verb=0"/>
          </p:cNvPr>
          <p:cNvGraphicFramePr>
            <a:graphicFrameLocks/>
          </p:cNvGraphicFramePr>
          <p:nvPr/>
        </p:nvGraphicFramePr>
        <p:xfrm>
          <a:off x="452438" y="5715000"/>
          <a:ext cx="576262" cy="533400"/>
        </p:xfrm>
        <a:graphic>
          <a:graphicData uri="http://schemas.openxmlformats.org/presentationml/2006/ole">
            <mc:AlternateContent xmlns:mc="http://schemas.openxmlformats.org/markup-compatibility/2006">
              <mc:Choice xmlns:v="urn:schemas-microsoft-com:vml" Requires="v">
                <p:oleObj spid="_x0000_s489482" name="Clip" r:id="rId3" imgW="1031760" imgH="988920" progId="MS_ClipArt_Gallery.5">
                  <p:embed/>
                </p:oleObj>
              </mc:Choice>
              <mc:Fallback>
                <p:oleObj name="Clip" r:id="rId3" imgW="1031760" imgH="9889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5715000"/>
                        <a:ext cx="57626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0660" name="Rectangle 4"/>
          <p:cNvSpPr>
            <a:spLocks noChangeArrowheads="1"/>
          </p:cNvSpPr>
          <p:nvPr/>
        </p:nvSpPr>
        <p:spPr bwMode="auto">
          <a:xfrm>
            <a:off x="1138238" y="5791200"/>
            <a:ext cx="33575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Non-constant variance</a:t>
            </a:r>
          </a:p>
        </p:txBody>
      </p:sp>
      <p:sp>
        <p:nvSpPr>
          <p:cNvPr id="70661" name="Rectangle 5"/>
          <p:cNvSpPr>
            <a:spLocks noChangeArrowheads="1"/>
          </p:cNvSpPr>
          <p:nvPr/>
        </p:nvSpPr>
        <p:spPr bwMode="auto">
          <a:xfrm>
            <a:off x="4887981" y="5527675"/>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70662" name="Rectangle 6"/>
          <p:cNvSpPr>
            <a:spLocks noChangeArrowheads="1"/>
          </p:cNvSpPr>
          <p:nvPr/>
        </p:nvSpPr>
        <p:spPr bwMode="auto">
          <a:xfrm>
            <a:off x="5926071" y="5791200"/>
            <a:ext cx="2974975"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Constant variance</a:t>
            </a:r>
          </a:p>
        </p:txBody>
      </p:sp>
      <p:sp>
        <p:nvSpPr>
          <p:cNvPr id="70663" name="Line 7"/>
          <p:cNvSpPr>
            <a:spLocks noChangeShapeType="1"/>
          </p:cNvSpPr>
          <p:nvPr/>
        </p:nvSpPr>
        <p:spPr bwMode="auto">
          <a:xfrm>
            <a:off x="909638" y="4424363"/>
            <a:ext cx="0" cy="136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Line 8"/>
          <p:cNvSpPr>
            <a:spLocks noChangeShapeType="1"/>
          </p:cNvSpPr>
          <p:nvPr/>
        </p:nvSpPr>
        <p:spPr bwMode="auto">
          <a:xfrm flipV="1">
            <a:off x="914400" y="5029200"/>
            <a:ext cx="327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5" name="Line 9"/>
          <p:cNvSpPr>
            <a:spLocks noChangeShapeType="1"/>
          </p:cNvSpPr>
          <p:nvPr/>
        </p:nvSpPr>
        <p:spPr bwMode="auto">
          <a:xfrm flipV="1">
            <a:off x="1219200" y="4114800"/>
            <a:ext cx="2738438" cy="7572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6" name="Line 10"/>
          <p:cNvSpPr>
            <a:spLocks noChangeShapeType="1"/>
          </p:cNvSpPr>
          <p:nvPr/>
        </p:nvSpPr>
        <p:spPr bwMode="auto">
          <a:xfrm>
            <a:off x="1219200" y="5257800"/>
            <a:ext cx="2662238" cy="4524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7" name="Oval 11"/>
          <p:cNvSpPr>
            <a:spLocks noChangeArrowheads="1"/>
          </p:cNvSpPr>
          <p:nvPr/>
        </p:nvSpPr>
        <p:spPr bwMode="auto">
          <a:xfrm>
            <a:off x="1290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8" name="Oval 12"/>
          <p:cNvSpPr>
            <a:spLocks noChangeArrowheads="1"/>
          </p:cNvSpPr>
          <p:nvPr/>
        </p:nvSpPr>
        <p:spPr bwMode="auto">
          <a:xfrm>
            <a:off x="2509838" y="4610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9" name="Oval 13"/>
          <p:cNvSpPr>
            <a:spLocks noChangeArrowheads="1"/>
          </p:cNvSpPr>
          <p:nvPr/>
        </p:nvSpPr>
        <p:spPr bwMode="auto">
          <a:xfrm>
            <a:off x="15192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0" name="Oval 14"/>
          <p:cNvSpPr>
            <a:spLocks noChangeArrowheads="1"/>
          </p:cNvSpPr>
          <p:nvPr/>
        </p:nvSpPr>
        <p:spPr bwMode="auto">
          <a:xfrm>
            <a:off x="1671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1" name="Oval 15"/>
          <p:cNvSpPr>
            <a:spLocks noChangeArrowheads="1"/>
          </p:cNvSpPr>
          <p:nvPr/>
        </p:nvSpPr>
        <p:spPr bwMode="auto">
          <a:xfrm>
            <a:off x="2052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2" name="Oval 16"/>
          <p:cNvSpPr>
            <a:spLocks noChangeArrowheads="1"/>
          </p:cNvSpPr>
          <p:nvPr/>
        </p:nvSpPr>
        <p:spPr bwMode="auto">
          <a:xfrm>
            <a:off x="2128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3" name="Oval 17"/>
          <p:cNvSpPr>
            <a:spLocks noChangeArrowheads="1"/>
          </p:cNvSpPr>
          <p:nvPr/>
        </p:nvSpPr>
        <p:spPr bwMode="auto">
          <a:xfrm>
            <a:off x="2433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4" name="Oval 18"/>
          <p:cNvSpPr>
            <a:spLocks noChangeArrowheads="1"/>
          </p:cNvSpPr>
          <p:nvPr/>
        </p:nvSpPr>
        <p:spPr bwMode="auto">
          <a:xfrm>
            <a:off x="18240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5" name="Oval 19"/>
          <p:cNvSpPr>
            <a:spLocks noChangeArrowheads="1"/>
          </p:cNvSpPr>
          <p:nvPr/>
        </p:nvSpPr>
        <p:spPr bwMode="auto">
          <a:xfrm>
            <a:off x="37290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6" name="Oval 20"/>
          <p:cNvSpPr>
            <a:spLocks noChangeArrowheads="1"/>
          </p:cNvSpPr>
          <p:nvPr/>
        </p:nvSpPr>
        <p:spPr bwMode="auto">
          <a:xfrm>
            <a:off x="3043238" y="5372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7" name="Oval 21"/>
          <p:cNvSpPr>
            <a:spLocks noChangeArrowheads="1"/>
          </p:cNvSpPr>
          <p:nvPr/>
        </p:nvSpPr>
        <p:spPr bwMode="auto">
          <a:xfrm>
            <a:off x="3195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8" name="Oval 22"/>
          <p:cNvSpPr>
            <a:spLocks noChangeArrowheads="1"/>
          </p:cNvSpPr>
          <p:nvPr/>
        </p:nvSpPr>
        <p:spPr bwMode="auto">
          <a:xfrm>
            <a:off x="2967038" y="4457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9" name="Oval 23"/>
          <p:cNvSpPr>
            <a:spLocks noChangeArrowheads="1"/>
          </p:cNvSpPr>
          <p:nvPr/>
        </p:nvSpPr>
        <p:spPr bwMode="auto">
          <a:xfrm>
            <a:off x="28146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0" name="Oval 24"/>
          <p:cNvSpPr>
            <a:spLocks noChangeArrowheads="1"/>
          </p:cNvSpPr>
          <p:nvPr/>
        </p:nvSpPr>
        <p:spPr bwMode="auto">
          <a:xfrm>
            <a:off x="27384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1" name="Oval 25"/>
          <p:cNvSpPr>
            <a:spLocks noChangeArrowheads="1"/>
          </p:cNvSpPr>
          <p:nvPr/>
        </p:nvSpPr>
        <p:spPr bwMode="auto">
          <a:xfrm>
            <a:off x="2509838" y="5219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2" name="Oval 26"/>
          <p:cNvSpPr>
            <a:spLocks noChangeArrowheads="1"/>
          </p:cNvSpPr>
          <p:nvPr/>
        </p:nvSpPr>
        <p:spPr bwMode="auto">
          <a:xfrm>
            <a:off x="34290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3" name="Oval 27"/>
          <p:cNvSpPr>
            <a:spLocks noChangeArrowheads="1"/>
          </p:cNvSpPr>
          <p:nvPr/>
        </p:nvSpPr>
        <p:spPr bwMode="auto">
          <a:xfrm>
            <a:off x="36528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4" name="Oval 28"/>
          <p:cNvSpPr>
            <a:spLocks noChangeArrowheads="1"/>
          </p:cNvSpPr>
          <p:nvPr/>
        </p:nvSpPr>
        <p:spPr bwMode="auto">
          <a:xfrm>
            <a:off x="35814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5" name="Oval 29"/>
          <p:cNvSpPr>
            <a:spLocks noChangeArrowheads="1"/>
          </p:cNvSpPr>
          <p:nvPr/>
        </p:nvSpPr>
        <p:spPr bwMode="auto">
          <a:xfrm>
            <a:off x="3576638" y="5448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6" name="Oval 30"/>
          <p:cNvSpPr>
            <a:spLocks noChangeArrowheads="1"/>
          </p:cNvSpPr>
          <p:nvPr/>
        </p:nvSpPr>
        <p:spPr bwMode="auto">
          <a:xfrm>
            <a:off x="3271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7" name="Rectangle 31"/>
          <p:cNvSpPr>
            <a:spLocks noChangeArrowheads="1"/>
          </p:cNvSpPr>
          <p:nvPr/>
        </p:nvSpPr>
        <p:spPr bwMode="auto">
          <a:xfrm>
            <a:off x="4114800" y="48006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88" name="Line 32"/>
          <p:cNvSpPr>
            <a:spLocks noChangeShapeType="1"/>
          </p:cNvSpPr>
          <p:nvPr/>
        </p:nvSpPr>
        <p:spPr bwMode="auto">
          <a:xfrm>
            <a:off x="5253038" y="5029200"/>
            <a:ext cx="32718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9" name="Line 33"/>
          <p:cNvSpPr>
            <a:spLocks noChangeShapeType="1"/>
          </p:cNvSpPr>
          <p:nvPr/>
        </p:nvSpPr>
        <p:spPr bwMode="auto">
          <a:xfrm>
            <a:off x="5253038" y="4391025"/>
            <a:ext cx="0" cy="1366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0" name="Rectangle 34"/>
          <p:cNvSpPr>
            <a:spLocks noChangeArrowheads="1"/>
          </p:cNvSpPr>
          <p:nvPr/>
        </p:nvSpPr>
        <p:spPr bwMode="auto">
          <a:xfrm>
            <a:off x="8458200" y="4800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91" name="Line 35"/>
          <p:cNvSpPr>
            <a:spLocks noChangeShapeType="1"/>
          </p:cNvSpPr>
          <p:nvPr/>
        </p:nvSpPr>
        <p:spPr bwMode="auto">
          <a:xfrm>
            <a:off x="5524500" y="45720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2" name="Line 36"/>
          <p:cNvSpPr>
            <a:spLocks noChangeShapeType="1"/>
          </p:cNvSpPr>
          <p:nvPr/>
        </p:nvSpPr>
        <p:spPr bwMode="auto">
          <a:xfrm>
            <a:off x="5524500" y="54102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3" name="Oval 37"/>
          <p:cNvSpPr>
            <a:spLocks noChangeArrowheads="1"/>
          </p:cNvSpPr>
          <p:nvPr/>
        </p:nvSpPr>
        <p:spPr bwMode="auto">
          <a:xfrm>
            <a:off x="5481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4" name="Oval 38"/>
          <p:cNvSpPr>
            <a:spLocks noChangeArrowheads="1"/>
          </p:cNvSpPr>
          <p:nvPr/>
        </p:nvSpPr>
        <p:spPr bwMode="auto">
          <a:xfrm>
            <a:off x="60912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5" name="Oval 39"/>
          <p:cNvSpPr>
            <a:spLocks noChangeArrowheads="1"/>
          </p:cNvSpPr>
          <p:nvPr/>
        </p:nvSpPr>
        <p:spPr bwMode="auto">
          <a:xfrm>
            <a:off x="5710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6" name="Oval 40"/>
          <p:cNvSpPr>
            <a:spLocks noChangeArrowheads="1"/>
          </p:cNvSpPr>
          <p:nvPr/>
        </p:nvSpPr>
        <p:spPr bwMode="auto">
          <a:xfrm>
            <a:off x="5862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7" name="Oval 41"/>
          <p:cNvSpPr>
            <a:spLocks noChangeArrowheads="1"/>
          </p:cNvSpPr>
          <p:nvPr/>
        </p:nvSpPr>
        <p:spPr bwMode="auto">
          <a:xfrm>
            <a:off x="53292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8" name="Oval 42"/>
          <p:cNvSpPr>
            <a:spLocks noChangeArrowheads="1"/>
          </p:cNvSpPr>
          <p:nvPr/>
        </p:nvSpPr>
        <p:spPr bwMode="auto">
          <a:xfrm>
            <a:off x="5481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9" name="Oval 43"/>
          <p:cNvSpPr>
            <a:spLocks noChangeArrowheads="1"/>
          </p:cNvSpPr>
          <p:nvPr/>
        </p:nvSpPr>
        <p:spPr bwMode="auto">
          <a:xfrm>
            <a:off x="73104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0" name="Oval 44"/>
          <p:cNvSpPr>
            <a:spLocks noChangeArrowheads="1"/>
          </p:cNvSpPr>
          <p:nvPr/>
        </p:nvSpPr>
        <p:spPr bwMode="auto">
          <a:xfrm>
            <a:off x="6319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1" name="Oval 45"/>
          <p:cNvSpPr>
            <a:spLocks noChangeArrowheads="1"/>
          </p:cNvSpPr>
          <p:nvPr/>
        </p:nvSpPr>
        <p:spPr bwMode="auto">
          <a:xfrm>
            <a:off x="64722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2" name="Oval 46"/>
          <p:cNvSpPr>
            <a:spLocks noChangeArrowheads="1"/>
          </p:cNvSpPr>
          <p:nvPr/>
        </p:nvSpPr>
        <p:spPr bwMode="auto">
          <a:xfrm>
            <a:off x="6700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3" name="Oval 47"/>
          <p:cNvSpPr>
            <a:spLocks noChangeArrowheads="1"/>
          </p:cNvSpPr>
          <p:nvPr/>
        </p:nvSpPr>
        <p:spPr bwMode="auto">
          <a:xfrm>
            <a:off x="69294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4" name="Oval 48"/>
          <p:cNvSpPr>
            <a:spLocks noChangeArrowheads="1"/>
          </p:cNvSpPr>
          <p:nvPr/>
        </p:nvSpPr>
        <p:spPr bwMode="auto">
          <a:xfrm>
            <a:off x="66246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5" name="Oval 49"/>
          <p:cNvSpPr>
            <a:spLocks noChangeArrowheads="1"/>
          </p:cNvSpPr>
          <p:nvPr/>
        </p:nvSpPr>
        <p:spPr bwMode="auto">
          <a:xfrm>
            <a:off x="7767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6" name="Oval 50"/>
          <p:cNvSpPr>
            <a:spLocks noChangeArrowheads="1"/>
          </p:cNvSpPr>
          <p:nvPr/>
        </p:nvSpPr>
        <p:spPr bwMode="auto">
          <a:xfrm>
            <a:off x="70056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7" name="Oval 51"/>
          <p:cNvSpPr>
            <a:spLocks noChangeArrowheads="1"/>
          </p:cNvSpPr>
          <p:nvPr/>
        </p:nvSpPr>
        <p:spPr bwMode="auto">
          <a:xfrm>
            <a:off x="7234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8" name="Oval 52"/>
          <p:cNvSpPr>
            <a:spLocks noChangeArrowheads="1"/>
          </p:cNvSpPr>
          <p:nvPr/>
        </p:nvSpPr>
        <p:spPr bwMode="auto">
          <a:xfrm>
            <a:off x="7767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9" name="Oval 53"/>
          <p:cNvSpPr>
            <a:spLocks noChangeArrowheads="1"/>
          </p:cNvSpPr>
          <p:nvPr/>
        </p:nvSpPr>
        <p:spPr bwMode="auto">
          <a:xfrm>
            <a:off x="75390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0" name="Oval 54"/>
          <p:cNvSpPr>
            <a:spLocks noChangeArrowheads="1"/>
          </p:cNvSpPr>
          <p:nvPr/>
        </p:nvSpPr>
        <p:spPr bwMode="auto">
          <a:xfrm>
            <a:off x="82248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1" name="Oval 55"/>
          <p:cNvSpPr>
            <a:spLocks noChangeArrowheads="1"/>
          </p:cNvSpPr>
          <p:nvPr/>
        </p:nvSpPr>
        <p:spPr bwMode="auto">
          <a:xfrm>
            <a:off x="7996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2" name="Oval 56"/>
          <p:cNvSpPr>
            <a:spLocks noChangeArrowheads="1"/>
          </p:cNvSpPr>
          <p:nvPr/>
        </p:nvSpPr>
        <p:spPr bwMode="auto">
          <a:xfrm>
            <a:off x="8377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3" name="Line 57"/>
          <p:cNvSpPr>
            <a:spLocks noChangeShapeType="1"/>
          </p:cNvSpPr>
          <p:nvPr/>
        </p:nvSpPr>
        <p:spPr bwMode="auto">
          <a:xfrm>
            <a:off x="909638" y="25193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4" name="Line 58"/>
          <p:cNvSpPr>
            <a:spLocks noChangeShapeType="1"/>
          </p:cNvSpPr>
          <p:nvPr/>
        </p:nvSpPr>
        <p:spPr bwMode="auto">
          <a:xfrm>
            <a:off x="909638" y="40386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5" name="Line 59"/>
          <p:cNvSpPr>
            <a:spLocks noChangeShapeType="1"/>
          </p:cNvSpPr>
          <p:nvPr/>
        </p:nvSpPr>
        <p:spPr bwMode="auto">
          <a:xfrm flipV="1">
            <a:off x="909638" y="24384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6" name="Oval 60"/>
          <p:cNvSpPr>
            <a:spLocks noChangeArrowheads="1"/>
          </p:cNvSpPr>
          <p:nvPr/>
        </p:nvSpPr>
        <p:spPr bwMode="auto">
          <a:xfrm rot="-7282380">
            <a:off x="12144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7" name="Oval 61"/>
          <p:cNvSpPr>
            <a:spLocks noChangeArrowheads="1"/>
          </p:cNvSpPr>
          <p:nvPr/>
        </p:nvSpPr>
        <p:spPr bwMode="auto">
          <a:xfrm rot="-7282380">
            <a:off x="1595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8" name="Oval 62"/>
          <p:cNvSpPr>
            <a:spLocks noChangeArrowheads="1"/>
          </p:cNvSpPr>
          <p:nvPr/>
        </p:nvSpPr>
        <p:spPr bwMode="auto">
          <a:xfrm rot="-7282380">
            <a:off x="28146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9" name="Oval 63"/>
          <p:cNvSpPr>
            <a:spLocks noChangeArrowheads="1"/>
          </p:cNvSpPr>
          <p:nvPr/>
        </p:nvSpPr>
        <p:spPr bwMode="auto">
          <a:xfrm rot="-7282380">
            <a:off x="3119438"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0" name="Oval 64"/>
          <p:cNvSpPr>
            <a:spLocks noChangeArrowheads="1"/>
          </p:cNvSpPr>
          <p:nvPr/>
        </p:nvSpPr>
        <p:spPr bwMode="auto">
          <a:xfrm rot="-7282380">
            <a:off x="3424238"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1" name="Oval 65"/>
          <p:cNvSpPr>
            <a:spLocks noChangeArrowheads="1"/>
          </p:cNvSpPr>
          <p:nvPr/>
        </p:nvSpPr>
        <p:spPr bwMode="auto">
          <a:xfrm rot="-7282380">
            <a:off x="19764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2" name="Oval 66"/>
          <p:cNvSpPr>
            <a:spLocks noChangeArrowheads="1"/>
          </p:cNvSpPr>
          <p:nvPr/>
        </p:nvSpPr>
        <p:spPr bwMode="auto">
          <a:xfrm rot="-7282380">
            <a:off x="33480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3" name="Oval 67"/>
          <p:cNvSpPr>
            <a:spLocks noChangeArrowheads="1"/>
          </p:cNvSpPr>
          <p:nvPr/>
        </p:nvSpPr>
        <p:spPr bwMode="auto">
          <a:xfrm rot="-7282380">
            <a:off x="3652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4" name="Oval 68"/>
          <p:cNvSpPr>
            <a:spLocks noChangeArrowheads="1"/>
          </p:cNvSpPr>
          <p:nvPr/>
        </p:nvSpPr>
        <p:spPr bwMode="auto">
          <a:xfrm rot="-7282380">
            <a:off x="3500438" y="167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5" name="Oval 69"/>
          <p:cNvSpPr>
            <a:spLocks noChangeArrowheads="1"/>
          </p:cNvSpPr>
          <p:nvPr/>
        </p:nvSpPr>
        <p:spPr bwMode="auto">
          <a:xfrm rot="-7282380">
            <a:off x="3652838"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6" name="Oval 70"/>
          <p:cNvSpPr>
            <a:spLocks noChangeArrowheads="1"/>
          </p:cNvSpPr>
          <p:nvPr/>
        </p:nvSpPr>
        <p:spPr bwMode="auto">
          <a:xfrm rot="-7282380">
            <a:off x="3195638"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7" name="Oval 71"/>
          <p:cNvSpPr>
            <a:spLocks noChangeArrowheads="1"/>
          </p:cNvSpPr>
          <p:nvPr/>
        </p:nvSpPr>
        <p:spPr bwMode="auto">
          <a:xfrm rot="-7282380">
            <a:off x="2509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8" name="Oval 72"/>
          <p:cNvSpPr>
            <a:spLocks noChangeArrowheads="1"/>
          </p:cNvSpPr>
          <p:nvPr/>
        </p:nvSpPr>
        <p:spPr bwMode="auto">
          <a:xfrm rot="-7282380">
            <a:off x="28146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9" name="Oval 73"/>
          <p:cNvSpPr>
            <a:spLocks noChangeArrowheads="1"/>
          </p:cNvSpPr>
          <p:nvPr/>
        </p:nvSpPr>
        <p:spPr bwMode="auto">
          <a:xfrm rot="-7282380">
            <a:off x="2433638"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0" name="Oval 74"/>
          <p:cNvSpPr>
            <a:spLocks noChangeArrowheads="1"/>
          </p:cNvSpPr>
          <p:nvPr/>
        </p:nvSpPr>
        <p:spPr bwMode="auto">
          <a:xfrm rot="-7282380">
            <a:off x="14430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1" name="Oval 75"/>
          <p:cNvSpPr>
            <a:spLocks noChangeArrowheads="1"/>
          </p:cNvSpPr>
          <p:nvPr/>
        </p:nvSpPr>
        <p:spPr bwMode="auto">
          <a:xfrm rot="-7282380">
            <a:off x="17478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2" name="Oval 76"/>
          <p:cNvSpPr>
            <a:spLocks noChangeArrowheads="1"/>
          </p:cNvSpPr>
          <p:nvPr/>
        </p:nvSpPr>
        <p:spPr bwMode="auto">
          <a:xfrm rot="-7282380">
            <a:off x="2128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3" name="Oval 77"/>
          <p:cNvSpPr>
            <a:spLocks noChangeArrowheads="1"/>
          </p:cNvSpPr>
          <p:nvPr/>
        </p:nvSpPr>
        <p:spPr bwMode="auto">
          <a:xfrm rot="-7282380">
            <a:off x="2738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4" name="Oval 78"/>
          <p:cNvSpPr>
            <a:spLocks noChangeArrowheads="1"/>
          </p:cNvSpPr>
          <p:nvPr/>
        </p:nvSpPr>
        <p:spPr bwMode="auto">
          <a:xfrm rot="-7282380">
            <a:off x="3805238"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5" name="Oval 79"/>
          <p:cNvSpPr>
            <a:spLocks noChangeArrowheads="1"/>
          </p:cNvSpPr>
          <p:nvPr/>
        </p:nvSpPr>
        <p:spPr bwMode="auto">
          <a:xfrm rot="-7282380">
            <a:off x="2357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6" name="Text Box 80"/>
          <p:cNvSpPr txBox="1">
            <a:spLocks noChangeArrowheads="1"/>
          </p:cNvSpPr>
          <p:nvPr/>
        </p:nvSpPr>
        <p:spPr bwMode="auto">
          <a:xfrm>
            <a:off x="685800" y="2057400"/>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37" name="Line 81"/>
          <p:cNvSpPr>
            <a:spLocks noChangeShapeType="1"/>
          </p:cNvSpPr>
          <p:nvPr/>
        </p:nvSpPr>
        <p:spPr bwMode="auto">
          <a:xfrm flipV="1">
            <a:off x="1214438" y="1752600"/>
            <a:ext cx="1905000" cy="15240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8" name="Line 82"/>
          <p:cNvSpPr>
            <a:spLocks noChangeShapeType="1"/>
          </p:cNvSpPr>
          <p:nvPr/>
        </p:nvSpPr>
        <p:spPr bwMode="auto">
          <a:xfrm flipV="1">
            <a:off x="1214438" y="3657600"/>
            <a:ext cx="2743200" cy="4763"/>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9" name="Rectangle 83"/>
          <p:cNvSpPr>
            <a:spLocks noChangeArrowheads="1"/>
          </p:cNvSpPr>
          <p:nvPr/>
        </p:nvSpPr>
        <p:spPr bwMode="auto">
          <a:xfrm>
            <a:off x="4191000" y="38100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0" name="Rectangle 84"/>
          <p:cNvSpPr>
            <a:spLocks noChangeArrowheads="1"/>
          </p:cNvSpPr>
          <p:nvPr/>
        </p:nvSpPr>
        <p:spPr bwMode="auto">
          <a:xfrm>
            <a:off x="8534400" y="37338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1" name="Line 85"/>
          <p:cNvSpPr>
            <a:spLocks noChangeShapeType="1"/>
          </p:cNvSpPr>
          <p:nvPr/>
        </p:nvSpPr>
        <p:spPr bwMode="auto">
          <a:xfrm flipH="1">
            <a:off x="5181600" y="2325688"/>
            <a:ext cx="11113" cy="1636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2" name="Line 86"/>
          <p:cNvSpPr>
            <a:spLocks noChangeShapeType="1"/>
          </p:cNvSpPr>
          <p:nvPr/>
        </p:nvSpPr>
        <p:spPr bwMode="auto">
          <a:xfrm flipV="1">
            <a:off x="5181600" y="3962400"/>
            <a:ext cx="342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3" name="Line 87"/>
          <p:cNvSpPr>
            <a:spLocks noChangeShapeType="1"/>
          </p:cNvSpPr>
          <p:nvPr/>
        </p:nvSpPr>
        <p:spPr bwMode="auto">
          <a:xfrm flipV="1">
            <a:off x="5192713" y="23209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4" name="Oval 88"/>
          <p:cNvSpPr>
            <a:spLocks noChangeArrowheads="1"/>
          </p:cNvSpPr>
          <p:nvPr/>
        </p:nvSpPr>
        <p:spPr bwMode="auto">
          <a:xfrm rot="-7282380">
            <a:off x="5329238"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5" name="Oval 89"/>
          <p:cNvSpPr>
            <a:spLocks noChangeArrowheads="1"/>
          </p:cNvSpPr>
          <p:nvPr/>
        </p:nvSpPr>
        <p:spPr bwMode="auto">
          <a:xfrm rot="-7282380">
            <a:off x="5481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6" name="Oval 90"/>
          <p:cNvSpPr>
            <a:spLocks noChangeArrowheads="1"/>
          </p:cNvSpPr>
          <p:nvPr/>
        </p:nvSpPr>
        <p:spPr bwMode="auto">
          <a:xfrm rot="-7282380">
            <a:off x="70866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7" name="Oval 91"/>
          <p:cNvSpPr>
            <a:spLocks noChangeArrowheads="1"/>
          </p:cNvSpPr>
          <p:nvPr/>
        </p:nvSpPr>
        <p:spPr bwMode="auto">
          <a:xfrm rot="-7282380">
            <a:off x="77676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8" name="Oval 92"/>
          <p:cNvSpPr>
            <a:spLocks noChangeArrowheads="1"/>
          </p:cNvSpPr>
          <p:nvPr/>
        </p:nvSpPr>
        <p:spPr bwMode="auto">
          <a:xfrm rot="-7282380">
            <a:off x="5862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9" name="Oval 93"/>
          <p:cNvSpPr>
            <a:spLocks noChangeArrowheads="1"/>
          </p:cNvSpPr>
          <p:nvPr/>
        </p:nvSpPr>
        <p:spPr bwMode="auto">
          <a:xfrm rot="-7282380">
            <a:off x="7539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0" name="Oval 94"/>
          <p:cNvSpPr>
            <a:spLocks noChangeArrowheads="1"/>
          </p:cNvSpPr>
          <p:nvPr/>
        </p:nvSpPr>
        <p:spPr bwMode="auto">
          <a:xfrm rot="-7282380">
            <a:off x="7767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70751" name="Oval 95"/>
          <p:cNvSpPr>
            <a:spLocks noChangeArrowheads="1"/>
          </p:cNvSpPr>
          <p:nvPr/>
        </p:nvSpPr>
        <p:spPr bwMode="auto">
          <a:xfrm rot="-7282380">
            <a:off x="7935913"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2" name="Oval 96"/>
          <p:cNvSpPr>
            <a:spLocks noChangeArrowheads="1"/>
          </p:cNvSpPr>
          <p:nvPr/>
        </p:nvSpPr>
        <p:spPr bwMode="auto">
          <a:xfrm rot="-7282380">
            <a:off x="73104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3" name="Oval 97"/>
          <p:cNvSpPr>
            <a:spLocks noChangeArrowheads="1"/>
          </p:cNvSpPr>
          <p:nvPr/>
        </p:nvSpPr>
        <p:spPr bwMode="auto">
          <a:xfrm rot="-7282380">
            <a:off x="66246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4" name="Oval 98"/>
          <p:cNvSpPr>
            <a:spLocks noChangeArrowheads="1"/>
          </p:cNvSpPr>
          <p:nvPr/>
        </p:nvSpPr>
        <p:spPr bwMode="auto">
          <a:xfrm rot="-7282380">
            <a:off x="67008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5" name="Oval 99"/>
          <p:cNvSpPr>
            <a:spLocks noChangeArrowheads="1"/>
          </p:cNvSpPr>
          <p:nvPr/>
        </p:nvSpPr>
        <p:spPr bwMode="auto">
          <a:xfrm rot="-7282380">
            <a:off x="6396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6" name="Oval 100"/>
          <p:cNvSpPr>
            <a:spLocks noChangeArrowheads="1"/>
          </p:cNvSpPr>
          <p:nvPr/>
        </p:nvSpPr>
        <p:spPr bwMode="auto">
          <a:xfrm rot="-7282380">
            <a:off x="55578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7" name="Oval 101"/>
          <p:cNvSpPr>
            <a:spLocks noChangeArrowheads="1"/>
          </p:cNvSpPr>
          <p:nvPr/>
        </p:nvSpPr>
        <p:spPr bwMode="auto">
          <a:xfrm rot="-7282380">
            <a:off x="5710238"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8" name="Oval 102"/>
          <p:cNvSpPr>
            <a:spLocks noChangeArrowheads="1"/>
          </p:cNvSpPr>
          <p:nvPr/>
        </p:nvSpPr>
        <p:spPr bwMode="auto">
          <a:xfrm rot="-7282380">
            <a:off x="60912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9" name="Oval 103"/>
          <p:cNvSpPr>
            <a:spLocks noChangeArrowheads="1"/>
          </p:cNvSpPr>
          <p:nvPr/>
        </p:nvSpPr>
        <p:spPr bwMode="auto">
          <a:xfrm rot="-7282380">
            <a:off x="6929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0" name="Oval 104"/>
          <p:cNvSpPr>
            <a:spLocks noChangeArrowheads="1"/>
          </p:cNvSpPr>
          <p:nvPr/>
        </p:nvSpPr>
        <p:spPr bwMode="auto">
          <a:xfrm rot="-7282380">
            <a:off x="8224838" y="2625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1" name="Oval 105"/>
          <p:cNvSpPr>
            <a:spLocks noChangeArrowheads="1"/>
          </p:cNvSpPr>
          <p:nvPr/>
        </p:nvSpPr>
        <p:spPr bwMode="auto">
          <a:xfrm rot="-7282380">
            <a:off x="6243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2" name="Text Box 106"/>
          <p:cNvSpPr txBox="1">
            <a:spLocks noChangeArrowheads="1"/>
          </p:cNvSpPr>
          <p:nvPr/>
        </p:nvSpPr>
        <p:spPr bwMode="auto">
          <a:xfrm>
            <a:off x="4968875" y="1939925"/>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63" name="Oval 107"/>
          <p:cNvSpPr>
            <a:spLocks noChangeArrowheads="1"/>
          </p:cNvSpPr>
          <p:nvPr/>
        </p:nvSpPr>
        <p:spPr bwMode="auto">
          <a:xfrm rot="-7282380">
            <a:off x="80724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4" name="Line 108"/>
          <p:cNvSpPr>
            <a:spLocks noChangeShapeType="1"/>
          </p:cNvSpPr>
          <p:nvPr/>
        </p:nvSpPr>
        <p:spPr bwMode="auto">
          <a:xfrm flipV="1">
            <a:off x="5481638" y="1905000"/>
            <a:ext cx="2667000" cy="9144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5" name="Line 109"/>
          <p:cNvSpPr>
            <a:spLocks noChangeShapeType="1"/>
          </p:cNvSpPr>
          <p:nvPr/>
        </p:nvSpPr>
        <p:spPr bwMode="auto">
          <a:xfrm flipV="1">
            <a:off x="5634038" y="2971800"/>
            <a:ext cx="2667000" cy="8382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6" name="Rectangle 110"/>
          <p:cNvSpPr>
            <a:spLocks noChangeArrowheads="1"/>
          </p:cNvSpPr>
          <p:nvPr/>
        </p:nvSpPr>
        <p:spPr bwMode="auto">
          <a:xfrm rot="16200000">
            <a:off x="-746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7" name="Rectangle 111"/>
          <p:cNvSpPr>
            <a:spLocks noChangeArrowheads="1"/>
          </p:cNvSpPr>
          <p:nvPr/>
        </p:nvSpPr>
        <p:spPr bwMode="auto">
          <a:xfrm rot="16200000">
            <a:off x="43449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8" name="Line 112"/>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5785662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7860" name="Object 4">
            <a:hlinkClick r:id="" action="ppaction://ole?verb=0"/>
          </p:cNvPr>
          <p:cNvGraphicFramePr>
            <a:graphicFrameLocks/>
          </p:cNvGraphicFramePr>
          <p:nvPr/>
        </p:nvGraphicFramePr>
        <p:xfrm>
          <a:off x="304800" y="1752600"/>
          <a:ext cx="1041400" cy="1003300"/>
        </p:xfrm>
        <a:graphic>
          <a:graphicData uri="http://schemas.openxmlformats.org/presentationml/2006/ole">
            <mc:AlternateContent xmlns:mc="http://schemas.openxmlformats.org/markup-compatibility/2006">
              <mc:Choice xmlns:v="urn:schemas-microsoft-com:vml" Requires="v">
                <p:oleObj spid="_x0000_s490506" name="Clip" r:id="rId4" imgW="780840" imgH="752400" progId="MS_ClipArt_Gallery.2">
                  <p:embed/>
                </p:oleObj>
              </mc:Choice>
              <mc:Fallback>
                <p:oleObj name="Clip" r:id="rId4" imgW="780840" imgH="7524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041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17861" name="Rectangle 5"/>
          <p:cNvSpPr>
            <a:spLocks noChangeArrowheads="1"/>
          </p:cNvSpPr>
          <p:nvPr/>
        </p:nvSpPr>
        <p:spPr bwMode="auto">
          <a:xfrm>
            <a:off x="1143000" y="307975"/>
            <a:ext cx="6969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lnSpc>
                <a:spcPct val="80000"/>
              </a:lnSpc>
              <a:spcBef>
                <a:spcPct val="50000"/>
              </a:spcBef>
            </a:pPr>
            <a:r>
              <a:rPr lang="en-US" sz="4000" b="0" baseline="0">
                <a:solidFill>
                  <a:schemeClr val="tx2"/>
                </a:solidFill>
                <a:latin typeface="Arial" charset="0"/>
              </a:rPr>
              <a:t>Residual Analysis for Independence</a:t>
            </a:r>
          </a:p>
        </p:txBody>
      </p:sp>
      <p:sp>
        <p:nvSpPr>
          <p:cNvPr id="1017862" name="Rectangle 6"/>
          <p:cNvSpPr>
            <a:spLocks noChangeArrowheads="1"/>
          </p:cNvSpPr>
          <p:nvPr/>
        </p:nvSpPr>
        <p:spPr bwMode="auto">
          <a:xfrm>
            <a:off x="1379539" y="2058987"/>
            <a:ext cx="2760662" cy="4591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0488" tIns="44450" rIns="90488" bIns="44450">
            <a:spAutoFit/>
          </a:bodyPr>
          <a:lstStyle/>
          <a:p>
            <a:pPr>
              <a:spcBef>
                <a:spcPct val="50000"/>
              </a:spcBef>
            </a:pPr>
            <a:r>
              <a:rPr lang="en-US" sz="2400" baseline="0" dirty="0">
                <a:solidFill>
                  <a:schemeClr val="bg2"/>
                </a:solidFill>
                <a:latin typeface="Arial" charset="0"/>
              </a:rPr>
              <a:t>Not Independent</a:t>
            </a:r>
          </a:p>
        </p:txBody>
      </p:sp>
      <p:sp>
        <p:nvSpPr>
          <p:cNvPr id="1017863" name="Rectangle 7"/>
          <p:cNvSpPr>
            <a:spLocks noChangeArrowheads="1"/>
          </p:cNvSpPr>
          <p:nvPr/>
        </p:nvSpPr>
        <p:spPr bwMode="auto">
          <a:xfrm>
            <a:off x="5638800" y="2064062"/>
            <a:ext cx="2836863" cy="454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a:spcBef>
                <a:spcPct val="50000"/>
              </a:spcBef>
            </a:pPr>
            <a:r>
              <a:rPr lang="en-US" sz="2400" baseline="0" dirty="0">
                <a:solidFill>
                  <a:schemeClr val="bg2"/>
                </a:solidFill>
                <a:latin typeface="Arial" charset="0"/>
              </a:rPr>
              <a:t>Independent</a:t>
            </a:r>
          </a:p>
        </p:txBody>
      </p:sp>
      <p:sp>
        <p:nvSpPr>
          <p:cNvPr id="1017864" name="Line 8"/>
          <p:cNvSpPr>
            <a:spLocks noChangeShapeType="1"/>
          </p:cNvSpPr>
          <p:nvPr/>
        </p:nvSpPr>
        <p:spPr bwMode="auto">
          <a:xfrm>
            <a:off x="1066800" y="294640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5" name="Line 9"/>
          <p:cNvSpPr>
            <a:spLocks noChangeShapeType="1"/>
          </p:cNvSpPr>
          <p:nvPr/>
        </p:nvSpPr>
        <p:spPr bwMode="auto">
          <a:xfrm>
            <a:off x="1066800" y="357505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6" name="Rectangle 10"/>
          <p:cNvSpPr>
            <a:spLocks noChangeArrowheads="1"/>
          </p:cNvSpPr>
          <p:nvPr/>
        </p:nvSpPr>
        <p:spPr bwMode="auto">
          <a:xfrm>
            <a:off x="4173538" y="3355975"/>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67" name="Line 11"/>
          <p:cNvSpPr>
            <a:spLocks noChangeShapeType="1"/>
          </p:cNvSpPr>
          <p:nvPr/>
        </p:nvSpPr>
        <p:spPr bwMode="auto">
          <a:xfrm flipV="1">
            <a:off x="1349375" y="2895600"/>
            <a:ext cx="25590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8" name="Line 12"/>
          <p:cNvSpPr>
            <a:spLocks noChangeShapeType="1"/>
          </p:cNvSpPr>
          <p:nvPr/>
        </p:nvSpPr>
        <p:spPr bwMode="auto">
          <a:xfrm flipV="1">
            <a:off x="1501775" y="3352800"/>
            <a:ext cx="24828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9" name="Oval 13"/>
          <p:cNvSpPr>
            <a:spLocks noChangeArrowheads="1"/>
          </p:cNvSpPr>
          <p:nvPr/>
        </p:nvSpPr>
        <p:spPr bwMode="auto">
          <a:xfrm>
            <a:off x="1600200" y="3540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0" name="Oval 14"/>
          <p:cNvSpPr>
            <a:spLocks noChangeArrowheads="1"/>
          </p:cNvSpPr>
          <p:nvPr/>
        </p:nvSpPr>
        <p:spPr bwMode="auto">
          <a:xfrm>
            <a:off x="1524000" y="3768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1" name="Oval 15"/>
          <p:cNvSpPr>
            <a:spLocks noChangeArrowheads="1"/>
          </p:cNvSpPr>
          <p:nvPr/>
        </p:nvSpPr>
        <p:spPr bwMode="auto">
          <a:xfrm>
            <a:off x="19050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2" name="Oval 16"/>
          <p:cNvSpPr>
            <a:spLocks noChangeArrowheads="1"/>
          </p:cNvSpPr>
          <p:nvPr/>
        </p:nvSpPr>
        <p:spPr bwMode="auto">
          <a:xfrm>
            <a:off x="1828800" y="3692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3" name="Oval 17"/>
          <p:cNvSpPr>
            <a:spLocks noChangeArrowheads="1"/>
          </p:cNvSpPr>
          <p:nvPr/>
        </p:nvSpPr>
        <p:spPr bwMode="auto">
          <a:xfrm>
            <a:off x="22098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4" name="Oval 18"/>
          <p:cNvSpPr>
            <a:spLocks noChangeArrowheads="1"/>
          </p:cNvSpPr>
          <p:nvPr/>
        </p:nvSpPr>
        <p:spPr bwMode="auto">
          <a:xfrm>
            <a:off x="1219200" y="3616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5" name="Oval 19"/>
          <p:cNvSpPr>
            <a:spLocks noChangeArrowheads="1"/>
          </p:cNvSpPr>
          <p:nvPr/>
        </p:nvSpPr>
        <p:spPr bwMode="auto">
          <a:xfrm>
            <a:off x="2971800"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6" name="Oval 20"/>
          <p:cNvSpPr>
            <a:spLocks noChangeArrowheads="1"/>
          </p:cNvSpPr>
          <p:nvPr/>
        </p:nvSpPr>
        <p:spPr bwMode="auto">
          <a:xfrm>
            <a:off x="2743200" y="3387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7" name="Oval 21"/>
          <p:cNvSpPr>
            <a:spLocks noChangeArrowheads="1"/>
          </p:cNvSpPr>
          <p:nvPr/>
        </p:nvSpPr>
        <p:spPr bwMode="auto">
          <a:xfrm>
            <a:off x="25146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8" name="Oval 22"/>
          <p:cNvSpPr>
            <a:spLocks noChangeArrowheads="1"/>
          </p:cNvSpPr>
          <p:nvPr/>
        </p:nvSpPr>
        <p:spPr bwMode="auto">
          <a:xfrm>
            <a:off x="3657600" y="3159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9" name="Oval 23"/>
          <p:cNvSpPr>
            <a:spLocks noChangeArrowheads="1"/>
          </p:cNvSpPr>
          <p:nvPr/>
        </p:nvSpPr>
        <p:spPr bwMode="auto">
          <a:xfrm>
            <a:off x="3352800"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0" name="Oval 24"/>
          <p:cNvSpPr>
            <a:spLocks noChangeArrowheads="1"/>
          </p:cNvSpPr>
          <p:nvPr/>
        </p:nvSpPr>
        <p:spPr bwMode="auto">
          <a:xfrm>
            <a:off x="32004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1" name="Oval 25"/>
          <p:cNvSpPr>
            <a:spLocks noChangeArrowheads="1"/>
          </p:cNvSpPr>
          <p:nvPr/>
        </p:nvSpPr>
        <p:spPr bwMode="auto">
          <a:xfrm>
            <a:off x="3886200" y="3006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2" name="Oval 26"/>
          <p:cNvSpPr>
            <a:spLocks noChangeArrowheads="1"/>
          </p:cNvSpPr>
          <p:nvPr/>
        </p:nvSpPr>
        <p:spPr bwMode="auto">
          <a:xfrm>
            <a:off x="5943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3" name="Line 27"/>
          <p:cNvSpPr>
            <a:spLocks noChangeShapeType="1"/>
          </p:cNvSpPr>
          <p:nvPr/>
        </p:nvSpPr>
        <p:spPr bwMode="auto">
          <a:xfrm>
            <a:off x="5257800" y="35623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4" name="Line 28"/>
          <p:cNvSpPr>
            <a:spLocks noChangeShapeType="1"/>
          </p:cNvSpPr>
          <p:nvPr/>
        </p:nvSpPr>
        <p:spPr bwMode="auto">
          <a:xfrm>
            <a:off x="5257800" y="41910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5" name="Rectangle 29"/>
          <p:cNvSpPr>
            <a:spLocks noChangeArrowheads="1"/>
          </p:cNvSpPr>
          <p:nvPr/>
        </p:nvSpPr>
        <p:spPr bwMode="auto">
          <a:xfrm>
            <a:off x="8288338" y="39624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86" name="Line 30"/>
          <p:cNvSpPr>
            <a:spLocks noChangeShapeType="1"/>
          </p:cNvSpPr>
          <p:nvPr/>
        </p:nvSpPr>
        <p:spPr bwMode="auto">
          <a:xfrm>
            <a:off x="5391150" y="37338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7" name="Line 31"/>
          <p:cNvSpPr>
            <a:spLocks noChangeShapeType="1"/>
          </p:cNvSpPr>
          <p:nvPr/>
        </p:nvSpPr>
        <p:spPr bwMode="auto">
          <a:xfrm>
            <a:off x="5391150" y="45720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8" name="Oval 32"/>
          <p:cNvSpPr>
            <a:spLocks noChangeArrowheads="1"/>
          </p:cNvSpPr>
          <p:nvPr/>
        </p:nvSpPr>
        <p:spPr bwMode="auto">
          <a:xfrm>
            <a:off x="59436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9" name="Oval 33"/>
          <p:cNvSpPr>
            <a:spLocks noChangeArrowheads="1"/>
          </p:cNvSpPr>
          <p:nvPr/>
        </p:nvSpPr>
        <p:spPr bwMode="auto">
          <a:xfrm>
            <a:off x="57150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0" name="Oval 34"/>
          <p:cNvSpPr>
            <a:spLocks noChangeArrowheads="1"/>
          </p:cNvSpPr>
          <p:nvPr/>
        </p:nvSpPr>
        <p:spPr bwMode="auto">
          <a:xfrm>
            <a:off x="5410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1" name="Oval 35"/>
          <p:cNvSpPr>
            <a:spLocks noChangeArrowheads="1"/>
          </p:cNvSpPr>
          <p:nvPr/>
        </p:nvSpPr>
        <p:spPr bwMode="auto">
          <a:xfrm>
            <a:off x="52578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2" name="Oval 36"/>
          <p:cNvSpPr>
            <a:spLocks noChangeArrowheads="1"/>
          </p:cNvSpPr>
          <p:nvPr/>
        </p:nvSpPr>
        <p:spPr bwMode="auto">
          <a:xfrm>
            <a:off x="5562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3" name="Oval 37"/>
          <p:cNvSpPr>
            <a:spLocks noChangeArrowheads="1"/>
          </p:cNvSpPr>
          <p:nvPr/>
        </p:nvSpPr>
        <p:spPr bwMode="auto">
          <a:xfrm>
            <a:off x="69342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4" name="Oval 38"/>
          <p:cNvSpPr>
            <a:spLocks noChangeArrowheads="1"/>
          </p:cNvSpPr>
          <p:nvPr/>
        </p:nvSpPr>
        <p:spPr bwMode="auto">
          <a:xfrm>
            <a:off x="6781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5" name="Oval 39"/>
          <p:cNvSpPr>
            <a:spLocks noChangeArrowheads="1"/>
          </p:cNvSpPr>
          <p:nvPr/>
        </p:nvSpPr>
        <p:spPr bwMode="auto">
          <a:xfrm>
            <a:off x="6629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6" name="Oval 40"/>
          <p:cNvSpPr>
            <a:spLocks noChangeArrowheads="1"/>
          </p:cNvSpPr>
          <p:nvPr/>
        </p:nvSpPr>
        <p:spPr bwMode="auto">
          <a:xfrm>
            <a:off x="6400800" y="4343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7" name="Oval 41"/>
          <p:cNvSpPr>
            <a:spLocks noChangeArrowheads="1"/>
          </p:cNvSpPr>
          <p:nvPr/>
        </p:nvSpPr>
        <p:spPr bwMode="auto">
          <a:xfrm>
            <a:off x="64770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8" name="Oval 42"/>
          <p:cNvSpPr>
            <a:spLocks noChangeArrowheads="1"/>
          </p:cNvSpPr>
          <p:nvPr/>
        </p:nvSpPr>
        <p:spPr bwMode="auto">
          <a:xfrm>
            <a:off x="61722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9" name="Oval 43"/>
          <p:cNvSpPr>
            <a:spLocks noChangeArrowheads="1"/>
          </p:cNvSpPr>
          <p:nvPr/>
        </p:nvSpPr>
        <p:spPr bwMode="auto">
          <a:xfrm>
            <a:off x="7543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0" name="Oval 44"/>
          <p:cNvSpPr>
            <a:spLocks noChangeArrowheads="1"/>
          </p:cNvSpPr>
          <p:nvPr/>
        </p:nvSpPr>
        <p:spPr bwMode="auto">
          <a:xfrm>
            <a:off x="7239000" y="4038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1" name="Oval 45"/>
          <p:cNvSpPr>
            <a:spLocks noChangeArrowheads="1"/>
          </p:cNvSpPr>
          <p:nvPr/>
        </p:nvSpPr>
        <p:spPr bwMode="auto">
          <a:xfrm>
            <a:off x="7010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2" name="Oval 46"/>
          <p:cNvSpPr>
            <a:spLocks noChangeArrowheads="1"/>
          </p:cNvSpPr>
          <p:nvPr/>
        </p:nvSpPr>
        <p:spPr bwMode="auto">
          <a:xfrm>
            <a:off x="78486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3" name="Oval 47"/>
          <p:cNvSpPr>
            <a:spLocks noChangeArrowheads="1"/>
          </p:cNvSpPr>
          <p:nvPr/>
        </p:nvSpPr>
        <p:spPr bwMode="auto">
          <a:xfrm>
            <a:off x="8001000" y="3733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4" name="Oval 48"/>
          <p:cNvSpPr>
            <a:spLocks noChangeArrowheads="1"/>
          </p:cNvSpPr>
          <p:nvPr/>
        </p:nvSpPr>
        <p:spPr bwMode="auto">
          <a:xfrm>
            <a:off x="7543800" y="3886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5" name="Oval 49"/>
          <p:cNvSpPr>
            <a:spLocks noChangeArrowheads="1"/>
          </p:cNvSpPr>
          <p:nvPr/>
        </p:nvSpPr>
        <p:spPr bwMode="auto">
          <a:xfrm>
            <a:off x="8077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6" name="Rectangle 50"/>
          <p:cNvSpPr>
            <a:spLocks noChangeArrowheads="1"/>
          </p:cNvSpPr>
          <p:nvPr/>
        </p:nvSpPr>
        <p:spPr bwMode="auto">
          <a:xfrm rot="16200000">
            <a:off x="77787" y="342106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7" name="Rectangle 51"/>
          <p:cNvSpPr>
            <a:spLocks noChangeArrowheads="1"/>
          </p:cNvSpPr>
          <p:nvPr/>
        </p:nvSpPr>
        <p:spPr bwMode="auto">
          <a:xfrm rot="16200000">
            <a:off x="4344987" y="4037013"/>
            <a:ext cx="1304925" cy="393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8" name="Line 52"/>
          <p:cNvSpPr>
            <a:spLocks noChangeShapeType="1"/>
          </p:cNvSpPr>
          <p:nvPr/>
        </p:nvSpPr>
        <p:spPr bwMode="auto">
          <a:xfrm>
            <a:off x="1066800" y="48577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9" name="Line 53"/>
          <p:cNvSpPr>
            <a:spLocks noChangeShapeType="1"/>
          </p:cNvSpPr>
          <p:nvPr/>
        </p:nvSpPr>
        <p:spPr bwMode="auto">
          <a:xfrm>
            <a:off x="1066800" y="54864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0" name="Rectangle 54"/>
          <p:cNvSpPr>
            <a:spLocks noChangeArrowheads="1"/>
          </p:cNvSpPr>
          <p:nvPr/>
        </p:nvSpPr>
        <p:spPr bwMode="auto">
          <a:xfrm>
            <a:off x="4173538" y="52578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911" name="Oval 55"/>
          <p:cNvSpPr>
            <a:spLocks noChangeArrowheads="1"/>
          </p:cNvSpPr>
          <p:nvPr/>
        </p:nvSpPr>
        <p:spPr bwMode="auto">
          <a:xfrm>
            <a:off x="17526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2" name="Oval 56"/>
          <p:cNvSpPr>
            <a:spLocks noChangeArrowheads="1"/>
          </p:cNvSpPr>
          <p:nvPr/>
        </p:nvSpPr>
        <p:spPr bwMode="auto">
          <a:xfrm>
            <a:off x="1447800" y="5257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3" name="Oval 57"/>
          <p:cNvSpPr>
            <a:spLocks noChangeArrowheads="1"/>
          </p:cNvSpPr>
          <p:nvPr/>
        </p:nvSpPr>
        <p:spPr bwMode="auto">
          <a:xfrm>
            <a:off x="1905000" y="53752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4" name="Oval 58"/>
          <p:cNvSpPr>
            <a:spLocks noChangeArrowheads="1"/>
          </p:cNvSpPr>
          <p:nvPr/>
        </p:nvSpPr>
        <p:spPr bwMode="auto">
          <a:xfrm>
            <a:off x="21336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5" name="Oval 59"/>
          <p:cNvSpPr>
            <a:spLocks noChangeArrowheads="1"/>
          </p:cNvSpPr>
          <p:nvPr/>
        </p:nvSpPr>
        <p:spPr bwMode="auto">
          <a:xfrm>
            <a:off x="2362200" y="579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6" name="Oval 60"/>
          <p:cNvSpPr>
            <a:spLocks noChangeArrowheads="1"/>
          </p:cNvSpPr>
          <p:nvPr/>
        </p:nvSpPr>
        <p:spPr bwMode="auto">
          <a:xfrm>
            <a:off x="1219200" y="5527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7" name="Oval 61"/>
          <p:cNvSpPr>
            <a:spLocks noChangeArrowheads="1"/>
          </p:cNvSpPr>
          <p:nvPr/>
        </p:nvSpPr>
        <p:spPr bwMode="auto">
          <a:xfrm>
            <a:off x="2971800" y="5146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8" name="Oval 62"/>
          <p:cNvSpPr>
            <a:spLocks noChangeArrowheads="1"/>
          </p:cNvSpPr>
          <p:nvPr/>
        </p:nvSpPr>
        <p:spPr bwMode="auto">
          <a:xfrm>
            <a:off x="2743200" y="52990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9" name="Oval 63"/>
          <p:cNvSpPr>
            <a:spLocks noChangeArrowheads="1"/>
          </p:cNvSpPr>
          <p:nvPr/>
        </p:nvSpPr>
        <p:spPr bwMode="auto">
          <a:xfrm>
            <a:off x="25908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0" name="Oval 64"/>
          <p:cNvSpPr>
            <a:spLocks noChangeArrowheads="1"/>
          </p:cNvSpPr>
          <p:nvPr/>
        </p:nvSpPr>
        <p:spPr bwMode="auto">
          <a:xfrm>
            <a:off x="35814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1" name="Oval 65"/>
          <p:cNvSpPr>
            <a:spLocks noChangeArrowheads="1"/>
          </p:cNvSpPr>
          <p:nvPr/>
        </p:nvSpPr>
        <p:spPr bwMode="auto">
          <a:xfrm>
            <a:off x="3352800" y="548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2" name="Oval 66"/>
          <p:cNvSpPr>
            <a:spLocks noChangeArrowheads="1"/>
          </p:cNvSpPr>
          <p:nvPr/>
        </p:nvSpPr>
        <p:spPr bwMode="auto">
          <a:xfrm>
            <a:off x="3200400" y="52228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3" name="Oval 67"/>
          <p:cNvSpPr>
            <a:spLocks noChangeArrowheads="1"/>
          </p:cNvSpPr>
          <p:nvPr/>
        </p:nvSpPr>
        <p:spPr bwMode="auto">
          <a:xfrm>
            <a:off x="3886200" y="5562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4" name="Rectangle 68"/>
          <p:cNvSpPr>
            <a:spLocks noChangeArrowheads="1"/>
          </p:cNvSpPr>
          <p:nvPr/>
        </p:nvSpPr>
        <p:spPr bwMode="auto">
          <a:xfrm rot="16200000">
            <a:off x="77787" y="53324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25" name="Freeform 69"/>
          <p:cNvSpPr>
            <a:spLocks/>
          </p:cNvSpPr>
          <p:nvPr/>
        </p:nvSpPr>
        <p:spPr bwMode="auto">
          <a:xfrm>
            <a:off x="1116013" y="5003800"/>
            <a:ext cx="3303587" cy="657225"/>
          </a:xfrm>
          <a:custGeom>
            <a:avLst/>
            <a:gdLst>
              <a:gd name="T0" fmla="*/ 11 w 2081"/>
              <a:gd name="T1" fmla="*/ 388 h 414"/>
              <a:gd name="T2" fmla="*/ 65 w 2081"/>
              <a:gd name="T3" fmla="*/ 352 h 414"/>
              <a:gd name="T4" fmla="*/ 401 w 2081"/>
              <a:gd name="T5" fmla="*/ 16 h 414"/>
              <a:gd name="T6" fmla="*/ 833 w 2081"/>
              <a:gd name="T7" fmla="*/ 400 h 414"/>
              <a:gd name="T8" fmla="*/ 1217 w 2081"/>
              <a:gd name="T9" fmla="*/ 16 h 414"/>
              <a:gd name="T10" fmla="*/ 1697 w 2081"/>
              <a:gd name="T11" fmla="*/ 304 h 414"/>
              <a:gd name="T12" fmla="*/ 2081 w 2081"/>
              <a:gd name="T13" fmla="*/ 160 h 414"/>
            </a:gdLst>
            <a:ahLst/>
            <a:cxnLst>
              <a:cxn ang="0">
                <a:pos x="T0" y="T1"/>
              </a:cxn>
              <a:cxn ang="0">
                <a:pos x="T2" y="T3"/>
              </a:cxn>
              <a:cxn ang="0">
                <a:pos x="T4" y="T5"/>
              </a:cxn>
              <a:cxn ang="0">
                <a:pos x="T6" y="T7"/>
              </a:cxn>
              <a:cxn ang="0">
                <a:pos x="T8" y="T9"/>
              </a:cxn>
              <a:cxn ang="0">
                <a:pos x="T10" y="T11"/>
              </a:cxn>
              <a:cxn ang="0">
                <a:pos x="T12" y="T13"/>
              </a:cxn>
            </a:cxnLst>
            <a:rect l="0" t="0" r="r" b="b"/>
            <a:pathLst>
              <a:path w="2081" h="414">
                <a:moveTo>
                  <a:pt x="11" y="388"/>
                </a:moveTo>
                <a:cubicBezTo>
                  <a:pt x="20" y="381"/>
                  <a:pt x="0" y="414"/>
                  <a:pt x="65" y="352"/>
                </a:cubicBezTo>
                <a:cubicBezTo>
                  <a:pt x="130" y="290"/>
                  <a:pt x="273" y="8"/>
                  <a:pt x="401" y="16"/>
                </a:cubicBezTo>
                <a:cubicBezTo>
                  <a:pt x="529" y="24"/>
                  <a:pt x="697" y="400"/>
                  <a:pt x="833" y="400"/>
                </a:cubicBezTo>
                <a:cubicBezTo>
                  <a:pt x="969" y="400"/>
                  <a:pt x="1073" y="32"/>
                  <a:pt x="1217" y="16"/>
                </a:cubicBezTo>
                <a:cubicBezTo>
                  <a:pt x="1361" y="0"/>
                  <a:pt x="1553" y="280"/>
                  <a:pt x="1697" y="304"/>
                </a:cubicBezTo>
                <a:cubicBezTo>
                  <a:pt x="1841" y="328"/>
                  <a:pt x="2017" y="184"/>
                  <a:pt x="2081" y="160"/>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6" name="Freeform 70"/>
          <p:cNvSpPr>
            <a:spLocks/>
          </p:cNvSpPr>
          <p:nvPr/>
        </p:nvSpPr>
        <p:spPr bwMode="auto">
          <a:xfrm>
            <a:off x="1192213" y="5551488"/>
            <a:ext cx="3398837" cy="668337"/>
          </a:xfrm>
          <a:custGeom>
            <a:avLst/>
            <a:gdLst>
              <a:gd name="T0" fmla="*/ 11 w 2141"/>
              <a:gd name="T1" fmla="*/ 397 h 421"/>
              <a:gd name="T2" fmla="*/ 65 w 2141"/>
              <a:gd name="T3" fmla="*/ 359 h 421"/>
              <a:gd name="T4" fmla="*/ 401 w 2141"/>
              <a:gd name="T5" fmla="*/ 23 h 421"/>
              <a:gd name="T6" fmla="*/ 833 w 2141"/>
              <a:gd name="T7" fmla="*/ 407 h 421"/>
              <a:gd name="T8" fmla="*/ 1217 w 2141"/>
              <a:gd name="T9" fmla="*/ 23 h 421"/>
              <a:gd name="T10" fmla="*/ 1703 w 2141"/>
              <a:gd name="T11" fmla="*/ 271 h 421"/>
              <a:gd name="T12" fmla="*/ 2141 w 2141"/>
              <a:gd name="T13" fmla="*/ 79 h 421"/>
            </a:gdLst>
            <a:ahLst/>
            <a:cxnLst>
              <a:cxn ang="0">
                <a:pos x="T0" y="T1"/>
              </a:cxn>
              <a:cxn ang="0">
                <a:pos x="T2" y="T3"/>
              </a:cxn>
              <a:cxn ang="0">
                <a:pos x="T4" y="T5"/>
              </a:cxn>
              <a:cxn ang="0">
                <a:pos x="T6" y="T7"/>
              </a:cxn>
              <a:cxn ang="0">
                <a:pos x="T8" y="T9"/>
              </a:cxn>
              <a:cxn ang="0">
                <a:pos x="T10" y="T11"/>
              </a:cxn>
              <a:cxn ang="0">
                <a:pos x="T12" y="T13"/>
              </a:cxn>
            </a:cxnLst>
            <a:rect l="0" t="0" r="r" b="b"/>
            <a:pathLst>
              <a:path w="2141" h="421">
                <a:moveTo>
                  <a:pt x="11" y="397"/>
                </a:moveTo>
                <a:cubicBezTo>
                  <a:pt x="20" y="392"/>
                  <a:pt x="0" y="421"/>
                  <a:pt x="65" y="359"/>
                </a:cubicBezTo>
                <a:cubicBezTo>
                  <a:pt x="130" y="297"/>
                  <a:pt x="273" y="15"/>
                  <a:pt x="401" y="23"/>
                </a:cubicBezTo>
                <a:cubicBezTo>
                  <a:pt x="529" y="31"/>
                  <a:pt x="697" y="407"/>
                  <a:pt x="833" y="407"/>
                </a:cubicBezTo>
                <a:cubicBezTo>
                  <a:pt x="969" y="407"/>
                  <a:pt x="1072" y="46"/>
                  <a:pt x="1217" y="23"/>
                </a:cubicBezTo>
                <a:cubicBezTo>
                  <a:pt x="1362" y="0"/>
                  <a:pt x="1549" y="262"/>
                  <a:pt x="1703" y="271"/>
                </a:cubicBezTo>
                <a:cubicBezTo>
                  <a:pt x="1857" y="280"/>
                  <a:pt x="2050" y="119"/>
                  <a:pt x="2141" y="79"/>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7" name="Line 71"/>
          <p:cNvSpPr>
            <a:spLocks noChangeShapeType="1"/>
          </p:cNvSpPr>
          <p:nvPr/>
        </p:nvSpPr>
        <p:spPr bwMode="auto">
          <a:xfrm>
            <a:off x="47244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17928" name="Rectangle 72"/>
          <p:cNvSpPr>
            <a:spLocks noChangeArrowheads="1"/>
          </p:cNvSpPr>
          <p:nvPr/>
        </p:nvSpPr>
        <p:spPr bwMode="auto">
          <a:xfrm>
            <a:off x="4800600" y="1830387"/>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5400" b="0" baseline="0" dirty="0">
                <a:solidFill>
                  <a:srgbClr val="FF0000"/>
                </a:solidFill>
                <a:latin typeface="Wingdings" charset="0"/>
              </a:rPr>
              <a:t></a:t>
            </a:r>
          </a:p>
        </p:txBody>
      </p:sp>
      <p:sp>
        <p:nvSpPr>
          <p:cNvPr id="1017929"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25926797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Multiple Linear Regression</a:t>
            </a:r>
          </a:p>
        </p:txBody>
      </p:sp>
      <p:sp>
        <p:nvSpPr>
          <p:cNvPr id="992259" name="Rectangle 3"/>
          <p:cNvSpPr>
            <a:spLocks noGrp="1" noChangeArrowheads="1"/>
          </p:cNvSpPr>
          <p:nvPr>
            <p:ph type="body" idx="1"/>
          </p:nvPr>
        </p:nvSpPr>
        <p:spPr/>
        <p:txBody>
          <a:bodyPr/>
          <a:lstStyle/>
          <a:p>
            <a:pPr>
              <a:lnSpc>
                <a:spcPct val="90000"/>
              </a:lnSpc>
            </a:pPr>
            <a:r>
              <a:rPr lang="en-US" sz="2800"/>
              <a:t>More than one predictor…</a:t>
            </a:r>
          </a:p>
          <a:p>
            <a:pPr>
              <a:lnSpc>
                <a:spcPct val="90000"/>
              </a:lnSpc>
            </a:pPr>
            <a:endParaRPr lang="en-US" sz="2800"/>
          </a:p>
          <a:p>
            <a:pPr>
              <a:lnSpc>
                <a:spcPct val="90000"/>
              </a:lnSpc>
              <a:spcBef>
                <a:spcPct val="50000"/>
              </a:spcBef>
              <a:buClrTx/>
              <a:buFontTx/>
              <a:buNone/>
            </a:pPr>
            <a:r>
              <a:rPr lang="en-US" sz="2800">
                <a:sym typeface="Symbol" charset="0"/>
              </a:rPr>
              <a:t>E(y)=</a:t>
            </a:r>
            <a:r>
              <a:rPr lang="en-US" sz="2800"/>
              <a:t> </a:t>
            </a:r>
            <a:r>
              <a:rPr lang="en-US" sz="2800" i="1">
                <a:sym typeface="Symbol" charset="0"/>
              </a:rPr>
              <a:t></a:t>
            </a:r>
            <a:r>
              <a:rPr lang="en-US" sz="2800">
                <a:sym typeface="Symbol" charset="0"/>
              </a:rPr>
              <a:t> + </a:t>
            </a:r>
            <a:r>
              <a:rPr lang="en-US" sz="2800" i="1">
                <a:sym typeface="Symbol" charset="0"/>
              </a:rPr>
              <a:t></a:t>
            </a:r>
            <a:r>
              <a:rPr lang="en-US" sz="2800" baseline="-25000">
                <a:sym typeface="Symbol" charset="0"/>
              </a:rPr>
              <a:t>1</a:t>
            </a:r>
            <a:r>
              <a:rPr lang="en-US" sz="2800"/>
              <a:t>*X + </a:t>
            </a:r>
            <a:r>
              <a:rPr lang="en-US" sz="2800" i="1">
                <a:sym typeface="Symbol" charset="0"/>
              </a:rPr>
              <a:t></a:t>
            </a:r>
            <a:r>
              <a:rPr lang="en-US" sz="2800" baseline="-25000">
                <a:sym typeface="Symbol" charset="0"/>
              </a:rPr>
              <a:t>2</a:t>
            </a:r>
            <a:r>
              <a:rPr lang="en-US" sz="2800" baseline="-25000"/>
              <a:t> </a:t>
            </a:r>
            <a:r>
              <a:rPr lang="en-US" sz="2800"/>
              <a:t>*W + </a:t>
            </a:r>
            <a:r>
              <a:rPr lang="en-US" sz="2800" i="1">
                <a:sym typeface="Symbol" charset="0"/>
              </a:rPr>
              <a:t></a:t>
            </a:r>
            <a:r>
              <a:rPr lang="en-US" sz="2800" baseline="-25000">
                <a:sym typeface="Symbol" charset="0"/>
              </a:rPr>
              <a:t>3</a:t>
            </a:r>
            <a:r>
              <a:rPr lang="en-US" sz="2800"/>
              <a:t> *Z…</a:t>
            </a:r>
          </a:p>
          <a:p>
            <a:pPr>
              <a:lnSpc>
                <a:spcPct val="90000"/>
              </a:lnSpc>
              <a:spcBef>
                <a:spcPct val="50000"/>
              </a:spcBef>
              <a:buClrTx/>
              <a:buFontTx/>
              <a:buNone/>
            </a:pPr>
            <a:endParaRPr lang="en-US" sz="2800">
              <a:cs typeface="Times New Roman" charset="0"/>
            </a:endParaRPr>
          </a:p>
          <a:p>
            <a:pPr>
              <a:lnSpc>
                <a:spcPct val="90000"/>
              </a:lnSpc>
              <a:spcBef>
                <a:spcPct val="50000"/>
              </a:spcBef>
              <a:buClrTx/>
              <a:buFontTx/>
              <a:buNone/>
            </a:pPr>
            <a:r>
              <a:rPr lang="en-US" sz="2800">
                <a:cs typeface="Times New Roman" charset="0"/>
              </a:rPr>
              <a:t>Each regression coefficient is the amount of change in the outcome variable that would be expected per one-unit change of the predictor, if all other variables in the model were held constant.  </a:t>
            </a:r>
          </a:p>
          <a:p>
            <a:pPr>
              <a:lnSpc>
                <a:spcPct val="90000"/>
              </a:lnSpc>
              <a:spcBef>
                <a:spcPct val="50000"/>
              </a:spcBef>
              <a:buClrTx/>
              <a:buFontTx/>
              <a:buNone/>
            </a:pPr>
            <a:r>
              <a:rPr lang="en-US" sz="2800">
                <a:cs typeface="Times New Roman" charset="0"/>
              </a:rPr>
              <a:t> </a:t>
            </a:r>
          </a:p>
          <a:p>
            <a:pPr>
              <a:lnSpc>
                <a:spcPct val="90000"/>
              </a:lnSpc>
              <a:spcBef>
                <a:spcPct val="50000"/>
              </a:spcBef>
              <a:buClrTx/>
              <a:buFontTx/>
              <a:buNone/>
            </a:pPr>
            <a:endParaRPr lang="en-US" sz="2800">
              <a:cs typeface="Times New Roman" charset="0"/>
            </a:endParaRPr>
          </a:p>
        </p:txBody>
      </p:sp>
    </p:spTree>
    <p:extLst>
      <p:ext uri="{BB962C8B-B14F-4D97-AF65-F5344CB8AC3E}">
        <p14:creationId xmlns:p14="http://schemas.microsoft.com/office/powerpoint/2010/main" val="2051154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2259">
                                            <p:txEl>
                                              <p:pRg st="2" end="2"/>
                                            </p:txEl>
                                          </p:spTgt>
                                        </p:tgtEl>
                                        <p:attrNameLst>
                                          <p:attrName>style.visibility</p:attrName>
                                        </p:attrNameLst>
                                      </p:cBhvr>
                                      <p:to>
                                        <p:strVal val="visible"/>
                                      </p:to>
                                    </p:set>
                                    <p:anim calcmode="lin" valueType="num">
                                      <p:cBhvr additive="base">
                                        <p:cTn id="13" dur="500" fill="hold"/>
                                        <p:tgtEl>
                                          <p:spTgt spid="9922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anim calcmode="lin" valueType="num">
                                      <p:cBhvr additive="base">
                                        <p:cTn id="19" dur="500" fill="hold"/>
                                        <p:tgtEl>
                                          <p:spTgt spid="992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2259">
                                            <p:txEl>
                                              <p:pRg st="5" end="5"/>
                                            </p:txEl>
                                          </p:spTgt>
                                        </p:tgtEl>
                                        <p:attrNameLst>
                                          <p:attrName>style.visibility</p:attrName>
                                        </p:attrNameLst>
                                      </p:cBhvr>
                                      <p:to>
                                        <p:strVal val="visible"/>
                                      </p:to>
                                    </p:set>
                                    <p:anim calcmode="lin" valueType="num">
                                      <p:cBhvr additive="base">
                                        <p:cTn id="25" dur="500" fill="hold"/>
                                        <p:tgtEl>
                                          <p:spTgt spid="9922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8424</TotalTime>
  <Words>6594</Words>
  <Application>Microsoft Macintosh PowerPoint</Application>
  <PresentationFormat>On-screen Show (4:3)</PresentationFormat>
  <Paragraphs>1268</Paragraphs>
  <Slides>106</Slides>
  <Notes>43</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106</vt:i4>
      </vt:variant>
    </vt:vector>
  </HeadingPairs>
  <TitlesOfParts>
    <vt:vector size="113" baseType="lpstr">
      <vt:lpstr>Office Theme</vt:lpstr>
      <vt:lpstr>Equation</vt:lpstr>
      <vt:lpstr>Chart</vt:lpstr>
      <vt:lpstr>Microsoft Equation</vt:lpstr>
      <vt:lpstr>Clip</vt:lpstr>
      <vt:lpstr>MathType 4.0 Equation</vt:lpstr>
      <vt:lpstr>Microsoft Equation 3.0</vt:lpstr>
      <vt:lpstr>PowerPoint Presentation</vt:lpstr>
      <vt:lpstr>Correlation</vt:lpstr>
      <vt:lpstr>Continuous outcome (means) </vt:lpstr>
      <vt:lpstr>Continuous outcome (means) </vt:lpstr>
      <vt:lpstr>Continuous outcome (means) </vt:lpstr>
      <vt:lpstr>Continuous outcome (means) </vt:lpstr>
      <vt:lpstr>Goals</vt:lpstr>
      <vt:lpstr>Continuous outcome (means) </vt:lpstr>
      <vt:lpstr>Scatter Plots and Correlation</vt:lpstr>
      <vt:lpstr>Hans Rosling on Health &amp; Wealth</vt:lpstr>
      <vt:lpstr>What is “Linear”?</vt:lpstr>
      <vt:lpstr>Scatter Plot Examples</vt:lpstr>
      <vt:lpstr>Scatter Plot Examples</vt:lpstr>
      <vt:lpstr>Scatter Plot Examples</vt:lpstr>
      <vt:lpstr>Pearson Correlation Coefficient</vt:lpstr>
      <vt:lpstr>Features of  ρ  and  r</vt:lpstr>
      <vt:lpstr>Positive Correlation</vt:lpstr>
      <vt:lpstr>Negative Correlation</vt:lpstr>
      <vt:lpstr>Sample Correlations</vt:lpstr>
      <vt:lpstr>Check your learning</vt:lpstr>
      <vt:lpstr>The effect of outliers</vt:lpstr>
      <vt:lpstr>Restricted Range: Sampling Bias</vt:lpstr>
      <vt:lpstr>Further Restrictions</vt:lpstr>
      <vt:lpstr>Correlation Significance</vt:lpstr>
      <vt:lpstr>Correlation Hypothesis Testing </vt:lpstr>
      <vt:lpstr>PowerPoint Presentation</vt:lpstr>
      <vt:lpstr>PowerPoint Presentation</vt:lpstr>
      <vt:lpstr>Correlation Hypothesis Testing </vt:lpstr>
      <vt:lpstr>Correlation Hypothesis Testing </vt:lpstr>
      <vt:lpstr>Correlation Hypothesis Testing </vt:lpstr>
      <vt:lpstr>Correlation Assumptions</vt:lpstr>
      <vt:lpstr>Correlation Hypothesis Testing </vt:lpstr>
      <vt:lpstr>Calculating the Pearson  Correlation Coefficient</vt:lpstr>
      <vt:lpstr>PowerPoint Presentation</vt:lpstr>
      <vt:lpstr>PowerPoint Presentation</vt:lpstr>
      <vt:lpstr>Calculating the Pearson  Correlation Coefficient</vt:lpstr>
      <vt:lpstr>Calculating the Pearson  Correlation Coefficient</vt:lpstr>
      <vt:lpstr>Significance Test for Correlation</vt:lpstr>
      <vt:lpstr>Correlation Hypothesis Testing </vt:lpstr>
      <vt:lpstr>Significance Test for Correlation</vt:lpstr>
      <vt:lpstr>Correlation Hypothesis Testing </vt:lpstr>
      <vt:lpstr>The limits of correlation</vt:lpstr>
      <vt:lpstr>Correlation is not Causation</vt:lpstr>
      <vt:lpstr>Correlation is not Causation</vt:lpstr>
      <vt:lpstr>The Limitations of Correlation</vt:lpstr>
      <vt:lpstr>Partial Correlation</vt:lpstr>
      <vt:lpstr>Example</vt:lpstr>
      <vt:lpstr>Simpson’s Paradox</vt:lpstr>
      <vt:lpstr>A situation where the subgroups are always the way to go</vt:lpstr>
      <vt:lpstr>Gender Discrimination?</vt:lpstr>
      <vt:lpstr>Gender Discrimination?</vt:lpstr>
      <vt:lpstr>How can we test these associations?</vt:lpstr>
      <vt:lpstr>Randomized Trial (gold standard)</vt:lpstr>
      <vt:lpstr>Randomized Trial (gold standard)</vt:lpstr>
      <vt:lpstr>Randomized Trial (gold standard)</vt:lpstr>
      <vt:lpstr>Randomized Trial (gold standard)</vt:lpstr>
      <vt:lpstr>Continuous outcome (means) </vt:lpstr>
      <vt:lpstr>Regression</vt:lpstr>
      <vt:lpstr>Goals for Regression</vt:lpstr>
      <vt:lpstr>Goals for Regression</vt:lpstr>
      <vt:lpstr>Statistical Regression Analysis</vt:lpstr>
      <vt:lpstr>Relationship with correlation</vt:lpstr>
      <vt:lpstr>Regression in Machine Learning</vt:lpstr>
      <vt:lpstr>Simple Linear Regression Model</vt:lpstr>
      <vt:lpstr>Population Linear Regression</vt:lpstr>
      <vt:lpstr>Population Linear Regression</vt:lpstr>
      <vt:lpstr>Estimated Regression Model</vt:lpstr>
      <vt:lpstr>Better Estimate</vt:lpstr>
      <vt:lpstr>Estimated Regression Model</vt:lpstr>
      <vt:lpstr>Least Squares Criterion</vt:lpstr>
      <vt:lpstr>Least Squares Criterion</vt:lpstr>
      <vt:lpstr>Least Squares Criterion</vt:lpstr>
      <vt:lpstr>Least Squares Regression Properties</vt:lpstr>
      <vt:lpstr>Linear Regression Assumptions</vt:lpstr>
      <vt:lpstr>Simple Linear Regression Example</vt:lpstr>
      <vt:lpstr>Sample Data for House Price Model</vt:lpstr>
      <vt:lpstr>Graphical Presentation</vt:lpstr>
      <vt:lpstr>Graphical Presentation</vt:lpstr>
      <vt:lpstr>Graphical Presentation</vt:lpstr>
      <vt:lpstr>Example: House Prices</vt:lpstr>
      <vt:lpstr>Example: House Prices</vt:lpstr>
      <vt:lpstr>Example: House Prices</vt:lpstr>
      <vt:lpstr>Further Analysis: Test for significance</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Standard Error of Estimate</vt:lpstr>
      <vt:lpstr>Explained and Unexplained Variation</vt:lpstr>
      <vt:lpstr>Explained and Unexplained Variation</vt:lpstr>
      <vt:lpstr>Unexplained error in House Price Model (SSE)</vt:lpstr>
      <vt:lpstr>Residual Analysis</vt:lpstr>
      <vt:lpstr>Residual Analysis for Linearity</vt:lpstr>
      <vt:lpstr>Residual Analysis for  Constant Variance (Homoscedasticity) </vt:lpstr>
      <vt:lpstr>PowerPoint Presentation</vt:lpstr>
      <vt:lpstr>Multiple Linear Regression</vt:lpstr>
      <vt:lpstr>Multivariate regression pitfalls</vt:lpstr>
      <vt:lpstr>Multivariate regression pitfalls</vt:lpstr>
      <vt:lpstr>Multivariate regression pitfalls</vt:lpstr>
      <vt:lpstr>Overfitting</vt:lpstr>
      <vt:lpstr>Summary</vt:lpstr>
      <vt:lpstr>Continuous outcome (means) </vt:lpstr>
      <vt:lpstr>Binary or categorical outcomes (proportions)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338</cp:revision>
  <dcterms:created xsi:type="dcterms:W3CDTF">2013-10-07T16:54:34Z</dcterms:created>
  <dcterms:modified xsi:type="dcterms:W3CDTF">2014-02-25T15:08:46Z</dcterms:modified>
</cp:coreProperties>
</file>