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40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9" r:id="rId39"/>
    <p:sldId id="560" r:id="rId40"/>
    <p:sldId id="562" r:id="rId41"/>
    <p:sldId id="563" r:id="rId42"/>
    <p:sldId id="558" r:id="rId43"/>
    <p:sldId id="564" r:id="rId44"/>
    <p:sldId id="56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51" d="100"/>
          <a:sy n="51" d="100"/>
        </p:scale>
        <p:origin x="-760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3 requires any serious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4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write code to create this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9748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766798" cy="1040870"/>
          </a:xfrm>
        </p:spPr>
        <p:txBody>
          <a:bodyPr/>
          <a:lstStyle/>
          <a:p>
            <a:r>
              <a:rPr lang="en-US" dirty="0" smtClean="0"/>
              <a:t>Byte 5: Statistics and Machine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'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0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 smtClean="0">
                <a:latin typeface="Andale Mono"/>
                <a:cs typeface="Andale Mono"/>
              </a:rPr>
              <a:t>Cats</a:t>
            </a:r>
            <a:r>
              <a:rPr lang="pl-PL" sz="2000" dirty="0" smtClean="0">
                <a:latin typeface="Andale Mono"/>
                <a:cs typeface="Andale Mono"/>
              </a:rPr>
              <a:t>’)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1" y="3654630"/>
            <a:ext cx="6866871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297977" y="4991143"/>
            <a:ext cx="3936596" cy="555386"/>
          </a:xfrm>
          <a:prstGeom prst="borderCallout1">
            <a:avLst>
              <a:gd name="adj1" fmla="val -22917"/>
              <a:gd name="adj2" fmla="val 76174"/>
              <a:gd name="adj3" fmla="val -72197"/>
              <a:gd name="adj4" fmla="val 3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One set of bars for the dogs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15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 smtClean="0">
                <a:latin typeface="Andale Mono"/>
                <a:cs typeface="Andale Mono"/>
              </a:rPr>
              <a:t>Cats</a:t>
            </a:r>
            <a:r>
              <a:rPr lang="pl-PL" sz="2000" dirty="0" smtClean="0">
                <a:latin typeface="Andale Mono"/>
                <a:cs typeface="Andale Mono"/>
              </a:rPr>
              <a:t>’)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1" y="4724277"/>
            <a:ext cx="6866871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8" y="3743221"/>
            <a:ext cx="3936596" cy="555386"/>
          </a:xfrm>
          <a:prstGeom prst="borderCallout1">
            <a:avLst>
              <a:gd name="adj1" fmla="val 181715"/>
              <a:gd name="adj2" fmla="val 69382"/>
              <a:gd name="adj3" fmla="val 112374"/>
              <a:gd name="adj4" fmla="val 59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One set of bars for the cats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90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624313"/>
            <a:ext cx="7713589" cy="15846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8" y="3743221"/>
            <a:ext cx="3936596" cy="555386"/>
          </a:xfrm>
          <a:prstGeom prst="borderCallout1">
            <a:avLst>
              <a:gd name="adj1" fmla="val -99153"/>
              <a:gd name="adj2" fmla="val 76174"/>
              <a:gd name="adj3" fmla="val -16023"/>
              <a:gd name="adj4" fmla="val 5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Make sure you label the axes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73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90" y="310162"/>
            <a:ext cx="7887140" cy="59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5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X_2, p, </a:t>
            </a:r>
            <a:r>
              <a:rPr lang="en-US" sz="2000" dirty="0" err="1">
                <a:latin typeface="Andale Mono"/>
                <a:cs typeface="Andale Mono"/>
              </a:rPr>
              <a:t>dof</a:t>
            </a:r>
            <a:r>
              <a:rPr lang="en-US" sz="2000" dirty="0">
                <a:latin typeface="Andale Mono"/>
                <a:cs typeface="Andale Mono"/>
              </a:rPr>
              <a:t>, expected= scipy.stats.chi2_contingency(Observed)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print "CHI-squared: ", X_2, "p = ", </a:t>
            </a:r>
            <a:r>
              <a:rPr lang="en-US" sz="2000" dirty="0" smtClean="0">
                <a:latin typeface="Andale Mono"/>
                <a:cs typeface="Andale Mono"/>
              </a:rPr>
              <a:t>p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Result: X_2 </a:t>
            </a:r>
            <a:r>
              <a:rPr lang="en-US" sz="2000" dirty="0"/>
              <a:t>2717.60764258 , p 0.0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344837"/>
            <a:ext cx="7713589" cy="15846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7" y="3743221"/>
            <a:ext cx="5006135" cy="555386"/>
          </a:xfrm>
          <a:prstGeom prst="borderCallout1">
            <a:avLst>
              <a:gd name="adj1" fmla="val -139277"/>
              <a:gd name="adj2" fmla="val 72168"/>
              <a:gd name="adj3" fmla="val -16023"/>
              <a:gd name="adj4" fmla="val 5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X_2 is the chi squared value; p is the p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96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do: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significant difference in outcomes at different ages:</a:t>
            </a:r>
          </a:p>
          <a:p>
            <a:pPr lvl="1"/>
            <a:r>
              <a:rPr lang="en-US" dirty="0"/>
              <a:t>What is the hypothesis H0?</a:t>
            </a:r>
          </a:p>
          <a:p>
            <a:pPr lvl="1"/>
            <a:r>
              <a:rPr lang="en-US" dirty="0"/>
              <a:t>Show a chart comparing outcomes for each group</a:t>
            </a:r>
          </a:p>
          <a:p>
            <a:pPr lvl="1"/>
            <a:r>
              <a:rPr lang="en-US" dirty="0"/>
              <a:t>State your results giving the 𝒳</a:t>
            </a:r>
            <a:r>
              <a:rPr lang="en-US" baseline="30000" dirty="0"/>
              <a:t>2</a:t>
            </a:r>
            <a:r>
              <a:rPr lang="en-US" dirty="0"/>
              <a:t> and p values and stating whether H0 is rejected or not. </a:t>
            </a:r>
          </a:p>
        </p:txBody>
      </p:sp>
    </p:spTree>
    <p:extLst>
      <p:ext uri="{BB962C8B-B14F-4D97-AF65-F5344CB8AC3E}">
        <p14:creationId xmlns:p14="http://schemas.microsoft.com/office/powerpoint/2010/main" val="268773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do:</a:t>
            </a:r>
            <a:endParaRPr lang="en-US" dirty="0"/>
          </a:p>
        </p:txBody>
      </p:sp>
      <p:pic>
        <p:nvPicPr>
          <p:cNvPr id="7" name="Content Placeholder 6" descr="Screen Shot 2014-03-17 at 11.10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4" r="-8864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2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Extracting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don’t want everything in the fusion table</a:t>
            </a:r>
          </a:p>
          <a:p>
            <a:pPr lvl="1"/>
            <a:r>
              <a:rPr lang="en-US" dirty="0" smtClean="0"/>
              <a:t>Can’t use the outcome measure</a:t>
            </a:r>
          </a:p>
          <a:p>
            <a:pPr lvl="1"/>
            <a:r>
              <a:rPr lang="en-US" dirty="0" smtClean="0"/>
              <a:t>Some features may introduce bias (such as </a:t>
            </a:r>
            <a:r>
              <a:rPr lang="en-US" dirty="0" err="1" smtClean="0"/>
              <a:t>OutcomeMonth</a:t>
            </a:r>
            <a:r>
              <a:rPr lang="en-US" dirty="0" smtClean="0"/>
              <a:t>). What do we know that could predict the outcome at </a:t>
            </a:r>
            <a:r>
              <a:rPr lang="en-US" i="1" dirty="0" smtClean="0"/>
              <a:t>intake time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Some features too complex to be useful (</a:t>
            </a:r>
            <a:r>
              <a:rPr lang="en-US" dirty="0" err="1" smtClean="0"/>
              <a:t>IntakeDate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A good starting set</a:t>
            </a:r>
            <a:r>
              <a:rPr lang="en-US" dirty="0"/>
              <a:t>: 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features </a:t>
            </a:r>
            <a:r>
              <a:rPr lang="en-US" sz="1800" dirty="0">
                <a:latin typeface="Andale Mono"/>
                <a:cs typeface="Andale Mono"/>
              </a:rPr>
              <a:t>= ['</a:t>
            </a:r>
            <a:r>
              <a:rPr lang="en-US" sz="1800" dirty="0" err="1">
                <a:latin typeface="Andale Mono"/>
                <a:cs typeface="Andale Mono"/>
              </a:rPr>
              <a:t>AnimalType</a:t>
            </a:r>
            <a:r>
              <a:rPr lang="en-US" sz="1800" dirty="0">
                <a:latin typeface="Andale Mono"/>
                <a:cs typeface="Andale Mono"/>
              </a:rPr>
              <a:t>', '</a:t>
            </a:r>
            <a:r>
              <a:rPr lang="en-US" sz="1800" dirty="0" err="1">
                <a:latin typeface="Andale Mono"/>
                <a:cs typeface="Andale Mono"/>
              </a:rPr>
              <a:t>IntakeMonth</a:t>
            </a:r>
            <a:r>
              <a:rPr lang="en-US" sz="1800" dirty="0">
                <a:latin typeface="Andale Mono"/>
                <a:cs typeface="Andale Mono"/>
              </a:rPr>
              <a:t>', 'Breed', 'Age', 'Sex', '</a:t>
            </a:r>
            <a:r>
              <a:rPr lang="en-US" sz="1800" dirty="0" err="1" smtClean="0">
                <a:latin typeface="Andale Mono"/>
                <a:cs typeface="Andale Mono"/>
              </a:rPr>
              <a:t>SpayNeuter</a:t>
            </a:r>
            <a:r>
              <a:rPr lang="en-US" sz="1800" dirty="0" smtClean="0">
                <a:latin typeface="Andale Mono"/>
                <a:cs typeface="Andale Mono"/>
              </a:rPr>
              <a:t>’, '</a:t>
            </a:r>
            <a:r>
              <a:rPr lang="en-US" sz="1800" dirty="0">
                <a:latin typeface="Andale Mono"/>
                <a:cs typeface="Andale Mono"/>
              </a:rPr>
              <a:t>Size', 'Color', '</a:t>
            </a:r>
            <a:r>
              <a:rPr lang="en-US" sz="1800" dirty="0" err="1">
                <a:latin typeface="Andale Mono"/>
                <a:cs typeface="Andale Mono"/>
              </a:rPr>
              <a:t>IntakeType</a:t>
            </a:r>
            <a:r>
              <a:rPr lang="en-US" sz="1800" dirty="0">
                <a:latin typeface="Andale Mono"/>
                <a:cs typeface="Andale Mono"/>
              </a:rPr>
              <a:t>']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1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Goals: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statistical test to check for significant differences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visualization to sanity check the results you are </a:t>
            </a:r>
            <a:r>
              <a:rPr lang="en-US" dirty="0" smtClean="0"/>
              <a:t>finding</a:t>
            </a:r>
          </a:p>
          <a:p>
            <a:pPr marL="0" indent="0">
              <a:buNone/>
            </a:pPr>
            <a:r>
              <a:rPr lang="en-US" dirty="0" smtClean="0"/>
              <a:t>Dealing with multiple types of comparison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Extracting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Extracting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9727" y="3654630"/>
            <a:ext cx="6312686" cy="19810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494114" y="1583708"/>
            <a:ext cx="3936596" cy="1134980"/>
          </a:xfrm>
          <a:prstGeom prst="borderCallout1">
            <a:avLst>
              <a:gd name="adj1" fmla="val 191095"/>
              <a:gd name="adj2" fmla="val 25798"/>
              <a:gd name="adj3" fmla="val 105110"/>
              <a:gd name="adj4" fmla="val 7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Similar approach to counting cat and dog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61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unwanted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  <a:endParaRPr lang="en-US" sz="3000" dirty="0" smtClean="0"/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X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6" y="5635665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525816" y="3477875"/>
            <a:ext cx="3936596" cy="1134980"/>
          </a:xfrm>
          <a:prstGeom prst="borderCallout1">
            <a:avLst>
              <a:gd name="adj1" fmla="val 191095"/>
              <a:gd name="adj2" fmla="val 25798"/>
              <a:gd name="adj3" fmla="val 105110"/>
              <a:gd name="adj4" fmla="val 7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Selects only those columns used in </a:t>
            </a:r>
            <a:r>
              <a:rPr lang="en-US" sz="2000" dirty="0" err="1" smtClean="0"/>
              <a:t>all_data</a:t>
            </a:r>
            <a:r>
              <a:rPr lang="en-US" sz="2000" dirty="0" smtClean="0"/>
              <a:t> for X, and the outcome variable for y (what we will predict)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3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unwanted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y[y=="No Show"]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y[y=="Missing Report Expired"]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y[y=="Found Report Expired"] = "</a:t>
            </a:r>
            <a:r>
              <a:rPr lang="en-US" sz="2000" dirty="0" smtClean="0">
                <a:latin typeface="Andale Mono"/>
                <a:cs typeface="Andale Mono"/>
              </a:rPr>
              <a:t>Other”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…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y[y=="Trap Neuter/Spay Released"]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y[y=="Transferred to Rescue Group"]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</a:t>
            </a:r>
            <a:r>
              <a:rPr lang="en-US" sz="2000" dirty="0" err="1">
                <a:latin typeface="Andale Mono"/>
                <a:cs typeface="Andale Mono"/>
              </a:rPr>
              <a:t>u'Foster</a:t>
            </a:r>
            <a:r>
              <a:rPr lang="en-US" sz="2000" dirty="0">
                <a:latin typeface="Andale Mono"/>
                <a:cs typeface="Andale Mono"/>
              </a:rPr>
              <a:t>']="Other"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022" y="2716419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297977" y="4877907"/>
            <a:ext cx="3936596" cy="1134980"/>
          </a:xfrm>
          <a:prstGeom prst="borderCallout1">
            <a:avLst>
              <a:gd name="adj1" fmla="val -13100"/>
              <a:gd name="adj2" fmla="val 46741"/>
              <a:gd name="adj3" fmla="val -83378"/>
              <a:gd name="adj4" fmla="val 3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the hard work is done with </a:t>
            </a:r>
            <a:r>
              <a:rPr lang="en-US" sz="2000" dirty="0" err="1" smtClean="0"/>
              <a:t>X_opt</a:t>
            </a:r>
            <a:r>
              <a:rPr lang="en-US" sz="2000" dirty="0" smtClean="0"/>
              <a:t> and </a:t>
            </a:r>
            <a:r>
              <a:rPr lang="en-US" sz="2000" dirty="0" err="1" smtClean="0"/>
              <a:t>y_opt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32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3381" y="3652361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748636" y="5093670"/>
            <a:ext cx="3936596" cy="1134980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Only use </a:t>
            </a:r>
            <a:r>
              <a:rPr lang="en-US" sz="2000" dirty="0" err="1" smtClean="0"/>
              <a:t>th</a:t>
            </a:r>
            <a:r>
              <a:rPr lang="en-US" sz="2000" dirty="0" smtClean="0"/>
              <a:t> </a:t>
            </a:r>
            <a:r>
              <a:rPr lang="en-US" sz="2000" dirty="0" err="1" smtClean="0"/>
              <a:t>erest</a:t>
            </a:r>
            <a:r>
              <a:rPr lang="en-US" sz="2000" dirty="0" smtClean="0"/>
              <a:t> of the data for validation at the very end (you will use this to report numbers in Byte5)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84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35455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34"/>
          <p:cNvSpPr/>
          <p:nvPr/>
        </p:nvSpPr>
        <p:spPr>
          <a:xfrm>
            <a:off x="3780124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7671"/>
              <a:gd name="adj4" fmla="val 51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X</a:t>
            </a:r>
            <a:endParaRPr lang="en-US" sz="2000" dirty="0"/>
          </a:p>
        </p:txBody>
      </p:sp>
      <p:sp>
        <p:nvSpPr>
          <p:cNvPr id="36" name="Line Callout 1 35"/>
          <p:cNvSpPr/>
          <p:nvPr/>
        </p:nvSpPr>
        <p:spPr>
          <a:xfrm>
            <a:off x="5146318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2327"/>
              <a:gd name="adj4" fmla="val 27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737582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X_train</a:t>
            </a:r>
            <a:r>
              <a:rPr lang="en-US" sz="1800" dirty="0">
                <a:latin typeface="Andale Mono"/>
                <a:cs typeface="Andale Mono"/>
              </a:rPr>
              <a:t>, </a:t>
            </a:r>
            <a:r>
              <a:rPr lang="en-US" sz="1800" dirty="0" err="1">
                <a:latin typeface="Andale Mono"/>
                <a:cs typeface="Andale Mono"/>
              </a:rPr>
              <a:t>y_train</a:t>
            </a:r>
            <a:r>
              <a:rPr lang="en-US" sz="1800" dirty="0">
                <a:latin typeface="Andale Mono"/>
                <a:cs typeface="Andale Mono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5362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Goals: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Developing </a:t>
            </a:r>
            <a:r>
              <a:rPr lang="en-US" dirty="0"/>
              <a:t>a feature set to be used for prediction </a:t>
            </a:r>
            <a:r>
              <a:rPr lang="en-US" dirty="0" smtClean="0"/>
              <a:t>based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Naive Bayes and Decision Trees to train a </a:t>
            </a:r>
            <a:r>
              <a:rPr lang="en-US" dirty="0" smtClean="0"/>
              <a:t>classifier</a:t>
            </a:r>
          </a:p>
          <a:p>
            <a:pPr marL="0" indent="0">
              <a:buNone/>
            </a:pPr>
            <a:r>
              <a:rPr lang="en-US" dirty="0" smtClean="0"/>
              <a:t>Developing in an optimization set</a:t>
            </a:r>
          </a:p>
          <a:p>
            <a:pPr marL="0" indent="0">
              <a:buNone/>
            </a:pPr>
            <a:r>
              <a:rPr lang="en-US" dirty="0" smtClean="0"/>
              <a:t>Understanding </a:t>
            </a:r>
            <a:r>
              <a:rPr lang="en-US" dirty="0"/>
              <a:t>your results and comparing them to a baseline classifier</a:t>
            </a:r>
          </a:p>
          <a:p>
            <a:pPr marL="0" indent="0">
              <a:buNone/>
            </a:pPr>
            <a:r>
              <a:rPr lang="en-US" dirty="0" smtClean="0"/>
              <a:t>Documenting </a:t>
            </a:r>
            <a:r>
              <a:rPr lang="en-US" dirty="0"/>
              <a:t>your findings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37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X_train</a:t>
            </a:r>
            <a:r>
              <a:rPr lang="en-US" sz="1800" dirty="0">
                <a:latin typeface="Andale Mono"/>
                <a:cs typeface="Andale Mono"/>
              </a:rPr>
              <a:t>, </a:t>
            </a:r>
            <a:r>
              <a:rPr lang="en-US" sz="1800" dirty="0" err="1">
                <a:latin typeface="Andale Mono"/>
                <a:cs typeface="Andale Mono"/>
              </a:rPr>
              <a:t>y_train</a:t>
            </a:r>
            <a:r>
              <a:rPr lang="en-US" sz="1800" dirty="0">
                <a:latin typeface="Andale Mono"/>
                <a:cs typeface="Andale Mono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6830" y="5732739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5463" y="5731982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</p:cNvCxnSpPr>
          <p:nvPr/>
        </p:nvCxnSpPr>
        <p:spPr>
          <a:xfrm flipH="1">
            <a:off x="2428744" y="4225927"/>
            <a:ext cx="2014143" cy="150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35815" y="4226684"/>
            <a:ext cx="2014143" cy="150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3776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 smtClean="0">
                <a:latin typeface="Andale Mono"/>
                <a:cs typeface="Andale Mono"/>
              </a:rPr>
              <a:t>(</a:t>
            </a:r>
            <a:r>
              <a:rPr lang="en-US" sz="1800" dirty="0" err="1" smtClean="0">
                <a:latin typeface="Andale Mono"/>
                <a:cs typeface="Andale Mono"/>
              </a:rPr>
              <a:t>X_opt</a:t>
            </a:r>
            <a:r>
              <a:rPr lang="en-US" sz="1800" dirty="0" smtClean="0">
                <a:latin typeface="Andale Mono"/>
                <a:cs typeface="Andale Mono"/>
              </a:rPr>
              <a:t>, </a:t>
            </a:r>
            <a:r>
              <a:rPr lang="en-US" sz="1800" dirty="0" err="1" smtClean="0">
                <a:latin typeface="Andale Mono"/>
                <a:cs typeface="Andale Mono"/>
              </a:rPr>
              <a:t>y_opt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  <a:endParaRPr lang="en-US" sz="1800" dirty="0">
              <a:latin typeface="Andale Mono"/>
              <a:cs typeface="Andale Mono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994837" y="5759178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524" y="5731982"/>
            <a:ext cx="425370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715719" y="2428991"/>
            <a:ext cx="4804144" cy="330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0"/>
          </p:cNvCxnSpPr>
          <p:nvPr/>
        </p:nvCxnSpPr>
        <p:spPr>
          <a:xfrm flipH="1">
            <a:off x="571209" y="4226684"/>
            <a:ext cx="5677191" cy="1505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4361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28943" y="1579745"/>
            <a:ext cx="8274086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cross_validation.StratifiedKFold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, 10)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train, test in </a:t>
            </a: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train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dc.fit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test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dc.predict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calculate metrics relating how well they did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+ [</a:t>
            </a:r>
            <a:r>
              <a:rPr lang="en-US" sz="2000" dirty="0" err="1">
                <a:latin typeface="Andale Mono"/>
                <a:cs typeface="Andale Mono"/>
              </a:rPr>
              <a:t>dc_accuracy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32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2025610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2748636" y="3637274"/>
            <a:ext cx="3936596" cy="1134980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loop and select a different fold for </a:t>
            </a:r>
            <a:r>
              <a:rPr lang="en-US" sz="2000" dirty="0" err="1" smtClean="0"/>
              <a:t>traininng</a:t>
            </a:r>
            <a:r>
              <a:rPr lang="en-US" sz="2000" dirty="0" smtClean="0"/>
              <a:t>/testing each time from the optimization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262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128943" y="1579745"/>
            <a:ext cx="8274086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cross_validation.StratifiedKFold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, 10)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for train, test in </a:t>
            </a: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train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= </a:t>
            </a:r>
            <a:r>
              <a:rPr lang="en-US" sz="2000" dirty="0" err="1" smtClean="0">
                <a:latin typeface="Andale Mono"/>
                <a:cs typeface="Andale Mono"/>
              </a:rPr>
              <a:t>dc.fit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test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dc.predict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calculate metrics relating how well they did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+ [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Font typeface="Arial"/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33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3074643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2748635" y="4476795"/>
            <a:ext cx="4485937" cy="757758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 the classifier with the training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72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128943" y="1579745"/>
            <a:ext cx="8274086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cross_validation.StratifiedKFold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, 10)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for train, test in </a:t>
            </a: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train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= </a:t>
            </a:r>
            <a:r>
              <a:rPr lang="en-US" sz="2000" dirty="0" err="1" smtClean="0">
                <a:latin typeface="Andale Mono"/>
                <a:cs typeface="Andale Mono"/>
              </a:rPr>
              <a:t>dc.fit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test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dc.predict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calculate metrics relating how well they did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+ [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Font typeface="Arial"/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34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3914164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2760902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it with the testing set (one of the 10 folds)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470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79745"/>
            <a:ext cx="8274086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cross_validation.StratifiedKFold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, 10)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train, test in </a:t>
            </a: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train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dc.fit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test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dc.predict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calculate metrics relating how well they did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+ [</a:t>
            </a:r>
            <a:r>
              <a:rPr lang="en-US" sz="2000" dirty="0" err="1">
                <a:latin typeface="Andale Mono"/>
                <a:cs typeface="Andale Mono"/>
              </a:rPr>
              <a:t>dc_accuracy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35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4838869"/>
            <a:ext cx="8550088" cy="17497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3206582"/>
            <a:ext cx="5332656" cy="1094290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Calculate metrics such as accuracy. We can capture them in an array and print them out along the way or compute an </a:t>
            </a:r>
            <a:r>
              <a:rPr lang="en-US" sz="2000" dirty="0" err="1" smtClean="0"/>
              <a:t>avg</a:t>
            </a:r>
            <a:r>
              <a:rPr lang="en-US" sz="2000" dirty="0" smtClean="0"/>
              <a:t> at the 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602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useful 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</a:t>
            </a:r>
          </a:p>
          <a:p>
            <a:pPr marL="0" indent="0">
              <a:buNone/>
            </a:pPr>
            <a:r>
              <a:rPr lang="en-US" dirty="0" smtClean="0"/>
              <a:t>Precision </a:t>
            </a:r>
            <a:r>
              <a:rPr lang="en-US" dirty="0">
                <a:latin typeface="Arial" charset="0"/>
              </a:rPr>
              <a:t>= TP / (TP + FP)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Recall </a:t>
            </a:r>
            <a:r>
              <a:rPr lang="en-US" dirty="0" smtClean="0">
                <a:latin typeface="Arial" charset="0"/>
              </a:rPr>
              <a:t>= </a:t>
            </a:r>
            <a:r>
              <a:rPr lang="en-US" dirty="0">
                <a:latin typeface="Arial" charset="0"/>
              </a:rPr>
              <a:t>TP / (TP + FN)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F1 Score (harmonic mean of P&amp;R)</a:t>
            </a:r>
          </a:p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80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34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 smtClean="0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t,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5" y="3646756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2493494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Is the mean different in accuracy large?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90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 smtClean="0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t,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5" y="4510404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3338130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Is it significant? A regular t-test can answer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714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 for significant difference using Chi-Squared test</a:t>
            </a:r>
          </a:p>
          <a:p>
            <a:pPr marL="0" indent="0">
              <a:buNone/>
            </a:pPr>
            <a:r>
              <a:rPr lang="en-US" dirty="0" smtClean="0"/>
              <a:t>Check for significant difference using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Library tests provide a p-value so the process is simpler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67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ALWAYS do this on </a:t>
            </a:r>
            <a:r>
              <a:rPr lang="en-US" dirty="0" err="1" smtClean="0">
                <a:latin typeface="Arial" charset="0"/>
              </a:rPr>
              <a:t>X_opt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If </a:t>
            </a:r>
            <a:r>
              <a:rPr lang="en-US" sz="3500" dirty="0" smtClean="0">
                <a:latin typeface="Arial" charset="0"/>
              </a:rPr>
              <a:t>features are </a:t>
            </a:r>
            <a:r>
              <a:rPr lang="en-US" sz="3500" dirty="0" smtClean="0">
                <a:latin typeface="Arial" charset="0"/>
              </a:rPr>
              <a:t>based </a:t>
            </a:r>
            <a:r>
              <a:rPr lang="en-US" sz="3500" dirty="0">
                <a:latin typeface="Arial" charset="0"/>
              </a:rPr>
              <a:t>on observations over your whole set of </a:t>
            </a:r>
            <a:r>
              <a:rPr lang="en-US" sz="3500" dirty="0" smtClean="0">
                <a:latin typeface="Arial" charset="0"/>
              </a:rPr>
              <a:t>data…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latin typeface="Arial" charset="0"/>
              </a:rPr>
              <a:t>If features are based on observations over your whole set of data…</a:t>
            </a:r>
          </a:p>
          <a:p>
            <a:r>
              <a:rPr lang="en-US" sz="2800" dirty="0" smtClean="0">
                <a:latin typeface="Arial" charset="0"/>
              </a:rPr>
              <a:t>At </a:t>
            </a:r>
            <a:r>
              <a:rPr lang="en-US" sz="2800" dirty="0" smtClean="0">
                <a:latin typeface="Arial" charset="0"/>
              </a:rPr>
              <a:t>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4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the accuracy of Naive Bayes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X_rest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dirty="0" smtClean="0"/>
              <a:t>using 10-fold X-validation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the accuracy of Decision Trees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dirty="0"/>
              <a:t>using 10-fold X-validation</a:t>
            </a:r>
          </a:p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whether these accuracies are significantly different (give a p 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7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the accuracy of Naive Bayes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X_rest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dirty="0" smtClean="0"/>
              <a:t>using 10-fold X-validation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the accuracy of Decision Trees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dirty="0"/>
              <a:t>using 10-fold X-validation</a:t>
            </a:r>
          </a:p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whether these accuracies are significantly different (give a p value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</a:t>
            </a:r>
            <a:r>
              <a:rPr lang="en-US" b="1" dirty="0" smtClean="0"/>
              <a:t> </a:t>
            </a:r>
            <a:r>
              <a:rPr lang="en-US" b="1" dirty="0" err="1">
                <a:latin typeface="Andale Mono"/>
                <a:cs typeface="Andale Mono"/>
              </a:rPr>
              <a:t>X_rest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34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a picture of the decision tree and talk about what you learned from it</a:t>
            </a:r>
          </a:p>
          <a:p>
            <a:pPr marL="0" indent="0">
              <a:buNone/>
            </a:pPr>
            <a:r>
              <a:rPr lang="en-US" dirty="0"/>
              <a:t>What was the best classifier you were able to create:</a:t>
            </a:r>
          </a:p>
          <a:p>
            <a:pPr marL="0" indent="0">
              <a:buNone/>
            </a:pPr>
            <a:r>
              <a:rPr lang="en-US" dirty="0"/>
              <a:t>What features did you create or modify?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were the accuracy, precision and recall of the result on your 'rest' (non optimization) set?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0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Significant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9475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Set an alpha value (we'll use p=.05)</a:t>
            </a:r>
          </a:p>
          <a:p>
            <a:pPr marL="0" indent="0">
              <a:buNone/>
            </a:pPr>
            <a:r>
              <a:rPr lang="en-US" dirty="0"/>
              <a:t>2) Define our </a:t>
            </a:r>
            <a:r>
              <a:rPr lang="en-US" dirty="0" smtClean="0"/>
              <a:t>hypotheses:</a:t>
            </a:r>
          </a:p>
          <a:p>
            <a:pPr lvl="1"/>
            <a:r>
              <a:rPr lang="en-US" sz="2000" dirty="0" smtClean="0"/>
              <a:t>Hypothesis </a:t>
            </a:r>
            <a:r>
              <a:rPr lang="en-US" sz="2000" dirty="0"/>
              <a:t>1: </a:t>
            </a:r>
            <a:r>
              <a:rPr lang="en-US" sz="2000" dirty="0" err="1"/>
              <a:t>cat_outcomes</a:t>
            </a:r>
            <a:r>
              <a:rPr lang="en-US" sz="2000" dirty="0"/>
              <a:t> = </a:t>
            </a:r>
            <a:r>
              <a:rPr lang="en-US" sz="2000" dirty="0" err="1" smtClean="0"/>
              <a:t>dog_outcomes</a:t>
            </a:r>
            <a:endParaRPr lang="en-US" sz="2000" dirty="0" smtClean="0"/>
          </a:p>
          <a:p>
            <a:pPr lvl="1"/>
            <a:r>
              <a:rPr lang="en-US" sz="2000" dirty="0" smtClean="0"/>
              <a:t>Hypothesis </a:t>
            </a:r>
            <a:r>
              <a:rPr lang="en-US" sz="2000" dirty="0"/>
              <a:t>2: </a:t>
            </a:r>
            <a:r>
              <a:rPr lang="en-US" sz="2000" dirty="0" err="1"/>
              <a:t>cat_outcomes</a:t>
            </a:r>
            <a:r>
              <a:rPr lang="en-US" sz="2000" dirty="0"/>
              <a:t> != </a:t>
            </a:r>
            <a:r>
              <a:rPr lang="en-US" sz="2000" dirty="0" err="1"/>
              <a:t>dog_outcomes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3) Calculate the statistics (we'll use scipy.stats.chi2_contingency)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dirty="0" smtClean="0"/>
              <a:t>compare </a:t>
            </a:r>
            <a:r>
              <a:rPr lang="en-US" dirty="0"/>
              <a:t>the returned p value to alpha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State conclusion: Which hypothesis is rejected?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an array </a:t>
            </a:r>
            <a:r>
              <a:rPr lang="en-US" dirty="0"/>
              <a:t>containing the observed frequencies of cat outcomes and dog outcomes, something like this: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19879"/>
              </p:ext>
            </p:extLst>
          </p:nvPr>
        </p:nvGraphicFramePr>
        <p:xfrm>
          <a:off x="1138573" y="4048835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Euthanized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euthanized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euthanized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6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514" y="1602029"/>
            <a:ext cx="935847" cy="3812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941231" y="3052953"/>
            <a:ext cx="1582026" cy="1069647"/>
          </a:xfrm>
          <a:prstGeom prst="borderCallout1">
            <a:avLst>
              <a:gd name="adj1" fmla="val -22917"/>
              <a:gd name="adj2" fmla="val 76174"/>
              <a:gd name="adj3" fmla="val -91667"/>
              <a:gd name="adj4" fmla="val 129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0.0 ensures numbers are real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35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59745" y="3654630"/>
            <a:ext cx="5837900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1983103" y="5124847"/>
            <a:ext cx="5251470" cy="1134980"/>
          </a:xfrm>
          <a:prstGeom prst="borderCallout1">
            <a:avLst>
              <a:gd name="adj1" fmla="val -22917"/>
              <a:gd name="adj2" fmla="val 76174"/>
              <a:gd name="adj3" fmla="val -50000"/>
              <a:gd name="adj4" fmla="val 2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quick mechanism for looking something up in an array. Frequently useful in this byte. Here it lets us decide which outcome to increment.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01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9135</TotalTime>
  <Words>2935</Words>
  <Application>Microsoft Macintosh PowerPoint</Application>
  <PresentationFormat>On-screen Show (4:3)</PresentationFormat>
  <Paragraphs>548</Paragraphs>
  <Slides>44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Learning Goals: Statistics</vt:lpstr>
      <vt:lpstr>Learning Goals: Machine Learning</vt:lpstr>
      <vt:lpstr>Statistics</vt:lpstr>
      <vt:lpstr>Checking for Significant Difference</vt:lpstr>
      <vt:lpstr>Preparing the Data</vt:lpstr>
      <vt:lpstr>Preparing the Data</vt:lpstr>
      <vt:lpstr>Preparing the Data</vt:lpstr>
      <vt:lpstr>Preparing the Data</vt:lpstr>
      <vt:lpstr>Reminder: Plotting for sanity</vt:lpstr>
      <vt:lpstr>Reminder: Plotting for sanity</vt:lpstr>
      <vt:lpstr>Reminder: Plotting for sanity</vt:lpstr>
      <vt:lpstr>Reminder: Plotting for sanity</vt:lpstr>
      <vt:lpstr>Reminder: Plotting for sanity</vt:lpstr>
      <vt:lpstr>Reminder: Plotting for sanity</vt:lpstr>
      <vt:lpstr>Calculate the results</vt:lpstr>
      <vt:lpstr>What you will do:</vt:lpstr>
      <vt:lpstr>What you will do:</vt:lpstr>
      <vt:lpstr>Machine Learning: Extracting Features</vt:lpstr>
      <vt:lpstr>Machine Learning: Extracting Features</vt:lpstr>
      <vt:lpstr>Machine Learning: Extracting Features</vt:lpstr>
      <vt:lpstr>Removing unwanted features</vt:lpstr>
      <vt:lpstr>Removing unwanted classes</vt:lpstr>
      <vt:lpstr>Dividing your data</vt:lpstr>
      <vt:lpstr>Dividing your data</vt:lpstr>
      <vt:lpstr>Dividing your data</vt:lpstr>
      <vt:lpstr>Recall: Training Classifiers</vt:lpstr>
      <vt:lpstr>Recall: Training Classifiers</vt:lpstr>
      <vt:lpstr>Training Classifiers</vt:lpstr>
      <vt:lpstr>Training Classifiers</vt:lpstr>
      <vt:lpstr>Training Classifiers</vt:lpstr>
      <vt:lpstr>Using Kfold Validation</vt:lpstr>
      <vt:lpstr>Using Kfold Validation</vt:lpstr>
      <vt:lpstr>Using Kfold Validation</vt:lpstr>
      <vt:lpstr>Using Kfold Validation</vt:lpstr>
      <vt:lpstr>What are some useful metrics?</vt:lpstr>
      <vt:lpstr>Real Work: Selecting Features and Algorithms</vt:lpstr>
      <vt:lpstr>Real Work: Selecting Features and Algorithms</vt:lpstr>
      <vt:lpstr>Real Work: Selecting Features and Algorithms</vt:lpstr>
      <vt:lpstr>ALWAYS do this on X_opt</vt:lpstr>
      <vt:lpstr>Finding Features </vt:lpstr>
      <vt:lpstr>Handin Expectations</vt:lpstr>
      <vt:lpstr>Handin Expectations</vt:lpstr>
      <vt:lpstr>Handin Expectations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536</cp:revision>
  <dcterms:created xsi:type="dcterms:W3CDTF">2013-10-07T16:54:34Z</dcterms:created>
  <dcterms:modified xsi:type="dcterms:W3CDTF">2014-03-17T20:55:30Z</dcterms:modified>
</cp:coreProperties>
</file>