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4.bin" ContentType="application/vnd.openxmlformats-officedocument.oleObject"/>
  <Override PartName="/ppt/notesSlides/notesSlide17.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20.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23.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24.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25.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notesSlides/notesSlide26.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notesSlides/notesSlide27.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notesSlides/notesSlide28.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notesSlides/notesSlide39.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notesSlides/notesSlide40.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ppt/notesSlides/notesSlide41.xml" ContentType="application/vnd.openxmlformats-officedocument.presentationml.notesSlide+xml"/>
  <Override PartName="/ppt/embeddings/oleObject34.bin" ContentType="application/vnd.openxmlformats-officedocument.oleObject"/>
  <Override PartName="/ppt/embeddings/oleObject35.bin" ContentType="application/vnd.openxmlformats-officedocument.oleObject"/>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notesSlides/notesSlide97.xml" ContentType="application/vnd.openxmlformats-officedocument.presentationml.notesSlide+xml"/>
  <Override PartName="/ppt/embeddings/oleObject3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1"/>
  </p:notesMasterIdLst>
  <p:handoutMasterIdLst>
    <p:handoutMasterId r:id="rId142"/>
  </p:handoutMasterIdLst>
  <p:sldIdLst>
    <p:sldId id="258" r:id="rId2"/>
    <p:sldId id="592" r:id="rId3"/>
    <p:sldId id="455" r:id="rId4"/>
    <p:sldId id="542" r:id="rId5"/>
    <p:sldId id="527" r:id="rId6"/>
    <p:sldId id="600" r:id="rId7"/>
    <p:sldId id="556" r:id="rId8"/>
    <p:sldId id="701" r:id="rId9"/>
    <p:sldId id="702" r:id="rId10"/>
    <p:sldId id="703" r:id="rId11"/>
    <p:sldId id="704" r:id="rId12"/>
    <p:sldId id="705" r:id="rId13"/>
    <p:sldId id="700" r:id="rId14"/>
    <p:sldId id="688" r:id="rId15"/>
    <p:sldId id="689" r:id="rId16"/>
    <p:sldId id="690" r:id="rId17"/>
    <p:sldId id="691" r:id="rId18"/>
    <p:sldId id="692" r:id="rId19"/>
    <p:sldId id="693" r:id="rId20"/>
    <p:sldId id="694" r:id="rId21"/>
    <p:sldId id="695" r:id="rId22"/>
    <p:sldId id="696" r:id="rId23"/>
    <p:sldId id="697" r:id="rId24"/>
    <p:sldId id="698" r:id="rId25"/>
    <p:sldId id="574" r:id="rId26"/>
    <p:sldId id="575" r:id="rId27"/>
    <p:sldId id="583" r:id="rId28"/>
    <p:sldId id="582" r:id="rId29"/>
    <p:sldId id="577" r:id="rId30"/>
    <p:sldId id="578" r:id="rId31"/>
    <p:sldId id="579" r:id="rId32"/>
    <p:sldId id="580" r:id="rId33"/>
    <p:sldId id="573" r:id="rId34"/>
    <p:sldId id="563" r:id="rId35"/>
    <p:sldId id="564" r:id="rId36"/>
    <p:sldId id="565" r:id="rId37"/>
    <p:sldId id="566" r:id="rId38"/>
    <p:sldId id="567" r:id="rId39"/>
    <p:sldId id="568" r:id="rId40"/>
    <p:sldId id="589" r:id="rId41"/>
    <p:sldId id="591" r:id="rId42"/>
    <p:sldId id="652" r:id="rId43"/>
    <p:sldId id="658" r:id="rId44"/>
    <p:sldId id="659" r:id="rId45"/>
    <p:sldId id="660" r:id="rId46"/>
    <p:sldId id="661" r:id="rId47"/>
    <p:sldId id="636" r:id="rId48"/>
    <p:sldId id="637" r:id="rId49"/>
    <p:sldId id="638" r:id="rId50"/>
    <p:sldId id="639" r:id="rId51"/>
    <p:sldId id="640" r:id="rId52"/>
    <p:sldId id="641" r:id="rId53"/>
    <p:sldId id="642" r:id="rId54"/>
    <p:sldId id="643" r:id="rId55"/>
    <p:sldId id="644" r:id="rId56"/>
    <p:sldId id="645" r:id="rId57"/>
    <p:sldId id="646" r:id="rId58"/>
    <p:sldId id="647" r:id="rId59"/>
    <p:sldId id="648" r:id="rId60"/>
    <p:sldId id="649" r:id="rId61"/>
    <p:sldId id="650" r:id="rId62"/>
    <p:sldId id="706" r:id="rId63"/>
    <p:sldId id="710" r:id="rId64"/>
    <p:sldId id="709" r:id="rId65"/>
    <p:sldId id="543" r:id="rId66"/>
    <p:sldId id="544" r:id="rId67"/>
    <p:sldId id="686" r:id="rId68"/>
    <p:sldId id="301" r:id="rId69"/>
    <p:sldId id="473" r:id="rId70"/>
    <p:sldId id="474" r:id="rId71"/>
    <p:sldId id="475" r:id="rId72"/>
    <p:sldId id="476" r:id="rId73"/>
    <p:sldId id="477" r:id="rId74"/>
    <p:sldId id="478" r:id="rId75"/>
    <p:sldId id="479" r:id="rId76"/>
    <p:sldId id="480" r:id="rId77"/>
    <p:sldId id="481" r:id="rId78"/>
    <p:sldId id="482" r:id="rId79"/>
    <p:sldId id="483" r:id="rId80"/>
    <p:sldId id="484" r:id="rId81"/>
    <p:sldId id="485" r:id="rId82"/>
    <p:sldId id="486" r:id="rId83"/>
    <p:sldId id="487" r:id="rId84"/>
    <p:sldId id="488" r:id="rId85"/>
    <p:sldId id="489" r:id="rId86"/>
    <p:sldId id="490" r:id="rId87"/>
    <p:sldId id="491" r:id="rId88"/>
    <p:sldId id="492" r:id="rId89"/>
    <p:sldId id="493" r:id="rId90"/>
    <p:sldId id="494" r:id="rId91"/>
    <p:sldId id="495" r:id="rId92"/>
    <p:sldId id="496" r:id="rId93"/>
    <p:sldId id="497" r:id="rId94"/>
    <p:sldId id="498" r:id="rId95"/>
    <p:sldId id="502" r:id="rId96"/>
    <p:sldId id="594" r:id="rId97"/>
    <p:sldId id="595" r:id="rId98"/>
    <p:sldId id="596" r:id="rId99"/>
    <p:sldId id="597" r:id="rId100"/>
    <p:sldId id="598" r:id="rId101"/>
    <p:sldId id="707" r:id="rId102"/>
    <p:sldId id="708" r:id="rId103"/>
    <p:sldId id="519" r:id="rId104"/>
    <p:sldId id="509" r:id="rId105"/>
    <p:sldId id="310" r:id="rId106"/>
    <p:sldId id="311" r:id="rId107"/>
    <p:sldId id="511" r:id="rId108"/>
    <p:sldId id="510" r:id="rId109"/>
    <p:sldId id="314" r:id="rId110"/>
    <p:sldId id="315" r:id="rId111"/>
    <p:sldId id="316" r:id="rId112"/>
    <p:sldId id="317" r:id="rId113"/>
    <p:sldId id="437" r:id="rId114"/>
    <p:sldId id="438" r:id="rId115"/>
    <p:sldId id="439" r:id="rId116"/>
    <p:sldId id="440" r:id="rId117"/>
    <p:sldId id="322" r:id="rId118"/>
    <p:sldId id="512" r:id="rId119"/>
    <p:sldId id="324" r:id="rId120"/>
    <p:sldId id="325" r:id="rId121"/>
    <p:sldId id="331" r:id="rId122"/>
    <p:sldId id="514" r:id="rId123"/>
    <p:sldId id="687" r:id="rId124"/>
    <p:sldId id="469" r:id="rId125"/>
    <p:sldId id="593" r:id="rId126"/>
    <p:sldId id="520" r:id="rId127"/>
    <p:sldId id="521" r:id="rId128"/>
    <p:sldId id="522" r:id="rId129"/>
    <p:sldId id="523" r:id="rId130"/>
    <p:sldId id="524" r:id="rId131"/>
    <p:sldId id="525" r:id="rId132"/>
    <p:sldId id="526" r:id="rId133"/>
    <p:sldId id="601" r:id="rId134"/>
    <p:sldId id="615" r:id="rId135"/>
    <p:sldId id="616" r:id="rId136"/>
    <p:sldId id="617" r:id="rId137"/>
    <p:sldId id="651" r:id="rId138"/>
    <p:sldId id="602" r:id="rId139"/>
    <p:sldId id="603" r:id="rId1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07" autoAdjust="0"/>
    <p:restoredTop sz="73305" autoAdjust="0"/>
  </p:normalViewPr>
  <p:slideViewPr>
    <p:cSldViewPr snapToGrid="0" snapToObjects="1">
      <p:cViewPr varScale="1">
        <p:scale>
          <a:sx n="95" d="100"/>
          <a:sy n="95" d="100"/>
        </p:scale>
        <p:origin x="-912" y="-104"/>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slide" Target="slides/slide139.xml"/><Relationship Id="rId141" Type="http://schemas.openxmlformats.org/officeDocument/2006/relationships/notesMaster" Target="notesMasters/notesMaster1.xml"/><Relationship Id="rId142" Type="http://schemas.openxmlformats.org/officeDocument/2006/relationships/handoutMaster" Target="handoutMasters/handoutMaster1.xml"/><Relationship Id="rId143" Type="http://schemas.openxmlformats.org/officeDocument/2006/relationships/printerSettings" Target="printerSettings/printerSettings1.bin"/><Relationship Id="rId144" Type="http://schemas.openxmlformats.org/officeDocument/2006/relationships/presProps" Target="presProps.xml"/><Relationship Id="rId145" Type="http://schemas.openxmlformats.org/officeDocument/2006/relationships/viewProps" Target="viewProps.xml"/><Relationship Id="rId146" Type="http://schemas.openxmlformats.org/officeDocument/2006/relationships/theme" Target="theme/theme1.xml"/><Relationship Id="rId14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3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4/17/16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ndale Mono"/>
                <a:cs typeface="Andale Mono"/>
              </a:rPr>
              <a:t>(otherwise too many things to select among…)</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269349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29</a:t>
            </a:fld>
            <a:endParaRPr lang="en-US"/>
          </a:p>
        </p:txBody>
      </p:sp>
    </p:spTree>
    <p:extLst>
      <p:ext uri="{BB962C8B-B14F-4D97-AF65-F5344CB8AC3E}">
        <p14:creationId xmlns:p14="http://schemas.microsoft.com/office/powerpoint/2010/main" val="1940480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18 from Russell and </a:t>
            </a:r>
            <a:r>
              <a:rPr lang="en-US" dirty="0" err="1" smtClean="0"/>
              <a:t>Norvig</a:t>
            </a:r>
            <a:r>
              <a:rPr lang="en-US" dirty="0" smtClean="0"/>
              <a:t>.</a:t>
            </a:r>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30</a:t>
            </a:fld>
            <a:endParaRPr lang="en-US"/>
          </a:p>
        </p:txBody>
      </p:sp>
    </p:spTree>
    <p:extLst>
      <p:ext uri="{BB962C8B-B14F-4D97-AF65-F5344CB8AC3E}">
        <p14:creationId xmlns:p14="http://schemas.microsoft.com/office/powerpoint/2010/main" val="262158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0"/>
              <a:buChar char="§"/>
            </a:pPr>
            <a:r>
              <a:rPr lang="en-US" sz="1200" dirty="0" smtClean="0">
                <a:latin typeface="Benguiat Frisky" charset="0"/>
              </a:rPr>
              <a:t>p is the probability that the event Y occurs, p(Y=1) </a:t>
            </a:r>
          </a:p>
          <a:p>
            <a:pPr>
              <a:buFont typeface="Wingdings" charset="0"/>
              <a:buChar char="§"/>
            </a:pPr>
            <a:r>
              <a:rPr lang="en-US" sz="1200" dirty="0" smtClean="0">
                <a:latin typeface="Benguiat Frisky" charset="0"/>
              </a:rPr>
              <a:t>p/(1-p) is the “ratio" </a:t>
            </a:r>
          </a:p>
          <a:p>
            <a:pPr>
              <a:buFont typeface="Wingdings" charset="0"/>
              <a:buChar char="§"/>
            </a:pPr>
            <a:r>
              <a:rPr lang="en-US" sz="1200" dirty="0" err="1" smtClean="0">
                <a:latin typeface="Benguiat Frisky" charset="0"/>
              </a:rPr>
              <a:t>ln</a:t>
            </a:r>
            <a:r>
              <a:rPr lang="en-US" sz="1200" dirty="0" smtClean="0">
                <a:latin typeface="Benguiat Frisky" charset="0"/>
              </a:rPr>
              <a:t>[p/(1-p)] is the log odds ratio, or "</a:t>
            </a:r>
            <a:r>
              <a:rPr lang="en-US" sz="1200" dirty="0" err="1" smtClean="0">
                <a:latin typeface="Benguiat Frisky" charset="0"/>
              </a:rPr>
              <a:t>logit</a:t>
            </a:r>
            <a:r>
              <a:rPr lang="en-US" sz="1200" dirty="0" smtClean="0">
                <a:latin typeface="Benguiat Frisky" charset="0"/>
              </a:rPr>
              <a:t>"</a:t>
            </a:r>
            <a:r>
              <a:rPr lang="en-US" sz="1200" dirty="0" smtClean="0"/>
              <a:t> </a:t>
            </a:r>
          </a:p>
          <a:p>
            <a:endParaRPr lang="en-US" dirty="0" smtClean="0"/>
          </a:p>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a common loss function</a:t>
            </a:r>
          </a:p>
          <a:p>
            <a:r>
              <a:rPr lang="en-US" dirty="0" smtClean="0"/>
              <a:t>Theta is just a matrix representation of the weights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41</a:t>
            </a:fld>
            <a:endParaRPr lang="en-US"/>
          </a:p>
        </p:txBody>
      </p:sp>
    </p:spTree>
    <p:extLst>
      <p:ext uri="{BB962C8B-B14F-4D97-AF65-F5344CB8AC3E}">
        <p14:creationId xmlns:p14="http://schemas.microsoft.com/office/powerpoint/2010/main" val="565712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50</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51</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52</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60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a:p>
            <a:endParaRPr lang="en-US" dirty="0" smtClean="0">
              <a:latin typeface="Arial" charset="0"/>
            </a:endParaRPr>
          </a:p>
          <a:p>
            <a:endParaRPr 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61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p>
          <a:p>
            <a:pPr marL="171450" indent="-171450">
              <a:buFontTx/>
              <a:buChar char="•"/>
            </a:pPr>
            <a:endParaRPr lang="en-US" baseline="0" dirty="0" smtClean="0"/>
          </a:p>
          <a:p>
            <a:pPr marL="171450" indent="-171450">
              <a:buFontTx/>
              <a:buChar char="•"/>
            </a:pPr>
            <a:r>
              <a:rPr lang="en-US" dirty="0" smtClean="0"/>
              <a:t>Also </a:t>
            </a:r>
            <a:r>
              <a:rPr lang="en-US" smtClean="0"/>
              <a:t>see: http</a:t>
            </a:r>
            <a:r>
              <a:rPr lang="en-US" dirty="0" smtClean="0"/>
              <a:t>://</a:t>
            </a:r>
            <a:r>
              <a:rPr lang="en-US" dirty="0" err="1" smtClean="0"/>
              <a:t>www.lauradhamilton.com</a:t>
            </a:r>
            <a:r>
              <a:rPr lang="en-US" dirty="0" smtClean="0"/>
              <a:t>/machine-learning-algorithm-cheat-sheet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67</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68</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69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70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p>
          <a:p>
            <a:r>
              <a:rPr lang="en-US" dirty="0" smtClean="0"/>
              <a:t>Xx get </a:t>
            </a:r>
            <a:r>
              <a:rPr lang="en-US" dirty="0" err="1" smtClean="0"/>
              <a:t>kirstin’s</a:t>
            </a:r>
            <a:r>
              <a:rPr lang="en-US" dirty="0" smtClean="0"/>
              <a:t> help improving the clarity of how I present all of the</a:t>
            </a:r>
            <a:r>
              <a:rPr lang="en-US" baseline="0" dirty="0" smtClean="0"/>
              <a:t> regression material.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71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72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73</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74</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75</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4C5EFA-181E-C64C-889B-8F18EB0AB88C}" type="slidenum">
              <a:rPr lang="en-US" sz="1200"/>
              <a:pPr/>
              <a:t>76</a:t>
            </a:fld>
            <a:endParaRPr lang="en-US" sz="120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432F28B9-7A81-024B-8CC3-38DD23C2D67A}" type="slidenum">
              <a:rPr lang="en-US" sz="1200"/>
              <a:pPr/>
              <a:t>77</a:t>
            </a:fld>
            <a:endParaRPr lang="en-US" sz="120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3BB6639-10BE-CA40-8F38-635D459AAF02}" type="slidenum">
              <a:rPr lang="en-US" sz="1200"/>
              <a:pPr/>
              <a:t>78</a:t>
            </a:fld>
            <a:endParaRPr lang="en-US" sz="120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65D613D-8F1A-5D41-93CB-2107B92E4F17}" type="slidenum">
              <a:rPr lang="en-US" sz="1200"/>
              <a:pPr/>
              <a:t>79</a:t>
            </a:fld>
            <a:endParaRPr lang="en-US" sz="120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CED14299-E9D2-9644-B6AD-61CE579B344C}" type="slidenum">
              <a:rPr lang="en-US" sz="1200"/>
              <a:pPr/>
              <a:t>80</a:t>
            </a:fld>
            <a:endParaRPr lang="en-US" sz="12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81</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82</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83</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84</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latin typeface="Arial" charset="0"/>
              </a:rPr>
              <a:t> (Note: </a:t>
            </a:r>
            <a:r>
              <a:rPr lang="ja-JP" altLang="en-US" dirty="0" smtClean="0">
                <a:latin typeface="Arial" charset="0"/>
              </a:rPr>
              <a:t>“</a:t>
            </a:r>
            <a:r>
              <a:rPr lang="en-US" dirty="0" smtClean="0">
                <a:latin typeface="Arial" charset="0"/>
              </a:rPr>
              <a:t>standard</a:t>
            </a:r>
            <a:r>
              <a:rPr lang="ja-JP" altLang="en-US" dirty="0" smtClean="0">
                <a:latin typeface="Arial" charset="0"/>
              </a:rPr>
              <a:t>”</a:t>
            </a:r>
            <a:r>
              <a:rPr lang="en-US" dirty="0" smtClean="0">
                <a:latin typeface="Arial" charset="0"/>
              </a:rPr>
              <a:t> algorithm is C4.5 [Quinlan 93])</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85</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86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87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88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89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90</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91</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92</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94</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95</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Use the attributes you have and then use the majority class to decide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100</a:t>
            </a:fld>
            <a:endParaRPr lang="en-US"/>
          </a:p>
        </p:txBody>
      </p:sp>
    </p:spTree>
    <p:extLst>
      <p:ext uri="{BB962C8B-B14F-4D97-AF65-F5344CB8AC3E}">
        <p14:creationId xmlns:p14="http://schemas.microsoft.com/office/powerpoint/2010/main" val="30561074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101</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102</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103</a:t>
            </a:fld>
            <a:endParaRPr lang="en-US"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104</a:t>
            </a:fld>
            <a:endParaRPr 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2335CD-B321-3B44-AAA5-7F5A9A8AA537}" type="slidenum">
              <a:rPr lang="en-US" sz="1200"/>
              <a:pPr/>
              <a:t>105</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106</a:t>
            </a:fld>
            <a:endParaRPr lang="en-US"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107</a:t>
            </a:fld>
            <a:endParaRPr lang="en-US"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108</a:t>
            </a:fld>
            <a:endParaRPr lang="en-US"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109</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767C557C-8A91-894F-9A91-46452B6A5D98}" type="slidenum">
              <a:rPr lang="en-US" sz="1200"/>
              <a:pPr/>
              <a:t>110</a:t>
            </a:fld>
            <a:endParaRPr lang="en-US"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FF9885-1641-C041-A79B-4B6FE8035280}" type="slidenum">
              <a:rPr lang="en-US" sz="1200"/>
              <a:pPr/>
              <a:t>111</a:t>
            </a:fld>
            <a:endParaRPr lang="en-US"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112</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113</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114</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115</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116</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117</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118</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119</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120</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121</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this</a:t>
            </a:r>
            <a:endParaRPr lang="en-US" sz="1800" dirty="0" smtClean="0">
              <a:solidFill>
                <a:srgbClr val="000000"/>
              </a:solidFill>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Closed world assumption: can make assumptions about things being ‘false’ [if</a:t>
            </a:r>
            <a:r>
              <a:rPr lang="en-US" baseline="0" dirty="0" smtClean="0"/>
              <a:t> </a:t>
            </a:r>
            <a:r>
              <a:rPr lang="en-US" baseline="0" smtClean="0"/>
              <a:t>not known]</a:t>
            </a:r>
            <a:endParaRPr lang="en-US" dirty="0"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122</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123</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124</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latin typeface="Arial" charset="0"/>
                <a:ea typeface="ＭＳ Ｐゴシック" charset="0"/>
                <a:cs typeface="ＭＳ Ｐゴシック" charset="0"/>
              </a:rPr>
              <a:t>These actions don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change, meaning that many  users either already did them or </a:t>
            </a:r>
            <a:r>
              <a:rPr lang="en-US" b="1" dirty="0" err="1">
                <a:latin typeface="Arial" charset="0"/>
                <a:ea typeface="ＭＳ Ｐゴシック" charset="0"/>
                <a:cs typeface="ＭＳ Ｐゴシック" charset="0"/>
              </a:rPr>
              <a:t>didn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plan on committing them</a:t>
            </a:r>
          </a:p>
          <a:p>
            <a:endParaRPr lang="en-US" b="1"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Already Do: </a:t>
            </a:r>
            <a:r>
              <a:rPr lang="en-US" dirty="0">
                <a:latin typeface="Arial" charset="0"/>
                <a:ea typeface="ＭＳ Ｐゴシック" charset="0"/>
                <a:cs typeface="ＭＳ Ｐゴシック" charset="0"/>
              </a:rPr>
              <a:t>Top 3 actions already done based on %age of users who marked them in each category in our open deployment. </a:t>
            </a:r>
          </a:p>
          <a:p>
            <a:r>
              <a:rPr lang="en-US" b="1" dirty="0">
                <a:latin typeface="Arial" charset="0"/>
                <a:ea typeface="ＭＳ Ｐゴシック" charset="0"/>
                <a:cs typeface="ＭＳ Ｐゴシック" charset="0"/>
              </a:rPr>
              <a:t>Unappealing: </a:t>
            </a:r>
            <a:r>
              <a:rPr lang="en-US" dirty="0">
                <a:latin typeface="Arial" charset="0"/>
                <a:ea typeface="ＭＳ Ｐゴシック" charset="0"/>
                <a:cs typeface="ＭＳ Ｐゴシック" charset="0"/>
              </a:rPr>
              <a:t>examples of actions few committed to/already do.</a:t>
            </a:r>
            <a:endParaRPr lang="en-US" b="1"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128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write code to create this table.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9609704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129</a:t>
            </a:fld>
            <a:endParaRPr lang="en-US" sz="120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130</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how to pick appropriate features and talk</a:t>
            </a:r>
            <a:r>
              <a:rPr lang="en-US" baseline="0" dirty="0" smtClean="0"/>
              <a:t> about some of these and whether or not they are ok to use…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136</a:t>
            </a:fld>
            <a:endParaRPr lang="en-US"/>
          </a:p>
        </p:txBody>
      </p:sp>
    </p:spTree>
    <p:extLst>
      <p:ext uri="{BB962C8B-B14F-4D97-AF65-F5344CB8AC3E}">
        <p14:creationId xmlns:p14="http://schemas.microsoft.com/office/powerpoint/2010/main" val="73862757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year</a:t>
            </a:r>
          </a:p>
          <a:p>
            <a:r>
              <a:rPr lang="en-US" dirty="0" smtClean="0"/>
              <a:t>Discuss variations among these features</a:t>
            </a:r>
          </a:p>
          <a:p>
            <a:r>
              <a:rPr lang="en-US" dirty="0" smtClean="0"/>
              <a:t>Discuss accuracy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137</a:t>
            </a:fld>
            <a:endParaRPr lang="en-US"/>
          </a:p>
        </p:txBody>
      </p:sp>
    </p:spTree>
    <p:extLst>
      <p:ext uri="{BB962C8B-B14F-4D97-AF65-F5344CB8AC3E}">
        <p14:creationId xmlns:p14="http://schemas.microsoft.com/office/powerpoint/2010/main" val="337299022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138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139</a:t>
            </a:fld>
            <a:endParaRPr lang="en-US"/>
          </a:p>
        </p:txBody>
      </p:sp>
    </p:spTree>
    <p:extLst>
      <p:ext uri="{BB962C8B-B14F-4D97-AF65-F5344CB8AC3E}">
        <p14:creationId xmlns:p14="http://schemas.microsoft.com/office/powerpoint/2010/main" val="354437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4/17/16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2AA59F-DB59-4248-8F4E-2C9BEC224C70}" type="slidenum">
              <a:rPr lang="en-US"/>
              <a:pPr/>
              <a:t>‹#›</a:t>
            </a:fld>
            <a:endParaRPr lang="en-US"/>
          </a:p>
        </p:txBody>
      </p:sp>
    </p:spTree>
    <p:extLst>
      <p:ext uri="{BB962C8B-B14F-4D97-AF65-F5344CB8AC3E}">
        <p14:creationId xmlns:p14="http://schemas.microsoft.com/office/powerpoint/2010/main" val="3107560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11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1480385"/>
      </p:ext>
    </p:extLst>
  </p:cSld>
  <p:clrMapOvr>
    <a:masterClrMapping/>
  </p:clrMapOvr>
  <p:transition xmlns:p14="http://schemas.microsoft.com/office/powerpoint/2010/mai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4/17/16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4/17/16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4"/>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 id="2147483671" r:id="rId21"/>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10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3.png"/></Relationships>
</file>

<file path=ppt/slides/_rels/slide109.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4.jpe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4.jpe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4.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4.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4.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4.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4.jpe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4.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4.jpe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5.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2.xml"/><Relationship Id="rId3" Type="http://schemas.openxmlformats.org/officeDocument/2006/relationships/image" Target="../media/image36.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3.xml"/><Relationship Id="rId3" Type="http://schemas.openxmlformats.org/officeDocument/2006/relationships/image" Target="../media/image37.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6.xml"/><Relationship Id="rId4" Type="http://schemas.openxmlformats.org/officeDocument/2006/relationships/oleObject" Target="../embeddings/oleObject36.bin"/><Relationship Id="rId5" Type="http://schemas.openxmlformats.org/officeDocument/2006/relationships/image" Target="../media/image23.emf"/><Relationship Id="rId6" Type="http://schemas.openxmlformats.org/officeDocument/2006/relationships/oleObject" Target="../embeddings/oleObject37.bin"/><Relationship Id="rId7" Type="http://schemas.openxmlformats.org/officeDocument/2006/relationships/image" Target="../media/image38.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7.xml"/><Relationship Id="rId4" Type="http://schemas.openxmlformats.org/officeDocument/2006/relationships/oleObject" Target="../embeddings/oleObject38.bin"/><Relationship Id="rId5" Type="http://schemas.openxmlformats.org/officeDocument/2006/relationships/image" Target="../media/image39.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4.bin"/><Relationship Id="rId5"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5.bin"/><Relationship Id="rId5" Type="http://schemas.openxmlformats.org/officeDocument/2006/relationships/image" Target="../media/image14.emf"/><Relationship Id="rId6" Type="http://schemas.openxmlformats.org/officeDocument/2006/relationships/oleObject" Target="../embeddings/oleObject6.bin"/><Relationship Id="rId7" Type="http://schemas.openxmlformats.org/officeDocument/2006/relationships/image" Target="../media/image15.emf"/><Relationship Id="rId8" Type="http://schemas.openxmlformats.org/officeDocument/2006/relationships/image" Target="../media/image1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7.bin"/><Relationship Id="rId5" Type="http://schemas.openxmlformats.org/officeDocument/2006/relationships/image" Target="../media/image19.emf"/><Relationship Id="rId6" Type="http://schemas.openxmlformats.org/officeDocument/2006/relationships/oleObject" Target="../embeddings/oleObject8.bin"/><Relationship Id="rId7" Type="http://schemas.openxmlformats.org/officeDocument/2006/relationships/image" Target="../media/image20.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9.bin"/><Relationship Id="rId5" Type="http://schemas.openxmlformats.org/officeDocument/2006/relationships/image" Target="../media/image21.emf"/><Relationship Id="rId6" Type="http://schemas.openxmlformats.org/officeDocument/2006/relationships/oleObject" Target="../embeddings/oleObject10.bin"/><Relationship Id="rId7" Type="http://schemas.openxmlformats.org/officeDocument/2006/relationships/image" Target="../media/image22.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1.bin"/><Relationship Id="rId5" Type="http://schemas.openxmlformats.org/officeDocument/2006/relationships/image" Target="../media/image23.emf"/><Relationship Id="rId6" Type="http://schemas.openxmlformats.org/officeDocument/2006/relationships/oleObject" Target="../embeddings/oleObject12.bin"/><Relationship Id="rId7" Type="http://schemas.openxmlformats.org/officeDocument/2006/relationships/image" Target="../media/image24.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3.bin"/><Relationship Id="rId5" Type="http://schemas.openxmlformats.org/officeDocument/2006/relationships/image" Target="../media/image23.emf"/><Relationship Id="rId6" Type="http://schemas.openxmlformats.org/officeDocument/2006/relationships/oleObject" Target="../embeddings/oleObject14.bin"/><Relationship Id="rId7" Type="http://schemas.openxmlformats.org/officeDocument/2006/relationships/image" Target="../media/image24.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5.bin"/><Relationship Id="rId5" Type="http://schemas.openxmlformats.org/officeDocument/2006/relationships/image" Target="../media/image23.emf"/><Relationship Id="rId6" Type="http://schemas.openxmlformats.org/officeDocument/2006/relationships/oleObject" Target="../embeddings/oleObject16.bin"/><Relationship Id="rId7" Type="http://schemas.openxmlformats.org/officeDocument/2006/relationships/image" Target="../media/image2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7.bin"/><Relationship Id="rId5" Type="http://schemas.openxmlformats.org/officeDocument/2006/relationships/image" Target="../media/image23.emf"/><Relationship Id="rId6" Type="http://schemas.openxmlformats.org/officeDocument/2006/relationships/oleObject" Target="../embeddings/oleObject18.bin"/><Relationship Id="rId7" Type="http://schemas.openxmlformats.org/officeDocument/2006/relationships/image" Target="../media/image24.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9.bin"/><Relationship Id="rId5" Type="http://schemas.openxmlformats.org/officeDocument/2006/relationships/image" Target="../media/image23.emf"/><Relationship Id="rId6" Type="http://schemas.openxmlformats.org/officeDocument/2006/relationships/oleObject" Target="../embeddings/oleObject20.bin"/><Relationship Id="rId7" Type="http://schemas.openxmlformats.org/officeDocument/2006/relationships/image" Target="../media/image24.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1.bin"/><Relationship Id="rId5" Type="http://schemas.openxmlformats.org/officeDocument/2006/relationships/image" Target="../media/image23.emf"/><Relationship Id="rId6" Type="http://schemas.openxmlformats.org/officeDocument/2006/relationships/oleObject" Target="../embeddings/oleObject22.bin"/><Relationship Id="rId7" Type="http://schemas.openxmlformats.org/officeDocument/2006/relationships/image" Target="../media/image24.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5.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4.bin"/><Relationship Id="rId5" Type="http://schemas.openxmlformats.org/officeDocument/2006/relationships/image" Target="../media/image25.emf"/><Relationship Id="rId6" Type="http://schemas.openxmlformats.org/officeDocument/2006/relationships/oleObject" Target="../embeddings/oleObject25.bin"/><Relationship Id="rId7" Type="http://schemas.openxmlformats.org/officeDocument/2006/relationships/image" Target="../media/image26.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6.bin"/><Relationship Id="rId4" Type="http://schemas.openxmlformats.org/officeDocument/2006/relationships/image" Target="../media/image27.emf"/><Relationship Id="rId5" Type="http://schemas.openxmlformats.org/officeDocument/2006/relationships/oleObject" Target="../embeddings/oleObject27.bin"/><Relationship Id="rId6" Type="http://schemas.openxmlformats.org/officeDocument/2006/relationships/image" Target="../media/image28.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28.bin"/><Relationship Id="rId5" Type="http://schemas.openxmlformats.org/officeDocument/2006/relationships/image" Target="../media/image29.emf"/><Relationship Id="rId6" Type="http://schemas.openxmlformats.org/officeDocument/2006/relationships/oleObject" Target="../embeddings/oleObject29.bin"/><Relationship Id="rId7" Type="http://schemas.openxmlformats.org/officeDocument/2006/relationships/image" Target="../media/image30.png"/><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30.bin"/><Relationship Id="rId5" Type="http://schemas.openxmlformats.org/officeDocument/2006/relationships/image" Target="../media/image29.emf"/><Relationship Id="rId6" Type="http://schemas.openxmlformats.org/officeDocument/2006/relationships/oleObject" Target="../embeddings/oleObject31.bin"/><Relationship Id="rId7" Type="http://schemas.openxmlformats.org/officeDocument/2006/relationships/image" Target="../media/image30.png"/><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32.bin"/><Relationship Id="rId5" Type="http://schemas.openxmlformats.org/officeDocument/2006/relationships/image" Target="../media/image29.emf"/><Relationship Id="rId6" Type="http://schemas.openxmlformats.org/officeDocument/2006/relationships/oleObject" Target="../embeddings/oleObject33.bin"/><Relationship Id="rId7" Type="http://schemas.openxmlformats.org/officeDocument/2006/relationships/image" Target="../media/image30.png"/><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34.bin"/><Relationship Id="rId5" Type="http://schemas.openxmlformats.org/officeDocument/2006/relationships/image" Target="../media/image29.emf"/><Relationship Id="rId6" Type="http://schemas.openxmlformats.org/officeDocument/2006/relationships/oleObject" Target="../embeddings/oleObject35.bin"/><Relationship Id="rId7" Type="http://schemas.openxmlformats.org/officeDocument/2006/relationships/image" Target="../media/image30.png"/><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1.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8.jpeg"/><Relationship Id="rId3" Type="http://schemas.openxmlformats.org/officeDocument/2006/relationships/image" Target="../media/image7.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9.jpeg"/><Relationship Id="rId3" Type="http://schemas.openxmlformats.org/officeDocument/2006/relationships/image" Target="../media/image10.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 </a:t>
            </a:r>
            <a:br>
              <a:rPr lang="en-US" dirty="0" smtClean="0"/>
            </a:br>
            <a:r>
              <a:rPr lang="en-US" dirty="0" smtClean="0"/>
              <a:t>Regression, Decision Trees &amp; </a:t>
            </a:r>
            <a:br>
              <a:rPr lang="en-US" dirty="0" smtClean="0"/>
            </a:br>
            <a:r>
              <a:rPr lang="en-US" dirty="0" smtClean="0"/>
              <a:t>Naïve Bayes </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2015</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1389499571"/>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 Decision Trees</a:t>
            </a:r>
            <a:endParaRPr lang="en-US" dirty="0"/>
          </a:p>
        </p:txBody>
      </p:sp>
      <p:sp>
        <p:nvSpPr>
          <p:cNvPr id="3" name="Content Placeholder 2"/>
          <p:cNvSpPr>
            <a:spLocks noGrp="1"/>
          </p:cNvSpPr>
          <p:nvPr>
            <p:ph idx="1"/>
          </p:nvPr>
        </p:nvSpPr>
        <p:spPr/>
        <p:txBody>
          <a:bodyPr/>
          <a:lstStyle/>
          <a:p>
            <a:pPr marL="0" indent="0">
              <a:buNone/>
            </a:pPr>
            <a:r>
              <a:rPr lang="en-US" dirty="0" smtClean="0"/>
              <a:t>Contain statements about how features relate to outcomes</a:t>
            </a:r>
          </a:p>
          <a:p>
            <a:pPr marL="0" indent="0">
              <a:buNone/>
            </a:pPr>
            <a:r>
              <a:rPr lang="en-US" dirty="0" smtClean="0"/>
              <a:t>Question: What happens when an attribute is included that is not in the tree? </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100</a:t>
            </a:fld>
            <a:endParaRPr lang="en-US" dirty="0"/>
          </a:p>
        </p:txBody>
      </p:sp>
    </p:spTree>
    <p:extLst>
      <p:ext uri="{BB962C8B-B14F-4D97-AF65-F5344CB8AC3E}">
        <p14:creationId xmlns:p14="http://schemas.microsoft.com/office/powerpoint/2010/main" val="34087515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6954502"/>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101</a:t>
            </a:fld>
            <a:endParaRPr lang="en-US" dirty="0"/>
          </a:p>
        </p:txBody>
      </p:sp>
    </p:spTree>
    <p:extLst>
      <p:ext uri="{BB962C8B-B14F-4D97-AF65-F5344CB8AC3E}">
        <p14:creationId xmlns:p14="http://schemas.microsoft.com/office/powerpoint/2010/main" val="27763825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15340583"/>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102</a:t>
            </a:fld>
            <a:endParaRPr lang="en-US" dirty="0"/>
          </a:p>
        </p:txBody>
      </p:sp>
    </p:spTree>
    <p:extLst>
      <p:ext uri="{BB962C8B-B14F-4D97-AF65-F5344CB8AC3E}">
        <p14:creationId xmlns:p14="http://schemas.microsoft.com/office/powerpoint/2010/main" val="42923249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Jen’s Mobile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{Shadyside,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a:t>
            </a:r>
            <a:r>
              <a:rPr lang="en-US" sz="2400" dirty="0">
                <a:latin typeface="Arial" charset="0"/>
              </a:rPr>
              <a:t>Location</a:t>
            </a:r>
            <a:r>
              <a:rPr lang="en-US" sz="2400" dirty="0" smtClean="0">
                <a:latin typeface="Arial" charset="0"/>
              </a:rPr>
              <a:t>=Shadyside)</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atin typeface="Arial" charset="0"/>
              </a:rPr>
              <a:t>Conditional Probability</a:t>
            </a:r>
          </a:p>
        </p:txBody>
      </p:sp>
      <p:sp>
        <p:nvSpPr>
          <p:cNvPr id="28675" name="Content Placeholder 2"/>
          <p:cNvSpPr>
            <a:spLocks noGrp="1"/>
          </p:cNvSpPr>
          <p:nvPr>
            <p:ph idx="1"/>
          </p:nvPr>
        </p:nvSpPr>
        <p:spPr>
          <a:xfrm>
            <a:off x="1128943" y="1254477"/>
            <a:ext cx="7048804" cy="4379976"/>
          </a:xfrm>
        </p:spPr>
        <p:txBody>
          <a:bodyPr/>
          <a:lstStyle/>
          <a:p>
            <a:pPr eaLnBrk="1" hangingPunct="1">
              <a:buFont typeface="Wingdings" charset="0"/>
              <a:buNone/>
            </a:pPr>
            <a:r>
              <a:rPr lang="en-US" dirty="0">
                <a:latin typeface="Arial" charset="0"/>
              </a:rPr>
              <a:t>P(A | B)  - </a:t>
            </a:r>
            <a:r>
              <a:rPr lang="ja-JP" altLang="en-US" dirty="0">
                <a:latin typeface="Arial" charset="0"/>
              </a:rPr>
              <a:t>“</a:t>
            </a:r>
            <a:r>
              <a:rPr lang="en-US" dirty="0">
                <a:latin typeface="Arial" charset="0"/>
              </a:rPr>
              <a:t>Probability of A given B</a:t>
            </a:r>
            <a:r>
              <a:rPr lang="ja-JP" altLang="en-US" dirty="0">
                <a:latin typeface="Arial" charset="0"/>
              </a:rPr>
              <a:t>”</a:t>
            </a:r>
            <a:endParaRPr lang="en-US" dirty="0">
              <a:latin typeface="Arial" charset="0"/>
            </a:endParaRPr>
          </a:p>
          <a:p>
            <a:pPr eaLnBrk="1" hangingPunct="1">
              <a:buFont typeface="Wingdings" charset="0"/>
              <a:buNone/>
            </a:pPr>
            <a:r>
              <a:rPr lang="en-US" dirty="0">
                <a:latin typeface="Arial" charset="0"/>
              </a:rPr>
              <a:t>	You can think of this as just a change of universe</a:t>
            </a:r>
          </a:p>
          <a:p>
            <a:pPr eaLnBrk="1" hangingPunct="1">
              <a:buFont typeface="Wingdings" charset="0"/>
              <a:buNone/>
            </a:pPr>
            <a:r>
              <a:rPr lang="en-US" dirty="0">
                <a:latin typeface="Arial" charset="0"/>
              </a:rPr>
              <a:t>	Probability of A treating B as the universe</a:t>
            </a:r>
          </a:p>
        </p:txBody>
      </p:sp>
      <p:pic>
        <p:nvPicPr>
          <p:cNvPr id="28676" name="Picture 3"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59163"/>
            <a:ext cx="474345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4" descr="prob_venn_diagram_Bonl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3187700"/>
            <a:ext cx="3560762"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5"/>
          <p:cNvSpPr txBox="1">
            <a:spLocks noChangeArrowheads="1"/>
          </p:cNvSpPr>
          <p:nvPr/>
        </p:nvSpPr>
        <p:spPr bwMode="auto">
          <a:xfrm>
            <a:off x="4789488" y="4156075"/>
            <a:ext cx="89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r>
              <a:rPr lang="en-US" sz="3600">
                <a:solidFill>
                  <a:srgbClr val="000000"/>
                </a:solidFill>
                <a:sym typeface="Wingdings" charset="0"/>
              </a:rPr>
              <a:t></a:t>
            </a:r>
            <a:endParaRPr lang="en-US" sz="3600">
              <a:solidFill>
                <a:srgbClr val="000000"/>
              </a:solidFill>
            </a:endParaRPr>
          </a:p>
        </p:txBody>
      </p:sp>
    </p:spTree>
    <p:extLst>
      <p:ext uri="{BB962C8B-B14F-4D97-AF65-F5344CB8AC3E}">
        <p14:creationId xmlns:p14="http://schemas.microsoft.com/office/powerpoint/2010/main" val="345130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11791"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87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a:buNone/>
            </a:pPr>
            <a:r>
              <a:rPr lang="en-US" sz="2000" dirty="0">
                <a:latin typeface="Arial" charset="0"/>
              </a:rPr>
              <a:t> </a:t>
            </a:r>
            <a:r>
              <a:rPr lang="en-US" sz="2000" dirty="0">
                <a:solidFill>
                  <a:schemeClr val="accent1"/>
                </a:solidFill>
                <a:latin typeface="Arial" charset="0"/>
              </a:rPr>
              <a:t>Divide top and bottom by |U| </a:t>
            </a:r>
            <a:r>
              <a:rPr lang="en-US" sz="2000" dirty="0" smtClean="0">
                <a:solidFill>
                  <a:schemeClr val="accent1"/>
                </a:solidFill>
                <a:latin typeface="Arial" charset="0"/>
              </a:rPr>
              <a:t>…</a:t>
            </a:r>
            <a:endParaRPr lang="en-US" dirty="0">
              <a:latin typeface="Arial" charset="0"/>
            </a:endParaRPr>
          </a:p>
          <a:p>
            <a:pPr>
              <a:buNone/>
            </a:pPr>
            <a:r>
              <a:rPr lang="en-US" dirty="0">
                <a:latin typeface="Arial" charset="0"/>
              </a:rPr>
              <a:t>		|A&amp;B|</a:t>
            </a:r>
          </a:p>
          <a:p>
            <a:pPr>
              <a:buNone/>
            </a:pPr>
            <a:r>
              <a:rPr lang="en-US" dirty="0">
                <a:latin typeface="Arial" charset="0"/>
              </a:rPr>
              <a:t>=		   |U|     		=  P(A&amp;B)</a:t>
            </a:r>
          </a:p>
          <a:p>
            <a:pPr>
              <a:buNone/>
            </a:pPr>
            <a:r>
              <a:rPr lang="en-US" dirty="0">
                <a:latin typeface="Arial" charset="0"/>
              </a:rPr>
              <a:t>		   |B|		     	 </a:t>
            </a:r>
            <a:r>
              <a:rPr lang="en-US" dirty="0" smtClean="0">
                <a:latin typeface="Arial" charset="0"/>
              </a:rPr>
              <a:t> P</a:t>
            </a:r>
            <a:r>
              <a:rPr lang="en-US" dirty="0">
                <a:latin typeface="Arial" charset="0"/>
              </a:rPr>
              <a:t>(B)</a:t>
            </a:r>
          </a:p>
          <a:p>
            <a:pPr>
              <a:buNone/>
            </a:pPr>
            <a:r>
              <a:rPr lang="en-US" dirty="0">
                <a:latin typeface="Arial" charset="0"/>
              </a:rPr>
              <a:t>		   |U|</a:t>
            </a:r>
          </a:p>
          <a:p>
            <a:pPr eaLnBrk="1" hangingPunct="1">
              <a:buFont typeface="Wingdings" charset="0"/>
              <a:buNone/>
            </a:pPr>
            <a:endParaRPr lang="en-US" dirty="0">
              <a:latin typeface="Arial" charset="0"/>
            </a:endParaRP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9790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5"/>
          <p:cNvCxnSpPr>
            <a:cxnSpLocks noChangeShapeType="1"/>
          </p:cNvCxnSpPr>
          <p:nvPr/>
        </p:nvCxnSpPr>
        <p:spPr bwMode="auto">
          <a:xfrm>
            <a:off x="1440657" y="5450431"/>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9" name="Straight Connector 15"/>
          <p:cNvCxnSpPr>
            <a:cxnSpLocks noChangeShapeType="1"/>
          </p:cNvCxnSpPr>
          <p:nvPr/>
        </p:nvCxnSpPr>
        <p:spPr bwMode="auto">
          <a:xfrm>
            <a:off x="1753670" y="4853650"/>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1" name="Straight Connector 15"/>
          <p:cNvCxnSpPr>
            <a:cxnSpLocks noChangeShapeType="1"/>
          </p:cNvCxnSpPr>
          <p:nvPr/>
        </p:nvCxnSpPr>
        <p:spPr bwMode="auto">
          <a:xfrm>
            <a:off x="1753670" y="5929837"/>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4" name="Straight Connector 15"/>
          <p:cNvCxnSpPr>
            <a:cxnSpLocks noChangeShapeType="1"/>
          </p:cNvCxnSpPr>
          <p:nvPr/>
        </p:nvCxnSpPr>
        <p:spPr bwMode="auto">
          <a:xfrm>
            <a:off x="3765677" y="5439717"/>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413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(Sleeping | NSH)</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P(</a:t>
            </a:r>
            <a:r>
              <a:rPr lang="en-US" dirty="0" err="1" smtClean="0">
                <a:latin typeface="Arial" charset="0"/>
              </a:rPr>
              <a:t>Sleeping&amp;NSH</a:t>
            </a:r>
            <a:r>
              <a:rPr lang="en-US" dirty="0">
                <a:latin typeface="Arial" charset="0"/>
              </a:rPr>
              <a:t>)</a:t>
            </a:r>
          </a:p>
          <a:p>
            <a:pPr eaLnBrk="1" hangingPunct="1">
              <a:buFont typeface="Wingdings" charset="0"/>
              <a:buNone/>
            </a:pPr>
            <a:r>
              <a:rPr lang="en-US" dirty="0">
                <a:latin typeface="Arial" charset="0"/>
              </a:rPr>
              <a:t>		   </a:t>
            </a:r>
            <a:r>
              <a:rPr lang="en-US" dirty="0" smtClean="0">
                <a:latin typeface="Arial" charset="0"/>
              </a:rPr>
              <a:t>    P(NSH</a:t>
            </a:r>
            <a:r>
              <a:rPr lang="en-US" dirty="0">
                <a:latin typeface="Arial" charset="0"/>
              </a:rPr>
              <a:t>)</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297708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384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Arial" charset="0"/>
              </a:rPr>
              <a:t>Naïve Bayes</a:t>
            </a:r>
          </a:p>
        </p:txBody>
      </p:sp>
      <p:sp>
        <p:nvSpPr>
          <p:cNvPr id="32771" name="Rectangle 3"/>
          <p:cNvSpPr>
            <a:spLocks noGrp="1" noChangeArrowheads="1"/>
          </p:cNvSpPr>
          <p:nvPr>
            <p:ph type="body" idx="1"/>
          </p:nvPr>
        </p:nvSpPr>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sp>
        <p:nvSpPr>
          <p:cNvPr id="2" name="TextBox 1"/>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4"/>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476604947"/>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solidFill>
                  <a:srgbClr val="850205"/>
                </a:solidFill>
                <a:latin typeface="Arial" charset="0"/>
              </a:rPr>
              <a:t>Why is that true?</a:t>
            </a:r>
          </a:p>
        </p:txBody>
      </p:sp>
      <p:pic>
        <p:nvPicPr>
          <p:cNvPr id="33795"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Content Placeholder 5"/>
          <p:cNvSpPr>
            <a:spLocks noGrp="1"/>
          </p:cNvSpPr>
          <p:nvPr>
            <p:ph idx="1"/>
          </p:nvPr>
        </p:nvSpPr>
        <p:spPr/>
        <p:txBody>
          <a:bodyPr/>
          <a:lstStyle/>
          <a:p>
            <a:pPr eaLnBrk="1" hangingPunct="1">
              <a:buFont typeface="Wingdings" charset="0"/>
              <a:buNone/>
            </a:pPr>
            <a:r>
              <a:rPr lang="en-US">
                <a:solidFill>
                  <a:srgbClr val="850205"/>
                </a:solidFill>
                <a:latin typeface="Arial" charset="0"/>
              </a:rPr>
              <a:t>					</a:t>
            </a:r>
          </a:p>
        </p:txBody>
      </p:sp>
    </p:spTree>
    <p:extLst>
      <p:ext uri="{BB962C8B-B14F-4D97-AF65-F5344CB8AC3E}">
        <p14:creationId xmlns:p14="http://schemas.microsoft.com/office/powerpoint/2010/main" val="1848209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4819"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Content Placeholder 5"/>
          <p:cNvSpPr>
            <a:spLocks noGrp="1"/>
          </p:cNvSpPr>
          <p:nvPr>
            <p:ph idx="1"/>
          </p:nvPr>
        </p:nvSpPr>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4821" name="Straight Connector 14"/>
          <p:cNvCxnSpPr>
            <a:cxnSpLocks noChangeShapeType="1"/>
          </p:cNvCxnSpPr>
          <p:nvPr/>
        </p:nvCxnSpPr>
        <p:spPr bwMode="auto">
          <a:xfrm>
            <a:off x="2951163" y="2315634"/>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11831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01314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1260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endParaRPr lang="en-US" dirty="0">
              <a:solidFill>
                <a:srgbClr val="445984"/>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948402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79037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r>
              <a:rPr lang="en-US" dirty="0" smtClean="0">
                <a:solidFill>
                  <a:schemeClr val="bg2"/>
                </a:solidFill>
                <a:latin typeface="Arial" charset="0"/>
              </a:rPr>
              <a:t/>
            </a:r>
            <a:br>
              <a:rPr lang="en-US" dirty="0" smtClean="0">
                <a:solidFill>
                  <a:schemeClr val="bg2"/>
                </a:solidFill>
                <a:latin typeface="Arial" charset="0"/>
              </a:rPr>
            </a:b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grpSp>
        <p:nvGrpSpPr>
          <p:cNvPr id="8" name="Group 6"/>
          <p:cNvGrpSpPr>
            <a:grpSpLocks/>
          </p:cNvGrpSpPr>
          <p:nvPr/>
        </p:nvGrpSpPr>
        <p:grpSpPr bwMode="auto">
          <a:xfrm>
            <a:off x="1635125" y="5477410"/>
            <a:ext cx="4232275" cy="1066800"/>
            <a:chOff x="3094" y="2928"/>
            <a:chExt cx="2666" cy="672"/>
          </a:xfrm>
        </p:grpSpPr>
        <p:sp>
          <p:nvSpPr>
            <p:cNvPr id="9"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0" name="Group 8"/>
            <p:cNvGrpSpPr>
              <a:grpSpLocks/>
            </p:cNvGrpSpPr>
            <p:nvPr/>
          </p:nvGrpSpPr>
          <p:grpSpPr bwMode="auto">
            <a:xfrm>
              <a:off x="4128" y="2928"/>
              <a:ext cx="1632" cy="672"/>
              <a:chOff x="4128" y="2928"/>
              <a:chExt cx="1632" cy="672"/>
            </a:xfrm>
          </p:grpSpPr>
          <p:grpSp>
            <p:nvGrpSpPr>
              <p:cNvPr id="11" name="Group 9"/>
              <p:cNvGrpSpPr>
                <a:grpSpLocks/>
              </p:cNvGrpSpPr>
              <p:nvPr/>
            </p:nvGrpSpPr>
            <p:grpSpPr bwMode="auto">
              <a:xfrm>
                <a:off x="4128" y="2928"/>
                <a:ext cx="1632" cy="672"/>
                <a:chOff x="4128" y="2928"/>
                <a:chExt cx="1632" cy="672"/>
              </a:xfrm>
            </p:grpSpPr>
            <p:sp>
              <p:nvSpPr>
                <p:cNvPr id="13"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4"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2"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4225038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2058458" y="4410610"/>
            <a:ext cx="4232275" cy="1066800"/>
            <a:chOff x="3094" y="2928"/>
            <a:chExt cx="2666" cy="672"/>
          </a:xfrm>
        </p:grpSpPr>
        <p:sp>
          <p:nvSpPr>
            <p:cNvPr id="14"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5" name="Group 8"/>
            <p:cNvGrpSpPr>
              <a:grpSpLocks/>
            </p:cNvGrpSpPr>
            <p:nvPr/>
          </p:nvGrpSpPr>
          <p:grpSpPr bwMode="auto">
            <a:xfrm>
              <a:off x="4128" y="2928"/>
              <a:ext cx="1632" cy="672"/>
              <a:chOff x="4128" y="2928"/>
              <a:chExt cx="1632" cy="672"/>
            </a:xfrm>
          </p:grpSpPr>
          <p:grpSp>
            <p:nvGrpSpPr>
              <p:cNvPr id="16" name="Group 9"/>
              <p:cNvGrpSpPr>
                <a:grpSpLocks/>
              </p:cNvGrpSpPr>
              <p:nvPr/>
            </p:nvGrpSpPr>
            <p:grpSpPr bwMode="auto">
              <a:xfrm>
                <a:off x="4128" y="2928"/>
                <a:ext cx="1632" cy="672"/>
                <a:chOff x="4128" y="2928"/>
                <a:chExt cx="1632" cy="672"/>
              </a:xfrm>
            </p:grpSpPr>
            <p:sp>
              <p:nvSpPr>
                <p:cNvPr id="18"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7"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633478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pic>
        <p:nvPicPr>
          <p:cNvPr id="6" name="Picture 4"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04809"/>
            <a:ext cx="3746500" cy="2833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895850" y="5079222"/>
            <a:ext cx="4248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smtClean="0">
                <a:solidFill>
                  <a:srgbClr val="0066FF"/>
                </a:solidFill>
              </a:rPr>
              <a:t>Fisher’s Discriminant:  A better choice</a:t>
            </a:r>
            <a:endParaRPr lang="en-US" dirty="0"/>
          </a:p>
        </p:txBody>
      </p:sp>
      <p:sp>
        <p:nvSpPr>
          <p:cNvPr id="8" name="TextBox 7"/>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5"/>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016828771"/>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45991099"/>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rgbClr val="850205"/>
                    </a:solidFill>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123</a:t>
            </a:fld>
            <a:endParaRPr lang="en-US" dirty="0"/>
          </a:p>
        </p:txBody>
      </p:sp>
    </p:spTree>
    <p:extLst>
      <p:ext uri="{BB962C8B-B14F-4D97-AF65-F5344CB8AC3E}">
        <p14:creationId xmlns:p14="http://schemas.microsoft.com/office/powerpoint/2010/main" val="556356209"/>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Closed world</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125</a:t>
            </a:fld>
            <a:endParaRPr lang="en-US" dirty="0"/>
          </a:p>
        </p:txBody>
      </p:sp>
    </p:spTree>
    <p:extLst>
      <p:ext uri="{BB962C8B-B14F-4D97-AF65-F5344CB8AC3E}">
        <p14:creationId xmlns:p14="http://schemas.microsoft.com/office/powerpoint/2010/main" val="31565946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126</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127</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0" y="2438400"/>
            <a:ext cx="7620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2400" dirty="0">
              <a:latin typeface="Benguiat Frisky" charset="0"/>
              <a:cs typeface="Times New Roman" charset="0"/>
            </a:endParaRPr>
          </a:p>
          <a:p>
            <a:r>
              <a:rPr lang="en-US" sz="2400" dirty="0" smtClean="0">
                <a:latin typeface="Benguiat Frisky" charset="0"/>
                <a:cs typeface="Times New Roman" charset="0"/>
              </a:rPr>
              <a:t>Will an animal be successfully placed (or euthanized?)</a:t>
            </a:r>
            <a:endParaRPr lang="en-US" sz="2400" dirty="0">
              <a:latin typeface="Benguiat Frisky" charset="0"/>
              <a:cs typeface="Times New Roman" charset="0"/>
            </a:endParaRPr>
          </a:p>
          <a:p>
            <a:r>
              <a:rPr lang="en-US" sz="2400" dirty="0">
                <a:latin typeface="Benguiat Frisky" charset="0"/>
                <a:cs typeface="Times New Roman" charset="0"/>
              </a:rPr>
              <a:t> </a:t>
            </a:r>
          </a:p>
          <a:p>
            <a:r>
              <a:rPr lang="en-US" sz="2400" dirty="0">
                <a:latin typeface="Benguiat Frisky" charset="0"/>
                <a:cs typeface="Times New Roman" charset="0"/>
              </a:rPr>
              <a:t>1 </a:t>
            </a:r>
            <a:r>
              <a:rPr lang="en-US" sz="2400" dirty="0" smtClean="0">
                <a:latin typeface="Benguiat Frisky" charset="0"/>
                <a:cs typeface="Times New Roman" charset="0"/>
              </a:rPr>
              <a:t>Placed</a:t>
            </a:r>
            <a:endParaRPr lang="en-US" sz="2400" dirty="0">
              <a:latin typeface="Benguiat Frisky" charset="0"/>
              <a:cs typeface="Times New Roman" charset="0"/>
            </a:endParaRPr>
          </a:p>
          <a:p>
            <a:r>
              <a:rPr lang="en-US" sz="2400" dirty="0">
                <a:latin typeface="Benguiat Frisky" charset="0"/>
                <a:cs typeface="Times New Roman" charset="0"/>
              </a:rPr>
              <a:t>2 </a:t>
            </a:r>
            <a:r>
              <a:rPr lang="en-US" sz="2400" dirty="0" smtClean="0">
                <a:latin typeface="Benguiat Frisky" charset="0"/>
                <a:cs typeface="Times New Roman" charset="0"/>
              </a:rPr>
              <a:t>Euthanized</a:t>
            </a:r>
            <a:endParaRPr lang="en-US" sz="2400" dirty="0">
              <a:latin typeface="Benguiat Frisky" charset="0"/>
              <a:cs typeface="Times New Roman" charset="0"/>
            </a:endParaRPr>
          </a:p>
        </p:txBody>
      </p:sp>
      <p:sp>
        <p:nvSpPr>
          <p:cNvPr id="58372" name="Rectangle 4"/>
          <p:cNvSpPr>
            <a:spLocks noGrp="1" noChangeArrowheads="1"/>
          </p:cNvSpPr>
          <p:nvPr>
            <p:ph type="title"/>
          </p:nvPr>
        </p:nvSpPr>
        <p:spPr>
          <a:noFill/>
          <a:ln/>
        </p:spPr>
        <p:txBody>
          <a:bodyPr lIns="92075" tIns="46038" rIns="92075" bIns="46038"/>
          <a:lstStyle/>
          <a:p>
            <a:r>
              <a:rPr lang="en-US" b="1" i="1" dirty="0" smtClean="0">
                <a:latin typeface="Arial" charset="0"/>
              </a:rPr>
              <a:t>Animal Outcomes</a:t>
            </a:r>
            <a:endParaRPr lang="en-US" b="1" i="1" dirty="0">
              <a:latin typeface="Arial" charset="0"/>
            </a:endParaRPr>
          </a:p>
        </p:txBody>
      </p:sp>
    </p:spTree>
    <p:extLst>
      <p:ext uri="{BB962C8B-B14F-4D97-AF65-F5344CB8AC3E}">
        <p14:creationId xmlns:p14="http://schemas.microsoft.com/office/powerpoint/2010/main" val="2896927618"/>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32899975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Set</a:t>
            </a:r>
            <a:endParaRPr lang="en-US" dirty="0"/>
          </a:p>
        </p:txBody>
      </p:sp>
      <p:sp>
        <p:nvSpPr>
          <p:cNvPr id="3" name="Content Placeholder 2"/>
          <p:cNvSpPr>
            <a:spLocks noGrp="1"/>
          </p:cNvSpPr>
          <p:nvPr>
            <p:ph idx="1"/>
          </p:nvPr>
        </p:nvSpPr>
        <p:spPr/>
        <p:txBody>
          <a:bodyPr/>
          <a:lstStyle/>
          <a:p>
            <a:pPr marL="0" indent="0">
              <a:buNone/>
            </a:pPr>
            <a:r>
              <a:rPr lang="en-US" dirty="0" smtClean="0"/>
              <a:t>There are a number of public data sets on </a:t>
            </a:r>
            <a:r>
              <a:rPr lang="en-US" dirty="0" err="1" smtClean="0"/>
              <a:t>BigQuery</a:t>
            </a:r>
            <a:r>
              <a:rPr lang="en-US" dirty="0" smtClean="0"/>
              <a:t>. You can use any of them</a:t>
            </a:r>
          </a:p>
          <a:p>
            <a:pPr marL="0" indent="0">
              <a:buNone/>
            </a:pPr>
            <a:r>
              <a:rPr lang="en-US" dirty="0" smtClean="0"/>
              <a:t>We focus on the </a:t>
            </a:r>
            <a:r>
              <a:rPr lang="en-US" dirty="0" err="1" smtClean="0"/>
              <a:t>natality</a:t>
            </a:r>
            <a:r>
              <a:rPr lang="en-US" dirty="0" smtClean="0"/>
              <a:t> data set</a:t>
            </a:r>
          </a:p>
          <a:p>
            <a:pPr marL="0" indent="0">
              <a:buNone/>
            </a:pPr>
            <a:r>
              <a:rPr lang="en-US" sz="2000" dirty="0"/>
              <a:t>https://</a:t>
            </a:r>
            <a:r>
              <a:rPr lang="en-US" sz="2000" dirty="0" err="1"/>
              <a:t>cloud.google.com</a:t>
            </a:r>
            <a:r>
              <a:rPr lang="en-US" sz="2000" dirty="0"/>
              <a:t>/</a:t>
            </a:r>
            <a:r>
              <a:rPr lang="en-US" sz="2000" dirty="0" err="1"/>
              <a:t>bigquery</a:t>
            </a:r>
            <a:r>
              <a:rPr lang="en-US" sz="2000" dirty="0"/>
              <a:t>/docs/dataset-</a:t>
            </a:r>
            <a:r>
              <a:rPr lang="en-US" sz="2000" dirty="0" err="1" smtClean="0"/>
              <a:t>natality</a:t>
            </a:r>
            <a:endParaRPr lang="en-US" sz="2000" dirty="0" smtClean="0"/>
          </a:p>
          <a:p>
            <a:pPr marL="0" indent="0">
              <a:buNone/>
            </a:pPr>
            <a:r>
              <a:rPr lang="en-US" sz="2000" dirty="0" smtClean="0"/>
              <a:t>“All births </a:t>
            </a:r>
            <a:r>
              <a:rPr lang="en-US" sz="2000" dirty="0"/>
              <a:t>registered in the 50 </a:t>
            </a:r>
            <a:r>
              <a:rPr lang="en-US" sz="2000" dirty="0" smtClean="0"/>
              <a:t>States, DC, </a:t>
            </a:r>
            <a:r>
              <a:rPr lang="en-US" sz="2000" dirty="0"/>
              <a:t>and </a:t>
            </a:r>
            <a:r>
              <a:rPr lang="en-US" sz="2000" dirty="0" smtClean="0"/>
              <a:t>NYC from </a:t>
            </a:r>
            <a:r>
              <a:rPr lang="en-US" sz="2000" dirty="0"/>
              <a:t>1969 to 2008. The </a:t>
            </a:r>
            <a:r>
              <a:rPr lang="en-US" sz="2000" dirty="0" smtClean="0"/>
              <a:t>CDC receives </a:t>
            </a:r>
            <a:r>
              <a:rPr lang="en-US" sz="2000" dirty="0"/>
              <a:t>these data as electronic files, prepared from individual records processed by each registration </a:t>
            </a:r>
            <a:r>
              <a:rPr lang="en-US" sz="2000" dirty="0" smtClean="0"/>
              <a:t>area…” </a:t>
            </a:r>
            <a:endParaRPr lang="en-US" sz="2000"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134</a:t>
            </a:fld>
            <a:endParaRPr lang="en-US" dirty="0"/>
          </a:p>
        </p:txBody>
      </p:sp>
    </p:spTree>
    <p:extLst>
      <p:ext uri="{BB962C8B-B14F-4D97-AF65-F5344CB8AC3E}">
        <p14:creationId xmlns:p14="http://schemas.microsoft.com/office/powerpoint/2010/main" val="531254787"/>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66729315"/>
              </p:ext>
            </p:extLst>
          </p:nvPr>
        </p:nvGraphicFramePr>
        <p:xfrm>
          <a:off x="1128713" y="1847850"/>
          <a:ext cx="7048500" cy="4119879"/>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alcohol_use</a:t>
                      </a:r>
                      <a:endParaRPr lang="en-US" dirty="0"/>
                    </a:p>
                  </a:txBody>
                  <a:tcPr/>
                </a:tc>
                <a:tc>
                  <a:txBody>
                    <a:bodyPr/>
                    <a:lstStyle/>
                    <a:p>
                      <a:r>
                        <a:rPr lang="en-US" dirty="0" smtClean="0"/>
                        <a:t>BOOL</a:t>
                      </a:r>
                      <a:endParaRPr lang="en-US" dirty="0"/>
                    </a:p>
                  </a:txBody>
                  <a:tcPr/>
                </a:tc>
                <a:tc>
                  <a:txBody>
                    <a:bodyPr/>
                    <a:lstStyle/>
                    <a:p>
                      <a:r>
                        <a:rPr lang="en-US" dirty="0" smtClean="0"/>
                        <a:t>True if the mother used alcohol. Available starting 1989</a:t>
                      </a:r>
                      <a:endParaRPr lang="en-US" dirty="0"/>
                    </a:p>
                  </a:txBody>
                  <a:tcPr/>
                </a:tc>
              </a:tr>
              <a:tr h="370840">
                <a:tc>
                  <a:txBody>
                    <a:bodyPr/>
                    <a:lstStyle/>
                    <a:p>
                      <a:r>
                        <a:rPr lang="en-US" dirty="0" smtClean="0"/>
                        <a:t>apgar_1min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1 minute. Available from 1978-2002.</a:t>
                      </a:r>
                    </a:p>
                  </a:txBody>
                  <a:tcPr/>
                </a:tc>
              </a:tr>
              <a:tr h="370840">
                <a:tc>
                  <a:txBody>
                    <a:bodyPr/>
                    <a:lstStyle/>
                    <a:p>
                      <a:r>
                        <a:rPr lang="en-US" dirty="0" smtClean="0"/>
                        <a:t>apgar_5min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5 minutes. Available from 1978-2002.</a:t>
                      </a:r>
                    </a:p>
                  </a:txBody>
                  <a:tcPr/>
                </a:tc>
              </a:tr>
              <a:tr h="370840">
                <a:tc>
                  <a:txBody>
                    <a:bodyPr/>
                    <a:lstStyle/>
                    <a:p>
                      <a:r>
                        <a:rPr lang="en-US" dirty="0" err="1" smtClean="0"/>
                        <a:t>born_alive_alive</a:t>
                      </a:r>
                      <a:r>
                        <a:rPr lang="en-US" dirty="0" smtClean="0"/>
                        <a:t>	</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living.</a:t>
                      </a:r>
                    </a:p>
                  </a:txBody>
                  <a:tcPr/>
                </a:tc>
              </a:tr>
              <a:tr h="370840">
                <a:tc>
                  <a:txBody>
                    <a:bodyPr/>
                    <a:lstStyle/>
                    <a:p>
                      <a:r>
                        <a:rPr lang="en-US" dirty="0" err="1" smtClean="0"/>
                        <a:t>born_alive_dead</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dead.</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135</a:t>
            </a:fld>
            <a:endParaRPr lang="en-US" dirty="0"/>
          </a:p>
        </p:txBody>
      </p:sp>
      <p:sp>
        <p:nvSpPr>
          <p:cNvPr id="8" name="TextBox 7"/>
          <p:cNvSpPr txBox="1"/>
          <p:nvPr/>
        </p:nvSpPr>
        <p:spPr>
          <a:xfrm>
            <a:off x="3999760" y="6009634"/>
            <a:ext cx="344039"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715569645"/>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08127456"/>
              </p:ext>
            </p:extLst>
          </p:nvPr>
        </p:nvGraphicFramePr>
        <p:xfrm>
          <a:off x="1128713" y="1847850"/>
          <a:ext cx="7048500" cy="39420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smtClean="0"/>
                        <a:t>plurality</a:t>
                      </a:r>
                      <a:endParaRPr lang="en-US" dirty="0"/>
                    </a:p>
                  </a:txBody>
                  <a:tcPr/>
                </a:tc>
                <a:tc>
                  <a:txBody>
                    <a:bodyPr/>
                    <a:lstStyle/>
                    <a:p>
                      <a:r>
                        <a:rPr lang="en-US" dirty="0" smtClean="0"/>
                        <a:t>INT</a:t>
                      </a:r>
                      <a:endParaRPr lang="en-US" dirty="0"/>
                    </a:p>
                  </a:txBody>
                  <a:tcPr/>
                </a:tc>
                <a:tc>
                  <a:txBody>
                    <a:bodyPr/>
                    <a:lstStyle/>
                    <a:p>
                      <a:r>
                        <a:rPr lang="en-US" dirty="0" smtClean="0"/>
                        <a:t>How many children were born as a result of this pregnancy. twins=2, triplets=3, and so on.</a:t>
                      </a:r>
                    </a:p>
                  </a:txBody>
                  <a:tcPr/>
                </a:tc>
              </a:tr>
              <a:tr h="370840">
                <a:tc>
                  <a:txBody>
                    <a:bodyPr/>
                    <a:lstStyle/>
                    <a:p>
                      <a:r>
                        <a:rPr lang="en-US" dirty="0" smtClean="0"/>
                        <a:t>state</a:t>
                      </a:r>
                      <a:endParaRPr lang="en-US" dirty="0"/>
                    </a:p>
                  </a:txBody>
                  <a:tcPr/>
                </a:tc>
                <a:tc>
                  <a:txBody>
                    <a:bodyPr/>
                    <a:lstStyle/>
                    <a:p>
                      <a:r>
                        <a:rPr lang="en-US" dirty="0" smtClean="0"/>
                        <a:t>STR</a:t>
                      </a:r>
                      <a:endParaRPr lang="en-US" dirty="0"/>
                    </a:p>
                  </a:txBody>
                  <a:tcPr/>
                </a:tc>
                <a:tc>
                  <a:txBody>
                    <a:bodyPr/>
                    <a:lstStyle/>
                    <a:p>
                      <a:r>
                        <a:rPr lang="en-US" dirty="0" smtClean="0"/>
                        <a:t>The two character postal code for the state. Entries after 2004 do not include this value.</a:t>
                      </a:r>
                    </a:p>
                  </a:txBody>
                  <a:tcPr/>
                </a:tc>
              </a:tr>
              <a:tr h="370840">
                <a:tc>
                  <a:txBody>
                    <a:bodyPr/>
                    <a:lstStyle/>
                    <a:p>
                      <a:r>
                        <a:rPr lang="en-US" dirty="0" err="1" smtClean="0"/>
                        <a:t>wday</a:t>
                      </a:r>
                      <a:endParaRPr lang="en-US" dirty="0"/>
                    </a:p>
                  </a:txBody>
                  <a:tcPr/>
                </a:tc>
                <a:tc>
                  <a:txBody>
                    <a:bodyPr/>
                    <a:lstStyle/>
                    <a:p>
                      <a:r>
                        <a:rPr lang="en-US" dirty="0" smtClean="0"/>
                        <a:t>INT</a:t>
                      </a:r>
                      <a:endParaRPr lang="en-US" dirty="0"/>
                    </a:p>
                  </a:txBody>
                  <a:tcPr/>
                </a:tc>
                <a:tc>
                  <a:txBody>
                    <a:bodyPr/>
                    <a:lstStyle/>
                    <a:p>
                      <a:r>
                        <a:rPr lang="en-US" dirty="0" smtClean="0"/>
                        <a:t>Day of the week, where 1 is Sunday and 7 is Saturday.</a:t>
                      </a:r>
                    </a:p>
                  </a:txBody>
                  <a:tcPr/>
                </a:tc>
              </a:tr>
              <a:tr h="370840">
                <a:tc>
                  <a:txBody>
                    <a:bodyPr/>
                    <a:lstStyle/>
                    <a:p>
                      <a:r>
                        <a:rPr lang="en-US" dirty="0" err="1" smtClean="0"/>
                        <a:t>weight_gain_pounds</a:t>
                      </a:r>
                      <a:endParaRPr lang="en-US" dirty="0"/>
                    </a:p>
                  </a:txBody>
                  <a:tcPr/>
                </a:tc>
                <a:tc>
                  <a:txBody>
                    <a:bodyPr/>
                    <a:lstStyle/>
                    <a:p>
                      <a:r>
                        <a:rPr lang="en-US" dirty="0" smtClean="0"/>
                        <a:t>FLOAT</a:t>
                      </a:r>
                      <a:endParaRPr lang="en-US" dirty="0"/>
                    </a:p>
                  </a:txBody>
                  <a:tcPr/>
                </a:tc>
                <a:tc>
                  <a:txBody>
                    <a:bodyPr/>
                    <a:lstStyle/>
                    <a:p>
                      <a:r>
                        <a:rPr lang="en-US" dirty="0" smtClean="0"/>
                        <a:t>Number of pounds gained by the mother during pregnancy.</a:t>
                      </a:r>
                    </a:p>
                  </a:txBody>
                  <a:tcPr/>
                </a:tc>
              </a:tr>
              <a:tr h="370840">
                <a:tc>
                  <a:txBody>
                    <a:bodyPr/>
                    <a:lstStyle/>
                    <a:p>
                      <a:r>
                        <a:rPr lang="en-US" dirty="0" err="1" smtClean="0"/>
                        <a:t>weight_pounds</a:t>
                      </a:r>
                      <a:r>
                        <a:rPr lang="en-US" dirty="0" smtClean="0"/>
                        <a:t>	</a:t>
                      </a:r>
                      <a:endParaRPr lang="en-US" dirty="0"/>
                    </a:p>
                  </a:txBody>
                  <a:tcPr/>
                </a:tc>
                <a:tc>
                  <a:txBody>
                    <a:bodyPr/>
                    <a:lstStyle/>
                    <a:p>
                      <a:r>
                        <a:rPr lang="en-US" dirty="0" smtClean="0"/>
                        <a:t>FLOAT</a:t>
                      </a:r>
                      <a:endParaRPr lang="en-US" dirty="0"/>
                    </a:p>
                  </a:txBody>
                  <a:tcPr/>
                </a:tc>
                <a:tc>
                  <a:txBody>
                    <a:bodyPr/>
                    <a:lstStyle/>
                    <a:p>
                      <a:r>
                        <a:rPr lang="en-US" dirty="0" smtClean="0"/>
                        <a:t>Weight of the child, in pounds.</a:t>
                      </a:r>
                    </a:p>
                  </a:txBody>
                  <a:tcPr/>
                </a:tc>
              </a:tr>
              <a:tr h="370840">
                <a:tc>
                  <a:txBody>
                    <a:bodyPr/>
                    <a:lstStyle/>
                    <a:p>
                      <a:r>
                        <a:rPr lang="en-US" dirty="0" smtClean="0"/>
                        <a:t>year</a:t>
                      </a:r>
                      <a:endParaRPr lang="en-US" dirty="0"/>
                    </a:p>
                  </a:txBody>
                  <a:tcPr/>
                </a:tc>
                <a:tc>
                  <a:txBody>
                    <a:bodyPr/>
                    <a:lstStyle/>
                    <a:p>
                      <a:r>
                        <a:rPr lang="en-US" dirty="0" smtClean="0"/>
                        <a:t>INT</a:t>
                      </a:r>
                      <a:endParaRPr lang="en-US" dirty="0"/>
                    </a:p>
                  </a:txBody>
                  <a:tcPr/>
                </a:tc>
                <a:tc>
                  <a:txBody>
                    <a:bodyPr/>
                    <a:lstStyle/>
                    <a:p>
                      <a:r>
                        <a:rPr lang="en-US" dirty="0" smtClean="0"/>
                        <a:t>Four-digit year of the birth. Example: 1975.</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136</a:t>
            </a:fld>
            <a:endParaRPr lang="en-US" dirty="0"/>
          </a:p>
        </p:txBody>
      </p:sp>
      <p:sp>
        <p:nvSpPr>
          <p:cNvPr id="3" name="TextBox 2"/>
          <p:cNvSpPr txBox="1"/>
          <p:nvPr/>
        </p:nvSpPr>
        <p:spPr>
          <a:xfrm>
            <a:off x="4075584" y="1402879"/>
            <a:ext cx="344039"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1147669" y="6012887"/>
            <a:ext cx="5571695" cy="369332"/>
          </a:xfrm>
          <a:prstGeom prst="rect">
            <a:avLst/>
          </a:prstGeom>
          <a:noFill/>
        </p:spPr>
        <p:txBody>
          <a:bodyPr wrap="none" rtlCol="0">
            <a:spAutoFit/>
          </a:bodyPr>
          <a:lstStyle/>
          <a:p>
            <a:r>
              <a:rPr lang="en-US" dirty="0"/>
              <a:t>https://</a:t>
            </a:r>
            <a:r>
              <a:rPr lang="en-US" dirty="0" err="1"/>
              <a:t>cloud.google.com</a:t>
            </a:r>
            <a:r>
              <a:rPr lang="en-US" dirty="0"/>
              <a:t>/</a:t>
            </a:r>
            <a:r>
              <a:rPr lang="en-US" dirty="0" err="1"/>
              <a:t>bigquery</a:t>
            </a:r>
            <a:r>
              <a:rPr lang="en-US" dirty="0"/>
              <a:t>/docs/dataset-</a:t>
            </a:r>
            <a:r>
              <a:rPr lang="en-US" dirty="0" err="1"/>
              <a:t>natality</a:t>
            </a:r>
            <a:endParaRPr lang="en-US" dirty="0"/>
          </a:p>
        </p:txBody>
      </p:sp>
    </p:spTree>
    <p:extLst>
      <p:ext uri="{BB962C8B-B14F-4D97-AF65-F5344CB8AC3E}">
        <p14:creationId xmlns:p14="http://schemas.microsoft.com/office/powerpoint/2010/main" val="363202436"/>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applying logistic regression:</a:t>
            </a:r>
            <a:endParaRPr lang="en-US" dirty="0"/>
          </a:p>
        </p:txBody>
      </p:sp>
      <p:sp>
        <p:nvSpPr>
          <p:cNvPr id="3" name="Content Placeholder 2"/>
          <p:cNvSpPr>
            <a:spLocks noGrp="1"/>
          </p:cNvSpPr>
          <p:nvPr>
            <p:ph idx="1"/>
          </p:nvPr>
        </p:nvSpPr>
        <p:spPr>
          <a:xfrm>
            <a:off x="1128943" y="1619657"/>
            <a:ext cx="7048804" cy="4379976"/>
          </a:xfrm>
        </p:spPr>
        <p:txBody>
          <a:bodyPr/>
          <a:lstStyle/>
          <a:p>
            <a:r>
              <a:rPr lang="en-US" dirty="0" err="1" smtClean="0"/>
              <a:t>drinks_per_week</a:t>
            </a:r>
            <a:r>
              <a:rPr lang="en-US" dirty="0" smtClean="0"/>
              <a:t> </a:t>
            </a:r>
            <a:r>
              <a:rPr lang="en-US" dirty="0"/>
              <a:t>: 10.4458435228</a:t>
            </a:r>
          </a:p>
          <a:p>
            <a:r>
              <a:rPr lang="en-US" dirty="0" err="1"/>
              <a:t>born_alive_alive</a:t>
            </a:r>
            <a:r>
              <a:rPr lang="en-US" dirty="0"/>
              <a:t> : 5.10540437526</a:t>
            </a:r>
          </a:p>
          <a:p>
            <a:r>
              <a:rPr lang="en-US" dirty="0" err="1"/>
              <a:t>born_alive_dead</a:t>
            </a:r>
            <a:r>
              <a:rPr lang="en-US" dirty="0"/>
              <a:t> : </a:t>
            </a:r>
            <a:r>
              <a:rPr lang="en-US" dirty="0" smtClean="0"/>
              <a:t>0.201596177591</a:t>
            </a:r>
          </a:p>
          <a:p>
            <a:r>
              <a:rPr lang="en-US" dirty="0" err="1" smtClean="0"/>
              <a:t>father_age</a:t>
            </a:r>
            <a:r>
              <a:rPr lang="en-US" dirty="0" smtClean="0"/>
              <a:t> </a:t>
            </a:r>
            <a:r>
              <a:rPr lang="en-US" dirty="0"/>
              <a:t>: 158.603348865</a:t>
            </a:r>
          </a:p>
          <a:p>
            <a:r>
              <a:rPr lang="en-US" dirty="0" err="1"/>
              <a:t>mother_age</a:t>
            </a:r>
            <a:r>
              <a:rPr lang="en-US" dirty="0"/>
              <a:t> : 145.833818566</a:t>
            </a:r>
          </a:p>
          <a:p>
            <a:r>
              <a:rPr lang="en-US" dirty="0" err="1" smtClean="0"/>
              <a:t>weight_gain_pounds</a:t>
            </a:r>
            <a:r>
              <a:rPr lang="en-US" dirty="0" smtClean="0"/>
              <a:t> </a:t>
            </a:r>
            <a:r>
              <a:rPr lang="en-US" dirty="0"/>
              <a:t>: </a:t>
            </a:r>
            <a:r>
              <a:rPr lang="en-US" dirty="0" smtClean="0"/>
              <a:t>145.577879963</a:t>
            </a:r>
          </a:p>
          <a:p>
            <a:r>
              <a:rPr lang="en-US" dirty="0"/>
              <a:t>year : </a:t>
            </a:r>
            <a:r>
              <a:rPr lang="en-US" dirty="0" smtClean="0"/>
              <a:t>9944.99904843</a:t>
            </a:r>
          </a:p>
          <a:p>
            <a:r>
              <a:rPr lang="en-US" dirty="0" smtClean="0"/>
              <a:t>… </a:t>
            </a:r>
            <a:r>
              <a:rPr lang="en-US" dirty="0"/>
              <a:t>[I had other features too in this] </a:t>
            </a:r>
          </a:p>
          <a:p>
            <a:r>
              <a:rPr lang="en-US" dirty="0" smtClean="0"/>
              <a:t>accuracy </a:t>
            </a:r>
            <a:r>
              <a:rPr lang="en-US" dirty="0"/>
              <a:t>: </a:t>
            </a:r>
            <a:r>
              <a:rPr lang="en-US" dirty="0" smtClean="0"/>
              <a:t>0.91249999999999998</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137</a:t>
            </a:fld>
            <a:endParaRPr lang="en-US" dirty="0"/>
          </a:p>
        </p:txBody>
      </p:sp>
    </p:spTree>
    <p:extLst>
      <p:ext uri="{BB962C8B-B14F-4D97-AF65-F5344CB8AC3E}">
        <p14:creationId xmlns:p14="http://schemas.microsoft.com/office/powerpoint/2010/main" val="918425341"/>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a:t>										</a:t>
            </a:r>
            <a:r>
              <a:rPr lang="en-US" dirty="0" smtClean="0"/>
              <a:t/>
            </a:r>
            <a:br>
              <a:rPr lang="en-US" dirty="0" smtClean="0"/>
            </a:br>
            <a:endParaRPr lang="en-US" dirty="0"/>
          </a:p>
          <a:p>
            <a:pPr marL="0" indent="0">
              <a:buNone/>
            </a:pPr>
            <a:r>
              <a:rPr lang="en-US" dirty="0" smtClean="0"/>
              <a:t>But we are learning</a:t>
            </a:r>
            <a:r>
              <a:rPr lang="en-US" dirty="0"/>
              <a:t/>
            </a:r>
            <a:br>
              <a:rPr lang="en-US" dirty="0"/>
            </a:br>
            <a:endParaRPr lang="en-US" dirty="0" smtClean="0"/>
          </a:p>
          <a:p>
            <a:pPr marL="0" indent="0">
              <a:buNone/>
            </a:pPr>
            <a:r>
              <a:rPr lang="en-US" dirty="0" smtClean="0"/>
              <a:t>We </a:t>
            </a:r>
            <a:r>
              <a:rPr lang="en-US" dirty="0"/>
              <a:t>have a training set </a:t>
            </a:r>
            <a:r>
              <a:rPr lang="en-US" dirty="0" smtClean="0"/>
              <a:t>(X</a:t>
            </a:r>
            <a:r>
              <a:rPr lang="en-US" baseline="-25000" dirty="0" smtClean="0"/>
              <a:t>1</a:t>
            </a:r>
            <a:r>
              <a:rPr lang="en-US" dirty="0"/>
              <a:t>,y</a:t>
            </a:r>
            <a:r>
              <a:rPr lang="en-US" baseline="-25000" dirty="0"/>
              <a:t>1</a:t>
            </a:r>
            <a:r>
              <a:rPr lang="en-US" dirty="0"/>
              <a:t>)…</a:t>
            </a:r>
            <a:r>
              <a:rPr lang="en-US" dirty="0" smtClean="0"/>
              <a:t>(</a:t>
            </a:r>
            <a:r>
              <a:rPr lang="en-US" dirty="0" err="1" smtClean="0"/>
              <a:t>X</a:t>
            </a:r>
            <a:r>
              <a:rPr lang="en-US" baseline="-25000" dirty="0" err="1" smtClean="0"/>
              <a:t>n</a:t>
            </a:r>
            <a:r>
              <a:rPr lang="en-US" dirty="0" err="1"/>
              <a:t>,y</a:t>
            </a:r>
            <a:r>
              <a:rPr lang="en-US" baseline="-25000" dirty="0" err="1"/>
              <a:t>n</a:t>
            </a:r>
            <a:r>
              <a:rPr lang="en-US" dirty="0" smtClean="0"/>
              <a:t>) of feature vectors X and prediction y pairs.</a:t>
            </a:r>
            <a:endParaRPr lang="en-US" dirty="0"/>
          </a:p>
          <a:p>
            <a:pPr marL="0" indent="0">
              <a:buNone/>
            </a:pPr>
            <a:r>
              <a:rPr lang="en-US" dirty="0"/>
              <a:t>And we are trying to learn W</a:t>
            </a:r>
            <a:r>
              <a:rPr lang="en-US" dirty="0" smtClean="0"/>
              <a:t> </a:t>
            </a:r>
            <a:r>
              <a:rPr lang="en-US" dirty="0"/>
              <a:t>(</a:t>
            </a:r>
            <a:r>
              <a:rPr lang="en-US" dirty="0" smtClean="0"/>
              <a:t>weights for the features), </a:t>
            </a:r>
            <a:r>
              <a:rPr lang="en-US" dirty="0"/>
              <a:t>also called </a:t>
            </a:r>
            <a:r>
              <a:rPr lang="en-US" dirty="0" err="1" smtClean="0"/>
              <a:t>θ</a:t>
            </a:r>
            <a:r>
              <a:rPr lang="en-US" dirty="0"/>
              <a:t> </a:t>
            </a:r>
            <a:r>
              <a:rPr lang="en-US" dirty="0" smtClean="0"/>
              <a:t>sometimes, </a:t>
            </a:r>
            <a:br>
              <a:rPr lang="en-US" dirty="0" smtClean="0"/>
            </a:br>
            <a:r>
              <a:rPr lang="en-US" dirty="0" smtClean="0"/>
              <a:t>by minimizing the error E(W)</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271480114"/>
              </p:ext>
            </p:extLst>
          </p:nvPr>
        </p:nvGraphicFramePr>
        <p:xfrm>
          <a:off x="1919448" y="1530156"/>
          <a:ext cx="3443774" cy="1178492"/>
        </p:xfrm>
        <a:graphic>
          <a:graphicData uri="http://schemas.openxmlformats.org/presentationml/2006/ole">
            <mc:AlternateContent xmlns:mc="http://schemas.openxmlformats.org/markup-compatibility/2006">
              <mc:Choice xmlns:v="urn:schemas-microsoft-com:vml" Requires="v">
                <p:oleObj spid="_x0000_s761997"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1919448" y="1530156"/>
                        <a:ext cx="3443774" cy="1178492"/>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59432131"/>
              </p:ext>
            </p:extLst>
          </p:nvPr>
        </p:nvGraphicFramePr>
        <p:xfrm>
          <a:off x="4344988" y="2435225"/>
          <a:ext cx="2038350" cy="1179513"/>
        </p:xfrm>
        <a:graphic>
          <a:graphicData uri="http://schemas.openxmlformats.org/presentationml/2006/ole">
            <mc:AlternateContent xmlns:mc="http://schemas.openxmlformats.org/markup-compatibility/2006">
              <mc:Choice xmlns:v="urn:schemas-microsoft-com:vml" Requires="v">
                <p:oleObj spid="_x0000_s761998" name="Equation" r:id="rId6" imgW="774700" imgH="444500" progId="Equation.3">
                  <p:embed/>
                </p:oleObj>
              </mc:Choice>
              <mc:Fallback>
                <p:oleObj name="Equation" r:id="rId6" imgW="774700" imgH="444500" progId="Equation.3">
                  <p:embed/>
                  <p:pic>
                    <p:nvPicPr>
                      <p:cNvPr id="0" name=""/>
                      <p:cNvPicPr>
                        <a:picLocks noChangeAspect="1" noChangeArrowheads="1"/>
                      </p:cNvPicPr>
                      <p:nvPr/>
                    </p:nvPicPr>
                    <p:blipFill>
                      <a:blip r:embed="rId7"/>
                      <a:srcRect/>
                      <a:stretch>
                        <a:fillRect/>
                      </a:stretch>
                    </p:blipFill>
                    <p:spPr bwMode="auto">
                      <a:xfrm>
                        <a:off x="4344988" y="2435225"/>
                        <a:ext cx="2038350" cy="1179513"/>
                      </a:xfrm>
                      <a:prstGeom prst="rect">
                        <a:avLst/>
                      </a:prstGeom>
                      <a:noFill/>
                      <a:extLst/>
                    </p:spPr>
                  </p:pic>
                </p:oleObj>
              </mc:Fallback>
            </mc:AlternateContent>
          </a:graphicData>
        </a:graphic>
      </p:graphicFrame>
    </p:spTree>
    <p:extLst>
      <p:ext uri="{BB962C8B-B14F-4D97-AF65-F5344CB8AC3E}">
        <p14:creationId xmlns:p14="http://schemas.microsoft.com/office/powerpoint/2010/main" val="3577403605"/>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2885464108"/>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762954"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Tree>
    <p:extLst>
      <p:ext uri="{BB962C8B-B14F-4D97-AF65-F5344CB8AC3E}">
        <p14:creationId xmlns:p14="http://schemas.microsoft.com/office/powerpoint/2010/main" val="371378285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prediction</a:t>
            </a:r>
          </a:p>
          <a:p>
            <a:pPr marL="0" indent="0">
              <a:buNone/>
            </a:pPr>
            <a:endParaRPr lang="en-US" dirty="0" smtClean="0"/>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40971655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Animal Data</a:t>
            </a:r>
            <a:endParaRPr lang="en-US" dirty="0"/>
          </a:p>
        </p:txBody>
      </p:sp>
      <p:sp>
        <p:nvSpPr>
          <p:cNvPr id="3" name="Content Placeholder 2"/>
          <p:cNvSpPr>
            <a:spLocks noGrp="1"/>
          </p:cNvSpPr>
          <p:nvPr>
            <p:ph idx="1"/>
          </p:nvPr>
        </p:nvSpPr>
        <p:spPr/>
        <p:txBody>
          <a:bodyPr/>
          <a:lstStyle/>
          <a:p>
            <a:pPr marL="0" indent="0">
              <a:buNone/>
            </a:pPr>
            <a:r>
              <a:rPr lang="en-US" sz="3000" dirty="0"/>
              <a:t>Your goal is to predict the outcome for an animal based on its </a:t>
            </a:r>
            <a:r>
              <a:rPr lang="en-US" sz="3000" dirty="0" smtClean="0"/>
              <a:t>characteristics</a:t>
            </a:r>
          </a:p>
          <a:p>
            <a:pPr marL="0" indent="0">
              <a:buNone/>
            </a:pPr>
            <a:r>
              <a:rPr lang="en-US" dirty="0"/>
              <a:t>We don’t want everything in the fusion table</a:t>
            </a:r>
          </a:p>
          <a:p>
            <a:pPr lvl="1"/>
            <a:r>
              <a:rPr lang="en-US" dirty="0"/>
              <a:t>Can’t use the outcome measure</a:t>
            </a:r>
          </a:p>
          <a:p>
            <a:pPr lvl="1"/>
            <a:r>
              <a:rPr lang="en-US" dirty="0"/>
              <a:t>Some features may introduce bias (such as </a:t>
            </a:r>
            <a:r>
              <a:rPr lang="en-US" dirty="0" err="1"/>
              <a:t>OutcomeMonth</a:t>
            </a:r>
            <a:r>
              <a:rPr lang="en-US" dirty="0"/>
              <a:t>). What do we know that could predict the outcome at </a:t>
            </a:r>
            <a:r>
              <a:rPr lang="en-US" i="1" dirty="0"/>
              <a:t>intake time</a:t>
            </a:r>
            <a:r>
              <a:rPr lang="en-US" dirty="0"/>
              <a:t>?</a:t>
            </a:r>
          </a:p>
          <a:p>
            <a:pPr lvl="1"/>
            <a:r>
              <a:rPr lang="en-US" dirty="0"/>
              <a:t>Some features too complex to be useful (</a:t>
            </a:r>
            <a:r>
              <a:rPr lang="en-US" dirty="0" err="1"/>
              <a:t>IntakeDate</a:t>
            </a:r>
            <a:r>
              <a:rPr lang="en-US" dirty="0"/>
              <a:t>)</a:t>
            </a:r>
          </a:p>
          <a:p>
            <a:pPr marL="0" indent="0">
              <a:buNone/>
            </a:pPr>
            <a:r>
              <a:rPr lang="en-US" sz="3000" dirty="0" smtClean="0"/>
              <a:t> </a:t>
            </a: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4538385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Data</a:t>
            </a:r>
            <a:endParaRPr lang="en-US" dirty="0"/>
          </a:p>
        </p:txBody>
      </p:sp>
      <p:sp>
        <p:nvSpPr>
          <p:cNvPr id="3" name="Content Placeholder 2"/>
          <p:cNvSpPr>
            <a:spLocks noGrp="1"/>
          </p:cNvSpPr>
          <p:nvPr>
            <p:ph idx="1"/>
          </p:nvPr>
        </p:nvSpPr>
        <p:spPr/>
        <p:txBody>
          <a:bodyPr/>
          <a:lstStyle/>
          <a:p>
            <a:pPr marL="0" indent="0">
              <a:buNone/>
            </a:pPr>
            <a:r>
              <a:rPr lang="en-US" dirty="0" smtClean="0"/>
              <a:t>Need an array </a:t>
            </a:r>
            <a:r>
              <a:rPr lang="en-US" dirty="0"/>
              <a:t>containing the observed frequencies of </a:t>
            </a:r>
            <a:r>
              <a:rPr lang="en-US" dirty="0" smtClean="0"/>
              <a:t>outcomes, </a:t>
            </a:r>
            <a:r>
              <a:rPr lang="en-US" dirty="0"/>
              <a:t>something like this:</a:t>
            </a:r>
          </a:p>
          <a:p>
            <a:pPr marL="0" indent="0">
              <a:buNone/>
            </a:pPr>
            <a:r>
              <a:rPr lang="en-US" dirty="0"/>
              <a:t> </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91369415"/>
              </p:ext>
            </p:extLst>
          </p:nvPr>
        </p:nvGraphicFramePr>
        <p:xfrm>
          <a:off x="1138573" y="4048835"/>
          <a:ext cx="6096000" cy="1381760"/>
        </p:xfrm>
        <a:graphic>
          <a:graphicData uri="http://schemas.openxmlformats.org/drawingml/2006/table">
            <a:tbl>
              <a:tblPr bandRow="1">
                <a:tableStyleId>{5C22544A-7EE6-4342-B048-85BDC9FD1C3A}</a:tableStyleId>
              </a:tblPr>
              <a:tblGrid>
                <a:gridCol w="1219200"/>
                <a:gridCol w="1219200"/>
                <a:gridCol w="1219200"/>
                <a:gridCol w="1219200"/>
                <a:gridCol w="1219200"/>
              </a:tblGrid>
              <a:tr h="370840">
                <a:tc>
                  <a:txBody>
                    <a:bodyPr/>
                    <a:lstStyle/>
                    <a:p>
                      <a:r>
                        <a:rPr lang="en-US" dirty="0" smtClean="0"/>
                        <a:t>Animal type</a:t>
                      </a:r>
                      <a:endParaRPr lang="en-US" dirty="0"/>
                    </a:p>
                  </a:txBody>
                  <a:tcPr/>
                </a:tc>
                <a:tc>
                  <a:txBody>
                    <a:bodyPr/>
                    <a:lstStyle/>
                    <a:p>
                      <a:r>
                        <a:rPr lang="en-US" dirty="0" smtClean="0"/>
                        <a:t>Breed</a:t>
                      </a:r>
                      <a:endParaRPr lang="en-US" dirty="0"/>
                    </a:p>
                  </a:txBody>
                  <a:tcPr/>
                </a:tc>
                <a:tc>
                  <a:txBody>
                    <a:bodyPr/>
                    <a:lstStyle/>
                    <a:p>
                      <a:r>
                        <a:rPr lang="en-US" dirty="0" smtClean="0"/>
                        <a:t>Age</a:t>
                      </a:r>
                      <a:endParaRPr lang="en-US" dirty="0"/>
                    </a:p>
                  </a:txBody>
                  <a:tcPr/>
                </a:tc>
                <a:tc>
                  <a:txBody>
                    <a:bodyPr/>
                    <a:lstStyle/>
                    <a:p>
                      <a:r>
                        <a:rPr lang="en-US" dirty="0" smtClean="0"/>
                        <a:t>…</a:t>
                      </a:r>
                      <a:endParaRPr lang="en-US" dirty="0"/>
                    </a:p>
                  </a:txBody>
                  <a:tcPr/>
                </a:tc>
                <a:tc>
                  <a:txBody>
                    <a:bodyPr/>
                    <a:lstStyle/>
                    <a:p>
                      <a:r>
                        <a:rPr lang="en-US" dirty="0" smtClean="0"/>
                        <a:t>Outcome</a:t>
                      </a:r>
                      <a:endParaRPr lang="en-US" dirty="0"/>
                    </a:p>
                  </a:txBody>
                  <a:tcPr/>
                </a:tc>
              </a:tr>
              <a:tr h="370840">
                <a:tc>
                  <a:txBody>
                    <a:bodyPr/>
                    <a:lstStyle/>
                    <a:p>
                      <a:r>
                        <a:rPr lang="en-US" dirty="0" smtClean="0"/>
                        <a:t>Dogs</a:t>
                      </a:r>
                      <a:endParaRPr lang="en-US" dirty="0"/>
                    </a:p>
                  </a:txBody>
                  <a:tcPr/>
                </a:tc>
                <a:tc>
                  <a:txBody>
                    <a:bodyPr/>
                    <a:lstStyle/>
                    <a:p>
                      <a:r>
                        <a:rPr lang="en-US" dirty="0" err="1" smtClean="0"/>
                        <a:t>Laborador</a:t>
                      </a:r>
                      <a:endParaRPr lang="en-US" dirty="0"/>
                    </a:p>
                  </a:txBody>
                  <a:tcPr/>
                </a:tc>
                <a:tc>
                  <a:txBody>
                    <a:bodyPr/>
                    <a:lstStyle/>
                    <a:p>
                      <a:r>
                        <a:rPr lang="en-US" dirty="0" smtClean="0"/>
                        <a:t>&gt;6yrs</a:t>
                      </a:r>
                      <a:endParaRPr lang="en-US" dirty="0"/>
                    </a:p>
                  </a:txBody>
                  <a:tcPr/>
                </a:tc>
                <a:tc>
                  <a:txBody>
                    <a:bodyPr/>
                    <a:lstStyle/>
                    <a:p>
                      <a:r>
                        <a:rPr lang="en-US" dirty="0" smtClean="0"/>
                        <a:t>…</a:t>
                      </a:r>
                      <a:endParaRPr lang="en-US" dirty="0"/>
                    </a:p>
                  </a:txBody>
                  <a:tcPr/>
                </a:tc>
                <a:tc>
                  <a:txBody>
                    <a:bodyPr/>
                    <a:lstStyle/>
                    <a:p>
                      <a:r>
                        <a:rPr lang="en-US" dirty="0" smtClean="0"/>
                        <a:t>euthanized</a:t>
                      </a:r>
                      <a:endParaRPr lang="en-US" dirty="0"/>
                    </a:p>
                  </a:txBody>
                  <a:tcPr/>
                </a:tc>
              </a:tr>
              <a:tr h="370840">
                <a:tc>
                  <a:txBody>
                    <a:bodyPr/>
                    <a:lstStyle/>
                    <a:p>
                      <a:r>
                        <a:rPr lang="en-US" dirty="0" smtClean="0"/>
                        <a:t>Cats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adopted</a:t>
                      </a:r>
                      <a:endParaRPr lang="en-US" dirty="0"/>
                    </a:p>
                  </a:txBody>
                  <a:tcPr/>
                </a:tc>
              </a:tr>
            </a:tbl>
          </a:graphicData>
        </a:graphic>
      </p:graphicFrame>
    </p:spTree>
    <p:extLst>
      <p:ext uri="{BB962C8B-B14F-4D97-AF65-F5344CB8AC3E}">
        <p14:creationId xmlns:p14="http://schemas.microsoft.com/office/powerpoint/2010/main" val="35616875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dirty="0" smtClean="0"/>
              <a:t>A good starting set of features: </a:t>
            </a:r>
          </a:p>
          <a:p>
            <a:pPr marL="228600" lvl="1" indent="0">
              <a:buNone/>
            </a:pPr>
            <a:r>
              <a:rPr lang="en-US" sz="1800" dirty="0" smtClean="0">
                <a:latin typeface="Andale Mono"/>
                <a:cs typeface="Andale Mono"/>
              </a:rPr>
              <a:t>features </a:t>
            </a:r>
            <a:r>
              <a:rPr lang="en-US" sz="1800" dirty="0">
                <a:latin typeface="Andale Mono"/>
                <a:cs typeface="Andale Mono"/>
              </a:rPr>
              <a:t>= ['</a:t>
            </a:r>
            <a:r>
              <a:rPr lang="en-US" sz="1800" dirty="0" err="1">
                <a:latin typeface="Andale Mono"/>
                <a:cs typeface="Andale Mono"/>
              </a:rPr>
              <a:t>AnimalType</a:t>
            </a:r>
            <a:r>
              <a:rPr lang="en-US" sz="1800" dirty="0">
                <a:latin typeface="Andale Mono"/>
                <a:cs typeface="Andale Mono"/>
              </a:rPr>
              <a:t>', '</a:t>
            </a:r>
            <a:r>
              <a:rPr lang="en-US" sz="1800" dirty="0" err="1">
                <a:latin typeface="Andale Mono"/>
                <a:cs typeface="Andale Mono"/>
              </a:rPr>
              <a:t>IntakeMonth</a:t>
            </a:r>
            <a:r>
              <a:rPr lang="en-US" sz="1800" dirty="0">
                <a:latin typeface="Andale Mono"/>
                <a:cs typeface="Andale Mono"/>
              </a:rPr>
              <a:t>', 'Breed', 'Age', 'Sex', '</a:t>
            </a:r>
            <a:r>
              <a:rPr lang="en-US" sz="1800" dirty="0" err="1" smtClean="0">
                <a:latin typeface="Andale Mono"/>
                <a:cs typeface="Andale Mono"/>
              </a:rPr>
              <a:t>SpayNeuter</a:t>
            </a:r>
            <a:r>
              <a:rPr lang="en-US" sz="1800" dirty="0" smtClean="0">
                <a:latin typeface="Andale Mono"/>
                <a:cs typeface="Andale Mono"/>
              </a:rPr>
              <a:t>’, '</a:t>
            </a:r>
            <a:r>
              <a:rPr lang="en-US" sz="1800" dirty="0">
                <a:latin typeface="Andale Mono"/>
                <a:cs typeface="Andale Mono"/>
              </a:rPr>
              <a:t>Size', 'Color', '</a:t>
            </a:r>
            <a:r>
              <a:rPr lang="en-US" sz="1800" dirty="0" err="1">
                <a:latin typeface="Andale Mono"/>
                <a:cs typeface="Andale Mono"/>
              </a:rPr>
              <a:t>IntakeType</a:t>
            </a:r>
            <a:r>
              <a:rPr lang="en-US" sz="1800" dirty="0">
                <a:latin typeface="Andale Mono"/>
                <a:cs typeface="Andale Mono"/>
              </a:rPr>
              <a:t>']</a:t>
            </a:r>
          </a:p>
          <a:p>
            <a:pPr marL="228600" lvl="1"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110691793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35933309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
        <p:nvSpPr>
          <p:cNvPr id="7" name="Rectangle 6"/>
          <p:cNvSpPr/>
          <p:nvPr/>
        </p:nvSpPr>
        <p:spPr>
          <a:xfrm>
            <a:off x="1559745" y="3654630"/>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1983103" y="5124847"/>
            <a:ext cx="5251470" cy="1134980"/>
          </a:xfrm>
          <a:prstGeom prst="borderCallout1">
            <a:avLst>
              <a:gd name="adj1" fmla="val -22917"/>
              <a:gd name="adj2" fmla="val 76174"/>
              <a:gd name="adj3" fmla="val -50000"/>
              <a:gd name="adj4" fmla="val 2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 quick mechanism for looking something up in an array. Frequently useful. Here it lets us decide which outcome to increment.</a:t>
            </a:r>
            <a:endParaRPr lang="en-US" sz="2000" dirty="0"/>
          </a:p>
        </p:txBody>
      </p:sp>
    </p:spTree>
    <p:extLst>
      <p:ext uri="{BB962C8B-B14F-4D97-AF65-F5344CB8AC3E}">
        <p14:creationId xmlns:p14="http://schemas.microsoft.com/office/powerpoint/2010/main" val="20546807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Introduce 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math behind them; key assumptions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9452244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7" name="Rectangle 6"/>
          <p:cNvSpPr/>
          <p:nvPr/>
        </p:nvSpPr>
        <p:spPr>
          <a:xfrm>
            <a:off x="2194781" y="4392159"/>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417054" y="2701246"/>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Here we use it to collect information</a:t>
            </a:r>
            <a:endParaRPr lang="en-US" sz="2000" dirty="0"/>
          </a:p>
        </p:txBody>
      </p:sp>
    </p:spTree>
    <p:extLst>
      <p:ext uri="{BB962C8B-B14F-4D97-AF65-F5344CB8AC3E}">
        <p14:creationId xmlns:p14="http://schemas.microsoft.com/office/powerpoint/2010/main" val="1182449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except </a:t>
            </a:r>
            <a:r>
              <a:rPr lang="en-US" sz="2000" dirty="0" err="1" smtClean="0">
                <a:latin typeface="Andale Mono"/>
                <a:cs typeface="Andale Mono"/>
              </a:rPr>
              <a:t>ValueError</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
        <p:nvSpPr>
          <p:cNvPr id="7" name="Rectangle 6"/>
          <p:cNvSpPr/>
          <p:nvPr/>
        </p:nvSpPr>
        <p:spPr>
          <a:xfrm>
            <a:off x="1600715" y="5070616"/>
            <a:ext cx="6577031" cy="15179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097207" y="2988063"/>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catches the case where the outcome wasn’t found</a:t>
            </a:r>
            <a:endParaRPr lang="en-US" sz="2000" dirty="0"/>
          </a:p>
        </p:txBody>
      </p:sp>
    </p:spTree>
    <p:extLst>
      <p:ext uri="{BB962C8B-B14F-4D97-AF65-F5344CB8AC3E}">
        <p14:creationId xmlns:p14="http://schemas.microsoft.com/office/powerpoint/2010/main" val="406770621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endParaRPr lang="en-US" sz="3000" dirty="0" smtClean="0"/>
          </a:p>
          <a:p>
            <a:pPr marL="0" indent="0">
              <a:buNone/>
            </a:pPr>
            <a:r>
              <a:rPr lang="en-US" sz="2000" dirty="0" smtClean="0">
                <a:latin typeface="Andale Mono"/>
                <a:cs typeface="Andale Mono"/>
              </a:rPr>
              <a:t>X </a:t>
            </a:r>
            <a:r>
              <a:rPr lang="en-US" sz="2000" dirty="0">
                <a:latin typeface="Andale Mono"/>
                <a:cs typeface="Andale Mono"/>
              </a:rPr>
              <a:t>=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smtClean="0">
                <a:latin typeface="Andale Mono"/>
                <a:cs typeface="Andale Mono"/>
              </a:rPr>
              <a:t>]</a:t>
            </a:r>
            <a:endParaRPr lang="en-US" sz="2000" dirty="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
        <p:nvSpPr>
          <p:cNvPr id="7" name="Rectangle 6"/>
          <p:cNvSpPr/>
          <p:nvPr/>
        </p:nvSpPr>
        <p:spPr>
          <a:xfrm>
            <a:off x="465996" y="5635665"/>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525816" y="3477875"/>
            <a:ext cx="3936596" cy="1134980"/>
          </a:xfrm>
          <a:prstGeom prst="borderCallout1">
            <a:avLst>
              <a:gd name="adj1" fmla="val 191095"/>
              <a:gd name="adj2" fmla="val 25798"/>
              <a:gd name="adj3" fmla="val 105110"/>
              <a:gd name="adj4" fmla="val 70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Selects only those columns used in </a:t>
            </a:r>
            <a:r>
              <a:rPr lang="en-US" sz="2000" dirty="0" err="1" smtClean="0"/>
              <a:t>all_data</a:t>
            </a:r>
            <a:r>
              <a:rPr lang="en-US" sz="2000" dirty="0" smtClean="0"/>
              <a:t> for X, and the outcome variable for y (what we will predict)</a:t>
            </a:r>
            <a:endParaRPr lang="en-US" sz="2000" dirty="0"/>
          </a:p>
        </p:txBody>
      </p:sp>
    </p:spTree>
    <p:extLst>
      <p:ext uri="{BB962C8B-B14F-4D97-AF65-F5344CB8AC3E}">
        <p14:creationId xmlns:p14="http://schemas.microsoft.com/office/powerpoint/2010/main" val="181233978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classes</a:t>
            </a:r>
            <a:endParaRPr lang="en-US" dirty="0"/>
          </a:p>
        </p:txBody>
      </p:sp>
      <p:sp>
        <p:nvSpPr>
          <p:cNvPr id="3" name="Content Placeholder 2"/>
          <p:cNvSpPr>
            <a:spLocks noGrp="1"/>
          </p:cNvSpPr>
          <p:nvPr>
            <p:ph idx="1"/>
          </p:nvPr>
        </p:nvSpPr>
        <p:spPr/>
        <p:txBody>
          <a:bodyPr/>
          <a:lstStyle/>
          <a:p>
            <a:pPr marL="0" indent="0">
              <a:buNone/>
            </a:pPr>
            <a:r>
              <a:rPr lang="en-US" sz="2000" dirty="0">
                <a:latin typeface="Andale Mono"/>
                <a:cs typeface="Andale Mono"/>
              </a:rPr>
              <a:t>y[y=="No Show"] = "Other"</a:t>
            </a:r>
          </a:p>
          <a:p>
            <a:pPr marL="0" indent="0">
              <a:buNone/>
            </a:pPr>
            <a:r>
              <a:rPr lang="en-US" sz="2000" dirty="0">
                <a:latin typeface="Andale Mono"/>
                <a:cs typeface="Andale Mono"/>
              </a:rPr>
              <a:t>y[y=="Missing Report Expired"] = "Other"</a:t>
            </a:r>
          </a:p>
          <a:p>
            <a:pPr marL="0" indent="0">
              <a:buNone/>
            </a:pPr>
            <a:r>
              <a:rPr lang="en-US" sz="2000" dirty="0">
                <a:latin typeface="Andale Mono"/>
                <a:cs typeface="Andale Mono"/>
              </a:rPr>
              <a:t>y[y=="Found Report Expired"] = "</a:t>
            </a:r>
            <a:r>
              <a:rPr lang="en-US" sz="2000" dirty="0" smtClean="0">
                <a:latin typeface="Andale Mono"/>
                <a:cs typeface="Andale Mono"/>
              </a:rPr>
              <a:t>Other”</a:t>
            </a:r>
            <a:endParaRPr lang="en-US" sz="2000" dirty="0">
              <a:latin typeface="Andale Mono"/>
              <a:cs typeface="Andale Mono"/>
            </a:endParaRPr>
          </a:p>
          <a:p>
            <a:pPr marL="0" indent="0">
              <a:buNone/>
            </a:pPr>
            <a:r>
              <a:rPr lang="en-US" sz="2000" dirty="0" smtClean="0">
                <a:latin typeface="Andale Mono"/>
                <a:cs typeface="Andale Mono"/>
              </a:rPr>
              <a:t>…</a:t>
            </a:r>
            <a:endParaRPr lang="en-US" sz="2000" dirty="0">
              <a:latin typeface="Andale Mono"/>
              <a:cs typeface="Andale Mono"/>
            </a:endParaRPr>
          </a:p>
          <a:p>
            <a:pPr marL="0" indent="0">
              <a:buNone/>
            </a:pPr>
            <a:r>
              <a:rPr lang="en-US" sz="2000" dirty="0">
                <a:latin typeface="Andale Mono"/>
                <a:cs typeface="Andale Mono"/>
              </a:rPr>
              <a:t>y[y=="Trap Neuter/Spay Released"] = "Other"</a:t>
            </a:r>
          </a:p>
          <a:p>
            <a:pPr marL="0" indent="0">
              <a:buNone/>
            </a:pPr>
            <a:r>
              <a:rPr lang="en-US" sz="2000" dirty="0">
                <a:latin typeface="Andale Mono"/>
                <a:cs typeface="Andale Mono"/>
              </a:rPr>
              <a:t>y[y=="Transferred to Rescue Group"] = "Other"</a:t>
            </a:r>
          </a:p>
          <a:p>
            <a:pPr marL="0" indent="0">
              <a:buNone/>
            </a:pPr>
            <a:r>
              <a:rPr lang="en-US" sz="2000" dirty="0">
                <a:latin typeface="Andale Mono"/>
                <a:cs typeface="Andale Mono"/>
              </a:rPr>
              <a:t>y[y==</a:t>
            </a:r>
            <a:r>
              <a:rPr lang="en-US" sz="2000" dirty="0" err="1">
                <a:latin typeface="Andale Mono"/>
                <a:cs typeface="Andale Mono"/>
              </a:rPr>
              <a:t>u'Foster</a:t>
            </a:r>
            <a:r>
              <a:rPr lang="en-US" sz="2000" dirty="0">
                <a:latin typeface="Andale Mono"/>
                <a:cs typeface="Andale Mono"/>
              </a:rPr>
              <a:t>']="Other"</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133874452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plot it </a:t>
            </a:r>
            <a:endParaRPr lang="en-US" dirty="0"/>
          </a:p>
        </p:txBody>
      </p:sp>
      <p:sp>
        <p:nvSpPr>
          <p:cNvPr id="3" name="Content Placeholder 2"/>
          <p:cNvSpPr>
            <a:spLocks noGrp="1"/>
          </p:cNvSpPr>
          <p:nvPr>
            <p:ph idx="1"/>
          </p:nvPr>
        </p:nvSpPr>
        <p:spPr/>
        <p:txBody>
          <a:bodyPr/>
          <a:lstStyle/>
          <a:p>
            <a:r>
              <a:rPr lang="en-US" dirty="0" smtClean="0"/>
              <a:t>Can output to a file and use a program of your choice</a:t>
            </a:r>
          </a:p>
          <a:p>
            <a:r>
              <a:rPr lang="en-US" dirty="0" smtClean="0"/>
              <a:t>Or use </a:t>
            </a:r>
            <a:r>
              <a:rPr lang="en-US" dirty="0" err="1" smtClean="0"/>
              <a:t>pyplot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pic>
        <p:nvPicPr>
          <p:cNvPr id="8" name="Content Placeholder 6" descr="Screen Shot 2014-03-17 at 11.10.11 AM.png"/>
          <p:cNvPicPr>
            <a:picLocks noChangeAspect="1"/>
          </p:cNvPicPr>
          <p:nvPr/>
        </p:nvPicPr>
        <p:blipFill>
          <a:blip r:embed="rId2">
            <a:extLst>
              <a:ext uri="{28A0092B-C50C-407E-A947-70E740481C1C}">
                <a14:useLocalDpi xmlns:a14="http://schemas.microsoft.com/office/drawing/2010/main" val="0"/>
              </a:ext>
            </a:extLst>
          </a:blip>
          <a:srcRect l="-8864" r="-8864"/>
          <a:stretch>
            <a:fillRect/>
          </a:stretch>
        </p:blipFill>
        <p:spPr>
          <a:xfrm>
            <a:off x="3322398" y="3026614"/>
            <a:ext cx="5026279" cy="3123312"/>
          </a:xfrm>
          <a:prstGeom prst="rect">
            <a:avLst/>
          </a:prstGeom>
        </p:spPr>
      </p:pic>
    </p:spTree>
    <p:extLst>
      <p:ext uri="{BB962C8B-B14F-4D97-AF65-F5344CB8AC3E}">
        <p14:creationId xmlns:p14="http://schemas.microsoft.com/office/powerpoint/2010/main" val="287388213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310162"/>
            <a:ext cx="8360399" cy="990107"/>
          </a:xfrm>
          <a:noFill/>
          <a:ln/>
        </p:spPr>
        <p:txBody>
          <a:bodyPr lIns="92075" tIns="46038" rIns="92075" bIns="46038"/>
          <a:lstStyle/>
          <a:p>
            <a:r>
              <a:rPr lang="en-US" sz="4000" b="1" dirty="0" smtClean="0">
                <a:latin typeface="Arial" charset="0"/>
              </a:rPr>
              <a:t>Modeling Logistic</a:t>
            </a:r>
            <a:r>
              <a:rPr lang="en-US" sz="4000" b="1" i="1" dirty="0" smtClean="0">
                <a:latin typeface="Arial" charset="0"/>
              </a:rPr>
              <a:t> </a:t>
            </a:r>
            <a:r>
              <a:rPr lang="en-US" sz="4000" b="1" dirty="0" smtClean="0">
                <a:latin typeface="Arial" charset="0"/>
              </a:rPr>
              <a:t>Regression</a:t>
            </a:r>
            <a:endParaRPr lang="en-US" sz="4000" b="1" dirty="0">
              <a:latin typeface="Arial" charset="0"/>
            </a:endParaRPr>
          </a:p>
        </p:txBody>
      </p:sp>
      <p:sp>
        <p:nvSpPr>
          <p:cNvPr id="7171" name="Rectangle 3"/>
          <p:cNvSpPr>
            <a:spLocks noGrp="1" noChangeArrowheads="1"/>
          </p:cNvSpPr>
          <p:nvPr>
            <p:ph idx="1"/>
          </p:nvPr>
        </p:nvSpPr>
        <p:spPr>
          <a:noFill/>
          <a:ln/>
        </p:spPr>
        <p:txBody>
          <a:bodyPr lIns="92075" tIns="46038" rIns="92075" bIns="46038"/>
          <a:lstStyle/>
          <a:p>
            <a:pPr>
              <a:buFont typeface="Wingdings" charset="0"/>
              <a:buNone/>
            </a:pPr>
            <a:r>
              <a:rPr lang="en-US" sz="2800" dirty="0" smtClean="0">
                <a:latin typeface="Benguiat Frisky" charset="0"/>
              </a:rPr>
              <a:t>We want to decide a </a:t>
            </a:r>
            <a:r>
              <a:rPr lang="en-US" sz="2800" i="1" dirty="0" smtClean="0">
                <a:latin typeface="Benguiat Frisky" charset="0"/>
              </a:rPr>
              <a:t>class</a:t>
            </a:r>
            <a:endParaRPr lang="en-US" sz="2800" dirty="0" smtClean="0">
              <a:latin typeface="Benguiat Frisky" charset="0"/>
            </a:endParaRPr>
          </a:p>
          <a:p>
            <a:pPr>
              <a:buFont typeface="Wingdings" charset="0"/>
              <a:buNone/>
            </a:pPr>
            <a:r>
              <a:rPr lang="en-US" sz="2800" dirty="0" smtClean="0">
                <a:latin typeface="Benguiat Frisky" charset="0"/>
              </a:rPr>
              <a:t>The </a:t>
            </a:r>
            <a:r>
              <a:rPr lang="en-US" sz="2800" dirty="0">
                <a:latin typeface="Benguiat Frisky" charset="0"/>
              </a:rPr>
              <a:t>"</a:t>
            </a:r>
            <a:r>
              <a:rPr lang="en-US" sz="2800" dirty="0" err="1">
                <a:latin typeface="Benguiat Frisky" charset="0"/>
              </a:rPr>
              <a:t>logit</a:t>
            </a:r>
            <a:r>
              <a:rPr lang="en-US" sz="2800" dirty="0">
                <a:latin typeface="Benguiat Frisky" charset="0"/>
              </a:rPr>
              <a:t>" model solves these problems: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err="1" smtClean="0">
                <a:latin typeface="Benguiat Frisky" charset="0"/>
              </a:rPr>
              <a:t>ln</a:t>
            </a:r>
            <a:r>
              <a:rPr lang="en-US" sz="2800" dirty="0">
                <a:latin typeface="Benguiat Frisky" charset="0"/>
              </a:rPr>
              <a:t>[p/(1-p)] =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dirty="0">
                <a:latin typeface="Benguiat Frisky" charset="0"/>
              </a:rPr>
              <a:t>X + e</a:t>
            </a:r>
            <a:br>
              <a:rPr lang="en-US" sz="2800" dirty="0">
                <a:latin typeface="Benguiat Frisky" charset="0"/>
              </a:rPr>
            </a:br>
            <a:endParaRPr lang="en-US" sz="2800" dirty="0">
              <a:latin typeface="Benguiat Frisky" charset="0"/>
            </a:endParaRPr>
          </a:p>
          <a:p>
            <a:pPr>
              <a:buFont typeface="Wingdings" charset="0"/>
              <a:buChar char="§"/>
            </a:pPr>
            <a:r>
              <a:rPr lang="en-US" sz="2800" dirty="0">
                <a:latin typeface="Benguiat Frisky" charset="0"/>
              </a:rPr>
              <a:t>p is the probability that the event Y occurs, p(Y=1) </a:t>
            </a:r>
          </a:p>
          <a:p>
            <a:pPr>
              <a:buFont typeface="Wingdings" charset="0"/>
              <a:buChar char="§"/>
            </a:pPr>
            <a:r>
              <a:rPr lang="en-US" sz="2800" dirty="0">
                <a:latin typeface="Benguiat Frisky" charset="0"/>
              </a:rPr>
              <a:t>p/(1-p) is the "odds ratio" </a:t>
            </a:r>
          </a:p>
          <a:p>
            <a:pPr>
              <a:buFont typeface="Wingdings" charset="0"/>
              <a:buChar char="§"/>
            </a:pPr>
            <a:r>
              <a:rPr lang="en-US" sz="2800" dirty="0" err="1">
                <a:latin typeface="Benguiat Frisky" charset="0"/>
              </a:rPr>
              <a:t>ln</a:t>
            </a:r>
            <a:r>
              <a:rPr lang="en-US" sz="2800" dirty="0">
                <a:latin typeface="Benguiat Frisky" charset="0"/>
              </a:rPr>
              <a:t>[p/(1-p)] is the log odds ratio, or "</a:t>
            </a:r>
            <a:r>
              <a:rPr lang="en-US" sz="2800" dirty="0" err="1">
                <a:latin typeface="Benguiat Frisky" charset="0"/>
              </a:rPr>
              <a:t>logit</a:t>
            </a:r>
            <a:r>
              <a:rPr lang="en-US" sz="2800" dirty="0">
                <a:latin typeface="Benguiat Frisky" charset="0"/>
              </a:rPr>
              <a:t>"</a:t>
            </a:r>
            <a:r>
              <a:rPr lang="en-US" sz="2800" dirty="0"/>
              <a:t> </a:t>
            </a:r>
          </a:p>
        </p:txBody>
      </p:sp>
      <p:sp>
        <p:nvSpPr>
          <p:cNvPr id="2" name="TextBox 1"/>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1498758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endParaRPr lang="en-US" sz="2800" dirty="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614922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854249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a:p>
            <a:pPr marL="0" indent="0">
              <a:buNone/>
            </a:pPr>
            <a:r>
              <a:rPr lang="en-US" dirty="0" smtClean="0">
                <a:latin typeface="Benguiat Frisky" charset="0"/>
              </a:rPr>
              <a:t>Called </a:t>
            </a:r>
            <a:br>
              <a:rPr lang="en-US" dirty="0" smtClean="0">
                <a:latin typeface="Benguiat Frisky" charset="0"/>
              </a:rPr>
            </a:br>
            <a:endParaRPr lang="en-US" sz="2800" dirty="0" smtClean="0">
              <a:latin typeface="Benguiat Frisky" charset="0"/>
            </a:endParaRPr>
          </a:p>
          <a:p>
            <a:pPr marL="0" indent="0">
              <a:buNone/>
            </a:pPr>
            <a:r>
              <a:rPr lang="en-US" sz="2800" dirty="0" smtClean="0">
                <a:latin typeface="Benguiat Frisky" charset="0"/>
              </a:rPr>
              <a:t>if </a:t>
            </a:r>
            <a:r>
              <a:rPr lang="en-US" sz="2800" dirty="0">
                <a:latin typeface="Benguiat Frisky" charset="0"/>
              </a:rPr>
              <a:t>you let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=0, then p = .50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big, p approaches 1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small, p approaches 0</a:t>
            </a: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199770911"/>
              </p:ext>
            </p:extLst>
          </p:nvPr>
        </p:nvGraphicFramePr>
        <p:xfrm>
          <a:off x="2064709" y="3494977"/>
          <a:ext cx="2277210" cy="1192021"/>
        </p:xfrm>
        <a:graphic>
          <a:graphicData uri="http://schemas.openxmlformats.org/presentationml/2006/ole">
            <mc:AlternateContent xmlns:mc="http://schemas.openxmlformats.org/markup-compatibility/2006">
              <mc:Choice xmlns:v="urn:schemas-microsoft-com:vml" Requires="v">
                <p:oleObj spid="_x0000_s727157"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2064709" y="3494977"/>
                        <a:ext cx="2277210" cy="1192021"/>
                      </a:xfrm>
                      <a:prstGeom prst="rect">
                        <a:avLst/>
                      </a:prstGeom>
                      <a:noFill/>
                      <a:extLst/>
                    </p:spPr>
                  </p:pic>
                </p:oleObj>
              </mc:Fallback>
            </mc:AlternateContent>
          </a:graphicData>
        </a:graphic>
      </p:graphicFrame>
    </p:spTree>
    <p:extLst>
      <p:ext uri="{BB962C8B-B14F-4D97-AF65-F5344CB8AC3E}">
        <p14:creationId xmlns:p14="http://schemas.microsoft.com/office/powerpoint/2010/main" val="2835300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 class</a:t>
            </a:r>
            <a:endParaRPr lang="en-US" dirty="0"/>
          </a:p>
        </p:txBody>
      </p:sp>
      <p:sp>
        <p:nvSpPr>
          <p:cNvPr id="3" name="Footer Placeholder 2"/>
          <p:cNvSpPr>
            <a:spLocks noGrp="1"/>
          </p:cNvSpPr>
          <p:nvPr>
            <p:ph type="ftr" sz="quarter" idx="11"/>
          </p:nvPr>
        </p:nvSpPr>
        <p:spPr/>
        <p:txBody>
          <a:bodyPr/>
          <a:lstStyle/>
          <a:p>
            <a:r>
              <a:rPr lang="en-US" dirty="0" smtClean="0"/>
              <a:t>Slide borrowed </a:t>
            </a:r>
            <a:r>
              <a:rPr lang="en-US" dirty="0"/>
              <a:t>from Schulte (SFU) </a:t>
            </a:r>
            <a:r>
              <a:rPr lang="en-US" dirty="0" err="1" smtClean="0"/>
              <a:t>www.cs.sfu.ca</a:t>
            </a:r>
            <a:r>
              <a:rPr lang="en-US" dirty="0" smtClean="0"/>
              <a:t>:/~</a:t>
            </a:r>
            <a:r>
              <a:rPr lang="en-US" dirty="0" err="1" smtClean="0"/>
              <a:t>oschulte</a:t>
            </a:r>
            <a:r>
              <a:rPr lang="en-US" dirty="0" smtClean="0"/>
              <a:t>/teaching/726</a:t>
            </a:r>
            <a:r>
              <a:rPr lang="en-US" dirty="0"/>
              <a:t>%</a:t>
            </a:r>
            <a:r>
              <a:rPr lang="en-US" dirty="0" smtClean="0"/>
              <a:t>2Ffall2012/slides/linear</a:t>
            </a:r>
            <a:r>
              <a:rPr lang="en-US" dirty="0"/>
              <a:t>-</a:t>
            </a:r>
            <a:r>
              <a:rPr lang="en-US" dirty="0" err="1" smtClean="0"/>
              <a:t>classify.pptx</a:t>
            </a:r>
            <a:endParaRPr lang="en-US" dirty="0"/>
          </a:p>
        </p:txBody>
      </p:sp>
      <p:sp>
        <p:nvSpPr>
          <p:cNvPr id="4" name="Content Placeholder 3"/>
          <p:cNvSpPr>
            <a:spLocks noGrp="1"/>
          </p:cNvSpPr>
          <p:nvPr>
            <p:ph sz="quarter" idx="1"/>
          </p:nvPr>
        </p:nvSpPr>
        <p:spPr/>
        <p:txBody>
          <a:bodyPr/>
          <a:lstStyle/>
          <a:p>
            <a:r>
              <a:rPr lang="en-US" dirty="0" smtClean="0"/>
              <a:t>Definition:</a:t>
            </a:r>
          </a:p>
          <a:p>
            <a:r>
              <a:rPr lang="en-US" dirty="0" smtClean="0"/>
              <a:t>Squeezes the real line into [0,1]</a:t>
            </a:r>
          </a:p>
          <a:p>
            <a:r>
              <a:rPr lang="en-US" dirty="0" smtClean="0"/>
              <a:t>Differentiable:   		</a:t>
            </a:r>
            <a:r>
              <a:rPr lang="en-US" dirty="0"/>
              <a:t> </a:t>
            </a:r>
            <a:r>
              <a:rPr lang="en-US" dirty="0" smtClean="0"/>
              <a:t>	     (nice exercise)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25092671"/>
              </p:ext>
            </p:extLst>
          </p:nvPr>
        </p:nvGraphicFramePr>
        <p:xfrm>
          <a:off x="3438525" y="1483748"/>
          <a:ext cx="1761962" cy="922311"/>
        </p:xfrm>
        <a:graphic>
          <a:graphicData uri="http://schemas.openxmlformats.org/presentationml/2006/ole">
            <mc:AlternateContent xmlns:mc="http://schemas.openxmlformats.org/markup-compatibility/2006">
              <mc:Choice xmlns:v="urn:schemas-microsoft-com:vml" Requires="v">
                <p:oleObj spid="_x0000_s713974"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3438525" y="1483748"/>
                        <a:ext cx="1761962" cy="922311"/>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89098387"/>
              </p:ext>
            </p:extLst>
          </p:nvPr>
        </p:nvGraphicFramePr>
        <p:xfrm>
          <a:off x="3812577" y="2829885"/>
          <a:ext cx="1387910" cy="664633"/>
        </p:xfrm>
        <a:graphic>
          <a:graphicData uri="http://schemas.openxmlformats.org/presentationml/2006/ole">
            <mc:AlternateContent xmlns:mc="http://schemas.openxmlformats.org/markup-compatibility/2006">
              <mc:Choice xmlns:v="urn:schemas-microsoft-com:vml" Requires="v">
                <p:oleObj spid="_x0000_s713975" name="Equation" r:id="rId6" imgW="886680" imgH="420480" progId="Equation.3">
                  <p:embed/>
                </p:oleObj>
              </mc:Choice>
              <mc:Fallback>
                <p:oleObj name="Equation" r:id="rId6" imgW="886680" imgH="420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2577" y="2829885"/>
                        <a:ext cx="1387910" cy="664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4-9.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8887" y="3422650"/>
            <a:ext cx="4075579" cy="3042334"/>
          </a:xfrm>
          <a:prstGeom prst="rect">
            <a:avLst/>
          </a:prstGeom>
        </p:spPr>
      </p:pic>
    </p:spTree>
    <p:extLst>
      <p:ext uri="{BB962C8B-B14F-4D97-AF65-F5344CB8AC3E}">
        <p14:creationId xmlns:p14="http://schemas.microsoft.com/office/powerpoint/2010/main" val="36137680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threshold interpretation</a:t>
            </a:r>
            <a:endParaRPr lang="en-US" dirty="0"/>
          </a:p>
        </p:txBody>
      </p:sp>
      <p:sp>
        <p:nvSpPr>
          <p:cNvPr id="3" name="Footer Placeholder 2"/>
          <p:cNvSpPr>
            <a:spLocks noGrp="1"/>
          </p:cNvSpPr>
          <p:nvPr>
            <p:ph type="ftr" sz="quarter" idx="11"/>
          </p:nvPr>
        </p:nvSpPr>
        <p:spPr/>
        <p:txBody>
          <a:bodyPr/>
          <a:lstStyle/>
          <a:p>
            <a:r>
              <a:rPr lang="en-US" dirty="0" smtClean="0"/>
              <a:t>Figure Russell and </a:t>
            </a:r>
            <a:r>
              <a:rPr lang="en-US" dirty="0" err="1" smtClean="0"/>
              <a:t>Norvig</a:t>
            </a:r>
            <a:r>
              <a:rPr lang="en-US" dirty="0" smtClean="0"/>
              <a:t> 18.17. </a:t>
            </a:r>
            <a:r>
              <a:rPr lang="en-US" dirty="0"/>
              <a:t>Slide 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646508" y="1447800"/>
            <a:ext cx="7040292" cy="1282440"/>
          </a:xfrm>
        </p:spPr>
        <p:txBody>
          <a:bodyPr/>
          <a:lstStyle/>
          <a:p>
            <a:pPr marL="0" indent="0">
              <a:buNone/>
            </a:pPr>
            <a:r>
              <a:rPr lang="en-US" dirty="0" smtClean="0"/>
              <a:t>If </a:t>
            </a:r>
            <a:r>
              <a:rPr lang="en-US" i="1" dirty="0" smtClean="0"/>
              <a:t>y</a:t>
            </a:r>
            <a:r>
              <a:rPr lang="en-US" dirty="0" smtClean="0"/>
              <a:t>&gt; 0, </a:t>
            </a:r>
            <a:r>
              <a:rPr lang="en-US" sz="2000" dirty="0" err="1" smtClean="0"/>
              <a:t>σ</a:t>
            </a:r>
            <a:r>
              <a:rPr lang="en-US" sz="2000" dirty="0" smtClean="0"/>
              <a:t>(</a:t>
            </a:r>
            <a:r>
              <a:rPr lang="en-US" sz="2000" i="1" dirty="0" smtClean="0"/>
              <a:t>y</a:t>
            </a:r>
            <a:r>
              <a:rPr lang="en-US" sz="2000" dirty="0" smtClean="0"/>
              <a:t>)</a:t>
            </a:r>
            <a:r>
              <a:rPr lang="en-US" dirty="0" smtClean="0"/>
              <a:t> goes to 1 very quickly.</a:t>
            </a:r>
          </a:p>
          <a:p>
            <a:pPr marL="0" indent="0">
              <a:buNone/>
            </a:pPr>
            <a:r>
              <a:rPr lang="en-US" dirty="0"/>
              <a:t>If </a:t>
            </a:r>
            <a:r>
              <a:rPr lang="en-US" i="1" dirty="0" smtClean="0"/>
              <a:t>y</a:t>
            </a:r>
            <a:r>
              <a:rPr lang="en-US" dirty="0" smtClean="0"/>
              <a:t>&lt;0</a:t>
            </a:r>
            <a:r>
              <a:rPr lang="en-US" dirty="0"/>
              <a:t>, </a:t>
            </a:r>
            <a:r>
              <a:rPr lang="en-US" sz="2000" dirty="0" err="1"/>
              <a:t>σ</a:t>
            </a:r>
            <a:r>
              <a:rPr lang="en-US" sz="2000" dirty="0"/>
              <a:t>(</a:t>
            </a:r>
            <a:r>
              <a:rPr lang="en-US" sz="2000" i="1" dirty="0"/>
              <a:t>y</a:t>
            </a:r>
            <a:r>
              <a:rPr lang="en-US" sz="2000" dirty="0"/>
              <a:t>)</a:t>
            </a:r>
            <a:r>
              <a:rPr lang="en-US" dirty="0"/>
              <a:t> goes to </a:t>
            </a:r>
            <a:r>
              <a:rPr lang="en-US" dirty="0" smtClean="0"/>
              <a:t>0 </a:t>
            </a:r>
            <a:r>
              <a:rPr lang="en-US" dirty="0"/>
              <a:t>very quickly</a:t>
            </a:r>
            <a:r>
              <a:rPr lang="en-US" dirty="0" smtClean="0"/>
              <a:t>.</a:t>
            </a:r>
          </a:p>
        </p:txBody>
      </p:sp>
      <p:pic>
        <p:nvPicPr>
          <p:cNvPr id="5" name="Picture 4" descr="threshol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23" y="2791239"/>
            <a:ext cx="2339972" cy="2674253"/>
          </a:xfrm>
          <a:prstGeom prst="rect">
            <a:avLst/>
          </a:prstGeom>
        </p:spPr>
      </p:pic>
      <p:pic>
        <p:nvPicPr>
          <p:cNvPr id="6" name="Picture 5" descr="logistic-threshol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699" y="2751742"/>
            <a:ext cx="2409091" cy="2753247"/>
          </a:xfrm>
          <a:prstGeom prst="rect">
            <a:avLst/>
          </a:prstGeom>
        </p:spPr>
      </p:pic>
    </p:spTree>
    <p:extLst>
      <p:ext uri="{BB962C8B-B14F-4D97-AF65-F5344CB8AC3E}">
        <p14:creationId xmlns:p14="http://schemas.microsoft.com/office/powerpoint/2010/main" val="41600088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Interpretation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The sigmoid can be interpreted in terms of the </a:t>
            </a:r>
            <a:r>
              <a:rPr lang="en-US" b="1" dirty="0" smtClean="0"/>
              <a:t>class odds  </a:t>
            </a:r>
            <a:r>
              <a:rPr lang="en-US" dirty="0" smtClean="0"/>
              <a:t>p+/(1-p+)</a:t>
            </a:r>
            <a:endParaRPr lang="en-US" b="1" dirty="0" smtClean="0"/>
          </a:p>
          <a:p>
            <a:pPr marL="0" indent="0">
              <a:buNone/>
            </a:pPr>
            <a:r>
              <a:rPr lang="en-US" dirty="0" smtClean="0"/>
              <a:t>Exercise: Show the following implication for the class odds: </a:t>
            </a:r>
            <a:br>
              <a:rPr lang="en-US" dirty="0" smtClean="0"/>
            </a:br>
            <a:r>
              <a:rPr lang="en-US" dirty="0" smtClean="0"/>
              <a:t/>
            </a:r>
            <a:br>
              <a:rPr lang="en-US" dirty="0" smtClean="0"/>
            </a:br>
            <a:endParaRPr lang="en-US" dirty="0" smtClean="0"/>
          </a:p>
          <a:p>
            <a:pPr marL="0" indent="0">
              <a:buNone/>
            </a:pPr>
            <a:endParaRPr lang="en-US" dirty="0" smtClean="0"/>
          </a:p>
          <a:p>
            <a:pPr marL="0" indent="0">
              <a:buNone/>
            </a:pPr>
            <a:r>
              <a:rPr lang="en-US" dirty="0" smtClean="0"/>
              <a:t>Therefore 			          the </a:t>
            </a:r>
            <a:r>
              <a:rPr lang="en-US" b="1" dirty="0" smtClean="0"/>
              <a:t>log class odds</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70913051"/>
              </p:ext>
            </p:extLst>
          </p:nvPr>
        </p:nvGraphicFramePr>
        <p:xfrm>
          <a:off x="2201863" y="3589338"/>
          <a:ext cx="4019550" cy="939800"/>
        </p:xfrm>
        <a:graphic>
          <a:graphicData uri="http://schemas.openxmlformats.org/presentationml/2006/ole">
            <mc:AlternateContent xmlns:mc="http://schemas.openxmlformats.org/markup-compatibility/2006">
              <mc:Choice xmlns:v="urn:schemas-microsoft-com:vml" Requires="v">
                <p:oleObj spid="_x0000_s715000" name="Equation" r:id="rId4" imgW="2057400" imgH="469900" progId="Equation.3">
                  <p:embed/>
                </p:oleObj>
              </mc:Choice>
              <mc:Fallback>
                <p:oleObj name="Equation" r:id="rId4" imgW="2057400" imgH="469900" progId="Equation.3">
                  <p:embed/>
                  <p:pic>
                    <p:nvPicPr>
                      <p:cNvPr id="0" name=""/>
                      <p:cNvPicPr>
                        <a:picLocks noChangeAspect="1" noChangeArrowheads="1"/>
                      </p:cNvPicPr>
                      <p:nvPr/>
                    </p:nvPicPr>
                    <p:blipFill>
                      <a:blip r:embed="rId5"/>
                      <a:srcRect/>
                      <a:stretch>
                        <a:fillRect/>
                      </a:stretch>
                    </p:blipFill>
                    <p:spPr bwMode="auto">
                      <a:xfrm>
                        <a:off x="2201863" y="3589338"/>
                        <a:ext cx="40195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58788460"/>
              </p:ext>
            </p:extLst>
          </p:nvPr>
        </p:nvGraphicFramePr>
        <p:xfrm>
          <a:off x="2743200" y="4953000"/>
          <a:ext cx="2094610" cy="886181"/>
        </p:xfrm>
        <a:graphic>
          <a:graphicData uri="http://schemas.openxmlformats.org/presentationml/2006/ole">
            <mc:AlternateContent xmlns:mc="http://schemas.openxmlformats.org/markup-compatibility/2006">
              <mc:Choice xmlns:v="urn:schemas-microsoft-com:vml" Requires="v">
                <p:oleObj spid="_x0000_s715001" name="Equation" r:id="rId6" imgW="978120" imgH="411120" progId="Equation.3">
                  <p:embed/>
                </p:oleObj>
              </mc:Choice>
              <mc:Fallback>
                <p:oleObj name="Equation" r:id="rId6" imgW="978120" imgH="411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953000"/>
                        <a:ext cx="2094610" cy="886181"/>
                      </a:xfrm>
                      <a:prstGeom prst="rect">
                        <a:avLst/>
                      </a:prstGeom>
                      <a:noFill/>
                      <a:extLst/>
                    </p:spPr>
                  </p:pic>
                </p:oleObj>
              </mc:Fallback>
            </mc:AlternateContent>
          </a:graphicData>
        </a:graphic>
      </p:graphicFrame>
    </p:spTree>
    <p:extLst>
      <p:ext uri="{BB962C8B-B14F-4D97-AF65-F5344CB8AC3E}">
        <p14:creationId xmlns:p14="http://schemas.microsoft.com/office/powerpoint/2010/main" val="721414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Since			            </a:t>
            </a:r>
          </a:p>
          <a:p>
            <a:pPr marL="0" indent="0">
              <a:buNone/>
            </a:pPr>
            <a:endParaRPr lang="en-US" dirty="0" smtClean="0"/>
          </a:p>
          <a:p>
            <a:pPr marL="0" indent="0">
              <a:buNone/>
            </a:pPr>
            <a:r>
              <a:rPr lang="en-US" dirty="0" smtClean="0"/>
              <a:t>we know </a:t>
            </a:r>
          </a:p>
          <a:p>
            <a:pPr marL="0" indent="0">
              <a:buNone/>
            </a:pPr>
            <a:endParaRPr lang="en-US" dirty="0" smtClean="0"/>
          </a:p>
          <a:p>
            <a:pPr marL="0" indent="0">
              <a:buNone/>
            </a:pPr>
            <a:r>
              <a:rPr lang="en-US" dirty="0" smtClean="0"/>
              <a:t>so we can </a:t>
            </a:r>
            <a:r>
              <a:rPr lang="en-US" i="1" dirty="0" smtClean="0"/>
              <a:t>estimate </a:t>
            </a:r>
            <a:r>
              <a:rPr lang="en-US" dirty="0" smtClean="0"/>
              <a:t>w by</a:t>
            </a:r>
          </a:p>
          <a:p>
            <a:pPr marL="0" indent="0">
              <a:buNone/>
            </a:pPr>
            <a:r>
              <a:rPr lang="en-US" dirty="0"/>
              <a:t>	</a:t>
            </a:r>
            <a:r>
              <a:rPr lang="en-US" dirty="0" smtClean="0"/>
              <a:t> minimizing training error</a:t>
            </a:r>
          </a:p>
          <a:p>
            <a:pPr marL="0" indent="0">
              <a:buNone/>
            </a:pP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957138702"/>
              </p:ext>
            </p:extLst>
          </p:nvPr>
        </p:nvGraphicFramePr>
        <p:xfrm>
          <a:off x="2266950" y="1601788"/>
          <a:ext cx="1822450" cy="958850"/>
        </p:xfrm>
        <a:graphic>
          <a:graphicData uri="http://schemas.openxmlformats.org/presentationml/2006/ole">
            <mc:AlternateContent xmlns:mc="http://schemas.openxmlformats.org/markup-compatibility/2006">
              <mc:Choice xmlns:v="urn:schemas-microsoft-com:vml" Requires="v">
                <p:oleObj spid="_x0000_s716020" name="Equation" r:id="rId4" imgW="850900" imgH="444500" progId="Equation.3">
                  <p:embed/>
                </p:oleObj>
              </mc:Choice>
              <mc:Fallback>
                <p:oleObj name="Equation" r:id="rId4" imgW="850900" imgH="444500" progId="Equation.3">
                  <p:embed/>
                  <p:pic>
                    <p:nvPicPr>
                      <p:cNvPr id="0" name=""/>
                      <p:cNvPicPr>
                        <a:picLocks noChangeAspect="1" noChangeArrowheads="1"/>
                      </p:cNvPicPr>
                      <p:nvPr/>
                    </p:nvPicPr>
                    <p:blipFill>
                      <a:blip r:embed="rId5"/>
                      <a:srcRect/>
                      <a:stretch>
                        <a:fillRect/>
                      </a:stretch>
                    </p:blipFill>
                    <p:spPr bwMode="auto">
                      <a:xfrm>
                        <a:off x="2266950" y="1601788"/>
                        <a:ext cx="1822450" cy="9588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50998330"/>
              </p:ext>
            </p:extLst>
          </p:nvPr>
        </p:nvGraphicFramePr>
        <p:xfrm>
          <a:off x="2581275" y="2736850"/>
          <a:ext cx="2163763" cy="884238"/>
        </p:xfrm>
        <a:graphic>
          <a:graphicData uri="http://schemas.openxmlformats.org/presentationml/2006/ole">
            <mc:AlternateContent xmlns:mc="http://schemas.openxmlformats.org/markup-compatibility/2006">
              <mc:Choice xmlns:v="urn:schemas-microsoft-com:vml" Requires="v">
                <p:oleObj spid="_x0000_s716021" name="Equation" r:id="rId6" imgW="1104900" imgH="444500" progId="Equation.3">
                  <p:embed/>
                </p:oleObj>
              </mc:Choice>
              <mc:Fallback>
                <p:oleObj name="Equation" r:id="rId6" imgW="1104900" imgH="444500" progId="Equation.3">
                  <p:embed/>
                  <p:pic>
                    <p:nvPicPr>
                      <p:cNvPr id="0" name=""/>
                      <p:cNvPicPr>
                        <a:picLocks noChangeAspect="1" noChangeArrowheads="1"/>
                      </p:cNvPicPr>
                      <p:nvPr/>
                    </p:nvPicPr>
                    <p:blipFill>
                      <a:blip r:embed="rId7"/>
                      <a:srcRect/>
                      <a:stretch>
                        <a:fillRect/>
                      </a:stretch>
                    </p:blipFill>
                    <p:spPr bwMode="auto">
                      <a:xfrm>
                        <a:off x="2581275" y="2736850"/>
                        <a:ext cx="2163763"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603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global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217952576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Error</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5973195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1720"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3677127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1721"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9655945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164474625"/>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2744"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59951951"/>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2745"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3881055" y="3605699"/>
            <a:ext cx="493952"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320891" y="1937395"/>
            <a:ext cx="3123161" cy="150440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‘loss’ function whose definition can vary (affects the details of what we learn)</a:t>
            </a:r>
          </a:p>
        </p:txBody>
      </p:sp>
    </p:spTree>
    <p:extLst>
      <p:ext uri="{BB962C8B-B14F-4D97-AF65-F5344CB8AC3E}">
        <p14:creationId xmlns:p14="http://schemas.microsoft.com/office/powerpoint/2010/main" val="104980305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528261544"/>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3768"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59486426"/>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3769"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281368" y="3605699"/>
            <a:ext cx="484115"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293368" y="1487413"/>
            <a:ext cx="3123161" cy="150440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actual correct class (the label, based on our training data)</a:t>
            </a:r>
            <a:endParaRPr lang="en-US" sz="2400" dirty="0"/>
          </a:p>
        </p:txBody>
      </p:sp>
    </p:spTree>
    <p:extLst>
      <p:ext uri="{BB962C8B-B14F-4D97-AF65-F5344CB8AC3E}">
        <p14:creationId xmlns:p14="http://schemas.microsoft.com/office/powerpoint/2010/main" val="173762102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521339849"/>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4792"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997762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4793"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75230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785009" y="2048693"/>
            <a:ext cx="3449564" cy="94312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predicted class (</a:t>
            </a:r>
            <a:r>
              <a:rPr lang="en-US" sz="2400" dirty="0" err="1" smtClean="0"/>
              <a:t>x</a:t>
            </a:r>
            <a:r>
              <a:rPr lang="en-US" sz="2400" baseline="30000" dirty="0" err="1" smtClean="0"/>
              <a:t>.</a:t>
            </a:r>
            <a:r>
              <a:rPr lang="en-US" sz="2400" dirty="0" err="1" smtClean="0"/>
              <a:t>w</a:t>
            </a:r>
            <a:r>
              <a:rPr lang="en-US" sz="2400" dirty="0" smtClean="0"/>
              <a:t>)</a:t>
            </a:r>
            <a:endParaRPr lang="en-US" sz="2400" baseline="30000" dirty="0"/>
          </a:p>
        </p:txBody>
      </p:sp>
    </p:spTree>
    <p:extLst>
      <p:ext uri="{BB962C8B-B14F-4D97-AF65-F5344CB8AC3E}">
        <p14:creationId xmlns:p14="http://schemas.microsoft.com/office/powerpoint/2010/main" val="304953517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2874607928"/>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5816"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2165053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5817"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53807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‘regularization term’ which penalizes model complexity</a:t>
            </a:r>
          </a:p>
        </p:txBody>
      </p:sp>
    </p:spTree>
    <p:extLst>
      <p:ext uri="{BB962C8B-B14F-4D97-AF65-F5344CB8AC3E}">
        <p14:creationId xmlns:p14="http://schemas.microsoft.com/office/powerpoint/2010/main" val="133423590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0873253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6842"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7277576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6843"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247117" y="3605699"/>
            <a:ext cx="471969"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 parameter which affects R’s impact on the search</a:t>
            </a:r>
            <a:endParaRPr lang="en-US" sz="2400" dirty="0"/>
          </a:p>
        </p:txBody>
      </p:sp>
    </p:spTree>
    <p:extLst>
      <p:ext uri="{BB962C8B-B14F-4D97-AF65-F5344CB8AC3E}">
        <p14:creationId xmlns:p14="http://schemas.microsoft.com/office/powerpoint/2010/main" val="34661414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52956794"/>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5334"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703114" y="4788049"/>
            <a:ext cx="5645393" cy="1334724"/>
          </a:xfrm>
          <a:prstGeom prst="rect">
            <a:avLst/>
          </a:prstGeom>
        </p:spPr>
        <p:txBody>
          <a:bodyPr wrap="square">
            <a:spAutoFit/>
          </a:bodyPr>
          <a:lstStyle/>
          <a:p>
            <a:pPr>
              <a:lnSpc>
                <a:spcPct val="90000"/>
              </a:lnSpc>
            </a:pPr>
            <a:r>
              <a:rPr lang="en-US" altLang="he-IL" sz="2800" dirty="0"/>
              <a:t>At each step change w based on the error and the step size </a:t>
            </a:r>
            <a:r>
              <a:rPr lang="en-US" altLang="he-IL" sz="2800" dirty="0">
                <a:sym typeface="Symbol" charset="0"/>
              </a:rPr>
              <a:t></a:t>
            </a:r>
            <a:endParaRPr lang="en-US" altLang="he-IL" sz="2800" dirty="0"/>
          </a:p>
          <a:p>
            <a:pPr>
              <a:lnSpc>
                <a:spcPct val="110000"/>
              </a:lnSpc>
              <a:buFontTx/>
              <a:buNone/>
            </a:pPr>
            <a:r>
              <a:rPr lang="en-US" altLang="he-IL" sz="2800" dirty="0"/>
              <a:t>   </a:t>
            </a:r>
            <a:r>
              <a:rPr lang="en-US" sz="2800" dirty="0">
                <a:latin typeface="Symbol" charset="0"/>
              </a:rPr>
              <a:t> </a:t>
            </a:r>
            <a:r>
              <a:rPr lang="en-US" sz="2800" dirty="0" err="1"/>
              <a:t>w</a:t>
            </a:r>
            <a:r>
              <a:rPr lang="en-US" sz="2800" baseline="-25000" dirty="0" err="1"/>
              <a:t>j</a:t>
            </a:r>
            <a:r>
              <a:rPr lang="en-US" sz="2800" dirty="0"/>
              <a:t>  =  </a:t>
            </a:r>
            <a:r>
              <a:rPr lang="en-US" sz="2800" dirty="0" err="1"/>
              <a:t>w</a:t>
            </a:r>
            <a:r>
              <a:rPr lang="en-US" sz="2800" baseline="-25000" dirty="0" err="1"/>
              <a:t>i</a:t>
            </a:r>
            <a:r>
              <a:rPr lang="en-US" sz="2800" dirty="0"/>
              <a:t> </a:t>
            </a:r>
            <a:r>
              <a:rPr lang="en-US" altLang="he-IL" sz="2800" dirty="0"/>
              <a:t>- </a:t>
            </a:r>
            <a:r>
              <a:rPr lang="en-US" altLang="he-IL" sz="2800" dirty="0">
                <a:sym typeface="Symbol" charset="0"/>
              </a:rPr>
              <a:t> </a:t>
            </a:r>
            <a:r>
              <a:rPr lang="en-US" sz="2800" dirty="0" err="1"/>
              <a:t>Δ</a:t>
            </a:r>
            <a:r>
              <a:rPr lang="en-US" sz="2800" dirty="0"/>
              <a:t>(w)</a:t>
            </a:r>
          </a:p>
        </p:txBody>
      </p:sp>
    </p:spTree>
    <p:extLst>
      <p:ext uri="{BB962C8B-B14F-4D97-AF65-F5344CB8AC3E}">
        <p14:creationId xmlns:p14="http://schemas.microsoft.com/office/powerpoint/2010/main" val="188525905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453218718"/>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6441"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46132199"/>
              </p:ext>
            </p:extLst>
          </p:nvPr>
        </p:nvGraphicFramePr>
        <p:xfrm>
          <a:off x="1685925" y="4865688"/>
          <a:ext cx="5567363" cy="1376362"/>
        </p:xfrm>
        <a:graphic>
          <a:graphicData uri="http://schemas.openxmlformats.org/presentationml/2006/ole">
            <mc:AlternateContent xmlns:mc="http://schemas.openxmlformats.org/markup-compatibility/2006">
              <mc:Choice xmlns:v="urn:schemas-microsoft-com:vml" Requires="v">
                <p:oleObj spid="_x0000_s736442" name="Equation" r:id="rId6" imgW="1879600" imgH="457200" progId="Equation.3">
                  <p:embed/>
                </p:oleObj>
              </mc:Choice>
              <mc:Fallback>
                <p:oleObj name="Equation" r:id="rId6" imgW="1879600" imgH="457200" progId="Equation.3">
                  <p:embed/>
                  <p:pic>
                    <p:nvPicPr>
                      <p:cNvPr id="0" name=""/>
                      <p:cNvPicPr>
                        <a:picLocks noChangeAspect="1" noChangeArrowheads="1"/>
                      </p:cNvPicPr>
                      <p:nvPr/>
                    </p:nvPicPr>
                    <p:blipFill>
                      <a:blip r:embed="rId7"/>
                      <a:srcRect/>
                      <a:stretch>
                        <a:fillRect/>
                      </a:stretch>
                    </p:blipFill>
                    <p:spPr bwMode="auto">
                      <a:xfrm>
                        <a:off x="1685925" y="4865688"/>
                        <a:ext cx="5567363"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0120580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Gradient Descent</a:t>
            </a:r>
            <a:endParaRPr lang="en-US" dirty="0"/>
          </a:p>
        </p:txBody>
      </p:sp>
      <p:sp>
        <p:nvSpPr>
          <p:cNvPr id="3" name="Content Placeholder 2"/>
          <p:cNvSpPr>
            <a:spLocks noGrp="1"/>
          </p:cNvSpPr>
          <p:nvPr>
            <p:ph idx="1"/>
          </p:nvPr>
        </p:nvSpPr>
        <p:spPr>
          <a:xfrm>
            <a:off x="1128943" y="1525653"/>
            <a:ext cx="7048804" cy="4379976"/>
          </a:xfrm>
        </p:spPr>
        <p:txBody>
          <a:bodyPr/>
          <a:lstStyle/>
          <a:p>
            <a:pPr marL="0" indent="0">
              <a:lnSpc>
                <a:spcPct val="90000"/>
              </a:lnSpc>
              <a:buNone/>
            </a:pPr>
            <a:r>
              <a:rPr lang="en-US" altLang="he-IL" dirty="0" smtClean="0"/>
              <a:t>Loops over the entire data set S {</a:t>
            </a:r>
          </a:p>
          <a:p>
            <a:pPr marL="0" indent="0">
              <a:lnSpc>
                <a:spcPct val="90000"/>
              </a:lnSpc>
              <a:buNone/>
            </a:pPr>
            <a:r>
              <a:rPr lang="en-US" altLang="he-IL" dirty="0" smtClean="0"/>
              <a:t>  At each step change w based on the error </a:t>
            </a:r>
            <a:br>
              <a:rPr lang="en-US" altLang="he-IL" dirty="0" smtClean="0"/>
            </a:br>
            <a:r>
              <a:rPr lang="en-US" altLang="he-IL" dirty="0" smtClean="0"/>
              <a:t> and the step size </a:t>
            </a:r>
            <a:r>
              <a:rPr lang="en-US" altLang="he-IL" dirty="0" smtClean="0">
                <a:sym typeface="Symbol" charset="0"/>
              </a:rPr>
              <a:t> (the learning rate)</a:t>
            </a:r>
            <a:endParaRPr lang="en-US" altLang="he-IL" dirty="0"/>
          </a:p>
          <a:p>
            <a:pPr>
              <a:lnSpc>
                <a:spcPct val="110000"/>
              </a:lnSpc>
              <a:buNone/>
            </a:pPr>
            <a:r>
              <a:rPr lang="en-US" dirty="0" smtClean="0">
                <a:latin typeface="Benguiat Frisky" charset="0"/>
              </a:rPr>
              <a:t>	</a:t>
            </a:r>
            <a:r>
              <a:rPr lang="en-US" dirty="0">
                <a:latin typeface="Symbol" charset="0"/>
              </a:rPr>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a:t>- </a:t>
            </a:r>
            <a:r>
              <a:rPr lang="en-US" altLang="he-IL" dirty="0">
                <a:sym typeface="Symbol" charset="0"/>
              </a:rPr>
              <a:t> </a:t>
            </a:r>
            <a:r>
              <a:rPr lang="en-US" dirty="0" err="1"/>
              <a:t>Δ</a:t>
            </a:r>
            <a:r>
              <a:rPr lang="en-US" dirty="0"/>
              <a:t>(w</a:t>
            </a:r>
            <a:r>
              <a:rPr lang="en-US" dirty="0" smtClean="0"/>
              <a:t>)</a:t>
            </a:r>
          </a:p>
          <a:p>
            <a:pPr>
              <a:lnSpc>
                <a:spcPct val="110000"/>
              </a:lnSpc>
              <a:buNone/>
            </a:pPr>
            <a:r>
              <a:rPr lang="en-US" dirty="0" smtClean="0"/>
              <a:t>  simultaneously update all the weights for training instance </a:t>
            </a:r>
            <a:r>
              <a:rPr lang="en-US" dirty="0" err="1" smtClean="0"/>
              <a:t>X</a:t>
            </a:r>
            <a:r>
              <a:rPr lang="en-US" baseline="-25000" dirty="0" err="1" smtClean="0"/>
              <a:t>j</a:t>
            </a:r>
            <a:r>
              <a:rPr lang="en-US" dirty="0" smtClean="0"/>
              <a:t>, </a:t>
            </a:r>
            <a:r>
              <a:rPr lang="en-US" dirty="0" err="1" smtClean="0"/>
              <a:t>y</a:t>
            </a:r>
            <a:r>
              <a:rPr lang="en-US" baseline="-25000" dirty="0" err="1" smtClean="0"/>
              <a:t>j</a:t>
            </a:r>
            <a:endParaRPr lang="en-US" dirty="0" smtClean="0"/>
          </a:p>
          <a:p>
            <a:pPr>
              <a:lnSpc>
                <a:spcPct val="110000"/>
              </a:lnSpc>
              <a:buNone/>
            </a:pPr>
            <a:endParaRPr lang="en-US" baseline="-25000" dirty="0"/>
          </a:p>
          <a:p>
            <a:pPr>
              <a:lnSpc>
                <a:spcPct val="110000"/>
              </a:lnSpc>
              <a:buNone/>
            </a:pPr>
            <a:endParaRPr lang="en-US" baseline="-25000" dirty="0" smtClean="0"/>
          </a:p>
          <a:p>
            <a:pPr>
              <a:lnSpc>
                <a:spcPct val="110000"/>
              </a:lnSpc>
              <a:buNone/>
            </a:pPr>
            <a:r>
              <a:rPr lang="en-US" dirty="0" smtClean="0"/>
              <a:t>  where p</a:t>
            </a:r>
            <a:r>
              <a:rPr lang="en-US" baseline="-25000" dirty="0" smtClean="0"/>
              <a:t>w</a:t>
            </a:r>
            <a:r>
              <a:rPr lang="en-US" dirty="0" smtClean="0"/>
              <a:t>(x</a:t>
            </a:r>
            <a:r>
              <a:rPr lang="en-US" baseline="30000" dirty="0" smtClean="0"/>
              <a:t>(</a:t>
            </a:r>
            <a:r>
              <a:rPr lang="en-US" baseline="30000" dirty="0" err="1" smtClean="0"/>
              <a:t>i</a:t>
            </a:r>
            <a:r>
              <a:rPr lang="en-US" baseline="30000" dirty="0" smtClean="0"/>
              <a:t>)</a:t>
            </a:r>
            <a:r>
              <a:rPr lang="en-US" dirty="0" smtClean="0"/>
              <a:t>) = </a:t>
            </a:r>
            <a:endParaRPr lang="en-US" baseline="-25000" dirty="0"/>
          </a:p>
          <a:p>
            <a:pPr>
              <a:lnSpc>
                <a:spcPct val="110000"/>
              </a:lnSpc>
              <a:buNone/>
            </a:pP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45362823"/>
              </p:ext>
            </p:extLst>
          </p:nvPr>
        </p:nvGraphicFramePr>
        <p:xfrm>
          <a:off x="1461712" y="4289710"/>
          <a:ext cx="4514850" cy="1062038"/>
        </p:xfrm>
        <a:graphic>
          <a:graphicData uri="http://schemas.openxmlformats.org/presentationml/2006/ole">
            <mc:AlternateContent xmlns:mc="http://schemas.openxmlformats.org/markup-compatibility/2006">
              <mc:Choice xmlns:v="urn:schemas-microsoft-com:vml" Requires="v">
                <p:oleObj spid="_x0000_s780364" name="Equation" r:id="rId3" imgW="1943100" imgH="457200" progId="Equation.3">
                  <p:embed/>
                </p:oleObj>
              </mc:Choice>
              <mc:Fallback>
                <p:oleObj name="Equation" r:id="rId3" imgW="1943100" imgH="457200" progId="Equation.3">
                  <p:embed/>
                  <p:pic>
                    <p:nvPicPr>
                      <p:cNvPr id="0" name=""/>
                      <p:cNvPicPr/>
                      <p:nvPr/>
                    </p:nvPicPr>
                    <p:blipFill>
                      <a:blip r:embed="rId4"/>
                      <a:stretch>
                        <a:fillRect/>
                      </a:stretch>
                    </p:blipFill>
                    <p:spPr>
                      <a:xfrm>
                        <a:off x="1461712" y="4289710"/>
                        <a:ext cx="4514850" cy="1062038"/>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18390089"/>
              </p:ext>
            </p:extLst>
          </p:nvPr>
        </p:nvGraphicFramePr>
        <p:xfrm>
          <a:off x="3820614" y="5054963"/>
          <a:ext cx="1436688" cy="1179512"/>
        </p:xfrm>
        <a:graphic>
          <a:graphicData uri="http://schemas.openxmlformats.org/presentationml/2006/ole">
            <mc:AlternateContent xmlns:mc="http://schemas.openxmlformats.org/markup-compatibility/2006">
              <mc:Choice xmlns:v="urn:schemas-microsoft-com:vml" Requires="v">
                <p:oleObj spid="_x0000_s780365" name="Equation" r:id="rId5" imgW="546100" imgH="444500" progId="Equation.3">
                  <p:embed/>
                </p:oleObj>
              </mc:Choice>
              <mc:Fallback>
                <p:oleObj name="Equation" r:id="rId5" imgW="546100" imgH="444500" progId="Equation.3">
                  <p:embed/>
                  <p:pic>
                    <p:nvPicPr>
                      <p:cNvPr id="0" name=""/>
                      <p:cNvPicPr>
                        <a:picLocks noChangeAspect="1" noChangeArrowheads="1"/>
                      </p:cNvPicPr>
                      <p:nvPr/>
                    </p:nvPicPr>
                    <p:blipFill>
                      <a:blip r:embed="rId6"/>
                      <a:srcRect/>
                      <a:stretch>
                        <a:fillRect/>
                      </a:stretch>
                    </p:blipFill>
                    <p:spPr bwMode="auto">
                      <a:xfrm>
                        <a:off x="3820614" y="5054963"/>
                        <a:ext cx="1436688" cy="1179512"/>
                      </a:xfrm>
                      <a:prstGeom prst="rect">
                        <a:avLst/>
                      </a:prstGeom>
                      <a:noFill/>
                      <a:extLst/>
                    </p:spPr>
                  </p:pic>
                </p:oleObj>
              </mc:Fallback>
            </mc:AlternateContent>
          </a:graphicData>
        </a:graphic>
      </p:graphicFrame>
    </p:spTree>
    <p:extLst>
      <p:ext uri="{BB962C8B-B14F-4D97-AF65-F5344CB8AC3E}">
        <p14:creationId xmlns:p14="http://schemas.microsoft.com/office/powerpoint/2010/main" val="297469406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a:t>
            </a:r>
            <a:r>
              <a:rPr lang="en-US" sz="1400" b="1" dirty="0" smtClean="0">
                <a:latin typeface="Courier"/>
                <a:cs typeface="Courier"/>
              </a:rPr>
              <a:t>weights currently </a:t>
            </a:r>
            <a:r>
              <a:rPr lang="en-US" sz="1400" b="1" dirty="0">
                <a:latin typeface="Courier"/>
                <a:cs typeface="Courier"/>
              </a:rPr>
              <a:t>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43</a:t>
            </a:fld>
            <a:endParaRPr lang="en-US" dirty="0"/>
          </a:p>
        </p:txBody>
      </p:sp>
    </p:spTree>
    <p:extLst>
      <p:ext uri="{BB962C8B-B14F-4D97-AF65-F5344CB8AC3E}">
        <p14:creationId xmlns:p14="http://schemas.microsoft.com/office/powerpoint/2010/main" val="367777943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
        <p:nvSpPr>
          <p:cNvPr id="8" name="Rectangle 7"/>
          <p:cNvSpPr/>
          <p:nvPr/>
        </p:nvSpPr>
        <p:spPr>
          <a:xfrm>
            <a:off x="2559089" y="4436136"/>
            <a:ext cx="1383802" cy="56873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170367" y="2710736"/>
            <a:ext cx="1914577" cy="1440327"/>
          </a:xfrm>
          <a:prstGeom prst="wedgeRectCallout">
            <a:avLst>
              <a:gd name="adj1" fmla="val -94453"/>
              <a:gd name="adj2" fmla="val 73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are using a fairly ‘dumb’ decision about when to stop here</a:t>
            </a:r>
            <a:endParaRPr lang="en-US" dirty="0"/>
          </a:p>
        </p:txBody>
      </p:sp>
    </p:spTree>
    <p:extLst>
      <p:ext uri="{BB962C8B-B14F-4D97-AF65-F5344CB8AC3E}">
        <p14:creationId xmlns:p14="http://schemas.microsoft.com/office/powerpoint/2010/main" val="360599545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
        <p:nvSpPr>
          <p:cNvPr id="8" name="Rectangle 7"/>
          <p:cNvSpPr/>
          <p:nvPr/>
        </p:nvSpPr>
        <p:spPr>
          <a:xfrm>
            <a:off x="1706059" y="5066928"/>
            <a:ext cx="6862145" cy="7531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5592083" y="3260513"/>
            <a:ext cx="1914577" cy="1440327"/>
          </a:xfrm>
          <a:prstGeom prst="wedgeRectCallout">
            <a:avLst>
              <a:gd name="adj1" fmla="val -94453"/>
              <a:gd name="adj2" fmla="val 73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key aspect of the algorithm – updating the weights</a:t>
            </a:r>
            <a:endParaRPr lang="en-US" dirty="0"/>
          </a:p>
        </p:txBody>
      </p:sp>
    </p:spTree>
    <p:extLst>
      <p:ext uri="{BB962C8B-B14F-4D97-AF65-F5344CB8AC3E}">
        <p14:creationId xmlns:p14="http://schemas.microsoft.com/office/powerpoint/2010/main" val="149284901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sp>
        <p:nvSpPr>
          <p:cNvPr id="8" name="Rectangle 7"/>
          <p:cNvSpPr/>
          <p:nvPr/>
        </p:nvSpPr>
        <p:spPr>
          <a:xfrm>
            <a:off x="4890701" y="5066928"/>
            <a:ext cx="3810198" cy="7531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2047270" y="2274941"/>
            <a:ext cx="6653630" cy="2122574"/>
          </a:xfrm>
          <a:prstGeom prst="wedgeRectCallout">
            <a:avLst>
              <a:gd name="adj1" fmla="val 13703"/>
              <a:gd name="adj2" fmla="val 773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Here’s where we use the loss function to decide how that update should happen .	</a:t>
            </a:r>
          </a:p>
          <a:p>
            <a:endParaRPr lang="en-US" sz="1600" dirty="0">
              <a:latin typeface="Courier"/>
              <a:cs typeface="Courier"/>
            </a:endParaRPr>
          </a:p>
          <a:p>
            <a:r>
              <a:rPr lang="en-US" sz="1600" dirty="0" smtClean="0">
                <a:latin typeface="Courier"/>
                <a:cs typeface="Courier"/>
              </a:rPr>
              <a:t># </a:t>
            </a:r>
            <a:r>
              <a:rPr lang="en-US" sz="1600" dirty="0">
                <a:latin typeface="Courier"/>
                <a:cs typeface="Courier"/>
              </a:rPr>
              <a:t>loss function for logistic </a:t>
            </a:r>
            <a:r>
              <a:rPr lang="en-US" sz="1600" dirty="0" smtClean="0">
                <a:latin typeface="Courier"/>
                <a:cs typeface="Courier"/>
              </a:rPr>
              <a:t>regression    </a:t>
            </a:r>
            <a:br>
              <a:rPr lang="en-US" sz="1600" dirty="0" smtClean="0">
                <a:latin typeface="Courier"/>
                <a:cs typeface="Courier"/>
              </a:rPr>
            </a:br>
            <a:r>
              <a:rPr lang="en-US" sz="1600" dirty="0" err="1" smtClean="0">
                <a:latin typeface="Courier"/>
                <a:cs typeface="Courier"/>
              </a:rPr>
              <a:t>def</a:t>
            </a:r>
            <a:r>
              <a:rPr lang="en-US" sz="1600" dirty="0" smtClean="0">
                <a:latin typeface="Courier"/>
                <a:cs typeface="Courier"/>
              </a:rPr>
              <a:t> </a:t>
            </a:r>
            <a:r>
              <a:rPr lang="en-US" sz="1600" dirty="0" err="1">
                <a:latin typeface="Courier"/>
                <a:cs typeface="Courier"/>
              </a:rPr>
              <a:t>loss_func</a:t>
            </a:r>
            <a:r>
              <a:rPr lang="en-US" sz="1600" dirty="0">
                <a:latin typeface="Courier"/>
                <a:cs typeface="Courier"/>
              </a:rPr>
              <a:t>(self, x, weights):</a:t>
            </a:r>
          </a:p>
          <a:p>
            <a:r>
              <a:rPr lang="en-US" sz="1600" dirty="0" smtClean="0">
                <a:latin typeface="Courier"/>
                <a:cs typeface="Courier"/>
              </a:rPr>
              <a:t>   return 1.0 (</a:t>
            </a:r>
            <a:r>
              <a:rPr lang="en-US" sz="1600" dirty="0">
                <a:latin typeface="Courier"/>
                <a:cs typeface="Courier"/>
              </a:rPr>
              <a:t>1.+math.e**(-1.0*</a:t>
            </a:r>
            <a:r>
              <a:rPr lang="en-US" sz="1600" dirty="0" err="1">
                <a:latin typeface="Courier"/>
                <a:cs typeface="Courier"/>
              </a:rPr>
              <a:t>np.dot</a:t>
            </a:r>
            <a:r>
              <a:rPr lang="en-US" sz="1600" dirty="0">
                <a:latin typeface="Courier"/>
                <a:cs typeface="Courier"/>
              </a:rPr>
              <a:t>(</a:t>
            </a:r>
            <a:r>
              <a:rPr lang="en-US" sz="1600" dirty="0" err="1">
                <a:latin typeface="Courier"/>
                <a:cs typeface="Courier"/>
              </a:rPr>
              <a:t>x,weights</a:t>
            </a:r>
            <a:r>
              <a:rPr lang="en-US" sz="1600" dirty="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406813137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this for animal </a:t>
            </a:r>
            <a:r>
              <a:rPr lang="en-US" dirty="0" err="1" smtClean="0"/>
              <a:t>eg</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Tree>
    <p:extLst>
      <p:ext uri="{BB962C8B-B14F-4D97-AF65-F5344CB8AC3E}">
        <p14:creationId xmlns:p14="http://schemas.microsoft.com/office/powerpoint/2010/main" val="78601763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
        <p:nvSpPr>
          <p:cNvPr id="7" name="Rectangle 6"/>
          <p:cNvSpPr/>
          <p:nvPr/>
        </p:nvSpPr>
        <p:spPr>
          <a:xfrm>
            <a:off x="310022" y="2716419"/>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297977" y="4877907"/>
            <a:ext cx="3936596" cy="1134980"/>
          </a:xfrm>
          <a:prstGeom prst="borderCallout1">
            <a:avLst>
              <a:gd name="adj1" fmla="val -13100"/>
              <a:gd name="adj2" fmla="val 46741"/>
              <a:gd name="adj3" fmla="val -83378"/>
              <a:gd name="adj4" fmla="val 34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All the hard work is done with </a:t>
            </a:r>
            <a:r>
              <a:rPr lang="en-US" sz="2000" dirty="0" err="1" smtClean="0"/>
              <a:t>X_opt</a:t>
            </a:r>
            <a:r>
              <a:rPr lang="en-US" sz="2000" dirty="0" smtClean="0"/>
              <a:t> and </a:t>
            </a:r>
            <a:r>
              <a:rPr lang="en-US" sz="2000" dirty="0" err="1" smtClean="0"/>
              <a:t>y_opt</a:t>
            </a:r>
            <a:r>
              <a:rPr lang="en-US" sz="2000" dirty="0" smtClean="0"/>
              <a:t>. </a:t>
            </a:r>
            <a:endParaRPr lang="en-US" sz="2000" dirty="0"/>
          </a:p>
        </p:txBody>
      </p:sp>
    </p:spTree>
    <p:extLst>
      <p:ext uri="{BB962C8B-B14F-4D97-AF65-F5344CB8AC3E}">
        <p14:creationId xmlns:p14="http://schemas.microsoft.com/office/powerpoint/2010/main" val="161564013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
        <p:nvSpPr>
          <p:cNvPr id="7" name="Rectangle 6"/>
          <p:cNvSpPr/>
          <p:nvPr/>
        </p:nvSpPr>
        <p:spPr>
          <a:xfrm>
            <a:off x="733381" y="3652361"/>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748636" y="5093670"/>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Only use the rest of the data for validation at the very end (you will use this to report numbers in Byte5)</a:t>
            </a:r>
            <a:endParaRPr lang="en-US" sz="2000" dirty="0"/>
          </a:p>
        </p:txBody>
      </p:sp>
    </p:spTree>
    <p:extLst>
      <p:ext uri="{BB962C8B-B14F-4D97-AF65-F5344CB8AC3E}">
        <p14:creationId xmlns:p14="http://schemas.microsoft.com/office/powerpoint/2010/main" val="17054550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345"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346"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Recall: Training Classifiers</a:t>
            </a:r>
            <a:endParaRPr lang="en-US" dirty="0">
              <a:latin typeface="Arial" charset="0"/>
            </a:endParaRPr>
          </a:p>
        </p:txBody>
      </p:sp>
      <p:sp>
        <p:nvSpPr>
          <p:cNvPr id="14339"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ine Callout 1 34"/>
          <p:cNvSpPr/>
          <p:nvPr/>
        </p:nvSpPr>
        <p:spPr>
          <a:xfrm>
            <a:off x="3780124" y="4764620"/>
            <a:ext cx="1217571" cy="833960"/>
          </a:xfrm>
          <a:prstGeom prst="borderCallout1">
            <a:avLst>
              <a:gd name="adj1" fmla="val -7209"/>
              <a:gd name="adj2" fmla="val 38817"/>
              <a:gd name="adj3" fmla="val -67671"/>
              <a:gd name="adj4" fmla="val 51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X</a:t>
            </a:r>
            <a:endParaRPr lang="en-US" sz="2000" dirty="0"/>
          </a:p>
        </p:txBody>
      </p:sp>
      <p:sp>
        <p:nvSpPr>
          <p:cNvPr id="36" name="Line Callout 1 35"/>
          <p:cNvSpPr/>
          <p:nvPr/>
        </p:nvSpPr>
        <p:spPr>
          <a:xfrm>
            <a:off x="5146318" y="4764620"/>
            <a:ext cx="1217571" cy="833960"/>
          </a:xfrm>
          <a:prstGeom prst="borderCallout1">
            <a:avLst>
              <a:gd name="adj1" fmla="val -7209"/>
              <a:gd name="adj2" fmla="val 38817"/>
              <a:gd name="adj3" fmla="val -62327"/>
              <a:gd name="adj4" fmla="val 27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y</a:t>
            </a:r>
            <a:endParaRPr lang="en-US" sz="2000" dirty="0"/>
          </a:p>
        </p:txBody>
      </p:sp>
    </p:spTree>
    <p:extLst>
      <p:ext uri="{BB962C8B-B14F-4D97-AF65-F5344CB8AC3E}">
        <p14:creationId xmlns:p14="http://schemas.microsoft.com/office/powerpoint/2010/main" val="1339847891"/>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a:latin typeface="Andale Mono"/>
                <a:cs typeface="Andale Mono"/>
              </a:rPr>
              <a:t>(</a:t>
            </a:r>
            <a:r>
              <a:rPr lang="en-US" sz="1800" dirty="0" err="1">
                <a:latin typeface="Andale Mono"/>
                <a:cs typeface="Andale Mono"/>
              </a:rPr>
              <a:t>X_train</a:t>
            </a:r>
            <a:r>
              <a:rPr lang="en-US" sz="1800" dirty="0">
                <a:latin typeface="Andale Mono"/>
                <a:cs typeface="Andale Mono"/>
              </a:rPr>
              <a:t>, </a:t>
            </a:r>
            <a:r>
              <a:rPr lang="en-US" sz="1800" dirty="0" err="1">
                <a:latin typeface="Andale Mono"/>
                <a:cs typeface="Andale Mono"/>
              </a:rPr>
              <a:t>y_train</a:t>
            </a:r>
            <a:r>
              <a:rPr lang="en-US" sz="1800" dirty="0">
                <a:latin typeface="Andale Mono"/>
                <a:cs typeface="Andale Mono"/>
              </a:rPr>
              <a:t>)</a:t>
            </a: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1936830" y="5732739"/>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275463" y="5731982"/>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a:stCxn id="2" idx="1"/>
          </p:cNvCxnSpPr>
          <p:nvPr/>
        </p:nvCxnSpPr>
        <p:spPr>
          <a:xfrm flipH="1">
            <a:off x="2428744" y="4225927"/>
            <a:ext cx="2014143" cy="1506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435815" y="4226684"/>
            <a:ext cx="2014143" cy="15060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529607"/>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smtClean="0">
                <a:latin typeface="Andale Mono"/>
                <a:cs typeface="Andale Mono"/>
              </a:rPr>
              <a:t>(</a:t>
            </a:r>
            <a:r>
              <a:rPr lang="en-US" sz="1800" dirty="0" err="1" smtClean="0">
                <a:latin typeface="Andale Mono"/>
                <a:cs typeface="Andale Mono"/>
              </a:rPr>
              <a:t>X_opt</a:t>
            </a:r>
            <a:r>
              <a:rPr lang="en-US" sz="1800" dirty="0" smtClean="0">
                <a:latin typeface="Andale Mono"/>
                <a:cs typeface="Andale Mono"/>
              </a:rPr>
              <a:t>, </a:t>
            </a:r>
            <a:r>
              <a:rPr lang="en-US" sz="1800" dirty="0" err="1" smtClean="0">
                <a:latin typeface="Andale Mono"/>
                <a:cs typeface="Andale Mono"/>
              </a:rPr>
              <a:t>y_opt</a:t>
            </a:r>
            <a:r>
              <a:rPr lang="en-US" sz="1800" dirty="0" smtClean="0">
                <a:latin typeface="Andale Mono"/>
                <a:cs typeface="Andale Mono"/>
              </a:rPr>
              <a:t>)</a:t>
            </a:r>
            <a:endParaRPr lang="en-US" sz="1800" dirty="0">
              <a:latin typeface="Andale Mono"/>
              <a:cs typeface="Andale Mono"/>
            </a:endParaRP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9" name="Rectangle 28"/>
          <p:cNvSpPr/>
          <p:nvPr/>
        </p:nvSpPr>
        <p:spPr>
          <a:xfrm>
            <a:off x="994837" y="5759178"/>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58524" y="5731982"/>
            <a:ext cx="425370"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p:nvPr/>
        </p:nvCxnSpPr>
        <p:spPr>
          <a:xfrm flipH="1">
            <a:off x="1715719" y="2428991"/>
            <a:ext cx="4804144" cy="3302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0"/>
          </p:cNvCxnSpPr>
          <p:nvPr/>
        </p:nvCxnSpPr>
        <p:spPr>
          <a:xfrm flipH="1">
            <a:off x="571209" y="4226684"/>
            <a:ext cx="5677191" cy="150529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513245"/>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4/17/16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53</a:t>
            </a:fld>
            <a:endParaRPr lang="en-US" sz="3600" dirty="0"/>
          </a:p>
        </p:txBody>
      </p:sp>
      <p:sp>
        <p:nvSpPr>
          <p:cNvPr id="7" name="Rectangle 6"/>
          <p:cNvSpPr/>
          <p:nvPr/>
        </p:nvSpPr>
        <p:spPr>
          <a:xfrm>
            <a:off x="465995" y="2025610"/>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6" y="3637274"/>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We loop and select a different fold for </a:t>
            </a:r>
            <a:r>
              <a:rPr lang="en-US" sz="2000" dirty="0" err="1" smtClean="0"/>
              <a:t>traininng</a:t>
            </a:r>
            <a:r>
              <a:rPr lang="en-US" sz="2000" dirty="0" smtClean="0"/>
              <a:t>/testing each time from the optimization set</a:t>
            </a:r>
            <a:endParaRPr lang="en-US" sz="2000" dirty="0"/>
          </a:p>
        </p:txBody>
      </p:sp>
    </p:spTree>
    <p:extLst>
      <p:ext uri="{BB962C8B-B14F-4D97-AF65-F5344CB8AC3E}">
        <p14:creationId xmlns:p14="http://schemas.microsoft.com/office/powerpoint/2010/main" val="407657784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4/17/16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54</a:t>
            </a:fld>
            <a:endParaRPr lang="en-US" sz="3600" dirty="0"/>
          </a:p>
        </p:txBody>
      </p:sp>
      <p:sp>
        <p:nvSpPr>
          <p:cNvPr id="7" name="Rectangle 6"/>
          <p:cNvSpPr/>
          <p:nvPr/>
        </p:nvSpPr>
        <p:spPr>
          <a:xfrm>
            <a:off x="465995" y="3074643"/>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5" y="4476795"/>
            <a:ext cx="4485937" cy="1002348"/>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 </a:t>
            </a:r>
            <a:r>
              <a:rPr lang="en-US" sz="2000" dirty="0" err="1" smtClean="0"/>
              <a:t>aclassifier</a:t>
            </a:r>
            <a:r>
              <a:rPr lang="en-US" sz="2000" dirty="0" smtClean="0"/>
              <a:t> with the training set. Here we are using a toolkit, not rolling our </a:t>
            </a:r>
            <a:r>
              <a:rPr lang="en-US" sz="2000" dirty="0" err="1" smtClean="0"/>
              <a:t>ouwn</a:t>
            </a:r>
            <a:endParaRPr lang="en-US" sz="2000" dirty="0"/>
          </a:p>
        </p:txBody>
      </p:sp>
    </p:spTree>
    <p:extLst>
      <p:ext uri="{BB962C8B-B14F-4D97-AF65-F5344CB8AC3E}">
        <p14:creationId xmlns:p14="http://schemas.microsoft.com/office/powerpoint/2010/main" val="420609773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4/17/16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55</a:t>
            </a:fld>
            <a:endParaRPr lang="en-US" sz="3600" dirty="0"/>
          </a:p>
        </p:txBody>
      </p:sp>
      <p:sp>
        <p:nvSpPr>
          <p:cNvPr id="7" name="Rectangle 6"/>
          <p:cNvSpPr/>
          <p:nvPr/>
        </p:nvSpPr>
        <p:spPr>
          <a:xfrm>
            <a:off x="465995" y="391416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760902"/>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 it with the testing set (one of the 10 folds)</a:t>
            </a:r>
            <a:endParaRPr lang="en-US" sz="2000" dirty="0"/>
          </a:p>
        </p:txBody>
      </p:sp>
    </p:spTree>
    <p:extLst>
      <p:ext uri="{BB962C8B-B14F-4D97-AF65-F5344CB8AC3E}">
        <p14:creationId xmlns:p14="http://schemas.microsoft.com/office/powerpoint/2010/main" val="319317728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3"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z="700" smtClean="0"/>
              <a:t>4/17/16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56</a:t>
            </a:fld>
            <a:endParaRPr lang="en-US" sz="3600" dirty="0"/>
          </a:p>
        </p:txBody>
      </p:sp>
      <p:sp>
        <p:nvSpPr>
          <p:cNvPr id="7" name="Rectangle 6"/>
          <p:cNvSpPr/>
          <p:nvPr/>
        </p:nvSpPr>
        <p:spPr>
          <a:xfrm>
            <a:off x="465995" y="4838869"/>
            <a:ext cx="8550088" cy="17497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206582"/>
            <a:ext cx="5332656" cy="1094290"/>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Calculate metrics such as accuracy. We can capture them in an array and print them out along the way or compute an </a:t>
            </a:r>
            <a:r>
              <a:rPr lang="en-US" sz="2000" dirty="0" err="1" smtClean="0"/>
              <a:t>avg</a:t>
            </a:r>
            <a:r>
              <a:rPr lang="en-US" sz="2000" dirty="0" smtClean="0"/>
              <a:t> at the end</a:t>
            </a:r>
            <a:endParaRPr lang="en-US" sz="2000" dirty="0"/>
          </a:p>
        </p:txBody>
      </p:sp>
    </p:spTree>
    <p:extLst>
      <p:ext uri="{BB962C8B-B14F-4D97-AF65-F5344CB8AC3E}">
        <p14:creationId xmlns:p14="http://schemas.microsoft.com/office/powerpoint/2010/main" val="300059201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second_acc_scores</a:t>
            </a:r>
            <a:r>
              <a:rPr lang="en-US" sz="2000" dirty="0">
                <a:latin typeface="Andale Mono"/>
                <a:cs typeface="Andale Mono"/>
              </a:rPr>
              <a:t>)</a:t>
            </a:r>
          </a:p>
          <a:p>
            <a:pPr marL="0" indent="0">
              <a:buNone/>
            </a:pPr>
            <a:r>
              <a:rPr lang="en-US" sz="2000" dirty="0" smtClean="0">
                <a:latin typeface="Andale Mono"/>
                <a:cs typeface="Andale Mono"/>
              </a:rPr>
              <a:t>t</a:t>
            </a:r>
            <a:r>
              <a:rPr lang="en-US" sz="2000" dirty="0">
                <a:latin typeface="Andale Mono"/>
                <a:cs typeface="Andale Mono"/>
              </a:rPr>
              <a: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57</a:t>
            </a:fld>
            <a:endParaRPr lang="en-US" dirty="0"/>
          </a:p>
        </p:txBody>
      </p:sp>
    </p:spTree>
    <p:extLst>
      <p:ext uri="{BB962C8B-B14F-4D97-AF65-F5344CB8AC3E}">
        <p14:creationId xmlns:p14="http://schemas.microsoft.com/office/powerpoint/2010/main" val="89777482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58</a:t>
            </a:fld>
            <a:endParaRPr lang="en-US" dirty="0"/>
          </a:p>
        </p:txBody>
      </p:sp>
      <p:sp>
        <p:nvSpPr>
          <p:cNvPr id="7" name="Rectangle 6"/>
          <p:cNvSpPr/>
          <p:nvPr/>
        </p:nvSpPr>
        <p:spPr>
          <a:xfrm>
            <a:off x="465995" y="3646756"/>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493494"/>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the mean different in accuracy large?</a:t>
            </a:r>
            <a:endParaRPr lang="en-US" sz="2000" dirty="0"/>
          </a:p>
        </p:txBody>
      </p:sp>
    </p:spTree>
    <p:extLst>
      <p:ext uri="{BB962C8B-B14F-4D97-AF65-F5344CB8AC3E}">
        <p14:creationId xmlns:p14="http://schemas.microsoft.com/office/powerpoint/2010/main" val="96010278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59</a:t>
            </a:fld>
            <a:endParaRPr lang="en-US" dirty="0"/>
          </a:p>
        </p:txBody>
      </p:sp>
      <p:sp>
        <p:nvSpPr>
          <p:cNvPr id="7" name="Rectangle 6"/>
          <p:cNvSpPr/>
          <p:nvPr/>
        </p:nvSpPr>
        <p:spPr>
          <a:xfrm>
            <a:off x="465995" y="451040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338130"/>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it significant? A regular t-test can answer this</a:t>
            </a:r>
            <a:endParaRPr lang="en-US" sz="2000" dirty="0"/>
          </a:p>
        </p:txBody>
      </p:sp>
    </p:spTree>
    <p:extLst>
      <p:ext uri="{BB962C8B-B14F-4D97-AF65-F5344CB8AC3E}">
        <p14:creationId xmlns:p14="http://schemas.microsoft.com/office/powerpoint/2010/main" val="42382220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Regression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3893946312"/>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743502"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162237363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ALWAYS do this on </a:t>
            </a:r>
            <a:r>
              <a:rPr lang="en-US" dirty="0" err="1" smtClean="0">
                <a:latin typeface="Arial" charset="0"/>
              </a:rPr>
              <a:t>X_opt</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smtClean="0">
                <a:latin typeface="Arial" charset="0"/>
              </a:rPr>
              <a:t>If features are based </a:t>
            </a:r>
            <a:r>
              <a:rPr lang="en-US" sz="3500" dirty="0">
                <a:latin typeface="Arial" charset="0"/>
              </a:rPr>
              <a:t>on observations over your whole set of </a:t>
            </a:r>
            <a:r>
              <a:rPr lang="en-US" sz="3500" dirty="0" smtClean="0">
                <a:latin typeface="Arial" charset="0"/>
              </a:rPr>
              <a:t>data…</a:t>
            </a:r>
            <a:endParaRPr lang="en-US" sz="3500" dirty="0">
              <a:latin typeface="Arial" charset="0"/>
            </a:endParaRPr>
          </a:p>
        </p:txBody>
      </p:sp>
    </p:spTree>
    <p:extLst>
      <p:ext uri="{BB962C8B-B14F-4D97-AF65-F5344CB8AC3E}">
        <p14:creationId xmlns:p14="http://schemas.microsoft.com/office/powerpoint/2010/main" val="356930498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Finding Features </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a:latin typeface="Arial" charset="0"/>
              </a:rPr>
              <a:t>If features are based on observations over your whole set of data…</a:t>
            </a:r>
          </a:p>
          <a:p>
            <a:r>
              <a:rPr lang="en-US" sz="2800" dirty="0" smtClean="0">
                <a:latin typeface="Arial" charset="0"/>
              </a:rPr>
              <a:t>At training time the features will perform better than they should because they wer</a:t>
            </a:r>
            <a:r>
              <a:rPr lang="en-US" dirty="0" smtClean="0">
                <a:latin typeface="Arial" charset="0"/>
              </a:rPr>
              <a:t>e </a:t>
            </a:r>
            <a:r>
              <a:rPr lang="en-US" sz="2800" dirty="0" smtClean="0">
                <a:latin typeface="Arial" charset="0"/>
              </a:rPr>
              <a:t>design based on the training data</a:t>
            </a:r>
          </a:p>
          <a:p>
            <a:r>
              <a:rPr lang="en-US" dirty="0" smtClean="0">
                <a:latin typeface="Arial" charset="0"/>
              </a:rPr>
              <a:t>At testing time, you will have used ‘omniscience’ to build features </a:t>
            </a:r>
            <a:endParaRPr lang="en-US" sz="2800" dirty="0" smtClean="0">
              <a:latin typeface="Arial" charset="0"/>
            </a:endParaRPr>
          </a:p>
          <a:p>
            <a:endParaRPr lang="en-US" sz="2800" dirty="0" smtClean="0">
              <a:latin typeface="Arial" charset="0"/>
            </a:endParaRPr>
          </a:p>
          <a:p>
            <a:endParaRPr lang="en-US" dirty="0">
              <a:latin typeface="Arial" charset="0"/>
            </a:endParaRPr>
          </a:p>
        </p:txBody>
      </p:sp>
    </p:spTree>
    <p:extLst>
      <p:ext uri="{BB962C8B-B14F-4D97-AF65-F5344CB8AC3E}">
        <p14:creationId xmlns:p14="http://schemas.microsoft.com/office/powerpoint/2010/main" val="347463269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avoid		</a:t>
            </a:r>
            <a:endParaRPr lang="en-US" dirty="0"/>
          </a:p>
        </p:txBody>
      </p:sp>
      <p:sp>
        <p:nvSpPr>
          <p:cNvPr id="3" name="Content Placeholder 2"/>
          <p:cNvSpPr>
            <a:spLocks noGrp="1"/>
          </p:cNvSpPr>
          <p:nvPr>
            <p:ph idx="1"/>
          </p:nvPr>
        </p:nvSpPr>
        <p:spPr/>
        <p:txBody>
          <a:bodyPr/>
          <a:lstStyle/>
          <a:p>
            <a:r>
              <a:rPr lang="en-US" dirty="0" smtClean="0"/>
              <a:t>Oracles</a:t>
            </a:r>
          </a:p>
          <a:p>
            <a:r>
              <a:rPr lang="en-US" dirty="0" smtClean="0"/>
              <a:t>Identical/Interdependent features</a:t>
            </a:r>
          </a:p>
          <a:p>
            <a:r>
              <a:rPr lang="en-US" dirty="0" smtClean="0"/>
              <a:t>Irrelevant features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62</a:t>
            </a:fld>
            <a:endParaRPr lang="en-US" dirty="0"/>
          </a:p>
        </p:txBody>
      </p:sp>
    </p:spTree>
    <p:extLst>
      <p:ext uri="{BB962C8B-B14F-4D97-AF65-F5344CB8AC3E}">
        <p14:creationId xmlns:p14="http://schemas.microsoft.com/office/powerpoint/2010/main" val="123427633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63</a:t>
            </a:fld>
            <a:endParaRPr lang="en-US" dirty="0"/>
          </a:p>
        </p:txBody>
      </p:sp>
    </p:spTree>
    <p:extLst>
      <p:ext uri="{BB962C8B-B14F-4D97-AF65-F5344CB8AC3E}">
        <p14:creationId xmlns:p14="http://schemas.microsoft.com/office/powerpoint/2010/main" val="139891715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Thursday’s presentations / Quiz?</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64</a:t>
            </a:fld>
            <a:endParaRPr lang="en-US" dirty="0"/>
          </a:p>
        </p:txBody>
      </p:sp>
    </p:spTree>
    <p:extLst>
      <p:ext uri="{BB962C8B-B14F-4D97-AF65-F5344CB8AC3E}">
        <p14:creationId xmlns:p14="http://schemas.microsoft.com/office/powerpoint/2010/main" val="342098770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84133361"/>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67</a:t>
            </a:fld>
            <a:endParaRPr lang="en-US" dirty="0"/>
          </a:p>
        </p:txBody>
      </p:sp>
    </p:spTree>
    <p:extLst>
      <p:ext uri="{BB962C8B-B14F-4D97-AF65-F5344CB8AC3E}">
        <p14:creationId xmlns:p14="http://schemas.microsoft.com/office/powerpoint/2010/main" val="3126475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294"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0395452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8295"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a:t>
            </a:r>
            <a:r>
              <a:rPr lang="en-US" i="1" dirty="0" smtClean="0"/>
              <a:t>Logistic </a:t>
            </a:r>
            <a:r>
              <a:rPr lang="en-US" dirty="0" smtClean="0"/>
              <a:t>Regression Model</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318"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799057346"/>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9319"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3514725"/>
            <a:ext cx="2906274"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576791" y="2574417"/>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342"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279001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0343"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345904" y="3098381"/>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value selects which </a:t>
            </a:r>
            <a:r>
              <a:rPr lang="en-US" dirty="0" err="1" smtClean="0"/>
              <a:t>subtree</a:t>
            </a:r>
            <a:r>
              <a:rPr lang="en-US" dirty="0" smtClean="0"/>
              <a:t> to traverse</a:t>
            </a:r>
            <a:endParaRPr lang="en-US" dirty="0"/>
          </a:p>
        </p:txBody>
      </p:sp>
    </p:spTree>
    <p:extLst>
      <p:ext uri="{BB962C8B-B14F-4D97-AF65-F5344CB8AC3E}">
        <p14:creationId xmlns:p14="http://schemas.microsoft.com/office/powerpoint/2010/main" val="2739178110"/>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366"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27076259"/>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1367"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6716722" y="4218652"/>
            <a:ext cx="1631281" cy="5380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701114" y="5143135"/>
            <a:ext cx="2002100" cy="832688"/>
          </a:xfrm>
          <a:prstGeom prst="borderCallout1">
            <a:avLst>
              <a:gd name="adj1" fmla="val -14853"/>
              <a:gd name="adj2" fmla="val 38979"/>
              <a:gd name="adj3" fmla="val -40006"/>
              <a:gd name="adj4" fmla="val 2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specify the classification</a:t>
            </a:r>
            <a:endParaRPr lang="en-US" dirty="0"/>
          </a:p>
        </p:txBody>
      </p:sp>
    </p:spTree>
    <p:extLst>
      <p:ext uri="{BB962C8B-B14F-4D97-AF65-F5344CB8AC3E}">
        <p14:creationId xmlns:p14="http://schemas.microsoft.com/office/powerpoint/2010/main" val="769259935"/>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5299" name="Rectangle 3"/>
          <p:cNvSpPr>
            <a:spLocks noGrp="1" noChangeArrowheads="1"/>
          </p:cNvSpPr>
          <p:nvPr>
            <p:ph idx="1"/>
          </p:nvPr>
        </p:nvSpPr>
        <p:spPr/>
        <p:txBody>
          <a:bodyPr>
            <a:noAutofit/>
          </a:bodyPr>
          <a:lstStyle/>
          <a:p>
            <a:pPr marL="0" indent="0" eaLnBrk="1" hangingPunct="1">
              <a:lnSpc>
                <a:spcPct val="90000"/>
              </a:lnSpc>
              <a:buFont typeface="Wingdings" charset="0"/>
              <a:buNone/>
            </a:pPr>
            <a:r>
              <a:rPr lang="en-US" sz="2400" dirty="0">
                <a:latin typeface="Arial" charset="0"/>
              </a:rPr>
              <a:t>Assume a discrete random variable X w/ values {x</a:t>
            </a:r>
            <a:r>
              <a:rPr lang="en-US" sz="2400" baseline="-25000" dirty="0">
                <a:latin typeface="Arial" charset="0"/>
              </a:rPr>
              <a:t>1</a:t>
            </a:r>
            <a:r>
              <a:rPr lang="en-US" sz="2400" dirty="0">
                <a:latin typeface="Arial" charset="0"/>
              </a:rPr>
              <a:t>,x</a:t>
            </a:r>
            <a:r>
              <a:rPr lang="en-US" sz="2400" baseline="-25000" dirty="0">
                <a:latin typeface="Arial" charset="0"/>
              </a:rPr>
              <a:t>2</a:t>
            </a:r>
            <a:r>
              <a:rPr lang="en-US" sz="2400" dirty="0">
                <a:latin typeface="Arial" charset="0"/>
              </a:rPr>
              <a:t>…,</a:t>
            </a:r>
            <a:r>
              <a:rPr lang="en-US" sz="2400" dirty="0" err="1">
                <a:latin typeface="Arial" charset="0"/>
              </a:rPr>
              <a:t>x</a:t>
            </a:r>
            <a:r>
              <a:rPr lang="en-US" sz="2400" baseline="-25000" dirty="0" err="1">
                <a:latin typeface="Arial" charset="0"/>
              </a:rPr>
              <a:t>n</a:t>
            </a:r>
            <a:r>
              <a:rPr lang="en-US" sz="2400" dirty="0">
                <a:latin typeface="Arial" charset="0"/>
              </a:rPr>
              <a:t>}</a:t>
            </a:r>
          </a:p>
          <a:p>
            <a:pPr marL="0" indent="0" eaLnBrk="1" hangingPunct="1">
              <a:lnSpc>
                <a:spcPct val="90000"/>
              </a:lnSpc>
              <a:buFont typeface="Wingdings" charset="0"/>
              <a:buNone/>
            </a:pPr>
            <a:endParaRPr lang="en-US" sz="1400" dirty="0">
              <a:latin typeface="Arial" charset="0"/>
            </a:endParaRPr>
          </a:p>
          <a:p>
            <a:pPr marL="0" indent="0" eaLnBrk="1" hangingPunct="1">
              <a:lnSpc>
                <a:spcPct val="90000"/>
              </a:lnSpc>
              <a:buFont typeface="Wingdings" charset="0"/>
              <a:buNone/>
            </a:pPr>
            <a:r>
              <a:rPr lang="en-US" sz="2400" i="1" dirty="0">
                <a:latin typeface="Arial" charset="0"/>
              </a:rPr>
              <a:t>Uncertainty</a:t>
            </a:r>
            <a:r>
              <a:rPr lang="en-US" sz="2400" dirty="0">
                <a:latin typeface="Arial" charset="0"/>
              </a:rPr>
              <a:t> </a:t>
            </a:r>
            <a:r>
              <a:rPr lang="en-US" sz="2400" dirty="0" err="1">
                <a:latin typeface="Arial" charset="0"/>
              </a:rPr>
              <a:t>u</a:t>
            </a:r>
            <a:r>
              <a:rPr lang="en-US" sz="2400" baseline="-25000" dirty="0" err="1">
                <a:latin typeface="Arial" charset="0"/>
              </a:rPr>
              <a:t>i</a:t>
            </a:r>
            <a:r>
              <a:rPr lang="en-US" sz="2400" dirty="0">
                <a:latin typeface="Arial" charset="0"/>
              </a:rPr>
              <a:t> associated with x</a:t>
            </a:r>
            <a:r>
              <a:rPr lang="en-US" sz="2400" baseline="-25000" dirty="0">
                <a:latin typeface="Arial" charset="0"/>
              </a:rPr>
              <a:t>i </a:t>
            </a:r>
            <a:r>
              <a:rPr lang="en-US" sz="2400" dirty="0">
                <a:latin typeface="Arial" charset="0"/>
              </a:rPr>
              <a:t>(the number of bits needed to designate  x</a:t>
            </a:r>
            <a:r>
              <a:rPr lang="en-US" sz="2400" baseline="-25000" dirty="0">
                <a:latin typeface="Arial" charset="0"/>
              </a:rPr>
              <a:t>i  </a:t>
            </a:r>
            <a:r>
              <a:rPr lang="en-US" sz="2400" dirty="0">
                <a:latin typeface="Arial" charset="0"/>
              </a:rPr>
              <a:t>in a message) defined as : </a:t>
            </a:r>
          </a:p>
          <a:p>
            <a:pPr lvl="1" eaLnBrk="1" hangingPunct="1">
              <a:lnSpc>
                <a:spcPct val="90000"/>
              </a:lnSpc>
              <a:buFontTx/>
              <a:buNone/>
            </a:pPr>
            <a:r>
              <a:rPr lang="en-US" sz="2000" dirty="0">
                <a:latin typeface="Arial" charset="0"/>
              </a:rPr>
              <a:t>If X was uniformly distributed [P(x</a:t>
            </a:r>
            <a:r>
              <a:rPr lang="en-US" sz="2000" baseline="-25000" dirty="0">
                <a:latin typeface="Arial" charset="0"/>
              </a:rPr>
              <a:t>i</a:t>
            </a:r>
            <a:r>
              <a:rPr lang="en-US" sz="2000" dirty="0">
                <a:latin typeface="Arial" charset="0"/>
              </a:rPr>
              <a:t>) = 1/n]:	</a:t>
            </a:r>
          </a:p>
          <a:p>
            <a:pPr lvl="1" eaLnBrk="1" hangingPunct="1">
              <a:lnSpc>
                <a:spcPct val="90000"/>
              </a:lnSpc>
              <a:buFontTx/>
              <a:buNone/>
            </a:pPr>
            <a:r>
              <a:rPr lang="en-US" sz="2000" dirty="0">
                <a:latin typeface="Arial" charset="0"/>
              </a:rPr>
              <a:t>	</a:t>
            </a:r>
            <a:r>
              <a:rPr lang="en-US" sz="2000" dirty="0" err="1">
                <a:latin typeface="Arial" charset="0"/>
              </a:rPr>
              <a:t>u</a:t>
            </a:r>
            <a:r>
              <a:rPr lang="en-US" sz="2000" baseline="-25000" dirty="0" err="1">
                <a:latin typeface="Arial" charset="0"/>
              </a:rPr>
              <a:t>i</a:t>
            </a:r>
            <a:r>
              <a:rPr lang="en-US" sz="2000" dirty="0">
                <a:latin typeface="Arial" charset="0"/>
              </a:rPr>
              <a:t> = log</a:t>
            </a:r>
            <a:r>
              <a:rPr lang="en-US" sz="2000" baseline="-25000" dirty="0">
                <a:latin typeface="Arial" charset="0"/>
              </a:rPr>
              <a:t>2 </a:t>
            </a:r>
            <a:r>
              <a:rPr lang="en-US" sz="2000" dirty="0">
                <a:latin typeface="Arial" charset="0"/>
              </a:rPr>
              <a:t>n</a:t>
            </a:r>
            <a:endParaRPr lang="en-US" sz="2000" dirty="0">
              <a:solidFill>
                <a:schemeClr val="tx1"/>
              </a:solidFill>
              <a:latin typeface="Arial" charset="0"/>
            </a:endParaRPr>
          </a:p>
          <a:p>
            <a:pPr lvl="1" eaLnBrk="1" hangingPunct="1">
              <a:lnSpc>
                <a:spcPct val="90000"/>
              </a:lnSpc>
              <a:buFontTx/>
              <a:buNone/>
            </a:pPr>
            <a:r>
              <a:rPr lang="en-US" sz="2000" dirty="0">
                <a:solidFill>
                  <a:schemeClr val="tx2"/>
                </a:solidFill>
                <a:latin typeface="Arial" charset="0"/>
              </a:rPr>
              <a:t>For arbitrary non-uniform distribution:		</a:t>
            </a:r>
          </a:p>
          <a:p>
            <a:pPr lvl="1" eaLnBrk="1" hangingPunct="1">
              <a:lnSpc>
                <a:spcPct val="90000"/>
              </a:lnSpc>
              <a:buFontTx/>
              <a:buNone/>
            </a:pPr>
            <a:r>
              <a:rPr lang="en-US" sz="2000" dirty="0">
                <a:solidFill>
                  <a:schemeClr val="tx2"/>
                </a:solidFill>
                <a:latin typeface="Arial" charset="0"/>
              </a:rPr>
              <a:t>	</a:t>
            </a:r>
            <a:r>
              <a:rPr lang="en-US" sz="2000" dirty="0" err="1">
                <a:solidFill>
                  <a:schemeClr val="tx2"/>
                </a:solidFill>
                <a:latin typeface="Arial" charset="0"/>
              </a:rPr>
              <a:t>u</a:t>
            </a:r>
            <a:r>
              <a:rPr lang="en-US" sz="2000" baseline="-25000" dirty="0" err="1">
                <a:solidFill>
                  <a:schemeClr val="tx2"/>
                </a:solidFill>
                <a:latin typeface="Arial" charset="0"/>
              </a:rPr>
              <a:t>i</a:t>
            </a:r>
            <a:r>
              <a:rPr lang="en-US" sz="2000" dirty="0">
                <a:solidFill>
                  <a:schemeClr val="tx2"/>
                </a:solidFill>
                <a:latin typeface="Arial" charset="0"/>
              </a:rPr>
              <a:t> = log</a:t>
            </a:r>
            <a:r>
              <a:rPr lang="en-US" sz="2000" baseline="-25000" dirty="0">
                <a:solidFill>
                  <a:schemeClr val="tx2"/>
                </a:solidFill>
                <a:latin typeface="Arial" charset="0"/>
              </a:rPr>
              <a:t>2</a:t>
            </a:r>
            <a:r>
              <a:rPr lang="en-US" sz="2000" dirty="0">
                <a:solidFill>
                  <a:schemeClr val="tx2"/>
                </a:solidFill>
                <a:latin typeface="Arial" charset="0"/>
              </a:rPr>
              <a:t>(1/P(x</a:t>
            </a:r>
            <a:r>
              <a:rPr lang="en-US" sz="2000" baseline="-25000" dirty="0">
                <a:solidFill>
                  <a:schemeClr val="tx2"/>
                </a:solidFill>
                <a:latin typeface="Arial" charset="0"/>
              </a:rPr>
              <a:t>i</a:t>
            </a:r>
            <a:r>
              <a:rPr lang="en-US" sz="2000" dirty="0">
                <a:solidFill>
                  <a:schemeClr val="tx2"/>
                </a:solidFill>
                <a:latin typeface="Arial" charset="0"/>
              </a:rPr>
              <a:t>))  = </a:t>
            </a:r>
            <a:r>
              <a:rPr lang="en-US" sz="2000" b="1" dirty="0">
                <a:solidFill>
                  <a:schemeClr val="tx2"/>
                </a:solidFill>
                <a:latin typeface="Arial" charset="0"/>
              </a:rPr>
              <a:t>-</a:t>
            </a:r>
            <a:r>
              <a:rPr lang="en-US" sz="2000" dirty="0">
                <a:solidFill>
                  <a:schemeClr val="tx2"/>
                </a:solidFill>
                <a:latin typeface="Arial" charset="0"/>
              </a:rPr>
              <a:t> log</a:t>
            </a:r>
            <a:r>
              <a:rPr lang="en-US" sz="2000" baseline="-25000" dirty="0">
                <a:solidFill>
                  <a:schemeClr val="tx2"/>
                </a:solidFill>
                <a:latin typeface="Arial" charset="0"/>
              </a:rPr>
              <a:t>2</a:t>
            </a:r>
            <a:r>
              <a:rPr lang="en-US" sz="2000" dirty="0">
                <a:solidFill>
                  <a:schemeClr val="tx2"/>
                </a:solidFill>
                <a:latin typeface="Arial" charset="0"/>
              </a:rPr>
              <a:t>P(x</a:t>
            </a:r>
            <a:r>
              <a:rPr lang="en-US" sz="2000" baseline="-25000" dirty="0">
                <a:solidFill>
                  <a:schemeClr val="tx2"/>
                </a:solidFill>
                <a:latin typeface="Arial" charset="0"/>
              </a:rPr>
              <a:t>i</a:t>
            </a:r>
            <a:r>
              <a:rPr lang="en-US" sz="2000" dirty="0">
                <a:solidFill>
                  <a:schemeClr val="tx2"/>
                </a:solidFill>
                <a:latin typeface="Arial" charset="0"/>
              </a:rPr>
              <a:t>) </a:t>
            </a:r>
          </a:p>
          <a:p>
            <a:pPr lvl="1" eaLnBrk="1" hangingPunct="1">
              <a:lnSpc>
                <a:spcPct val="90000"/>
              </a:lnSpc>
              <a:buFontTx/>
              <a:buNone/>
            </a:pPr>
            <a:endParaRPr lang="en-US" sz="1200" dirty="0">
              <a:solidFill>
                <a:schemeClr val="tx2"/>
              </a:solidFill>
              <a:latin typeface="Arial" charset="0"/>
            </a:endParaRPr>
          </a:p>
          <a:p>
            <a:pPr marL="0" indent="0" eaLnBrk="1" hangingPunct="1">
              <a:lnSpc>
                <a:spcPct val="90000"/>
              </a:lnSpc>
              <a:buFont typeface="Wingdings" charset="0"/>
              <a:buNone/>
            </a:pPr>
            <a:r>
              <a:rPr lang="en-US" sz="2400" i="1" dirty="0">
                <a:solidFill>
                  <a:schemeClr val="tx2"/>
                </a:solidFill>
                <a:latin typeface="Arial" charset="0"/>
              </a:rPr>
              <a:t>Entropy</a:t>
            </a:r>
            <a:r>
              <a:rPr lang="en-US" sz="2400" dirty="0">
                <a:solidFill>
                  <a:schemeClr val="tx2"/>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dirty="0">
                <a:solidFill>
                  <a:schemeClr val="tx2"/>
                </a:solidFill>
                <a:latin typeface="Arial" charset="0"/>
              </a:rPr>
              <a:t>	Entropy(X) = H(X) = P(x</a:t>
            </a:r>
            <a:r>
              <a:rPr lang="en-US" sz="2400" baseline="-25000" dirty="0">
                <a:solidFill>
                  <a:schemeClr val="tx2"/>
                </a:solidFill>
                <a:latin typeface="Arial" charset="0"/>
              </a:rPr>
              <a:t>1</a:t>
            </a:r>
            <a:r>
              <a:rPr lang="en-US" sz="2400" dirty="0">
                <a:solidFill>
                  <a:schemeClr val="tx2"/>
                </a:solidFill>
                <a:latin typeface="Arial" charset="0"/>
              </a:rPr>
              <a:t>) u</a:t>
            </a:r>
            <a:r>
              <a:rPr lang="en-US" sz="2400" baseline="-25000" dirty="0">
                <a:solidFill>
                  <a:schemeClr val="tx2"/>
                </a:solidFill>
                <a:latin typeface="Arial" charset="0"/>
              </a:rPr>
              <a:t>1</a:t>
            </a:r>
            <a:r>
              <a:rPr lang="en-US" sz="2400" dirty="0">
                <a:solidFill>
                  <a:schemeClr val="tx2"/>
                </a:solidFill>
                <a:latin typeface="Arial" charset="0"/>
              </a:rPr>
              <a:t>+ P(x</a:t>
            </a:r>
            <a:r>
              <a:rPr lang="en-US" sz="2400" baseline="-25000" dirty="0">
                <a:solidFill>
                  <a:schemeClr val="tx2"/>
                </a:solidFill>
                <a:latin typeface="Arial" charset="0"/>
              </a:rPr>
              <a:t>2</a:t>
            </a:r>
            <a:r>
              <a:rPr lang="en-US" sz="2400" dirty="0">
                <a:solidFill>
                  <a:schemeClr val="tx2"/>
                </a:solidFill>
                <a:latin typeface="Arial" charset="0"/>
              </a:rPr>
              <a:t>) u</a:t>
            </a:r>
            <a:r>
              <a:rPr lang="en-US" sz="2400" baseline="-25000" dirty="0">
                <a:solidFill>
                  <a:schemeClr val="tx2"/>
                </a:solidFill>
                <a:latin typeface="Arial" charset="0"/>
              </a:rPr>
              <a:t>2 </a:t>
            </a:r>
            <a:r>
              <a:rPr lang="en-US" sz="2400" dirty="0">
                <a:solidFill>
                  <a:schemeClr val="tx2"/>
                </a:solidFill>
                <a:latin typeface="Arial" charset="0"/>
              </a:rPr>
              <a:t>+…+ P(</a:t>
            </a:r>
            <a:r>
              <a:rPr lang="en-US" sz="2400" dirty="0" err="1">
                <a:solidFill>
                  <a:schemeClr val="tx2"/>
                </a:solidFill>
                <a:latin typeface="Arial" charset="0"/>
              </a:rPr>
              <a:t>x</a:t>
            </a:r>
            <a:r>
              <a:rPr lang="en-US" sz="2400" baseline="-25000" dirty="0" err="1">
                <a:solidFill>
                  <a:schemeClr val="tx2"/>
                </a:solidFill>
                <a:latin typeface="Arial" charset="0"/>
              </a:rPr>
              <a:t>n</a:t>
            </a:r>
            <a:r>
              <a:rPr lang="en-US" sz="2400" dirty="0">
                <a:solidFill>
                  <a:schemeClr val="tx2"/>
                </a:solidFill>
                <a:latin typeface="Arial" charset="0"/>
              </a:rPr>
              <a:t>) u</a:t>
            </a:r>
            <a:r>
              <a:rPr lang="en-US" sz="2400" baseline="-25000" dirty="0">
                <a:solidFill>
                  <a:schemeClr val="tx2"/>
                </a:solidFill>
                <a:latin typeface="Arial" charset="0"/>
              </a:rPr>
              <a:t>n </a:t>
            </a:r>
          </a:p>
          <a:p>
            <a:pPr marL="0" indent="0" eaLnBrk="1" hangingPunct="1">
              <a:lnSpc>
                <a:spcPct val="90000"/>
              </a:lnSpc>
              <a:buFont typeface="Wingdings" charset="0"/>
              <a:buNone/>
            </a:pPr>
            <a:endParaRPr lang="en-US" sz="1400" dirty="0">
              <a:solidFill>
                <a:schemeClr val="tx2"/>
              </a:solidFill>
              <a:latin typeface="Arial" charset="0"/>
            </a:endParaRPr>
          </a:p>
          <a:p>
            <a:pPr marL="0" indent="0" eaLnBrk="1" hangingPunct="1">
              <a:lnSpc>
                <a:spcPct val="90000"/>
              </a:lnSpc>
              <a:buFont typeface="Wingdings" charset="0"/>
              <a:buNone/>
            </a:pPr>
            <a:r>
              <a:rPr lang="en-US" sz="2400" dirty="0">
                <a:solidFill>
                  <a:schemeClr val="tx2"/>
                </a:solidFill>
                <a:latin typeface="Arial" charset="0"/>
              </a:rPr>
              <a:t>		   	        = </a:t>
            </a:r>
            <a:r>
              <a:rPr lang="en-US" b="1" dirty="0">
                <a:solidFill>
                  <a:schemeClr val="tx2"/>
                </a:solidFill>
                <a:latin typeface="Arial" charset="0"/>
              </a:rPr>
              <a:t>-</a:t>
            </a:r>
            <a:r>
              <a:rPr lang="en-US" sz="2400" dirty="0">
                <a:solidFill>
                  <a:schemeClr val="tx2"/>
                </a:solidFill>
                <a:latin typeface="Arial" charset="0"/>
              </a:rPr>
              <a:t> </a:t>
            </a:r>
            <a:r>
              <a:rPr lang="en-US" sz="2400" dirty="0">
                <a:solidFill>
                  <a:schemeClr val="tx2"/>
                </a:solidFill>
                <a:latin typeface="Arial" charset="0"/>
                <a:sym typeface="Symbol" charset="0"/>
              </a:rPr>
              <a:t></a:t>
            </a:r>
            <a:r>
              <a:rPr lang="en-US" sz="2400" baseline="-25000" dirty="0" err="1">
                <a:solidFill>
                  <a:schemeClr val="tx2"/>
                </a:solidFill>
                <a:latin typeface="Arial" charset="0"/>
              </a:rPr>
              <a:t>i</a:t>
            </a:r>
            <a:r>
              <a:rPr lang="en-US" sz="2400" baseline="-25000" dirty="0">
                <a:solidFill>
                  <a:schemeClr val="tx2"/>
                </a:solidFill>
                <a:latin typeface="Arial" charset="0"/>
              </a:rPr>
              <a:t>=1..n</a:t>
            </a:r>
            <a:r>
              <a:rPr lang="en-US" sz="2400" dirty="0">
                <a:solidFill>
                  <a:schemeClr val="tx2"/>
                </a:solidFill>
                <a:latin typeface="Arial" charset="0"/>
              </a:rPr>
              <a:t> P(x</a:t>
            </a:r>
            <a:r>
              <a:rPr lang="en-US" sz="2400" baseline="-25000" dirty="0">
                <a:solidFill>
                  <a:schemeClr val="tx2"/>
                </a:solidFill>
                <a:latin typeface="Arial" charset="0"/>
              </a:rPr>
              <a:t>i</a:t>
            </a:r>
            <a:r>
              <a:rPr lang="en-US" sz="2400" dirty="0">
                <a:solidFill>
                  <a:schemeClr val="tx2"/>
                </a:solidFill>
                <a:latin typeface="Arial" charset="0"/>
              </a:rPr>
              <a:t>) log</a:t>
            </a:r>
            <a:r>
              <a:rPr lang="en-US" sz="2400" baseline="-25000" dirty="0">
                <a:solidFill>
                  <a:schemeClr val="tx2"/>
                </a:solidFill>
                <a:latin typeface="Arial" charset="0"/>
              </a:rPr>
              <a:t>2 </a:t>
            </a:r>
            <a:r>
              <a:rPr lang="en-US" sz="2400" dirty="0">
                <a:solidFill>
                  <a:schemeClr val="tx2"/>
                </a:solidFill>
                <a:latin typeface="Arial" charset="0"/>
              </a:rPr>
              <a:t>P(x</a:t>
            </a:r>
            <a:r>
              <a:rPr lang="en-US" sz="2400" baseline="-25000" dirty="0">
                <a:solidFill>
                  <a:schemeClr val="tx2"/>
                </a:solidFill>
                <a:latin typeface="Arial" charset="0"/>
              </a:rPr>
              <a:t>i</a:t>
            </a:r>
            <a:r>
              <a:rPr lang="en-US" sz="2400" dirty="0">
                <a:solidFill>
                  <a:schemeClr val="tx2"/>
                </a:solidFill>
                <a:latin typeface="Arial" charset="0"/>
              </a:rPr>
              <a:t>) </a:t>
            </a:r>
          </a:p>
        </p:txBody>
      </p:sp>
    </p:spTree>
    <p:extLst>
      <p:ext uri="{BB962C8B-B14F-4D97-AF65-F5344CB8AC3E}">
        <p14:creationId xmlns:p14="http://schemas.microsoft.com/office/powerpoint/2010/main" val="394175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6323"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solidFill>
                  <a:schemeClr val="bg1"/>
                </a:solidFill>
                <a:latin typeface="Arial" charset="0"/>
              </a:rPr>
              <a:t>Entropy</a:t>
            </a:r>
            <a:r>
              <a:rPr lang="en-US" sz="2400">
                <a:solidFill>
                  <a:schemeClr val="bg1"/>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a:solidFill>
                  <a:schemeClr val="bg1"/>
                </a:solidFill>
                <a:latin typeface="Arial" charset="0"/>
              </a:rPr>
              <a:t>	Entropy(X) = H(X) = P(x</a:t>
            </a:r>
            <a:r>
              <a:rPr lang="en-US" sz="2400" baseline="-25000">
                <a:solidFill>
                  <a:schemeClr val="bg1"/>
                </a:solidFill>
                <a:latin typeface="Arial" charset="0"/>
              </a:rPr>
              <a:t>1</a:t>
            </a:r>
            <a:r>
              <a:rPr lang="en-US" sz="2400">
                <a:solidFill>
                  <a:schemeClr val="bg1"/>
                </a:solidFill>
                <a:latin typeface="Arial" charset="0"/>
              </a:rPr>
              <a:t>) u</a:t>
            </a:r>
            <a:r>
              <a:rPr lang="en-US" sz="2400" baseline="-25000">
                <a:solidFill>
                  <a:schemeClr val="bg1"/>
                </a:solidFill>
                <a:latin typeface="Arial" charset="0"/>
              </a:rPr>
              <a:t>1</a:t>
            </a:r>
            <a:r>
              <a:rPr lang="en-US" sz="2400">
                <a:solidFill>
                  <a:schemeClr val="bg1"/>
                </a:solidFill>
                <a:latin typeface="Arial" charset="0"/>
              </a:rPr>
              <a:t>+ P(x</a:t>
            </a:r>
            <a:r>
              <a:rPr lang="en-US" sz="2400" baseline="-25000">
                <a:solidFill>
                  <a:schemeClr val="bg1"/>
                </a:solidFill>
                <a:latin typeface="Arial" charset="0"/>
              </a:rPr>
              <a:t>2</a:t>
            </a:r>
            <a:r>
              <a:rPr lang="en-US" sz="2400">
                <a:solidFill>
                  <a:schemeClr val="bg1"/>
                </a:solidFill>
                <a:latin typeface="Arial" charset="0"/>
              </a:rPr>
              <a:t>) u</a:t>
            </a:r>
            <a:r>
              <a:rPr lang="en-US" sz="2400" baseline="-25000">
                <a:solidFill>
                  <a:schemeClr val="bg1"/>
                </a:solidFill>
                <a:latin typeface="Arial" charset="0"/>
              </a:rPr>
              <a:t>2 </a:t>
            </a:r>
            <a:r>
              <a:rPr lang="en-US" sz="2400">
                <a:solidFill>
                  <a:schemeClr val="bg1"/>
                </a:solidFill>
                <a:latin typeface="Arial" charset="0"/>
              </a:rPr>
              <a:t>+…+ P(x</a:t>
            </a:r>
            <a:r>
              <a:rPr lang="en-US" sz="2400" baseline="-25000">
                <a:solidFill>
                  <a:schemeClr val="bg1"/>
                </a:solidFill>
                <a:latin typeface="Arial" charset="0"/>
              </a:rPr>
              <a:t>n</a:t>
            </a:r>
            <a:r>
              <a:rPr lang="en-US" sz="2400">
                <a:solidFill>
                  <a:schemeClr val="bg1"/>
                </a:solidFill>
                <a:latin typeface="Arial" charset="0"/>
              </a:rPr>
              <a:t>) u</a:t>
            </a:r>
            <a:r>
              <a:rPr lang="en-US" sz="2400" baseline="-25000">
                <a:solidFill>
                  <a:schemeClr val="bg1"/>
                </a:solidFill>
                <a:latin typeface="Arial" charset="0"/>
              </a:rPr>
              <a:t>n </a:t>
            </a:r>
          </a:p>
          <a:p>
            <a:pPr marL="0" indent="0" eaLnBrk="1" hangingPunct="1">
              <a:lnSpc>
                <a:spcPct val="90000"/>
              </a:lnSpc>
              <a:buFont typeface="Wingdings" charset="0"/>
              <a:buNone/>
            </a:pPr>
            <a:endParaRPr lang="en-US" sz="1400">
              <a:solidFill>
                <a:schemeClr val="bg1"/>
              </a:solidFill>
              <a:latin typeface="Arial" charset="0"/>
            </a:endParaRPr>
          </a:p>
          <a:p>
            <a:pPr marL="0" indent="0" eaLnBrk="1" hangingPunct="1">
              <a:lnSpc>
                <a:spcPct val="90000"/>
              </a:lnSpc>
              <a:buFont typeface="Wingdings" charset="0"/>
              <a:buNone/>
            </a:pPr>
            <a:r>
              <a:rPr lang="en-US" sz="2400">
                <a:solidFill>
                  <a:schemeClr val="bg1"/>
                </a:solidFill>
                <a:latin typeface="Arial" charset="0"/>
              </a:rPr>
              <a:t>		   	        =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2399294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7347"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a:t>
            </a:r>
            <a:r>
              <a:rPr lang="en-US" sz="2400">
                <a:solidFill>
                  <a:schemeClr val="bg1"/>
                </a:solidFill>
                <a:latin typeface="Arial" charset="0"/>
              </a:rPr>
              <a:t>=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3008505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33291" y="5557741"/>
            <a:ext cx="2971800" cy="762000"/>
          </a:xfrm>
          <a:prstGeom prst="rect">
            <a:avLst/>
          </a:prstGeom>
          <a:solidFill>
            <a:srgbClr val="F2F7C1"/>
          </a:solidFill>
          <a:ln w="9525">
            <a:solidFill>
              <a:schemeClr val="tx1"/>
            </a:solidFill>
            <a:miter lim="800000"/>
            <a:headEnd/>
            <a:tailEnd/>
          </a:ln>
        </p:spPr>
        <p:txBody>
          <a:bodyPr wrap="none" anchor="ctr"/>
          <a:lstStyle/>
          <a:p>
            <a:endParaRPr lang="en-US"/>
          </a:p>
        </p:txBody>
      </p:sp>
      <p:sp>
        <p:nvSpPr>
          <p:cNvPr id="58371"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8372"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 </a:t>
            </a:r>
            <a:r>
              <a:rPr lang="en-US" b="1">
                <a:latin typeface="Arial" charset="0"/>
              </a:rPr>
              <a:t>-</a:t>
            </a:r>
            <a:r>
              <a:rPr lang="en-US" sz="2400">
                <a:latin typeface="Arial" charset="0"/>
              </a:rPr>
              <a:t> </a:t>
            </a:r>
            <a:r>
              <a:rPr lang="en-US" sz="2400">
                <a:latin typeface="Arial" charset="0"/>
                <a:sym typeface="Symbol" charset="0"/>
              </a:rPr>
              <a:t></a:t>
            </a:r>
            <a:r>
              <a:rPr lang="en-US" sz="2400" baseline="-25000">
                <a:latin typeface="Arial" charset="0"/>
              </a:rPr>
              <a:t>i=1..n</a:t>
            </a:r>
            <a:r>
              <a:rPr lang="en-US" sz="2400">
                <a:latin typeface="Arial" charset="0"/>
              </a:rPr>
              <a:t> P(x</a:t>
            </a:r>
            <a:r>
              <a:rPr lang="en-US" sz="2400" baseline="-25000">
                <a:latin typeface="Arial" charset="0"/>
              </a:rPr>
              <a:t>i</a:t>
            </a:r>
            <a:r>
              <a:rPr lang="en-US" sz="2400">
                <a:latin typeface="Arial" charset="0"/>
              </a:rPr>
              <a:t>) log</a:t>
            </a:r>
            <a:r>
              <a:rPr lang="en-US" sz="2400" baseline="-25000">
                <a:latin typeface="Arial" charset="0"/>
              </a:rPr>
              <a:t>2 </a:t>
            </a:r>
            <a:r>
              <a:rPr lang="en-US" sz="2400">
                <a:latin typeface="Arial" charset="0"/>
              </a:rPr>
              <a:t>P(x</a:t>
            </a:r>
            <a:r>
              <a:rPr lang="en-US" sz="2400" baseline="-25000">
                <a:latin typeface="Arial" charset="0"/>
              </a:rPr>
              <a:t>i</a:t>
            </a:r>
            <a:r>
              <a:rPr lang="en-US" sz="2400">
                <a:latin typeface="Arial" charset="0"/>
              </a:rPr>
              <a:t>) </a:t>
            </a:r>
          </a:p>
        </p:txBody>
      </p:sp>
    </p:spTree>
    <p:extLst>
      <p:ext uri="{BB962C8B-B14F-4D97-AF65-F5344CB8AC3E}">
        <p14:creationId xmlns:p14="http://schemas.microsoft.com/office/powerpoint/2010/main" val="1884195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2" name="Rectangle 6"/>
          <p:cNvSpPr>
            <a:spLocks noGrp="1" noChangeArrowheads="1"/>
          </p:cNvSpPr>
          <p:nvPr>
            <p:ph type="title"/>
          </p:nvPr>
        </p:nvSpPr>
        <p:spPr>
          <a:xfrm>
            <a:off x="1970088" y="53975"/>
            <a:ext cx="5554662" cy="1143000"/>
          </a:xfrm>
        </p:spPr>
        <p:txBody>
          <a:bodyPr/>
          <a:lstStyle/>
          <a:p>
            <a:r>
              <a:rPr lang="en-US" sz="3200"/>
              <a:t>Problems with using least squares for classification</a:t>
            </a:r>
          </a:p>
        </p:txBody>
      </p:sp>
      <p:pic>
        <p:nvPicPr>
          <p:cNvPr id="229380"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1293813"/>
            <a:ext cx="3944938" cy="4006850"/>
          </a:xfrm>
          <a:prstGeom prst="rect">
            <a:avLst/>
          </a:prstGeom>
          <a:noFill/>
          <a:extLst>
            <a:ext uri="{909E8E84-426E-40dd-AFC4-6F175D3DCCD1}">
              <a14:hiddenFill xmlns:a14="http://schemas.microsoft.com/office/drawing/2010/main">
                <a:solidFill>
                  <a:srgbClr val="FFFFFF"/>
                </a:solidFill>
              </a14:hiddenFill>
            </a:ext>
          </a:extLst>
        </p:spPr>
      </p:pic>
      <p:pic>
        <p:nvPicPr>
          <p:cNvPr id="229381"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341438"/>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229383" name="Text Box 7"/>
          <p:cNvSpPr txBox="1">
            <a:spLocks noChangeArrowheads="1"/>
          </p:cNvSpPr>
          <p:nvPr/>
        </p:nvSpPr>
        <p:spPr bwMode="auto">
          <a:xfrm>
            <a:off x="5508625" y="5373688"/>
            <a:ext cx="34559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0099"/>
                </a:solidFill>
              </a:rPr>
              <a:t>If the right answer is 1 and the model says 1.5, it loses, so it changes the boundary to avoid being </a:t>
            </a:r>
            <a:r>
              <a:rPr lang="ja-JP" altLang="en-US" sz="2000" dirty="0">
                <a:solidFill>
                  <a:srgbClr val="000099"/>
                </a:solidFill>
                <a:latin typeface="Arial"/>
              </a:rPr>
              <a:t>“</a:t>
            </a:r>
            <a:r>
              <a:rPr lang="en-US" sz="2000" dirty="0">
                <a:solidFill>
                  <a:srgbClr val="000099"/>
                </a:solidFill>
              </a:rPr>
              <a:t>too correct</a:t>
            </a:r>
            <a:r>
              <a:rPr lang="ja-JP" altLang="en-US" sz="2000" dirty="0">
                <a:solidFill>
                  <a:srgbClr val="000099"/>
                </a:solidFill>
                <a:latin typeface="Arial"/>
              </a:rPr>
              <a:t>”</a:t>
            </a:r>
            <a:endParaRPr lang="en-US" sz="2000" dirty="0">
              <a:solidFill>
                <a:srgbClr val="000099"/>
              </a:solidFill>
            </a:endParaRPr>
          </a:p>
        </p:txBody>
      </p:sp>
      <p:sp>
        <p:nvSpPr>
          <p:cNvPr id="229384" name="Text Box 8"/>
          <p:cNvSpPr txBox="1">
            <a:spLocks noChangeArrowheads="1"/>
          </p:cNvSpPr>
          <p:nvPr/>
        </p:nvSpPr>
        <p:spPr bwMode="auto">
          <a:xfrm>
            <a:off x="7667625" y="765175"/>
            <a:ext cx="1512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33CC33"/>
                </a:solidFill>
              </a:rPr>
              <a:t>logistic regression</a:t>
            </a:r>
          </a:p>
        </p:txBody>
      </p:sp>
      <p:sp>
        <p:nvSpPr>
          <p:cNvPr id="229385" name="Line 9"/>
          <p:cNvSpPr>
            <a:spLocks noChangeShapeType="1"/>
          </p:cNvSpPr>
          <p:nvPr/>
        </p:nvSpPr>
        <p:spPr bwMode="auto">
          <a:xfrm flipH="1">
            <a:off x="7524750" y="1052513"/>
            <a:ext cx="215900" cy="287337"/>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6" name="Text Box 10"/>
          <p:cNvSpPr txBox="1">
            <a:spLocks noChangeArrowheads="1"/>
          </p:cNvSpPr>
          <p:nvPr/>
        </p:nvSpPr>
        <p:spPr bwMode="auto">
          <a:xfrm>
            <a:off x="7524750" y="2349500"/>
            <a:ext cx="1692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CC00CC"/>
                </a:solidFill>
              </a:rPr>
              <a:t>least squares regression</a:t>
            </a:r>
          </a:p>
        </p:txBody>
      </p:sp>
      <p:sp>
        <p:nvSpPr>
          <p:cNvPr id="229387" name="Line 11"/>
          <p:cNvSpPr>
            <a:spLocks noChangeShapeType="1"/>
          </p:cNvSpPr>
          <p:nvPr/>
        </p:nvSpPr>
        <p:spPr bwMode="auto">
          <a:xfrm flipV="1">
            <a:off x="8172450" y="1989138"/>
            <a:ext cx="0" cy="360362"/>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901881976"/>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atin typeface="Arial" charset="0"/>
              </a:rPr>
              <a:t>Conditional Entropy</a:t>
            </a:r>
          </a:p>
        </p:txBody>
      </p:sp>
      <p:sp>
        <p:nvSpPr>
          <p:cNvPr id="59395" name="Rectangle 3"/>
          <p:cNvSpPr>
            <a:spLocks noGrp="1" noChangeArrowheads="1"/>
          </p:cNvSpPr>
          <p:nvPr>
            <p:ph type="body" idx="1"/>
          </p:nvPr>
        </p:nvSpPr>
        <p:spPr>
          <a:xfrm>
            <a:off x="1128942" y="1847153"/>
            <a:ext cx="8015057" cy="4379976"/>
          </a:xfrm>
        </p:spPr>
        <p:txBody>
          <a:bodyPr>
            <a:normAutofit fontScale="92500" lnSpcReduction="10000"/>
          </a:bodyPr>
          <a:lstStyle/>
          <a:p>
            <a:pPr marL="0" indent="0" eaLnBrk="1" hangingPunct="1">
              <a:lnSpc>
                <a:spcPct val="90000"/>
              </a:lnSpc>
              <a:buFont typeface="Wingdings" charset="0"/>
              <a:buNone/>
            </a:pPr>
            <a:r>
              <a:rPr lang="en-US" i="1" dirty="0">
                <a:latin typeface="Arial" charset="0"/>
              </a:rPr>
              <a:t>Specific Conditional Entropy</a:t>
            </a:r>
          </a:p>
          <a:p>
            <a:pPr marL="0" indent="0" eaLnBrk="1" hangingPunct="1">
              <a:lnSpc>
                <a:spcPct val="90000"/>
              </a:lnSpc>
              <a:buFont typeface="Wingdings" charset="0"/>
              <a:buNone/>
            </a:pPr>
            <a:r>
              <a:rPr lang="en-US" dirty="0">
                <a:latin typeface="Arial" charset="0"/>
              </a:rPr>
              <a:t>Entropy(</a:t>
            </a:r>
            <a:r>
              <a:rPr lang="en-US" dirty="0" err="1">
                <a:latin typeface="Arial" charset="0"/>
              </a:rPr>
              <a:t>F</a:t>
            </a:r>
            <a:r>
              <a:rPr lang="en-US" baseline="-25000" dirty="0" err="1">
                <a:latin typeface="Arial" charset="0"/>
              </a:rPr>
              <a:t>a</a:t>
            </a:r>
            <a:r>
              <a:rPr lang="en-US" dirty="0">
                <a:latin typeface="Arial" charset="0"/>
              </a:rPr>
              <a:t> |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r>
              <a:rPr lang="en-US" dirty="0">
                <a:latin typeface="Arial" charset="0"/>
              </a:rPr>
              <a:t>)	</a:t>
            </a:r>
          </a:p>
          <a:p>
            <a:pPr lvl="1" eaLnBrk="1" hangingPunct="1">
              <a:lnSpc>
                <a:spcPct val="90000"/>
              </a:lnSpc>
            </a:pPr>
            <a:r>
              <a:rPr lang="en-US" dirty="0">
                <a:latin typeface="Arial" charset="0"/>
              </a:rPr>
              <a:t>Entropy of feature </a:t>
            </a:r>
            <a:r>
              <a:rPr lang="en-US" dirty="0" err="1">
                <a:latin typeface="Arial" charset="0"/>
              </a:rPr>
              <a:t>F</a:t>
            </a:r>
            <a:r>
              <a:rPr lang="en-US" baseline="-25000" dirty="0" err="1">
                <a:latin typeface="Arial" charset="0"/>
              </a:rPr>
              <a:t>a</a:t>
            </a:r>
            <a:r>
              <a:rPr lang="en-US" dirty="0">
                <a:latin typeface="Arial" charset="0"/>
              </a:rPr>
              <a:t> among instances </a:t>
            </a:r>
            <a:br>
              <a:rPr lang="en-US" dirty="0">
                <a:latin typeface="Arial" charset="0"/>
              </a:rPr>
            </a:br>
            <a:r>
              <a:rPr lang="en-US" dirty="0">
                <a:latin typeface="Arial" charset="0"/>
              </a:rPr>
              <a:t>in which feature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endParaRPr lang="en-US" dirty="0">
              <a:latin typeface="Arial" charset="0"/>
            </a:endParaRPr>
          </a:p>
          <a:p>
            <a:pPr marL="0" indent="0" eaLnBrk="1" hangingPunct="1">
              <a:lnSpc>
                <a:spcPct val="90000"/>
              </a:lnSpc>
              <a:buFont typeface="Wingdings" charset="0"/>
              <a:buNone/>
            </a:pPr>
            <a:endParaRPr lang="en-US" sz="1600" dirty="0">
              <a:latin typeface="Arial" charset="0"/>
            </a:endParaRPr>
          </a:p>
          <a:p>
            <a:pPr marL="0" indent="0" eaLnBrk="1" hangingPunct="1">
              <a:lnSpc>
                <a:spcPct val="90000"/>
              </a:lnSpc>
              <a:buFont typeface="Wingdings" charset="0"/>
              <a:buNone/>
            </a:pPr>
            <a:r>
              <a:rPr lang="en-US" i="1" dirty="0">
                <a:latin typeface="Arial" charset="0"/>
              </a:rPr>
              <a:t>Conditional Entropy</a:t>
            </a:r>
            <a:r>
              <a:rPr lang="en-US" dirty="0">
                <a:latin typeface="Arial" charset="0"/>
              </a:rPr>
              <a:t> across the full training set</a:t>
            </a:r>
          </a:p>
          <a:p>
            <a:pPr marL="0" indent="0" eaLnBrk="1" hangingPunct="1">
              <a:lnSpc>
                <a:spcPct val="90000"/>
              </a:lnSpc>
              <a:buFont typeface="Wingdings" charset="0"/>
              <a:buNone/>
            </a:pPr>
            <a:r>
              <a:rPr lang="en-US" dirty="0">
                <a:latin typeface="Arial" charset="0"/>
              </a:rPr>
              <a:t>Entropy(Y | X): average specific </a:t>
            </a:r>
            <a:r>
              <a:rPr lang="en-US" dirty="0" smtClean="0">
                <a:latin typeface="Arial" charset="0"/>
              </a:rPr>
              <a:t/>
            </a:r>
            <a:br>
              <a:rPr lang="en-US" dirty="0" smtClean="0">
                <a:latin typeface="Arial" charset="0"/>
              </a:rPr>
            </a:br>
            <a:r>
              <a:rPr lang="en-US" dirty="0" smtClean="0">
                <a:latin typeface="Arial" charset="0"/>
              </a:rPr>
              <a:t>	conditional </a:t>
            </a:r>
            <a:r>
              <a:rPr lang="en-US" dirty="0">
                <a:latin typeface="Arial" charset="0"/>
              </a:rPr>
              <a:t>entropy of Y</a:t>
            </a:r>
          </a:p>
          <a:p>
            <a:pPr lvl="1" eaLnBrk="1" hangingPunct="1">
              <a:lnSpc>
                <a:spcPct val="90000"/>
              </a:lnSpc>
            </a:pPr>
            <a:r>
              <a:rPr lang="en-US" dirty="0">
                <a:latin typeface="Arial" charset="0"/>
              </a:rPr>
              <a:t>Entropy in Y if X is known</a:t>
            </a:r>
          </a:p>
          <a:p>
            <a:pPr lvl="1" eaLnBrk="1" hangingPunct="1">
              <a:lnSpc>
                <a:spcPct val="90000"/>
              </a:lnSpc>
            </a:pPr>
            <a:r>
              <a:rPr lang="en-US" dirty="0">
                <a:latin typeface="Arial" charset="0"/>
              </a:rPr>
              <a:t>Also expected number of bits to transmit Y if both sides already know the value of X</a:t>
            </a:r>
          </a:p>
          <a:p>
            <a:pPr marL="0" indent="0" eaLnBrk="1" hangingPunct="1">
              <a:lnSpc>
                <a:spcPct val="90000"/>
              </a:lnSpc>
              <a:buFont typeface="Wingdings" charset="0"/>
              <a:buNone/>
            </a:pPr>
            <a:r>
              <a:rPr lang="en-US" dirty="0">
                <a:latin typeface="Arial" charset="0"/>
              </a:rPr>
              <a:t>  Entropy(Y | X) = </a:t>
            </a:r>
            <a:r>
              <a:rPr lang="en-US" dirty="0">
                <a:latin typeface="Arial" charset="0"/>
                <a:sym typeface="Symbol" charset="0"/>
              </a:rPr>
              <a:t></a:t>
            </a:r>
            <a:r>
              <a:rPr lang="en-US" baseline="-25000" dirty="0" err="1">
                <a:latin typeface="Arial" charset="0"/>
              </a:rPr>
              <a:t>i</a:t>
            </a:r>
            <a:r>
              <a:rPr lang="en-US" baseline="-25000" dirty="0">
                <a:latin typeface="Arial" charset="0"/>
              </a:rPr>
              <a:t>=1..n</a:t>
            </a:r>
            <a:r>
              <a:rPr lang="en-US" dirty="0">
                <a:latin typeface="Arial" charset="0"/>
              </a:rPr>
              <a:t> P(X= x</a:t>
            </a:r>
            <a:r>
              <a:rPr lang="en-US" baseline="-25000" dirty="0">
                <a:latin typeface="Arial" charset="0"/>
              </a:rPr>
              <a:t>i</a:t>
            </a:r>
            <a:r>
              <a:rPr lang="en-US" dirty="0">
                <a:latin typeface="Arial" charset="0"/>
              </a:rPr>
              <a:t>) Entropy(Y | X = x</a:t>
            </a:r>
            <a:r>
              <a:rPr lang="en-US" baseline="-25000" dirty="0">
                <a:latin typeface="Arial" charset="0"/>
              </a:rPr>
              <a:t>i</a:t>
            </a:r>
            <a:r>
              <a:rPr lang="en-US" dirty="0">
                <a:latin typeface="Arial" charset="0"/>
              </a:rPr>
              <a:t>)</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1631232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44442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smtClean="0">
                <a:latin typeface="Arial" charset="0"/>
              </a:rPr>
              <a:t>(</a:t>
            </a:r>
            <a:r>
              <a:rPr lang="en-US" sz="2000" dirty="0" err="1" smtClean="0">
                <a:latin typeface="Arial" charset="0"/>
              </a:rPr>
              <a:t>trainingSet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 base case                                               … (more base cases later)</a:t>
            </a:r>
          </a:p>
          <a:p>
            <a:pPr eaLnBrk="1" hangingPunct="1">
              <a:lnSpc>
                <a:spcPct val="90000"/>
              </a:lnSpc>
              <a:buFont typeface="Wingdings" charset="0"/>
              <a:buNone/>
            </a:pPr>
            <a:r>
              <a:rPr lang="en-US" sz="2000" dirty="0" smtClean="0">
                <a:latin typeface="Arial" charset="0"/>
              </a:rPr>
              <a:t>	If </a:t>
            </a:r>
            <a:r>
              <a:rPr lang="en-US" sz="2000" dirty="0" err="1" smtClean="0">
                <a:latin typeface="Arial" charset="0"/>
              </a:rPr>
              <a:t>trainingSet</a:t>
            </a:r>
            <a:r>
              <a:rPr lang="en-US" sz="2000" dirty="0" smtClean="0">
                <a:latin typeface="Arial" charset="0"/>
              </a:rPr>
              <a:t> only has one label on all instances</a:t>
            </a:r>
          </a:p>
          <a:p>
            <a:pPr eaLnBrk="1" hangingPunct="1">
              <a:lnSpc>
                <a:spcPct val="90000"/>
              </a:lnSpc>
              <a:buFont typeface="Wingdings" charset="0"/>
              <a:buNone/>
            </a:pPr>
            <a:r>
              <a:rPr lang="en-US" sz="2000" dirty="0" smtClean="0">
                <a:latin typeface="Arial" charset="0"/>
              </a:rPr>
              <a:t>		Return new Leaf(</a:t>
            </a:r>
            <a:r>
              <a:rPr lang="en-US" sz="2000" dirty="0" err="1" smtClean="0">
                <a:latin typeface="Arial" charset="0"/>
              </a:rPr>
              <a:t>trainingSet.label</a:t>
            </a:r>
            <a:r>
              <a:rPr lang="en-US" sz="2000" dirty="0" smtClean="0">
                <a:latin typeface="Arial" charset="0"/>
              </a:rPr>
              <a:t>)</a:t>
            </a:r>
          </a:p>
          <a:p>
            <a:pPr eaLnBrk="1" hangingPunct="1">
              <a:lnSpc>
                <a:spcPct val="90000"/>
              </a:lnSpc>
              <a:buFont typeface="Wingdings" charset="0"/>
              <a:buNone/>
            </a:pPr>
            <a:endParaRPr lang="en-US" sz="1400" dirty="0" smtClean="0">
              <a:latin typeface="Arial" charset="0"/>
            </a:endParaRPr>
          </a:p>
          <a:p>
            <a:pPr eaLnBrk="1" hangingPunct="1">
              <a:lnSpc>
                <a:spcPct val="90000"/>
              </a:lnSpc>
              <a:buFont typeface="Wingdings" charset="0"/>
              <a:buNone/>
            </a:pPr>
            <a:r>
              <a:rPr lang="en-US" sz="2000" dirty="0" smtClean="0">
                <a:latin typeface="Arial" charset="0"/>
              </a:rPr>
              <a:t>	// recursive case</a:t>
            </a:r>
          </a:p>
          <a:p>
            <a:pPr eaLnBrk="1" hangingPunct="1">
              <a:lnSpc>
                <a:spcPct val="90000"/>
              </a:lnSpc>
              <a:buFont typeface="Wingdings" charset="0"/>
              <a:buNone/>
            </a:pPr>
            <a:r>
              <a:rPr lang="en-US" sz="2000" dirty="0" smtClean="0">
                <a:latin typeface="Arial" charset="0"/>
              </a:rPr>
              <a:t>	Pick a feature </a:t>
            </a:r>
            <a:r>
              <a:rPr lang="en-US" sz="2000" dirty="0" err="1" smtClean="0">
                <a:latin typeface="Arial" charset="0"/>
              </a:rPr>
              <a:t>Fn</a:t>
            </a:r>
            <a:r>
              <a:rPr lang="en-US" sz="2000" dirty="0" smtClean="0">
                <a:latin typeface="Arial" charset="0"/>
              </a:rPr>
              <a:t> we haven</a:t>
            </a:r>
            <a:r>
              <a:rPr lang="ja-JP" altLang="en-US" sz="2000" dirty="0" smtClean="0">
                <a:latin typeface="Arial" charset="0"/>
              </a:rPr>
              <a:t>’</a:t>
            </a:r>
            <a:r>
              <a:rPr lang="en-US" sz="2000" dirty="0" smtClean="0">
                <a:latin typeface="Arial" charset="0"/>
              </a:rPr>
              <a:t>t split with before      // … how?</a:t>
            </a:r>
          </a:p>
          <a:p>
            <a:pPr eaLnBrk="1" hangingPunct="1">
              <a:lnSpc>
                <a:spcPct val="90000"/>
              </a:lnSpc>
              <a:buFont typeface="Wingdings" charset="0"/>
              <a:buNone/>
            </a:pPr>
            <a:r>
              <a:rPr lang="en-US" sz="2000" dirty="0" smtClean="0">
                <a:latin typeface="Arial" charset="0"/>
              </a:rPr>
              <a:t>	result = new </a:t>
            </a:r>
            <a:r>
              <a:rPr lang="en-US" sz="2000" dirty="0" err="1" smtClean="0">
                <a:latin typeface="Arial" charset="0"/>
              </a:rPr>
              <a:t>SplitNode</a:t>
            </a:r>
            <a:r>
              <a:rPr lang="en-US" sz="2000" dirty="0" smtClean="0">
                <a:latin typeface="Arial" charset="0"/>
              </a:rPr>
              <a:t>(</a:t>
            </a:r>
            <a:r>
              <a:rPr lang="en-US" sz="2000" dirty="0" err="1" smtClean="0">
                <a:latin typeface="Arial" charset="0"/>
              </a:rPr>
              <a:t>Fn</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For each value unique value </a:t>
            </a:r>
            <a:r>
              <a:rPr lang="en-US" sz="2000" i="1" dirty="0" smtClean="0">
                <a:latin typeface="Arial" charset="0"/>
              </a:rPr>
              <a:t>f</a:t>
            </a:r>
            <a:r>
              <a:rPr lang="en-US" sz="2000" i="1" baseline="-25000" dirty="0" smtClean="0">
                <a:latin typeface="Arial" charset="0"/>
              </a:rPr>
              <a:t>i</a:t>
            </a:r>
            <a:r>
              <a:rPr lang="en-US" sz="2000" dirty="0" smtClean="0">
                <a:latin typeface="Arial" charset="0"/>
              </a:rPr>
              <a:t> of feature </a:t>
            </a:r>
            <a:r>
              <a:rPr lang="en-US" sz="2000" dirty="0" err="1" smtClean="0">
                <a:latin typeface="Arial" charset="0"/>
              </a:rPr>
              <a:t>Fn</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trainSubset</a:t>
            </a:r>
            <a:r>
              <a:rPr lang="en-US" sz="2000" dirty="0" smtClean="0">
                <a:latin typeface="Arial" charset="0"/>
              </a:rPr>
              <a:t>= subset of </a:t>
            </a:r>
            <a:r>
              <a:rPr lang="en-US" sz="2000" dirty="0" err="1" smtClean="0">
                <a:latin typeface="Arial" charset="0"/>
              </a:rPr>
              <a:t>trainingSet</a:t>
            </a:r>
            <a:r>
              <a:rPr lang="en-US" sz="2000" dirty="0" smtClean="0">
                <a:latin typeface="Arial" charset="0"/>
              </a:rPr>
              <a:t> with </a:t>
            </a:r>
            <a:r>
              <a:rPr lang="en-US" sz="2000" dirty="0" err="1" smtClean="0">
                <a:latin typeface="Arial" charset="0"/>
              </a:rPr>
              <a:t>Fn</a:t>
            </a:r>
            <a:r>
              <a:rPr lang="en-US" sz="2000" dirty="0" smtClean="0">
                <a:latin typeface="Arial" charset="0"/>
              </a:rPr>
              <a:t>= </a:t>
            </a:r>
            <a:r>
              <a:rPr lang="en-US" sz="2000" i="1" dirty="0" smtClean="0">
                <a:latin typeface="Arial" charset="0"/>
              </a:rPr>
              <a:t>f</a:t>
            </a:r>
            <a:r>
              <a:rPr lang="en-US" sz="2000" i="1" baseline="-25000" dirty="0" smtClean="0">
                <a:latin typeface="Arial" charset="0"/>
              </a:rPr>
              <a:t>i</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result.addChild</a:t>
            </a:r>
            <a:r>
              <a:rPr lang="en-US" sz="2000" dirty="0" smtClean="0">
                <a:latin typeface="Arial" charset="0"/>
              </a:rPr>
              <a:t>(</a:t>
            </a:r>
            <a:r>
              <a:rPr lang="en-US" sz="2000" dirty="0" err="1" smtClean="0">
                <a:latin typeface="Arial" charset="0"/>
              </a:rPr>
              <a:t>BuildTree</a:t>
            </a:r>
            <a:r>
              <a:rPr lang="en-US" sz="2000" dirty="0" smtClean="0">
                <a:latin typeface="Arial" charset="0"/>
              </a:rPr>
              <a:t>(</a:t>
            </a:r>
            <a:r>
              <a:rPr lang="en-US" sz="2000" dirty="0" err="1" smtClean="0">
                <a:latin typeface="Arial" charset="0"/>
              </a:rPr>
              <a:t>trainSubset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Return result</a:t>
            </a:r>
            <a:endParaRPr lang="en-US" sz="2000" dirty="0">
              <a:latin typeface="Arial" charset="0"/>
            </a:endParaRP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smtClean="0"/>
              <a:t>… Stop when gain is small to avoid </a:t>
            </a:r>
            <a:r>
              <a:rPr lang="en-US" dirty="0" err="1" smtClean="0"/>
              <a:t>overfitting</a:t>
            </a:r>
            <a:endParaRPr lang="en-US" dirty="0"/>
          </a:p>
        </p:txBody>
      </p:sp>
      <p:sp>
        <p:nvSpPr>
          <p:cNvPr id="2" name="Rectangle 1"/>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30601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title"/>
          </p:nvPr>
        </p:nvSpPr>
        <p:spPr>
          <a:xfrm>
            <a:off x="999979" y="783131"/>
            <a:ext cx="6280441" cy="990107"/>
          </a:xfrm>
        </p:spPr>
        <p:txBody>
          <a:bodyPr/>
          <a:lstStyle/>
          <a:p>
            <a:r>
              <a:rPr lang="en-US" sz="3200" dirty="0"/>
              <a:t>Another example where least squares regression gives poor decision surfaces</a:t>
            </a:r>
          </a:p>
        </p:txBody>
      </p:sp>
      <p:pic>
        <p:nvPicPr>
          <p:cNvPr id="230404"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pic>
        <p:nvPicPr>
          <p:cNvPr id="230405"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640703"/>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Presumes all true statements are known </a:t>
            </a:r>
          </a:p>
          <a:p>
            <a:pPr marL="0" indent="0">
              <a:buNone/>
            </a:pPr>
            <a:r>
              <a:rPr lang="en-US" dirty="0" smtClean="0"/>
              <a:t>Observer can thus make inferences about </a:t>
            </a:r>
            <a:r>
              <a:rPr lang="en-US" i="1" dirty="0" smtClean="0"/>
              <a:t>new </a:t>
            </a:r>
            <a:r>
              <a:rPr lang="en-US" dirty="0" smtClean="0"/>
              <a:t>things: if they are not known, they are </a:t>
            </a:r>
            <a:r>
              <a:rPr lang="en-US" i="1" dirty="0" smtClean="0"/>
              <a:t>false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96</a:t>
            </a:fld>
            <a:endParaRPr lang="en-US" dirty="0"/>
          </a:p>
        </p:txBody>
      </p:sp>
    </p:spTree>
    <p:extLst>
      <p:ext uri="{BB962C8B-B14F-4D97-AF65-F5344CB8AC3E}">
        <p14:creationId xmlns:p14="http://schemas.microsoft.com/office/powerpoint/2010/main" val="29234245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No single observer has complete information</a:t>
            </a:r>
          </a:p>
          <a:p>
            <a:pPr marL="0" indent="0">
              <a:buNone/>
            </a:pPr>
            <a:r>
              <a:rPr lang="en-US" dirty="0" smtClean="0"/>
              <a:t>Observer can only make inferences about things that derive from things it already know to be true</a:t>
            </a:r>
          </a:p>
          <a:p>
            <a:pPr marL="0" indent="0">
              <a:buNone/>
            </a:pPr>
            <a:r>
              <a:rPr lang="en-US" dirty="0" smtClean="0"/>
              <a:t>represent information </a:t>
            </a:r>
            <a:r>
              <a:rPr lang="en-US" i="1" dirty="0" smtClean="0"/>
              <a:t>as we discover it </a:t>
            </a:r>
            <a:r>
              <a:rPr lang="en-US" dirty="0" smtClean="0"/>
              <a:t>and </a:t>
            </a:r>
            <a:r>
              <a:rPr lang="en-US" i="1" dirty="0" smtClean="0"/>
              <a:t>cannot guarantee that we know everything true</a:t>
            </a:r>
          </a:p>
          <a:p>
            <a:pPr marL="0" indent="0">
              <a:buNone/>
            </a:pPr>
            <a:r>
              <a:rPr lang="en-US" dirty="0" smtClean="0"/>
              <a:t>statements depending on unknown features are </a:t>
            </a:r>
            <a:r>
              <a:rPr lang="en-US" i="1" dirty="0" smtClean="0"/>
              <a:t>unknown </a:t>
            </a:r>
            <a:r>
              <a:rPr lang="en-US" dirty="0" smtClean="0"/>
              <a:t>rather than </a:t>
            </a:r>
            <a:r>
              <a:rPr lang="en-US" i="1" dirty="0" smtClean="0"/>
              <a:t>false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97</a:t>
            </a:fld>
            <a:endParaRPr lang="en-US" dirty="0"/>
          </a:p>
        </p:txBody>
      </p:sp>
    </p:spTree>
    <p:extLst>
      <p:ext uri="{BB962C8B-B14F-4D97-AF65-F5344CB8AC3E}">
        <p14:creationId xmlns:p14="http://schemas.microsoft.com/office/powerpoint/2010/main" val="2043605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98</a:t>
            </a:fld>
            <a:endParaRPr lang="en-US" dirty="0"/>
          </a:p>
        </p:txBody>
      </p:sp>
    </p:spTree>
    <p:extLst>
      <p:ext uri="{BB962C8B-B14F-4D97-AF65-F5344CB8AC3E}">
        <p14:creationId xmlns:p14="http://schemas.microsoft.com/office/powerpoint/2010/main" val="27286517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a:p>
            <a:pPr marL="0" indent="0">
              <a:buNone/>
            </a:pPr>
            <a:r>
              <a:rPr lang="en-US" dirty="0" smtClean="0"/>
              <a:t>OWA: Unknown</a:t>
            </a:r>
          </a:p>
          <a:p>
            <a:pPr marL="0" indent="0">
              <a:buNone/>
            </a:pPr>
            <a:r>
              <a:rPr lang="en-US" dirty="0" smtClean="0"/>
              <a:t>CWA: No!</a:t>
            </a:r>
          </a:p>
        </p:txBody>
      </p:sp>
      <p:sp>
        <p:nvSpPr>
          <p:cNvPr id="4" name="Date Placeholder 3"/>
          <p:cNvSpPr>
            <a:spLocks noGrp="1"/>
          </p:cNvSpPr>
          <p:nvPr>
            <p:ph type="dt" sz="half" idx="10"/>
          </p:nvPr>
        </p:nvSpPr>
        <p:spPr/>
        <p:txBody>
          <a:bodyPr/>
          <a:lstStyle/>
          <a:p>
            <a:fld id="{7053BEFA-1175-F644-B249-7D41D72BD3FF}" type="datetime1">
              <a:rPr lang="en-US" smtClean="0"/>
              <a:t>4/17/16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99</a:t>
            </a:fld>
            <a:endParaRPr lang="en-US" dirty="0"/>
          </a:p>
        </p:txBody>
      </p:sp>
    </p:spTree>
    <p:extLst>
      <p:ext uri="{BB962C8B-B14F-4D97-AF65-F5344CB8AC3E}">
        <p14:creationId xmlns:p14="http://schemas.microsoft.com/office/powerpoint/2010/main" val="543446343"/>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10398</TotalTime>
  <Words>7718</Words>
  <Application>Microsoft Macintosh PowerPoint</Application>
  <PresentationFormat>On-screen Show (4:3)</PresentationFormat>
  <Paragraphs>1580</Paragraphs>
  <Slides>139</Slides>
  <Notes>97</Notes>
  <HiddenSlides>33</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139</vt:i4>
      </vt:variant>
    </vt:vector>
  </HeadingPairs>
  <TitlesOfParts>
    <vt:vector size="142" baseType="lpstr">
      <vt:lpstr>Office Theme</vt:lpstr>
      <vt:lpstr>Equation</vt:lpstr>
      <vt:lpstr>Bitmap Image</vt:lpstr>
      <vt:lpstr>PowerPoint Presentation</vt:lpstr>
      <vt:lpstr>Plan for today</vt:lpstr>
      <vt:lpstr>Selecting algorithms</vt:lpstr>
      <vt:lpstr>Selecting algorithms</vt:lpstr>
      <vt:lpstr>Regression:  Predicting a Quantity</vt:lpstr>
      <vt:lpstr>Least Squares Regression</vt:lpstr>
      <vt:lpstr>Estimated Logistic Regression Model</vt:lpstr>
      <vt:lpstr>Problems with using least squares for classification</vt:lpstr>
      <vt:lpstr>Another example where least squares regression gives poor decision surfaces</vt:lpstr>
      <vt:lpstr>Goal of Logistic Regression</vt:lpstr>
      <vt:lpstr>What do we mean by ‘best separation’?</vt:lpstr>
      <vt:lpstr>What do we mean by ‘best separation’?</vt:lpstr>
      <vt:lpstr>Animal Outcomes</vt:lpstr>
      <vt:lpstr>How do you pick your features?</vt:lpstr>
      <vt:lpstr>Practical Example: Animal Data</vt:lpstr>
      <vt:lpstr>Preparing the Data</vt:lpstr>
      <vt:lpstr>Extracting Features</vt:lpstr>
      <vt:lpstr>Extracting Features</vt:lpstr>
      <vt:lpstr>Extracting Features</vt:lpstr>
      <vt:lpstr>Extracting Features</vt:lpstr>
      <vt:lpstr>Extracting Features</vt:lpstr>
      <vt:lpstr>Removing unwanted features</vt:lpstr>
      <vt:lpstr>Removing unwanted classes</vt:lpstr>
      <vt:lpstr>Don’t forget to plot it </vt:lpstr>
      <vt:lpstr>Modeling Logistic Regression</vt:lpstr>
      <vt:lpstr>PowerPoint Presentation</vt:lpstr>
      <vt:lpstr>PowerPoint Presentation</vt:lpstr>
      <vt:lpstr>PowerPoint Presentation</vt:lpstr>
      <vt:lpstr>Assigning a class</vt:lpstr>
      <vt:lpstr>Soft threshold interpretation</vt:lpstr>
      <vt:lpstr>Probabilistic Interpretation</vt:lpstr>
      <vt:lpstr>Logistic regression</vt:lpstr>
      <vt:lpstr>Minimizing the error (learning) is just search over the weight space</vt:lpstr>
      <vt:lpstr>Minimizing Error</vt:lpstr>
      <vt:lpstr>Minimizing Error</vt:lpstr>
      <vt:lpstr>Minimizing Error</vt:lpstr>
      <vt:lpstr>Minimizing Error</vt:lpstr>
      <vt:lpstr>Minimizing Error</vt:lpstr>
      <vt:lpstr>Minimizing Error</vt:lpstr>
      <vt:lpstr>Gradient Descent: Linear vs Logistic</vt:lpstr>
      <vt:lpstr>Gradient Descent: Linear vs Logistic</vt:lpstr>
      <vt:lpstr>Implementing Gradient Descent</vt:lpstr>
      <vt:lpstr>Main algorithm</vt:lpstr>
      <vt:lpstr>Main algorithm</vt:lpstr>
      <vt:lpstr>Main algorithm</vt:lpstr>
      <vt:lpstr>Main algorithm</vt:lpstr>
      <vt:lpstr>Doing this for animal eg</vt:lpstr>
      <vt:lpstr>Dividing your data</vt:lpstr>
      <vt:lpstr>Dividing your data</vt:lpstr>
      <vt:lpstr>Recall: Training Classifiers</vt:lpstr>
      <vt:lpstr>Training Classifiers</vt:lpstr>
      <vt:lpstr>Training Classifiers</vt:lpstr>
      <vt:lpstr>Using Kfold Validation</vt:lpstr>
      <vt:lpstr>Using Kfold Validation</vt:lpstr>
      <vt:lpstr>Using Kfold Validation</vt:lpstr>
      <vt:lpstr>Using Kfold Validation</vt:lpstr>
      <vt:lpstr>Real Work: Selecting Features and Algorithms</vt:lpstr>
      <vt:lpstr>Real Work: Selecting Features and Algorithms</vt:lpstr>
      <vt:lpstr>Real Work: Selecting Features and Algorithms</vt:lpstr>
      <vt:lpstr>ALWAYS do this on X_opt</vt:lpstr>
      <vt:lpstr>Finding Features </vt:lpstr>
      <vt:lpstr>Features to avoid  </vt:lpstr>
      <vt:lpstr>PowerPoint Presentation</vt:lpstr>
      <vt:lpstr>Order of Thursday’s presentations / Quiz?</vt:lpstr>
      <vt:lpstr>Selecting algorithms</vt:lpstr>
      <vt:lpstr>Selecting algorithms</vt:lpstr>
      <vt:lpstr>From today’s reading </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Entropy</vt:lpstr>
      <vt:lpstr>Information Entropy</vt:lpstr>
      <vt:lpstr>Information Entropy</vt:lpstr>
      <vt:lpstr>Information Entropy</vt:lpstr>
      <vt:lpstr>Conditional Entropy</vt:lpstr>
      <vt:lpstr>Information Gain  (AKA Mutual Information or Kullback-Leibler divergence)</vt:lpstr>
      <vt:lpstr>Impact on Decision Trees…</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Closed World Assumption</vt:lpstr>
      <vt:lpstr>Open World Assumption</vt:lpstr>
      <vt:lpstr>Example:</vt:lpstr>
      <vt:lpstr>Example:</vt:lpstr>
      <vt:lpstr>Example: Decision Trees</vt:lpstr>
      <vt:lpstr>From today’s reading </vt:lpstr>
      <vt:lpstr>From today’s reading </vt:lpstr>
      <vt:lpstr>An Alternative:  The Elegance of Statistics</vt:lpstr>
      <vt:lpstr>Conditional Probability Example</vt:lpstr>
      <vt:lpstr>Conditional Probability</vt:lpstr>
      <vt:lpstr>Conditional Probability</vt:lpstr>
      <vt:lpstr>Conditional Probability</vt:lpstr>
      <vt:lpstr>Conditional Probability</vt:lpstr>
      <vt:lpstr>Naïve Bayes</vt:lpstr>
      <vt:lpstr>Why is that true?</vt:lpstr>
      <vt:lpstr>Why is that true?</vt:lpstr>
      <vt:lpstr>Why is that true?</vt:lpstr>
      <vt:lpstr>Why is that true?</vt:lpstr>
      <vt:lpstr>Why is that true?</vt:lpstr>
      <vt:lpstr>Why is that true?</vt:lpstr>
      <vt:lpstr>Why is that true?</vt:lpstr>
      <vt:lpstr>Bayes Law</vt:lpstr>
      <vt:lpstr>Bayes Law</vt:lpstr>
      <vt:lpstr>Naïve Bayes</vt:lpstr>
      <vt:lpstr>Naïve Bayes</vt:lpstr>
      <vt:lpstr>Small Issues</vt:lpstr>
      <vt:lpstr>Naïve Bayes Pros and Cons</vt:lpstr>
      <vt:lpstr>From today’s reading </vt:lpstr>
      <vt:lpstr>Naïve Bayes vs Decision Trees</vt:lpstr>
      <vt:lpstr>Review: Decision Trees &amp; Naïve Bayes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PowerPoint Presentation</vt:lpstr>
      <vt:lpstr>The Data Set</vt:lpstr>
      <vt:lpstr>Example: Natality Data Set</vt:lpstr>
      <vt:lpstr>Natality Data Set</vt:lpstr>
      <vt:lpstr>After applying logistic regression:</vt:lpstr>
      <vt:lpstr>Logistic regression</vt:lpstr>
      <vt:lpstr>Logistic regression: Review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627</cp:revision>
  <dcterms:created xsi:type="dcterms:W3CDTF">2013-10-07T16:54:34Z</dcterms:created>
  <dcterms:modified xsi:type="dcterms:W3CDTF">2016-04-17T14:19:22Z</dcterms:modified>
</cp:coreProperties>
</file>