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615" r:id="rId3"/>
    <p:sldId id="616" r:id="rId4"/>
    <p:sldId id="617" r:id="rId5"/>
    <p:sldId id="651" r:id="rId6"/>
    <p:sldId id="602" r:id="rId7"/>
    <p:sldId id="603" r:id="rId8"/>
    <p:sldId id="611" r:id="rId9"/>
    <p:sldId id="612" r:id="rId10"/>
    <p:sldId id="613" r:id="rId11"/>
    <p:sldId id="614" r:id="rId12"/>
    <p:sldId id="662" r:id="rId13"/>
    <p:sldId id="657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33" d="100"/>
          <a:sy n="33" d="100"/>
        </p:scale>
        <p:origin x="-1448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(could use %3 to do this if you want it in 3rds, or %9 and then group things in various ways)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may not converge to the minimum…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needs to run repeatedly, pulling new data each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it incorporates calls to </a:t>
            </a:r>
            <a:r>
              <a:rPr lang="en-US" sz="1200" b="1" dirty="0" err="1" smtClean="0">
                <a:latin typeface="Courier"/>
                <a:cs typeface="Courier"/>
              </a:rPr>
              <a:t>get_data</a:t>
            </a:r>
            <a:r>
              <a:rPr lang="en-US" sz="1200" b="1" dirty="0" smtClean="0">
                <a:latin typeface="Courier"/>
                <a:cs typeface="Courier"/>
              </a:rPr>
              <a:t> inside its loop and it needs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batch is the number of times to run this (make it small when debugging)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III: </a:t>
            </a:r>
            <a:br>
              <a:rPr lang="en-US" dirty="0" smtClean="0"/>
            </a:br>
            <a:r>
              <a:rPr lang="en-US" dirty="0" smtClean="0"/>
              <a:t>Learning with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2016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Instead of:</a:t>
            </a:r>
            <a:r>
              <a:rPr lang="en-US" altLang="he-IL" baseline="-25000" dirty="0" smtClean="0">
                <a:sym typeface="Symbo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endParaRPr lang="en-US" altLang="he-IL" baseline="-25000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Use: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/>
              <a:t>For every y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8205"/>
              </p:ext>
            </p:extLst>
          </p:nvPr>
        </p:nvGraphicFramePr>
        <p:xfrm>
          <a:off x="2892597" y="4160566"/>
          <a:ext cx="4514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45" name="Equation" r:id="rId4" imgW="1943100" imgH="457200" progId="Equation.3">
                  <p:embed/>
                </p:oleObj>
              </mc:Choice>
              <mc:Fallback>
                <p:oleObj name="Equation" r:id="rId4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2597" y="4160566"/>
                        <a:ext cx="45148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61762"/>
              </p:ext>
            </p:extLst>
          </p:nvPr>
        </p:nvGraphicFramePr>
        <p:xfrm>
          <a:off x="2305050" y="5402263"/>
          <a:ext cx="41306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46" name="Equation" r:id="rId6" imgW="1778000" imgH="254000" progId="Equation.3">
                  <p:embed/>
                </p:oleObj>
              </mc:Choice>
              <mc:Fallback>
                <p:oleObj name="Equation" r:id="rId6" imgW="1778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5050" y="5402263"/>
                        <a:ext cx="41306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27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</a:t>
            </a:r>
            <a:r>
              <a:rPr lang="en-US" altLang="he-IL" dirty="0">
                <a:sym typeface="Symbol" charset="0"/>
              </a:rPr>
              <a:t>approximate Batch Gradient Descent arbitrarily closely if  is small enough 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</a:t>
            </a:r>
            <a:r>
              <a:rPr lang="en-US" altLang="he-IL" dirty="0" err="1" smtClean="0">
                <a:sym typeface="Symbol" charset="0"/>
              </a:rPr>
              <a:t>guarranteed</a:t>
            </a:r>
            <a:r>
              <a:rPr lang="en-US" altLang="he-IL" dirty="0" smtClean="0">
                <a:sym typeface="Symbol" charset="0"/>
              </a:rPr>
              <a:t>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Data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</a:t>
            </a:r>
            <a:r>
              <a:rPr lang="en-US" sz="1400" b="1" dirty="0" smtClean="0">
                <a:latin typeface="Courier"/>
                <a:cs typeface="Courier"/>
              </a:rPr>
              <a:t>weights currently </a:t>
            </a:r>
            <a:r>
              <a:rPr lang="en-US" sz="1400" b="1" dirty="0">
                <a:latin typeface="Courier"/>
                <a:cs typeface="Courier"/>
              </a:rPr>
              <a:t>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0501" y="1605824"/>
            <a:ext cx="1262120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047270" y="3772259"/>
            <a:ext cx="2938212" cy="1024076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times to loop. The default is small for debugging purposes.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161" y="2857778"/>
            <a:ext cx="282522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rows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1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209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491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364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err="1" smtClean="0"/>
              <a:t>natality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area…”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01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5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31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95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58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467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115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48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29315"/>
              </p:ext>
            </p:extLst>
          </p:nvPr>
        </p:nvGraphicFramePr>
        <p:xfrm>
          <a:off x="1128713" y="1847850"/>
          <a:ext cx="70485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103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425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41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595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14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74" y="1562783"/>
            <a:ext cx="760986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creating an optimization set in addition to the test set</a:t>
            </a:r>
          </a:p>
          <a:p>
            <a:pPr marL="0" indent="0">
              <a:buNone/>
            </a:pPr>
            <a:r>
              <a:rPr lang="en-US" dirty="0" smtClean="0"/>
              <a:t>Try experiments in varying the features used, lambda, and so on using that set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support and show the improvement live during gradient descent</a:t>
            </a:r>
          </a:p>
          <a:p>
            <a:pPr marL="0" indent="0">
              <a:buNone/>
            </a:pPr>
            <a:r>
              <a:rPr lang="en-US" dirty="0" smtClean="0"/>
              <a:t>Implement a user interface that lets someone use the model to make a prediction</a:t>
            </a:r>
          </a:p>
          <a:p>
            <a:pPr marL="0" indent="0">
              <a:buNone/>
            </a:pPr>
            <a:r>
              <a:rPr lang="en-US" dirty="0" smtClean="0"/>
              <a:t>Explore a different data set</a:t>
            </a:r>
          </a:p>
          <a:p>
            <a:pPr marL="0" indent="0">
              <a:buNone/>
            </a:pPr>
            <a:r>
              <a:rPr lang="en-US" dirty="0" smtClean="0"/>
              <a:t>Use Google’s prediction API (on cloud storage)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7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27456"/>
              </p:ext>
            </p:extLst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	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But we are learning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have a training set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)…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 smtClean="0"/>
              <a:t>) of feature vectors X and prediction y pairs.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we are trying to learn 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weights for the features), </a:t>
            </a:r>
            <a:r>
              <a:rPr lang="en-US" dirty="0"/>
              <a:t>also called </a:t>
            </a:r>
            <a:r>
              <a:rPr lang="en-US" dirty="0" err="1" smtClean="0"/>
              <a:t>θ</a:t>
            </a:r>
            <a:r>
              <a:rPr lang="en-US" dirty="0"/>
              <a:t> </a:t>
            </a:r>
            <a:r>
              <a:rPr lang="en-US" dirty="0" smtClean="0"/>
              <a:t>sometimes, </a:t>
            </a:r>
            <a:br>
              <a:rPr lang="en-US" dirty="0" smtClean="0"/>
            </a:br>
            <a:r>
              <a:rPr lang="en-US" dirty="0" smtClean="0"/>
              <a:t>by minimizing the error E(W)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0114"/>
              </p:ext>
            </p:extLst>
          </p:nvPr>
        </p:nvGraphicFramePr>
        <p:xfrm>
          <a:off x="1919448" y="1530156"/>
          <a:ext cx="3443774" cy="117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29" name="Equation" r:id="rId4" imgW="1308100" imgH="444500" progId="Equation.3">
                  <p:embed/>
                </p:oleObj>
              </mc:Choice>
              <mc:Fallback>
                <p:oleObj name="Equation" r:id="rId4" imgW="1308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448" y="1530156"/>
                        <a:ext cx="3443774" cy="1178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32131"/>
              </p:ext>
            </p:extLst>
          </p:nvPr>
        </p:nvGraphicFramePr>
        <p:xfrm>
          <a:off x="4344988" y="2435225"/>
          <a:ext cx="20383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30" name="Equation" r:id="rId6" imgW="774700" imgH="444500" progId="Equation.3">
                  <p:embed/>
                </p:oleObj>
              </mc:Choice>
              <mc:Fallback>
                <p:oleObj name="Equation" r:id="rId6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435225"/>
                        <a:ext cx="2038350" cy="1179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40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64108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69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7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(difference between ideal </a:t>
            </a:r>
            <a:br>
              <a:rPr lang="en-US" dirty="0" smtClean="0"/>
            </a:br>
            <a:r>
              <a:rPr lang="en-US" dirty="0" smtClean="0"/>
              <a:t>					target value and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2045</Words>
  <Application>Microsoft Macintosh PowerPoint</Application>
  <PresentationFormat>On-screen Show (4:3)</PresentationFormat>
  <Paragraphs>424</Paragraphs>
  <Slides>35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PowerPoint Presentation</vt:lpstr>
      <vt:lpstr>The Data Set</vt:lpstr>
      <vt:lpstr>Example: Natality Data Set</vt:lpstr>
      <vt:lpstr>Natality Data Set</vt:lpstr>
      <vt:lpstr>After applying logistic regression:</vt:lpstr>
      <vt:lpstr>Logistic regression</vt:lpstr>
      <vt:lpstr>Logistic regression: Review</vt:lpstr>
      <vt:lpstr>Regression for big data</vt:lpstr>
      <vt:lpstr>How do we handle big data</vt:lpstr>
      <vt:lpstr>How do we handle big data</vt:lpstr>
      <vt:lpstr>How do we handle big data</vt:lpstr>
      <vt:lpstr>Small Data version</vt:lpstr>
      <vt:lpstr>Stochastic Version</vt:lpstr>
      <vt:lpstr>Stochastic Version</vt:lpstr>
      <vt:lpstr>Stochastic Version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Extra things you can explore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639</cp:revision>
  <dcterms:created xsi:type="dcterms:W3CDTF">2013-10-07T16:54:34Z</dcterms:created>
  <dcterms:modified xsi:type="dcterms:W3CDTF">2016-04-08T01:47:56Z</dcterms:modified>
</cp:coreProperties>
</file>