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615" r:id="rId3"/>
    <p:sldId id="616" r:id="rId4"/>
    <p:sldId id="617" r:id="rId5"/>
    <p:sldId id="651" r:id="rId6"/>
    <p:sldId id="602" r:id="rId7"/>
    <p:sldId id="603" r:id="rId8"/>
    <p:sldId id="611" r:id="rId9"/>
    <p:sldId id="612" r:id="rId10"/>
    <p:sldId id="613" r:id="rId11"/>
    <p:sldId id="614" r:id="rId12"/>
    <p:sldId id="662" r:id="rId13"/>
    <p:sldId id="657" r:id="rId14"/>
    <p:sldId id="663" r:id="rId15"/>
    <p:sldId id="664" r:id="rId16"/>
    <p:sldId id="665" r:id="rId17"/>
    <p:sldId id="666" r:id="rId18"/>
    <p:sldId id="667" r:id="rId19"/>
    <p:sldId id="668" r:id="rId20"/>
    <p:sldId id="669" r:id="rId21"/>
    <p:sldId id="670" r:id="rId22"/>
    <p:sldId id="671" r:id="rId23"/>
    <p:sldId id="672" r:id="rId24"/>
    <p:sldId id="673" r:id="rId25"/>
    <p:sldId id="674" r:id="rId26"/>
    <p:sldId id="675" r:id="rId27"/>
    <p:sldId id="676" r:id="rId28"/>
    <p:sldId id="677" r:id="rId29"/>
    <p:sldId id="678" r:id="rId30"/>
    <p:sldId id="679" r:id="rId31"/>
    <p:sldId id="680" r:id="rId32"/>
    <p:sldId id="681" r:id="rId33"/>
    <p:sldId id="682" r:id="rId34"/>
    <p:sldId id="683" r:id="rId35"/>
    <p:sldId id="68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07" autoAdjust="0"/>
    <p:restoredTop sz="73305" autoAdjust="0"/>
  </p:normalViewPr>
  <p:slideViewPr>
    <p:cSldViewPr snapToGrid="0" snapToObjects="1">
      <p:cViewPr varScale="1">
        <p:scale>
          <a:sx n="70" d="100"/>
          <a:sy n="70" d="100"/>
        </p:scale>
        <p:origin x="-744" y="-104"/>
      </p:cViewPr>
      <p:guideLst>
        <p:guide orient="horz" pos="2160"/>
        <p:guide pos="5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 choice is arguable, since the data is skewed we may want to keep that in mind during testing…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how to pick appropriate features and talk</a:t>
            </a:r>
            <a:r>
              <a:rPr lang="en-US" baseline="0" dirty="0" smtClean="0"/>
              <a:t> about some of these and whether or not they are ok to use…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7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(we return both of them)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"/>
                <a:cs typeface="Courier"/>
              </a:rPr>
              <a:t>this is the half of our data we will use for testing, odd numbers are reserved for training)</a:t>
            </a: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year</a:t>
            </a:r>
          </a:p>
          <a:p>
            <a:r>
              <a:rPr lang="en-US" dirty="0" smtClean="0"/>
              <a:t>Discuss variations among these features</a:t>
            </a:r>
          </a:p>
          <a:p>
            <a:r>
              <a:rPr lang="en-US" dirty="0" smtClean="0"/>
              <a:t>Discuss accuracy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90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(could use %3 to do this if you want it in 3rds, or %9 and then group things in various ways)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upper bound on </a:t>
            </a:r>
            <a:r>
              <a:rPr lang="en-US" dirty="0" err="1" smtClean="0"/>
              <a:t>mis</a:t>
            </a:r>
            <a:r>
              <a:rPr lang="en-US" dirty="0" smtClean="0"/>
              <a:t>-classification error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upper bound on </a:t>
            </a:r>
            <a:r>
              <a:rPr lang="en-US" dirty="0" err="1" smtClean="0"/>
              <a:t>mis</a:t>
            </a:r>
            <a:r>
              <a:rPr lang="en-US" dirty="0" smtClean="0"/>
              <a:t>-classification error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may not converge to the minimum…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6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Courier"/>
                <a:cs typeface="Courier"/>
              </a:rPr>
              <a:t>needs to run repeatedly, pulling new data each time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Courier"/>
                <a:cs typeface="Courier"/>
              </a:rPr>
              <a:t>it incorporates calls to </a:t>
            </a:r>
            <a:r>
              <a:rPr lang="en-US" sz="1200" b="1" dirty="0" err="1" smtClean="0">
                <a:latin typeface="Courier"/>
                <a:cs typeface="Courier"/>
              </a:rPr>
              <a:t>get_data</a:t>
            </a:r>
            <a:r>
              <a:rPr lang="en-US" sz="1200" b="1" dirty="0" smtClean="0">
                <a:latin typeface="Courier"/>
                <a:cs typeface="Courier"/>
              </a:rPr>
              <a:t> inside its loop and it needs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Courier"/>
                <a:cs typeface="Courier"/>
              </a:rPr>
              <a:t>batch is the number of times to run this (make it small when debugging)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59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3/28/16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3/28/16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3/28/16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3/28/16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69" r:id="rId1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205" y="3518487"/>
            <a:ext cx="5253004" cy="1040870"/>
          </a:xfrm>
        </p:spPr>
        <p:txBody>
          <a:bodyPr/>
          <a:lstStyle/>
          <a:p>
            <a:r>
              <a:rPr lang="en-US" dirty="0" smtClean="0"/>
              <a:t>Machine Learning </a:t>
            </a:r>
            <a:r>
              <a:rPr lang="en-US" dirty="0" smtClean="0"/>
              <a:t>III: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Learning with Big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25513" y="4895317"/>
            <a:ext cx="7250112" cy="302207"/>
          </a:xfrm>
        </p:spPr>
        <p:txBody>
          <a:bodyPr/>
          <a:lstStyle/>
          <a:p>
            <a:r>
              <a:rPr lang="en-US" dirty="0" smtClean="0"/>
              <a:t>© Jennifer </a:t>
            </a:r>
            <a:r>
              <a:rPr lang="en-US" dirty="0" err="1" smtClean="0"/>
              <a:t>Mankoff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17867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Spring </a:t>
            </a:r>
            <a:r>
              <a:rPr lang="en-US" dirty="0" smtClean="0"/>
              <a:t>2016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descent</a:t>
            </a:r>
            <a:endParaRPr lang="en-US" altLang="he-IL" i="1" dirty="0">
              <a:sym typeface="Symbo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	        based on </a:t>
            </a:r>
            <a:r>
              <a:rPr lang="en-US" altLang="he-IL" dirty="0" err="1" smtClean="0">
                <a:sym typeface="Symbol" charset="0"/>
              </a:rPr>
              <a:t>t</a:t>
            </a:r>
            <a:r>
              <a:rPr lang="en-US" altLang="he-IL" baseline="-25000" dirty="0" err="1" smtClean="0">
                <a:sym typeface="Symbol" charset="0"/>
              </a:rPr>
              <a:t>x</a:t>
            </a:r>
            <a:r>
              <a:rPr lang="en-US" altLang="he-IL" dirty="0" smtClean="0">
                <a:sym typeface="Symbol" charset="0"/>
              </a:rPr>
              <a:t>-o</a:t>
            </a:r>
            <a:r>
              <a:rPr lang="en-US" altLang="he-IL" baseline="-25000" dirty="0" smtClean="0">
                <a:sym typeface="Symbol" charset="0"/>
              </a:rPr>
              <a:t>d</a:t>
            </a:r>
          </a:p>
          <a:p>
            <a:pPr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Instead of:</a:t>
            </a:r>
            <a:r>
              <a:rPr lang="en-US" altLang="he-IL" baseline="-25000" dirty="0" smtClean="0">
                <a:sym typeface="Symbol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endParaRPr lang="en-US" altLang="he-IL" baseline="-25000" dirty="0">
              <a:sym typeface="Symbo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Use:</a:t>
            </a:r>
            <a:endParaRPr lang="en-US" altLang="he-IL" dirty="0">
              <a:sym typeface="Symbol" charset="0"/>
            </a:endParaRPr>
          </a:p>
          <a:p>
            <a:pPr marL="0" indent="0">
              <a:buNone/>
            </a:pPr>
            <a:r>
              <a:rPr lang="en-US" dirty="0" smtClean="0"/>
              <a:t>For every y</a:t>
            </a:r>
          </a:p>
          <a:p>
            <a:pPr marL="0" indent="0">
              <a:buNone/>
            </a:pP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48205"/>
              </p:ext>
            </p:extLst>
          </p:nvPr>
        </p:nvGraphicFramePr>
        <p:xfrm>
          <a:off x="2892597" y="4160566"/>
          <a:ext cx="45148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242" name="Equation" r:id="rId4" imgW="1943100" imgH="457200" progId="Equation.3">
                  <p:embed/>
                </p:oleObj>
              </mc:Choice>
              <mc:Fallback>
                <p:oleObj name="Equation" r:id="rId4" imgW="1943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2597" y="4160566"/>
                        <a:ext cx="4514850" cy="106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061762"/>
              </p:ext>
            </p:extLst>
          </p:nvPr>
        </p:nvGraphicFramePr>
        <p:xfrm>
          <a:off x="2305050" y="5402263"/>
          <a:ext cx="41306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243" name="Equation" r:id="rId6" imgW="1778000" imgH="254000" progId="Equation.3">
                  <p:embed/>
                </p:oleObj>
              </mc:Choice>
              <mc:Fallback>
                <p:oleObj name="Equation" r:id="rId6" imgW="17780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05050" y="5402263"/>
                        <a:ext cx="4130675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27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654253"/>
            <a:ext cx="7526985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</a:t>
            </a:r>
            <a:r>
              <a:rPr lang="en-US" altLang="he-IL" i="1" dirty="0">
                <a:sym typeface="Symbol" charset="0"/>
              </a:rPr>
              <a:t>descent</a:t>
            </a: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	        based on </a:t>
            </a:r>
            <a:r>
              <a:rPr lang="en-US" altLang="he-IL" dirty="0" err="1" smtClean="0">
                <a:sym typeface="Symbol" charset="0"/>
              </a:rPr>
              <a:t>t</a:t>
            </a:r>
            <a:r>
              <a:rPr lang="en-US" altLang="he-IL" baseline="-25000" dirty="0" err="1" smtClean="0">
                <a:sym typeface="Symbol" charset="0"/>
              </a:rPr>
              <a:t>x</a:t>
            </a:r>
            <a:r>
              <a:rPr lang="en-US" altLang="he-IL" dirty="0" smtClean="0">
                <a:sym typeface="Symbol" charset="0"/>
              </a:rPr>
              <a:t>-o</a:t>
            </a:r>
            <a:r>
              <a:rPr lang="en-US" altLang="he-IL" baseline="-25000" dirty="0" smtClean="0">
                <a:sym typeface="Symbol" charset="0"/>
              </a:rPr>
              <a:t>d </a:t>
            </a:r>
            <a:endParaRPr lang="en-US" altLang="he-IL" dirty="0">
              <a:sym typeface="Symbol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can </a:t>
            </a:r>
            <a:r>
              <a:rPr lang="en-US" altLang="he-IL" dirty="0">
                <a:sym typeface="Symbol" charset="0"/>
              </a:rPr>
              <a:t>approximate Batch Gradient Descent arbitrarily closely if  is small enough </a:t>
            </a:r>
            <a:endParaRPr lang="en-US" altLang="he-IL" dirty="0" smtClean="0">
              <a:sym typeface="Symbol" charset="0"/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supports online learning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easily parallelized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he-IL" dirty="0" smtClean="0">
                <a:sym typeface="Symbol" charset="0"/>
              </a:rPr>
              <a:t>Not </a:t>
            </a:r>
            <a:r>
              <a:rPr lang="en-US" altLang="he-IL" dirty="0" err="1" smtClean="0">
                <a:sym typeface="Symbol" charset="0"/>
              </a:rPr>
              <a:t>guarranteed</a:t>
            </a:r>
            <a:r>
              <a:rPr lang="en-US" altLang="he-IL" dirty="0" smtClean="0">
                <a:sym typeface="Symbol" charset="0"/>
              </a:rPr>
              <a:t> to reach global minimum</a:t>
            </a:r>
            <a:endParaRPr lang="en-US" altLang="he-IL" dirty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Data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300269"/>
            <a:ext cx="8386551" cy="492686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weights -- the list </a:t>
            </a:r>
            <a:r>
              <a:rPr lang="en-US" sz="1400" b="1" dirty="0" smtClean="0">
                <a:latin typeface="Courier"/>
                <a:cs typeface="Courier"/>
              </a:rPr>
              <a:t>weights currently </a:t>
            </a:r>
            <a:r>
              <a:rPr lang="en-US" sz="1400" b="1" dirty="0">
                <a:latin typeface="Courier"/>
                <a:cs typeface="Courier"/>
              </a:rPr>
              <a:t>assigned to the features  (an empty array that </a:t>
            </a:r>
            <a:r>
              <a:rPr lang="en-US" sz="1400" b="1" dirty="0" smtClean="0">
                <a:latin typeface="Courier"/>
                <a:cs typeface="Courier"/>
              </a:rPr>
              <a:t>will be </a:t>
            </a:r>
            <a:r>
              <a:rPr lang="en-US" sz="1400" b="1" dirty="0">
                <a:latin typeface="Courier"/>
                <a:cs typeface="Courier"/>
              </a:rPr>
              <a:t>filled in by this function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X </a:t>
            </a:r>
            <a:r>
              <a:rPr lang="en-US" sz="1400" b="1" dirty="0">
                <a:latin typeface="Courier"/>
                <a:cs typeface="Courier"/>
              </a:rPr>
              <a:t>-- the array containing cases to predict from</a:t>
            </a:r>
            <a:r>
              <a:rPr lang="en-US" sz="1400" b="1" dirty="0" smtClean="0">
                <a:latin typeface="Courier"/>
                <a:cs typeface="Courier"/>
              </a:rPr>
              <a:t>,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labels -- the ground truth y values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step -- the rate controller for changing the weights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lam --  the regularization parameter. Something you could play with on a large data set </a:t>
            </a:r>
            <a:r>
              <a:rPr lang="en-US" sz="1400" b="1" dirty="0" smtClean="0">
                <a:latin typeface="Courier"/>
                <a:cs typeface="Courier"/>
              </a:rPr>
              <a:t>is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what </a:t>
            </a:r>
            <a:r>
              <a:rPr lang="en-US" sz="1400" b="1" dirty="0">
                <a:latin typeface="Courier"/>
                <a:cs typeface="Courier"/>
              </a:rPr>
              <a:t>value to use for this. you would want to do that by picking an optimization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and </a:t>
            </a:r>
            <a:r>
              <a:rPr lang="en-US" sz="1400" b="1" dirty="0">
                <a:latin typeface="Courier"/>
                <a:cs typeface="Courier"/>
              </a:rPr>
              <a:t>trying lots of lam values (from 0 to 1) on that optimization set</a:t>
            </a:r>
            <a:r>
              <a:rPr lang="en-US" sz="1400" b="1" dirty="0" smtClean="0">
                <a:latin typeface="Courier"/>
                <a:cs typeface="Courier"/>
              </a:rPr>
              <a:t>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iterations -- defaults to 1 for stochastic gradient descent, but can be higher in standard gradient descent. 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gradient_descent</a:t>
            </a:r>
            <a:r>
              <a:rPr lang="en-US" sz="1400" dirty="0">
                <a:latin typeface="Courier"/>
                <a:cs typeface="Courier"/>
              </a:rPr>
              <a:t>(self, 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>
                <a:latin typeface="Courier"/>
                <a:cs typeface="Courier"/>
              </a:rPr>
              <a:t>, step=0.1, lam=0.1</a:t>
            </a:r>
            <a:r>
              <a:rPr lang="en-US" sz="1400" dirty="0" smtClean="0">
                <a:latin typeface="Courier"/>
                <a:cs typeface="Courier"/>
              </a:rPr>
              <a:t>, iterations</a:t>
            </a:r>
            <a:r>
              <a:rPr lang="en-US" sz="1400" dirty="0">
                <a:latin typeface="Courier"/>
                <a:cs typeface="Courier"/>
              </a:rPr>
              <a:t>=1)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m</a:t>
            </a:r>
            <a:r>
              <a:rPr lang="en-US" sz="1400" dirty="0">
                <a:latin typeface="Courier"/>
                <a:cs typeface="Courier"/>
              </a:rPr>
              <a:t>, n=</a:t>
            </a:r>
            <a:r>
              <a:rPr lang="en-US" sz="1400" dirty="0" err="1" smtClean="0">
                <a:latin typeface="Courier"/>
                <a:cs typeface="Courier"/>
              </a:rPr>
              <a:t>X.shape</a:t>
            </a:r>
            <a:r>
              <a:rPr lang="en-US" sz="1400" dirty="0">
                <a:latin typeface="Courier"/>
                <a:cs typeface="Courier"/>
              </a:rPr>
              <a:t/>
            </a:r>
            <a:br>
              <a:rPr lang="en-US" sz="1400" dirty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iterate over the rows to train the model on the same </a:t>
            </a:r>
            <a:r>
              <a:rPr lang="en-US" sz="1400" b="1" dirty="0" smtClean="0">
                <a:latin typeface="Courier"/>
                <a:cs typeface="Courier"/>
              </a:rPr>
              <a:t>data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(iterations)</a:t>
            </a:r>
            <a:r>
              <a:rPr lang="en-US" sz="1400" dirty="0" smtClean="0">
                <a:latin typeface="Courier"/>
                <a:cs typeface="Courier"/>
              </a:rPr>
              <a:t>: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for </a:t>
            </a:r>
            <a:r>
              <a:rPr lang="en-US" sz="1400" dirty="0">
                <a:latin typeface="Courier"/>
                <a:cs typeface="Courier"/>
              </a:rPr>
              <a:t>r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(_MAX_ROWS)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smtClean="0">
                <a:latin typeface="Courier"/>
                <a:cs typeface="Courier"/>
              </a:rPr>
              <a:t>weights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old_weights</a:t>
            </a:r>
            <a:r>
              <a:rPr lang="en-US" sz="1400" dirty="0">
                <a:latin typeface="Courier"/>
                <a:cs typeface="Courier"/>
              </a:rPr>
              <a:t> + step*(</a:t>
            </a:r>
            <a:r>
              <a:rPr lang="en-US" sz="1400" dirty="0" err="1">
                <a:latin typeface="Courier"/>
                <a:cs typeface="Courier"/>
              </a:rPr>
              <a:t>self.loss_func</a:t>
            </a:r>
            <a:r>
              <a:rPr lang="en-US" sz="1400" dirty="0">
                <a:latin typeface="Courier"/>
                <a:cs typeface="Courier"/>
              </a:rPr>
              <a:t>(X[r],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							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-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>
                <a:latin typeface="Courier"/>
                <a:cs typeface="Courier"/>
              </a:rPr>
              <a:t>[r]))*X[r</a:t>
            </a:r>
            <a:r>
              <a:rPr lang="en-US" sz="1400" dirty="0" smtClean="0">
                <a:latin typeface="Courier"/>
                <a:cs typeface="Courier"/>
              </a:rPr>
              <a:t>]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b="1" dirty="0" smtClean="0">
                <a:latin typeface="Courier"/>
                <a:cs typeface="Courier"/>
              </a:rPr>
              <a:t>#</a:t>
            </a:r>
            <a:r>
              <a:rPr lang="en-US" sz="1400" b="1" dirty="0">
                <a:latin typeface="Courier"/>
                <a:cs typeface="Courier"/>
              </a:rPr>
              <a:t>add in regularization </a:t>
            </a:r>
            <a:r>
              <a:rPr lang="en-US" sz="1400" b="1" dirty="0" smtClean="0">
                <a:latin typeface="Courier"/>
                <a:cs typeface="Courier"/>
              </a:rPr>
              <a:t>term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weights </a:t>
            </a:r>
            <a:r>
              <a:rPr lang="en-US" sz="1400" dirty="0">
                <a:latin typeface="Courier"/>
                <a:cs typeface="Courier"/>
              </a:rPr>
              <a:t>= weights - lam*2.*step*</a:t>
            </a:r>
            <a:r>
              <a:rPr lang="en-US" sz="1400" dirty="0" err="1" smtClean="0">
                <a:latin typeface="Courier"/>
                <a:cs typeface="Courier"/>
              </a:rPr>
              <a:t>old_weights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weight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5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0501" y="1605824"/>
            <a:ext cx="1262120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2047270" y="3772259"/>
            <a:ext cx="2938212" cy="1024076"/>
          </a:xfrm>
          <a:prstGeom prst="wedgeRectCallout">
            <a:avLst>
              <a:gd name="adj1" fmla="val -26871"/>
              <a:gd name="adj2" fmla="val -10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many times to loop. The default is small for debugging purposes.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6161" y="2857778"/>
            <a:ext cx="282522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3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568565" y="5259925"/>
            <a:ext cx="3232033" cy="1242615"/>
          </a:xfrm>
          <a:prstGeom prst="wedgeRectCallout">
            <a:avLst>
              <a:gd name="adj1" fmla="val -26871"/>
              <a:gd name="adj2" fmla="val -10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new labels and rows each time we loop. </a:t>
            </a:r>
            <a:r>
              <a:rPr lang="en-US" dirty="0" err="1" smtClean="0"/>
              <a:t>self.get_data</a:t>
            </a:r>
            <a:r>
              <a:rPr lang="en-US" dirty="0" smtClean="0"/>
              <a:t> retrieves data from </a:t>
            </a:r>
            <a:r>
              <a:rPr lang="en-US" dirty="0" err="1" smtClean="0"/>
              <a:t>big_query</a:t>
            </a:r>
            <a:r>
              <a:rPr lang="en-US" dirty="0" smtClean="0"/>
              <a:t> for us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6934" y="3635050"/>
            <a:ext cx="7241271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8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1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400" dirty="0" err="1">
                <a:solidFill>
                  <a:schemeClr val="tx1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6599" y="3479269"/>
            <a:ext cx="7392919" cy="144977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65996" y="5322306"/>
            <a:ext cx="2777126" cy="1266292"/>
          </a:xfrm>
          <a:prstGeom prst="wedgeRectCallout">
            <a:avLst>
              <a:gd name="adj1" fmla="val 9608"/>
              <a:gd name="adj2" fmla="val -77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returns two variables: A vector of labels, and an array of values.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4209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0491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0332" y="2629548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2611"/>
              <a:gd name="adj2" fmla="val -158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8364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a number of public data sets on </a:t>
            </a:r>
            <a:r>
              <a:rPr lang="en-US" dirty="0" err="1" smtClean="0"/>
              <a:t>BigQuery</a:t>
            </a:r>
            <a:r>
              <a:rPr lang="en-US" dirty="0" smtClean="0"/>
              <a:t>. You can use any of them</a:t>
            </a:r>
          </a:p>
          <a:p>
            <a:pPr marL="0" indent="0">
              <a:buNone/>
            </a:pPr>
            <a:r>
              <a:rPr lang="en-US" dirty="0" smtClean="0"/>
              <a:t>We focus on the </a:t>
            </a:r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cloud.google.com</a:t>
            </a:r>
            <a:r>
              <a:rPr lang="en-US" sz="2000" dirty="0"/>
              <a:t>/</a:t>
            </a:r>
            <a:r>
              <a:rPr lang="en-US" sz="2000" dirty="0" err="1"/>
              <a:t>bigquery</a:t>
            </a:r>
            <a:r>
              <a:rPr lang="en-US" sz="2000" dirty="0"/>
              <a:t>/docs/dataset-</a:t>
            </a:r>
            <a:r>
              <a:rPr lang="en-US" sz="2000" dirty="0" err="1" smtClean="0"/>
              <a:t>natality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“All births </a:t>
            </a:r>
            <a:r>
              <a:rPr lang="en-US" sz="2000" dirty="0"/>
              <a:t>registered in the 50 </a:t>
            </a:r>
            <a:r>
              <a:rPr lang="en-US" sz="2000" dirty="0" smtClean="0"/>
              <a:t>States, DC, </a:t>
            </a:r>
            <a:r>
              <a:rPr lang="en-US" sz="2000" dirty="0"/>
              <a:t>and </a:t>
            </a:r>
            <a:r>
              <a:rPr lang="en-US" sz="2000" dirty="0" smtClean="0"/>
              <a:t>NYC from </a:t>
            </a:r>
            <a:r>
              <a:rPr lang="en-US" sz="2000" dirty="0"/>
              <a:t>1969 to 2008. The </a:t>
            </a:r>
            <a:r>
              <a:rPr lang="en-US" sz="2000" dirty="0" smtClean="0"/>
              <a:t>CDC receives </a:t>
            </a:r>
            <a:r>
              <a:rPr lang="en-US" sz="2000" dirty="0"/>
              <a:t>these data as electronic files, prepared from individual records processed by each registration </a:t>
            </a:r>
            <a:r>
              <a:rPr lang="en-US" sz="2000" dirty="0" smtClean="0"/>
              <a:t>area…”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5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25011" y="2629548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22294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1010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0432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34263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predicted, and a filter (for things unwanted)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156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48164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41711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make_query_string</a:t>
            </a:r>
            <a:r>
              <a:rPr lang="en-US" dirty="0" smtClean="0"/>
              <a:t> constructs a query string out of the features, </a:t>
            </a:r>
            <a:br>
              <a:rPr lang="en-US" dirty="0" smtClean="0"/>
            </a:br>
            <a:r>
              <a:rPr lang="en-US" dirty="0" smtClean="0"/>
              <a:t>class to be predicted, and a filter (for things unwanted),</a:t>
            </a:r>
            <a:br>
              <a:rPr lang="en-US" dirty="0" smtClean="0"/>
            </a:br>
            <a:r>
              <a:rPr lang="en-US" dirty="0" smtClean="0"/>
              <a:t>limited to [limit] rows of results.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7316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get_data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392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a helper function for retrieving data from the database and putting it </a:t>
            </a:r>
            <a:r>
              <a:rPr lang="en-US" sz="1400" b="1" dirty="0" smtClean="0">
                <a:latin typeface="Courier"/>
                <a:cs typeface="Courier"/>
              </a:rPr>
              <a:t>into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the right format for machine learning.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get_data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filter</a:t>
            </a:r>
            <a:r>
              <a:rPr lang="en-US" sz="1400" dirty="0">
                <a:latin typeface="Courier"/>
                <a:cs typeface="Courier"/>
              </a:rPr>
              <a:t>=None</a:t>
            </a:r>
            <a:r>
              <a:rPr lang="en-US" sz="1400" dirty="0" smtClean="0">
                <a:latin typeface="Courier"/>
                <a:cs typeface="Courier"/>
              </a:rPr>
              <a:t>, limit</a:t>
            </a:r>
            <a:r>
              <a:rPr lang="en-US" sz="1400" dirty="0">
                <a:latin typeface="Courier"/>
                <a:cs typeface="Courier"/>
              </a:rPr>
              <a:t>=_MAX_ROWS):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need to retrieve data from </a:t>
            </a:r>
            <a:r>
              <a:rPr lang="en-US" sz="1400" b="1" dirty="0" err="1">
                <a:latin typeface="Courier"/>
                <a:cs typeface="Courier"/>
              </a:rPr>
              <a:t>bigquery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/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query_string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</a:t>
            </a:r>
            <a:r>
              <a:rPr lang="en-US" sz="1800" b="1" dirty="0" err="1">
                <a:solidFill>
                  <a:srgbClr val="FF0000"/>
                </a:solidFill>
                <a:latin typeface="Courier"/>
                <a:cs typeface="Courier"/>
              </a:rPr>
              <a:t>make_query_string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>filter, limit)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…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>
                <a:latin typeface="Courier"/>
                <a:cs typeface="Courier"/>
              </a:rPr>
              <a:t>y are the labels -- the values we are </a:t>
            </a:r>
            <a:r>
              <a:rPr lang="en-US" sz="1400" b="1" dirty="0" smtClean="0">
                <a:latin typeface="Courier"/>
                <a:cs typeface="Courier"/>
              </a:rPr>
              <a:t>predicting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y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(labels)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# </a:t>
            </a:r>
            <a:r>
              <a:rPr lang="en-US" sz="1400" dirty="0">
                <a:latin typeface="Courier"/>
                <a:cs typeface="Courier"/>
              </a:rPr>
              <a:t>X are the features -- the values we use to make the </a:t>
            </a:r>
            <a:r>
              <a:rPr lang="en-US" sz="1400" dirty="0" smtClean="0">
                <a:latin typeface="Courier"/>
                <a:cs typeface="Courier"/>
              </a:rPr>
              <a:t>prediction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np.array</a:t>
            </a:r>
            <a:r>
              <a:rPr lang="en-US" sz="1400" dirty="0">
                <a:latin typeface="Courier"/>
                <a:cs typeface="Courier"/>
              </a:rPr>
              <a:t>(data)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	return </a:t>
            </a:r>
            <a:r>
              <a:rPr lang="en-US" sz="1400" dirty="0">
                <a:latin typeface="Courier"/>
                <a:cs typeface="Courier"/>
              </a:rPr>
              <a:t>X, y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29695" y="2284925"/>
            <a:ext cx="6286388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248400" y="914400"/>
            <a:ext cx="2361461" cy="1004765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get_data</a:t>
            </a:r>
            <a:r>
              <a:rPr lang="en-US" dirty="0" smtClean="0"/>
              <a:t> depends on </a:t>
            </a:r>
            <a:r>
              <a:rPr lang="en-US" dirty="0" err="1" smtClean="0"/>
              <a:t>make_query_string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80432" y="2629548"/>
            <a:ext cx="897315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718617" y="4137970"/>
            <a:ext cx="7126862" cy="1004765"/>
          </a:xfrm>
          <a:prstGeom prst="wedgeRectCallout">
            <a:avLst>
              <a:gd name="adj1" fmla="val 34263"/>
              <a:gd name="adj2" fmla="val -160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example filter </a:t>
            </a:r>
            <a:r>
              <a:rPr lang="en-US" dirty="0"/>
              <a:t>is:  "</a:t>
            </a:r>
            <a:r>
              <a:rPr lang="en-US" dirty="0" err="1"/>
              <a:t>row_number</a:t>
            </a:r>
            <a:r>
              <a:rPr lang="en-US" dirty="0"/>
              <a:t> % 2 = 1 AND apgar_1min &lt; </a:t>
            </a:r>
            <a:r>
              <a:rPr lang="en-US" dirty="0" smtClean="0"/>
              <a:t>7”  </a:t>
            </a:r>
          </a:p>
          <a:p>
            <a:pPr algn="ctr"/>
            <a:r>
              <a:rPr lang="en-US" dirty="0" smtClean="0"/>
              <a:t>The first part of this specifies that we only use odd rows (for training) and the second part specifies the </a:t>
            </a:r>
            <a:r>
              <a:rPr lang="en-US" dirty="0" err="1" smtClean="0"/>
              <a:t>apgar</a:t>
            </a:r>
            <a:r>
              <a:rPr lang="en-US" dirty="0" smtClean="0"/>
              <a:t> values should only match one class. 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3954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568565" y="5259925"/>
            <a:ext cx="3232033" cy="1242615"/>
          </a:xfrm>
          <a:prstGeom prst="wedgeRectCallout">
            <a:avLst>
              <a:gd name="adj1" fmla="val -26871"/>
              <a:gd name="adj2" fmla="val -10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new labels and values each time we loop. </a:t>
            </a:r>
            <a:r>
              <a:rPr lang="en-US" dirty="0" err="1" smtClean="0"/>
              <a:t>self.get_data</a:t>
            </a:r>
            <a:r>
              <a:rPr lang="en-US" dirty="0" smtClean="0"/>
              <a:t> retrieves data from </a:t>
            </a:r>
            <a:r>
              <a:rPr lang="en-US" dirty="0" err="1" smtClean="0"/>
              <a:t>big_query</a:t>
            </a:r>
            <a:r>
              <a:rPr lang="en-US" dirty="0" smtClean="0"/>
              <a:t> for us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26934" y="3635050"/>
            <a:ext cx="7241271" cy="990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9689" y="3842850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5618556" y="1687249"/>
            <a:ext cx="3232033" cy="1574238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strings help specify details needed to make the right query on the database. </a:t>
            </a:r>
            <a:r>
              <a:rPr lang="en-US" dirty="0"/>
              <a:t>W</a:t>
            </a:r>
            <a:r>
              <a:rPr lang="en-US" dirty="0" smtClean="0"/>
              <a:t>e want an equal number of examples of each class for training.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30441" y="4241704"/>
            <a:ext cx="1481648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5997" y="1408062"/>
            <a:ext cx="7882680" cy="60146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65997" y="2353845"/>
            <a:ext cx="3495850" cy="1216146"/>
          </a:xfrm>
          <a:prstGeom prst="wedgeRectCallout">
            <a:avLst>
              <a:gd name="adj1" fmla="val 75064"/>
              <a:gd name="adj2" fmla="val 67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 that most of the parameters to </a:t>
            </a:r>
            <a:r>
              <a:rPr lang="en-US" dirty="0" err="1" smtClean="0"/>
              <a:t>stochastic_gradient_descent</a:t>
            </a:r>
            <a:r>
              <a:rPr lang="en-US" dirty="0" smtClean="0"/>
              <a:t> are really there to support the call to </a:t>
            </a:r>
            <a:r>
              <a:rPr lang="en-US" dirty="0" err="1" smtClean="0"/>
              <a:t>get_data</a:t>
            </a:r>
            <a:r>
              <a:rPr lang="en-US" dirty="0" smtClean="0"/>
              <a:t>…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9256" y="3816445"/>
            <a:ext cx="5762686" cy="39552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7406" y="5255422"/>
            <a:ext cx="7070341" cy="6215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557008" y="3943231"/>
            <a:ext cx="3232033" cy="948630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call good old regular gradient descent to produce a set of weights for the features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9581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def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stochastic_gradient_descent</a:t>
            </a:r>
            <a:r>
              <a:rPr lang="en-US" sz="1400" dirty="0">
                <a:latin typeface="Courier"/>
                <a:cs typeface="Courier"/>
              </a:rPr>
              <a:t>(self, 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 smtClean="0">
                <a:latin typeface="Courier"/>
                <a:cs typeface="Courier"/>
              </a:rPr>
              <a:t>, 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, batch=10)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np.random.random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len</a:t>
            </a:r>
            <a:r>
              <a:rPr lang="en-US" sz="1400" dirty="0">
                <a:latin typeface="Courier"/>
                <a:cs typeface="Courier"/>
              </a:rPr>
              <a:t>(features)+1)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</a:t>
            </a:r>
            <a:r>
              <a:rPr lang="en-US" sz="1400" b="1" dirty="0" smtClean="0">
                <a:latin typeface="Courier"/>
                <a:cs typeface="Courier"/>
              </a:rPr>
              <a:t>	# Technically</a:t>
            </a:r>
            <a:r>
              <a:rPr lang="en-US" sz="1400" b="1" dirty="0">
                <a:latin typeface="Courier"/>
                <a:cs typeface="Courier"/>
              </a:rPr>
              <a:t>, we would do only one </a:t>
            </a:r>
            <a:r>
              <a:rPr lang="en-US" sz="1400" b="1" dirty="0" smtClean="0">
                <a:latin typeface="Courier"/>
                <a:cs typeface="Courier"/>
              </a:rPr>
              <a:t>x</a:t>
            </a: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at </a:t>
            </a:r>
            <a:r>
              <a:rPr lang="en-US" sz="1400" b="1" dirty="0">
                <a:latin typeface="Courier"/>
                <a:cs typeface="Courier"/>
              </a:rPr>
              <a:t>each round, but we can load subsets of the data and do multiple </a:t>
            </a:r>
            <a:r>
              <a:rPr lang="en-US" sz="1400" b="1" dirty="0" smtClean="0">
                <a:latin typeface="Courier"/>
                <a:cs typeface="Courier"/>
              </a:rPr>
              <a:t>rows at each </a:t>
            </a:r>
            <a:r>
              <a:rPr lang="en-US" sz="1400" b="1" dirty="0">
                <a:latin typeface="Courier"/>
                <a:cs typeface="Courier"/>
              </a:rPr>
              <a:t>round. _MAX_ROWS determines how much data is loaded at </a:t>
            </a:r>
            <a:r>
              <a:rPr lang="en-US" sz="1400" b="1" dirty="0" smtClean="0">
                <a:latin typeface="Courier"/>
                <a:cs typeface="Courier"/>
              </a:rPr>
              <a:t>each iteration.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for </a:t>
            </a:r>
            <a:r>
              <a:rPr lang="en-US" sz="1400" dirty="0" err="1">
                <a:latin typeface="Courier"/>
                <a:cs typeface="Courier"/>
              </a:rPr>
              <a:t>i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xrange</a:t>
            </a:r>
            <a:r>
              <a:rPr lang="en-US" sz="1400" dirty="0">
                <a:latin typeface="Courier"/>
                <a:cs typeface="Courier"/>
              </a:rPr>
              <a:t>(batch)</a:t>
            </a:r>
            <a:r>
              <a:rPr lang="en-US" sz="1400" dirty="0" smtClean="0">
                <a:latin typeface="Courier"/>
                <a:cs typeface="Courier"/>
              </a:rPr>
              <a:t>: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get _MAX_ROWS of examples of bad births and good births (equal amounts of each</a:t>
            </a:r>
            <a:r>
              <a:rPr lang="en-US" sz="1400" b="1" dirty="0" smtClean="0">
                <a:latin typeface="Courier"/>
                <a:cs typeface="Courier"/>
              </a:rPr>
              <a:t>). This </a:t>
            </a:r>
            <a:r>
              <a:rPr lang="en-US" sz="1400" b="1" dirty="0">
                <a:latin typeface="Courier"/>
                <a:cs typeface="Courier"/>
              </a:rPr>
              <a:t>is so we have lots of examples of both </a:t>
            </a:r>
            <a:r>
              <a:rPr lang="en-US" sz="1400" b="1" dirty="0" smtClean="0">
                <a:latin typeface="Courier"/>
                <a:cs typeface="Courier"/>
              </a:rPr>
              <a:t>types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    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</a:t>
            </a:r>
            <a:r>
              <a:rPr lang="en-US" sz="1400" dirty="0" err="1" smtClean="0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err="1">
                <a:latin typeface="Courier"/>
                <a:cs typeface="Courier"/>
              </a:rPr>
              <a:t>prediction_test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combine them into one data </a:t>
            </a:r>
            <a:r>
              <a:rPr lang="en-US" sz="1400" b="1" dirty="0" smtClean="0">
                <a:latin typeface="Courier"/>
                <a:cs typeface="Courier"/>
              </a:rPr>
              <a:t>set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err="1" smtClean="0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bad_births_labels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good_births_labels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X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np.concatenate</a:t>
            </a:r>
            <a:r>
              <a:rPr lang="en-US" sz="1400" dirty="0">
                <a:latin typeface="Courier"/>
                <a:cs typeface="Courier"/>
              </a:rPr>
              <a:t>([</a:t>
            </a:r>
            <a:r>
              <a:rPr lang="en-US" sz="1400" dirty="0" err="1">
                <a:latin typeface="Courier"/>
                <a:cs typeface="Courier"/>
              </a:rPr>
              <a:t>bad_births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good_births</a:t>
            </a:r>
            <a:r>
              <a:rPr lang="en-US" sz="1400" dirty="0">
                <a:latin typeface="Courier"/>
                <a:cs typeface="Courier"/>
              </a:rPr>
              <a:t>]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# </a:t>
            </a:r>
            <a:r>
              <a:rPr lang="en-US" sz="1400" b="1" dirty="0">
                <a:latin typeface="Courier"/>
                <a:cs typeface="Courier"/>
              </a:rPr>
              <a:t>the resulting </a:t>
            </a:r>
            <a:r>
              <a:rPr lang="en-US" sz="1400" b="1" dirty="0" smtClean="0">
                <a:latin typeface="Courier"/>
                <a:cs typeface="Courier"/>
              </a:rPr>
              <a:t>weights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weights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self.gradient_descent</a:t>
            </a:r>
            <a:r>
              <a:rPr lang="en-US" sz="1400" dirty="0">
                <a:latin typeface="Courier"/>
                <a:cs typeface="Courier"/>
              </a:rPr>
              <a:t>(weights, X, </a:t>
            </a:r>
            <a:r>
              <a:rPr lang="en-US" sz="1400" dirty="0" err="1">
                <a:latin typeface="Courier"/>
                <a:cs typeface="Courier"/>
              </a:rPr>
              <a:t>y_labels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		</a:t>
            </a:r>
            <a:r>
              <a:rPr lang="en-US" sz="1400" dirty="0" smtClean="0">
                <a:latin typeface="Courier"/>
                <a:cs typeface="Courier"/>
              </a:rPr>
              <a:t>model </a:t>
            </a:r>
            <a:r>
              <a:rPr lang="en-US" sz="1400" dirty="0">
                <a:latin typeface="Courier"/>
                <a:cs typeface="Courier"/>
              </a:rPr>
              <a:t>= lambda x: 1-self.loss_func(x, weights)&lt;.5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    return weights,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7406" y="5876932"/>
            <a:ext cx="7070341" cy="33832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4419600" y="4572000"/>
            <a:ext cx="3232033" cy="948630"/>
          </a:xfrm>
          <a:prstGeom prst="wedgeRectCallout">
            <a:avLst>
              <a:gd name="adj1" fmla="val 17117"/>
              <a:gd name="adj2" fmla="val 8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Lastly we construct a function that can take an example and make a prediction from it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1467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1" y="1459753"/>
            <a:ext cx="8575741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667000" y="2593959"/>
            <a:ext cx="3232033" cy="948630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 err="1" smtClean="0"/>
              <a:t>stochastic_gradient_descent</a:t>
            </a:r>
            <a:r>
              <a:rPr lang="en-US" dirty="0" smtClean="0"/>
              <a:t> to train the model. Recall that it returns a function (the model)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41150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2673056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667000" y="3790306"/>
            <a:ext cx="3232033" cy="1233524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need to cerate a test set. We use the even row numbers for our filter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481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729315"/>
              </p:ext>
            </p:extLst>
          </p:nvPr>
        </p:nvGraphicFramePr>
        <p:xfrm>
          <a:off x="1128713" y="1847850"/>
          <a:ext cx="7048500" cy="4119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75"/>
                <a:gridCol w="853029"/>
                <a:gridCol w="4765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alcohol_use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the mother used alcohol. Available starting 1989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apgar_1min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Apgar scores measure the health of a newborn child on a scale from 0-10. Value after 1 minute. Available from 1978-2002.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apgar_5min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Apgar scores measure the health of a newborn child on a scale from 0-10. Value after 5 minutes. Available from 1978-2002.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born_alive_alive</a:t>
                      </a:r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children previously born to the mother who are now living.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born_alive_dead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children previously born to the mother who are now dead.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9760" y="6009634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6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3658864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401613" y="4944322"/>
            <a:ext cx="3816023" cy="1558219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we apply the model to the test set using </a:t>
            </a:r>
            <a:r>
              <a:rPr lang="en-US" dirty="0" err="1" smtClean="0"/>
              <a:t>apply_model</a:t>
            </a:r>
            <a:r>
              <a:rPr lang="en-US" dirty="0" smtClean="0"/>
              <a:t>, which simply applies the model to each row in </a:t>
            </a:r>
            <a:r>
              <a:rPr lang="en-US" dirty="0" err="1" smtClean="0"/>
              <a:t>testing_X</a:t>
            </a:r>
            <a:r>
              <a:rPr lang="en-US" dirty="0" smtClean="0"/>
              <a:t> and then calculates accuracy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7103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0342" y="3658864"/>
            <a:ext cx="8165776" cy="5118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401614" y="4792659"/>
            <a:ext cx="3380030" cy="1205604"/>
          </a:xfrm>
          <a:prstGeom prst="wedgeRectCallout">
            <a:avLst>
              <a:gd name="adj1" fmla="val -3411"/>
              <a:gd name="adj2" fmla="val -100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1) You will need to update </a:t>
            </a:r>
            <a:r>
              <a:rPr lang="en-US" dirty="0" err="1" smtClean="0"/>
              <a:t>apply_model</a:t>
            </a:r>
            <a:r>
              <a:rPr lang="en-US" dirty="0" smtClean="0"/>
              <a:t> to also return a precision and recall score.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04256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3943232"/>
            <a:ext cx="8018475" cy="5308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6604382" cy="1387302"/>
          </a:xfrm>
          <a:prstGeom prst="wedgeRectCallout">
            <a:avLst>
              <a:gd name="adj1" fmla="val -22669"/>
              <a:gd name="adj2" fmla="val -101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addition, you should write a </a:t>
            </a:r>
            <a:r>
              <a:rPr lang="en-US" dirty="0" err="1" smtClean="0"/>
              <a:t>zeror_train</a:t>
            </a:r>
            <a:r>
              <a:rPr lang="en-US" dirty="0" smtClean="0"/>
              <a:t> function which returns a model that  always predicts the majority class. This will require that you count how many rows have apgar_1min &lt; 7 (</a:t>
            </a:r>
            <a:r>
              <a:rPr lang="en-US" dirty="0" err="1" smtClean="0"/>
              <a:t>vs</a:t>
            </a:r>
            <a:r>
              <a:rPr lang="en-US" dirty="0" smtClean="0"/>
              <a:t> &gt;= 7) and then return a function that uses this information to make the same prediction no matter what features it is passed.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9410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4474052"/>
            <a:ext cx="8018475" cy="2654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4246190" cy="1387302"/>
          </a:xfrm>
          <a:prstGeom prst="wedgeRectCallout">
            <a:avLst>
              <a:gd name="adj1" fmla="val -22669"/>
              <a:gd name="adj2" fmla="val -8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do that correctly, </a:t>
            </a:r>
            <a:r>
              <a:rPr lang="en-US" dirty="0" err="1" smtClean="0"/>
              <a:t>apply_model</a:t>
            </a:r>
            <a:r>
              <a:rPr lang="en-US" dirty="0" smtClean="0"/>
              <a:t> will just work for this model as it does for the regression model. Then you can compare the accuracies…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595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96" y="1459753"/>
            <a:ext cx="8550087" cy="476737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weights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self.stochastic_gradient_descent</a:t>
            </a:r>
            <a:r>
              <a:rPr lang="en-US" sz="1400" dirty="0">
                <a:latin typeface="Courier"/>
                <a:cs typeface="Courier"/>
              </a:rPr>
              <a:t>(features, predict, self.apgar_1min_test, </a:t>
            </a:r>
            <a:r>
              <a:rPr lang="en-US" sz="1400" dirty="0" err="1">
                <a:latin typeface="Courier"/>
                <a:cs typeface="Courier"/>
              </a:rPr>
              <a:t>zeros_string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ones_string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testing_X</a:t>
            </a:r>
            <a:r>
              <a:rPr lang="en-US" sz="1400" b="1" dirty="0">
                <a:latin typeface="Courier"/>
                <a:cs typeface="Courier"/>
              </a:rPr>
              <a:t> is the data we will use to make predictions, labels are the ground </a:t>
            </a:r>
            <a:r>
              <a:rPr lang="en-US" sz="1400" b="1" dirty="0" smtClean="0">
                <a:latin typeface="Courier"/>
                <a:cs typeface="Courier"/>
              </a:rPr>
              <a:t>truth (</a:t>
            </a:r>
            <a:r>
              <a:rPr lang="en-US" sz="1400" b="1" dirty="0">
                <a:latin typeface="Courier"/>
                <a:cs typeface="Courier"/>
              </a:rPr>
              <a:t>correct) y values. The test makes sure we </a:t>
            </a:r>
            <a:r>
              <a:rPr lang="en-US" sz="1400" b="1" dirty="0" smtClean="0">
                <a:latin typeface="Courier"/>
                <a:cs typeface="Courier"/>
              </a:rPr>
              <a:t>are getting </a:t>
            </a:r>
            <a:r>
              <a:rPr lang="en-US" sz="1400" b="1" dirty="0">
                <a:latin typeface="Courier"/>
                <a:cs typeface="Courier"/>
              </a:rPr>
              <a:t>data for which the row numbers </a:t>
            </a:r>
            <a:r>
              <a:rPr lang="en-US" sz="1400" b="1" dirty="0" smtClean="0">
                <a:latin typeface="Courier"/>
                <a:cs typeface="Courier"/>
              </a:rPr>
              <a:t>are even)</a:t>
            </a:r>
            <a:br>
              <a:rPr lang="en-US" sz="1400" b="1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 = </a:t>
            </a:r>
            <a:r>
              <a:rPr lang="en-US" sz="1400" dirty="0" err="1">
                <a:latin typeface="Courier"/>
                <a:cs typeface="Courier"/>
              </a:rPr>
              <a:t>self.get_data</a:t>
            </a:r>
            <a:r>
              <a:rPr lang="en-US" sz="1400" dirty="0">
                <a:latin typeface="Courier"/>
                <a:cs typeface="Courier"/>
              </a:rPr>
              <a:t>(features, predict, </a:t>
            </a:r>
            <a:r>
              <a:rPr lang="en-US" sz="1400" dirty="0" smtClean="0">
                <a:latin typeface="Courier"/>
                <a:cs typeface="Courier"/>
              </a:rPr>
              <a:t/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smtClean="0">
                <a:latin typeface="Courier"/>
                <a:cs typeface="Courier"/>
              </a:rPr>
              <a:t>			self.apgar_1min_test</a:t>
            </a:r>
            <a:r>
              <a:rPr lang="en-US" sz="1400" dirty="0">
                <a:latin typeface="Courier"/>
                <a:cs typeface="Courier"/>
              </a:rPr>
              <a:t>, filter="</a:t>
            </a:r>
            <a:r>
              <a:rPr lang="en-US" sz="1400" dirty="0" err="1">
                <a:latin typeface="Courier"/>
                <a:cs typeface="Courier"/>
              </a:rPr>
              <a:t>row_number</a:t>
            </a:r>
            <a:r>
              <a:rPr lang="en-US" sz="1400" dirty="0">
                <a:latin typeface="Courier"/>
                <a:cs typeface="Courier"/>
              </a:rPr>
              <a:t> % 2 = 0", limit=100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"/>
                <a:cs typeface="Courier"/>
              </a:rPr>
              <a:t># </a:t>
            </a:r>
            <a:r>
              <a:rPr lang="en-US" sz="1400" b="1" dirty="0" err="1">
                <a:latin typeface="Courier"/>
                <a:cs typeface="Courier"/>
              </a:rPr>
              <a:t>apply_model</a:t>
            </a:r>
            <a:r>
              <a:rPr lang="en-US" sz="1400" b="1" dirty="0">
                <a:latin typeface="Courier"/>
                <a:cs typeface="Courier"/>
              </a:rPr>
              <a:t> can apply any model (a model is just a function that can predict a value</a:t>
            </a:r>
            <a:r>
              <a:rPr lang="en-US" sz="1400" b="1" dirty="0" smtClean="0">
                <a:latin typeface="Courier"/>
                <a:cs typeface="Courier"/>
              </a:rPr>
              <a:t>). it </a:t>
            </a:r>
            <a:r>
              <a:rPr lang="en-US" sz="1400" b="1" dirty="0">
                <a:latin typeface="Courier"/>
                <a:cs typeface="Courier"/>
              </a:rPr>
              <a:t>returns an accuracy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regression_accuracy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regression_model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# TODO: this is something you should implement yourself. </a:t>
            </a:r>
            <a:br>
              <a:rPr lang="en-US" sz="1400" b="1" dirty="0">
                <a:latin typeface="Courier"/>
                <a:cs typeface="Courier"/>
              </a:rPr>
            </a:b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self.zeror_train</a:t>
            </a:r>
            <a:r>
              <a:rPr lang="en-US" sz="1400" dirty="0">
                <a:latin typeface="Courier"/>
                <a:cs typeface="Courier"/>
              </a:rPr>
              <a:t>(features, predict, self.apgar_1min_test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br>
              <a:rPr lang="en-US" sz="1400" dirty="0" smtClean="0">
                <a:latin typeface="Courier"/>
                <a:cs typeface="Courier"/>
              </a:rPr>
            </a:br>
            <a:r>
              <a:rPr lang="en-US" sz="1400" dirty="0" err="1" smtClean="0">
                <a:latin typeface="Courier"/>
                <a:cs typeface="Courier"/>
              </a:rPr>
              <a:t>zeror_accuracy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= </a:t>
            </a:r>
            <a:r>
              <a:rPr lang="en-US" sz="1400" dirty="0" err="1">
                <a:latin typeface="Courier"/>
                <a:cs typeface="Courier"/>
              </a:rPr>
              <a:t>self.apply_model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zeror_model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testing_X</a:t>
            </a:r>
            <a:r>
              <a:rPr lang="en-US" sz="1400" dirty="0">
                <a:latin typeface="Courier"/>
                <a:cs typeface="Courier"/>
              </a:rPr>
              <a:t>, labels)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0202" y="4474052"/>
            <a:ext cx="8018475" cy="2654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1573365" y="5201296"/>
            <a:ext cx="4246190" cy="1387302"/>
          </a:xfrm>
          <a:prstGeom prst="wedgeRectCallout">
            <a:avLst>
              <a:gd name="adj1" fmla="val -22669"/>
              <a:gd name="adj2" fmla="val -8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do that correctly, </a:t>
            </a:r>
            <a:r>
              <a:rPr lang="en-US" dirty="0" err="1" smtClean="0"/>
              <a:t>apply_model</a:t>
            </a:r>
            <a:r>
              <a:rPr lang="en-US" dirty="0" smtClean="0"/>
              <a:t> will just work for this model as it does for the regression model. Then you can compare the accuracies…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140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things you can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074" y="1562783"/>
            <a:ext cx="7609868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Try creating an optimization set in addition to the test set</a:t>
            </a:r>
          </a:p>
          <a:p>
            <a:pPr marL="0" indent="0">
              <a:buNone/>
            </a:pPr>
            <a:r>
              <a:rPr lang="en-US" dirty="0" smtClean="0"/>
              <a:t>Try experiments in varying the features used, lambda, and so on using that set</a:t>
            </a:r>
          </a:p>
          <a:p>
            <a:pPr marL="0" indent="0">
              <a:buNone/>
            </a:pPr>
            <a:r>
              <a:rPr lang="en-US" dirty="0" smtClean="0"/>
              <a:t>Add </a:t>
            </a:r>
            <a:r>
              <a:rPr lang="en-US" dirty="0" err="1" smtClean="0"/>
              <a:t>ajax</a:t>
            </a:r>
            <a:r>
              <a:rPr lang="en-US" dirty="0" smtClean="0"/>
              <a:t> support and show the improvement live during gradient descent</a:t>
            </a:r>
          </a:p>
          <a:p>
            <a:pPr marL="0" indent="0">
              <a:buNone/>
            </a:pPr>
            <a:r>
              <a:rPr lang="en-US" dirty="0" smtClean="0"/>
              <a:t>Implement a user interface that lets someone use the model to make a prediction</a:t>
            </a:r>
          </a:p>
          <a:p>
            <a:pPr marL="0" indent="0">
              <a:buNone/>
            </a:pPr>
            <a:r>
              <a:rPr lang="en-US" dirty="0" smtClean="0"/>
              <a:t>Explore a different data set</a:t>
            </a:r>
          </a:p>
          <a:p>
            <a:pPr marL="0" indent="0">
              <a:buNone/>
            </a:pPr>
            <a:r>
              <a:rPr lang="en-US" dirty="0" smtClean="0"/>
              <a:t>Use Google’s prediction API (on cloud storage)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7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Natality</a:t>
            </a:r>
            <a:r>
              <a:rPr lang="en-US" dirty="0" smtClean="0"/>
              <a:t> Data Set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127456"/>
              </p:ext>
            </p:extLst>
          </p:nvPr>
        </p:nvGraphicFramePr>
        <p:xfrm>
          <a:off x="1128713" y="1847850"/>
          <a:ext cx="70485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75"/>
                <a:gridCol w="853029"/>
                <a:gridCol w="4765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plurality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 children were born as a result of this pregnancy. twins=2, triplets=3, and so on.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two character postal code for the state. Entries after 2004 do not include this value.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 of the week, where 1 is Sunday and 7 is Saturday.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weight_gain_pounds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pounds gained by the mother during pregnancy.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weight_pounds</a:t>
                      </a:r>
                      <a:r>
                        <a:rPr lang="en-US" dirty="0" smtClean="0"/>
                        <a:t>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 of the child, in pounds.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Four-digit year of the birth. Example: 1975.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75584" y="140287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7669" y="6012887"/>
            <a:ext cx="557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cloud.google.com</a:t>
            </a:r>
            <a:r>
              <a:rPr lang="en-US" dirty="0"/>
              <a:t>/</a:t>
            </a:r>
            <a:r>
              <a:rPr lang="en-US" dirty="0" err="1"/>
              <a:t>bigquery</a:t>
            </a:r>
            <a:r>
              <a:rPr lang="en-US" dirty="0"/>
              <a:t>/docs/dataset-</a:t>
            </a:r>
            <a:r>
              <a:rPr lang="en-US" dirty="0" err="1"/>
              <a:t>natality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applying logistic regression: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619657"/>
            <a:ext cx="7048804" cy="4379976"/>
          </a:xfrm>
        </p:spPr>
        <p:txBody>
          <a:bodyPr/>
          <a:lstStyle/>
          <a:p>
            <a:r>
              <a:rPr lang="en-US" dirty="0" err="1" smtClean="0"/>
              <a:t>drinks_per_week</a:t>
            </a:r>
            <a:r>
              <a:rPr lang="en-US" dirty="0" smtClean="0"/>
              <a:t> </a:t>
            </a:r>
            <a:r>
              <a:rPr lang="en-US" dirty="0"/>
              <a:t>: 10.4458435228</a:t>
            </a:r>
          </a:p>
          <a:p>
            <a:r>
              <a:rPr lang="en-US" dirty="0" err="1"/>
              <a:t>born_alive_alive</a:t>
            </a:r>
            <a:r>
              <a:rPr lang="en-US" dirty="0"/>
              <a:t> : 5.10540437526</a:t>
            </a:r>
          </a:p>
          <a:p>
            <a:r>
              <a:rPr lang="en-US" dirty="0" err="1"/>
              <a:t>born_alive_dead</a:t>
            </a:r>
            <a:r>
              <a:rPr lang="en-US" dirty="0"/>
              <a:t> : </a:t>
            </a:r>
            <a:r>
              <a:rPr lang="en-US" dirty="0" smtClean="0"/>
              <a:t>0.201596177591</a:t>
            </a:r>
          </a:p>
          <a:p>
            <a:r>
              <a:rPr lang="en-US" dirty="0" err="1" smtClean="0"/>
              <a:t>father_age</a:t>
            </a:r>
            <a:r>
              <a:rPr lang="en-US" dirty="0" smtClean="0"/>
              <a:t> </a:t>
            </a:r>
            <a:r>
              <a:rPr lang="en-US" dirty="0"/>
              <a:t>: 158.603348865</a:t>
            </a:r>
          </a:p>
          <a:p>
            <a:r>
              <a:rPr lang="en-US" dirty="0" err="1"/>
              <a:t>mother_age</a:t>
            </a:r>
            <a:r>
              <a:rPr lang="en-US" dirty="0"/>
              <a:t> : 145.833818566</a:t>
            </a:r>
          </a:p>
          <a:p>
            <a:r>
              <a:rPr lang="en-US" dirty="0" err="1" smtClean="0"/>
              <a:t>weight_gain_pounds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145.577879963</a:t>
            </a:r>
          </a:p>
          <a:p>
            <a:r>
              <a:rPr lang="en-US" dirty="0"/>
              <a:t>year : </a:t>
            </a:r>
            <a:r>
              <a:rPr lang="en-US" dirty="0" smtClean="0"/>
              <a:t>9944.99904843</a:t>
            </a:r>
          </a:p>
          <a:p>
            <a:r>
              <a:rPr lang="en-US" dirty="0" smtClean="0"/>
              <a:t>… </a:t>
            </a:r>
            <a:r>
              <a:rPr lang="en-US" dirty="0"/>
              <a:t>[I had other features too in this] </a:t>
            </a:r>
          </a:p>
          <a:p>
            <a:r>
              <a:rPr lang="en-US" dirty="0" smtClean="0"/>
              <a:t>accuracy </a:t>
            </a:r>
            <a:r>
              <a:rPr lang="en-US" dirty="0"/>
              <a:t>: </a:t>
            </a:r>
            <a:r>
              <a:rPr lang="en-US" dirty="0" smtClean="0"/>
              <a:t>0.91249999999999998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2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borrowed from Schulte (SFU) </a:t>
            </a:r>
            <a:r>
              <a:rPr lang="en-US" dirty="0" err="1"/>
              <a:t>www.cs.sfu.ca</a:t>
            </a:r>
            <a:r>
              <a:rPr lang="en-US" dirty="0"/>
              <a:t>:/~</a:t>
            </a:r>
            <a:r>
              <a:rPr lang="en-US" dirty="0" err="1"/>
              <a:t>oschulte</a:t>
            </a:r>
            <a:r>
              <a:rPr lang="en-US" dirty="0"/>
              <a:t>/teaching/726%2Ffall2012/slides/linear-</a:t>
            </a:r>
            <a:r>
              <a:rPr lang="en-US" dirty="0" err="1"/>
              <a:t>classify.pptx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28943" y="1847153"/>
            <a:ext cx="747994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						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But we are learning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have a training set 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)…</a:t>
            </a: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err="1"/>
              <a:t>,y</a:t>
            </a:r>
            <a:r>
              <a:rPr lang="en-US" baseline="-25000" dirty="0" err="1"/>
              <a:t>n</a:t>
            </a:r>
            <a:r>
              <a:rPr lang="en-US" dirty="0" smtClean="0"/>
              <a:t>) of feature vectors X and prediction y pairs.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we are trying to learn W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weights for the features), </a:t>
            </a:r>
            <a:r>
              <a:rPr lang="en-US" dirty="0"/>
              <a:t>also called </a:t>
            </a:r>
            <a:r>
              <a:rPr lang="en-US" dirty="0" err="1" smtClean="0"/>
              <a:t>θ</a:t>
            </a:r>
            <a:r>
              <a:rPr lang="en-US" dirty="0"/>
              <a:t> </a:t>
            </a:r>
            <a:r>
              <a:rPr lang="en-US" dirty="0" smtClean="0"/>
              <a:t>sometimes, </a:t>
            </a:r>
            <a:br>
              <a:rPr lang="en-US" dirty="0" smtClean="0"/>
            </a:br>
            <a:r>
              <a:rPr lang="en-US" dirty="0" smtClean="0"/>
              <a:t>by minimizing the error E(W)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480114"/>
              </p:ext>
            </p:extLst>
          </p:nvPr>
        </p:nvGraphicFramePr>
        <p:xfrm>
          <a:off x="1919448" y="1530156"/>
          <a:ext cx="3443774" cy="117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26" name="Equation" r:id="rId4" imgW="1308100" imgH="444500" progId="Equation.3">
                  <p:embed/>
                </p:oleObj>
              </mc:Choice>
              <mc:Fallback>
                <p:oleObj name="Equation" r:id="rId4" imgW="1308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448" y="1530156"/>
                        <a:ext cx="3443774" cy="11784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432131"/>
              </p:ext>
            </p:extLst>
          </p:nvPr>
        </p:nvGraphicFramePr>
        <p:xfrm>
          <a:off x="4344988" y="2435225"/>
          <a:ext cx="20383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027" name="Equation" r:id="rId6" imgW="774700" imgH="444500" progId="Equation.3">
                  <p:embed/>
                </p:oleObj>
              </mc:Choice>
              <mc:Fallback>
                <p:oleObj name="Equation" r:id="rId6" imgW="774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88" y="2435225"/>
                        <a:ext cx="2038350" cy="11795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40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regression: Review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borrowed from Schulte (SFU) </a:t>
            </a:r>
            <a:r>
              <a:rPr lang="en-US" dirty="0" err="1"/>
              <a:t>www.cs.sfu.ca</a:t>
            </a:r>
            <a:r>
              <a:rPr lang="en-US" dirty="0"/>
              <a:t>:/~</a:t>
            </a:r>
            <a:r>
              <a:rPr lang="en-US" dirty="0" err="1"/>
              <a:t>oschulte</a:t>
            </a:r>
            <a:r>
              <a:rPr lang="en-US" dirty="0"/>
              <a:t>/teaching/726%2Ffall2012/slides/linear-</a:t>
            </a:r>
            <a:r>
              <a:rPr lang="en-US" dirty="0" err="1"/>
              <a:t>classify.pptx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28943" y="1847153"/>
            <a:ext cx="747994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want to minimize an error term based on 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E(w) is minimized we have our best fit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464108"/>
              </p:ext>
            </p:extLst>
          </p:nvPr>
        </p:nvGraphicFramePr>
        <p:xfrm>
          <a:off x="1362075" y="2505075"/>
          <a:ext cx="5907088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67" name="Equation" r:id="rId4" imgW="1993900" imgH="457200" progId="Equation.3">
                  <p:embed/>
                </p:oleObj>
              </mc:Choice>
              <mc:Fallback>
                <p:oleObj name="Equation" r:id="rId4" imgW="1993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505075"/>
                        <a:ext cx="5907088" cy="1376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78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for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 marL="0" indent="0">
              <a:buNone/>
            </a:pP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Difficult to parallelize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handle </a:t>
            </a:r>
            <a:r>
              <a:rPr lang="en-US" i="1" dirty="0" smtClean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847153"/>
            <a:ext cx="7887140" cy="43799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he-IL" dirty="0"/>
              <a:t>Batch mode : Gradient Descent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he-IL" dirty="0"/>
              <a:t>   </a:t>
            </a:r>
            <a:r>
              <a:rPr lang="en-US" dirty="0">
                <a:latin typeface="Symbol" charset="0"/>
              </a:rPr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en-US" dirty="0" smtClean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dirty="0" err="1"/>
              <a:t>Δ</a:t>
            </a:r>
            <a:r>
              <a:rPr lang="en-US" dirty="0"/>
              <a:t>(w)</a:t>
            </a:r>
            <a:r>
              <a:rPr lang="en-US" altLang="he-IL" dirty="0" smtClean="0">
                <a:sym typeface="Symbol" charset="0"/>
              </a:rPr>
              <a:t> </a:t>
            </a:r>
            <a:r>
              <a:rPr lang="en-US" altLang="he-IL" dirty="0">
                <a:sym typeface="Symbol" charset="0"/>
              </a:rPr>
              <a:t>over the entire data </a:t>
            </a:r>
            <a:r>
              <a:rPr lang="en-US" altLang="he-IL" dirty="0" smtClean="0">
                <a:sym typeface="Symbol" charset="0"/>
              </a:rPr>
              <a:t>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he-IL" dirty="0" smtClean="0">
                <a:sym typeface="Symbol" charset="0"/>
              </a:rPr>
              <a:t>Incremental </a:t>
            </a:r>
            <a:r>
              <a:rPr lang="en-US" altLang="he-IL" dirty="0">
                <a:sym typeface="Symbol" charset="0"/>
              </a:rPr>
              <a:t>mode: </a:t>
            </a:r>
            <a:r>
              <a:rPr lang="en-US" altLang="he-IL" i="1" dirty="0" smtClean="0">
                <a:sym typeface="Symbol" charset="0"/>
              </a:rPr>
              <a:t>stochastic gradient descent</a:t>
            </a:r>
            <a:endParaRPr lang="en-US" altLang="he-IL" i="1" dirty="0">
              <a:sym typeface="Symbol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he-IL" dirty="0"/>
              <a:t>   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dirty="0"/>
              <a:t>  = 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altLang="he-IL" dirty="0" smtClean="0"/>
              <a:t> </a:t>
            </a:r>
            <a:r>
              <a:rPr lang="en-US" altLang="he-IL" dirty="0"/>
              <a:t>- </a:t>
            </a:r>
            <a:r>
              <a:rPr lang="en-US" altLang="he-IL" dirty="0">
                <a:sym typeface="Symbol" charset="0"/>
              </a:rPr>
              <a:t> </a:t>
            </a:r>
            <a:r>
              <a:rPr lang="en-US" altLang="he-IL" dirty="0" smtClean="0">
                <a:sym typeface="Symbol" charset="0"/>
              </a:rPr>
              <a:t>* </a:t>
            </a:r>
            <a:r>
              <a:rPr lang="en-US" altLang="he-IL" dirty="0" smtClean="0">
                <a:latin typeface="Arial" charset="0"/>
                <a:sym typeface="Symbol" charset="0"/>
              </a:rPr>
              <a:t> approximation of </a:t>
            </a:r>
            <a:r>
              <a:rPr lang="en-US" dirty="0" err="1" smtClean="0"/>
              <a:t>Δ</a:t>
            </a:r>
            <a:r>
              <a:rPr lang="en-US" dirty="0"/>
              <a:t>(w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				        based on </a:t>
            </a:r>
            <a:r>
              <a:rPr lang="en-US" altLang="he-IL" dirty="0" err="1" smtClean="0">
                <a:sym typeface="Symbol" charset="0"/>
              </a:rPr>
              <a:t>t</a:t>
            </a:r>
            <a:r>
              <a:rPr lang="en-US" altLang="he-IL" baseline="-25000" dirty="0" err="1" smtClean="0">
                <a:sym typeface="Symbol" charset="0"/>
              </a:rPr>
              <a:t>x</a:t>
            </a:r>
            <a:r>
              <a:rPr lang="en-US" altLang="he-IL" dirty="0" smtClean="0">
                <a:sym typeface="Symbol" charset="0"/>
              </a:rPr>
              <a:t>-o</a:t>
            </a:r>
            <a:r>
              <a:rPr lang="en-US" altLang="he-IL" baseline="-25000" dirty="0" smtClean="0">
                <a:sym typeface="Symbol" charset="0"/>
              </a:rPr>
              <a:t>d </a:t>
            </a:r>
            <a:endParaRPr lang="en-US" altLang="he-IL" dirty="0">
              <a:sym typeface="Symbol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(difference between ideal </a:t>
            </a:r>
            <a:br>
              <a:rPr lang="en-US" dirty="0" smtClean="0"/>
            </a:br>
            <a:r>
              <a:rPr lang="en-US" dirty="0" smtClean="0"/>
              <a:t>					target value and </a:t>
            </a:r>
            <a:r>
              <a:rPr lang="en-US" dirty="0" err="1" smtClean="0"/>
              <a:t>w</a:t>
            </a:r>
            <a:r>
              <a:rPr lang="en-US" baseline="30000" dirty="0" err="1" smtClean="0"/>
              <a:t>T</a:t>
            </a:r>
            <a:r>
              <a:rPr lang="en-US" dirty="0" err="1" smtClean="0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3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10303</TotalTime>
  <Words>2044</Words>
  <Application>Microsoft Macintosh PowerPoint</Application>
  <PresentationFormat>On-screen Show (4:3)</PresentationFormat>
  <Paragraphs>423</Paragraphs>
  <Slides>35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PowerPoint Presentation</vt:lpstr>
      <vt:lpstr>The Data Set</vt:lpstr>
      <vt:lpstr>Example: Natality Data Set</vt:lpstr>
      <vt:lpstr>Natality Data Set</vt:lpstr>
      <vt:lpstr>After applying logistic regression:</vt:lpstr>
      <vt:lpstr>Logistic regression</vt:lpstr>
      <vt:lpstr>Logistic regression: Review</vt:lpstr>
      <vt:lpstr>Regression for big data</vt:lpstr>
      <vt:lpstr>How do we handle big data</vt:lpstr>
      <vt:lpstr>How do we handle big data</vt:lpstr>
      <vt:lpstr>How do we handle big data</vt:lpstr>
      <vt:lpstr>Small Data version</vt:lpstr>
      <vt:lpstr>Stochastic Version</vt:lpstr>
      <vt:lpstr>Stochastic Version</vt:lpstr>
      <vt:lpstr>Stochastic Version</vt:lpstr>
      <vt:lpstr>get_data</vt:lpstr>
      <vt:lpstr>get_data</vt:lpstr>
      <vt:lpstr>get_data</vt:lpstr>
      <vt:lpstr>get_data</vt:lpstr>
      <vt:lpstr>get_data</vt:lpstr>
      <vt:lpstr>get_data</vt:lpstr>
      <vt:lpstr>get_data</vt:lpstr>
      <vt:lpstr>get_data</vt:lpstr>
      <vt:lpstr>Stochastic Version</vt:lpstr>
      <vt:lpstr>Stochastic Version</vt:lpstr>
      <vt:lpstr>Stochastic Version</vt:lpstr>
      <vt:lpstr>Stochastic Version</vt:lpstr>
      <vt:lpstr>Applying the model</vt:lpstr>
      <vt:lpstr>Applying the model</vt:lpstr>
      <vt:lpstr>Applying the model</vt:lpstr>
      <vt:lpstr>What you need to do</vt:lpstr>
      <vt:lpstr>What you need to do</vt:lpstr>
      <vt:lpstr>What you need to do</vt:lpstr>
      <vt:lpstr>What you need to do</vt:lpstr>
      <vt:lpstr>Extra things you can explore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638</cp:revision>
  <dcterms:created xsi:type="dcterms:W3CDTF">2013-10-07T16:54:34Z</dcterms:created>
  <dcterms:modified xsi:type="dcterms:W3CDTF">2016-03-28T13:39:59Z</dcterms:modified>
</cp:coreProperties>
</file>