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2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5.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8.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39.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40.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41.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notesSlides/notesSlide97.xml" ContentType="application/vnd.openxmlformats-officedocument.presentationml.notesSlide+xml"/>
  <Override PartName="/ppt/embeddings/oleObject38.bin" ContentType="application/vnd.openxmlformats-officedocument.oleObject"/>
  <Override PartName="/ppt/notesSlides/notesSlide9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8"/>
  </p:notesMasterIdLst>
  <p:handoutMasterIdLst>
    <p:handoutMasterId r:id="rId169"/>
  </p:handoutMasterIdLst>
  <p:sldIdLst>
    <p:sldId id="258" r:id="rId2"/>
    <p:sldId id="685" r:id="rId3"/>
    <p:sldId id="592" r:id="rId4"/>
    <p:sldId id="455" r:id="rId5"/>
    <p:sldId id="542" r:id="rId6"/>
    <p:sldId id="527" r:id="rId7"/>
    <p:sldId id="600" r:id="rId8"/>
    <p:sldId id="556" r:id="rId9"/>
    <p:sldId id="701" r:id="rId10"/>
    <p:sldId id="702" r:id="rId11"/>
    <p:sldId id="703" r:id="rId12"/>
    <p:sldId id="704" r:id="rId13"/>
    <p:sldId id="705" r:id="rId14"/>
    <p:sldId id="700" r:id="rId15"/>
    <p:sldId id="688" r:id="rId16"/>
    <p:sldId id="689" r:id="rId17"/>
    <p:sldId id="690" r:id="rId18"/>
    <p:sldId id="691" r:id="rId19"/>
    <p:sldId id="692" r:id="rId20"/>
    <p:sldId id="693" r:id="rId21"/>
    <p:sldId id="694" r:id="rId22"/>
    <p:sldId id="695" r:id="rId23"/>
    <p:sldId id="696" r:id="rId24"/>
    <p:sldId id="697" r:id="rId25"/>
    <p:sldId id="698" r:id="rId26"/>
    <p:sldId id="574" r:id="rId27"/>
    <p:sldId id="575" r:id="rId28"/>
    <p:sldId id="583" r:id="rId29"/>
    <p:sldId id="582" r:id="rId30"/>
    <p:sldId id="577" r:id="rId31"/>
    <p:sldId id="578" r:id="rId32"/>
    <p:sldId id="579" r:id="rId33"/>
    <p:sldId id="580" r:id="rId34"/>
    <p:sldId id="573" r:id="rId35"/>
    <p:sldId id="563" r:id="rId36"/>
    <p:sldId id="564" r:id="rId37"/>
    <p:sldId id="565" r:id="rId38"/>
    <p:sldId id="566" r:id="rId39"/>
    <p:sldId id="567" r:id="rId40"/>
    <p:sldId id="568" r:id="rId41"/>
    <p:sldId id="589" r:id="rId42"/>
    <p:sldId id="591" r:id="rId43"/>
    <p:sldId id="652" r:id="rId44"/>
    <p:sldId id="658" r:id="rId45"/>
    <p:sldId id="659" r:id="rId46"/>
    <p:sldId id="660" r:id="rId47"/>
    <p:sldId id="661" r:id="rId48"/>
    <p:sldId id="636" r:id="rId49"/>
    <p:sldId id="637" r:id="rId50"/>
    <p:sldId id="638" r:id="rId51"/>
    <p:sldId id="639" r:id="rId52"/>
    <p:sldId id="640" r:id="rId53"/>
    <p:sldId id="641" r:id="rId54"/>
    <p:sldId id="642" r:id="rId55"/>
    <p:sldId id="643" r:id="rId56"/>
    <p:sldId id="644" r:id="rId57"/>
    <p:sldId id="645" r:id="rId58"/>
    <p:sldId id="646" r:id="rId59"/>
    <p:sldId id="647" r:id="rId60"/>
    <p:sldId id="648" r:id="rId61"/>
    <p:sldId id="649" r:id="rId62"/>
    <p:sldId id="650" r:id="rId63"/>
    <p:sldId id="706" r:id="rId64"/>
    <p:sldId id="543" r:id="rId65"/>
    <p:sldId id="544" r:id="rId66"/>
    <p:sldId id="686" r:id="rId67"/>
    <p:sldId id="301"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93" r:id="rId89"/>
    <p:sldId id="494" r:id="rId90"/>
    <p:sldId id="495" r:id="rId91"/>
    <p:sldId id="496" r:id="rId92"/>
    <p:sldId id="497" r:id="rId93"/>
    <p:sldId id="498" r:id="rId94"/>
    <p:sldId id="502" r:id="rId95"/>
    <p:sldId id="594" r:id="rId96"/>
    <p:sldId id="595" r:id="rId97"/>
    <p:sldId id="596" r:id="rId98"/>
    <p:sldId id="597" r:id="rId99"/>
    <p:sldId id="598" r:id="rId100"/>
    <p:sldId id="707" r:id="rId101"/>
    <p:sldId id="708" r:id="rId102"/>
    <p:sldId id="519" r:id="rId103"/>
    <p:sldId id="509" r:id="rId104"/>
    <p:sldId id="310" r:id="rId105"/>
    <p:sldId id="311" r:id="rId106"/>
    <p:sldId id="511" r:id="rId107"/>
    <p:sldId id="510" r:id="rId108"/>
    <p:sldId id="314" r:id="rId109"/>
    <p:sldId id="315" r:id="rId110"/>
    <p:sldId id="316" r:id="rId111"/>
    <p:sldId id="317" r:id="rId112"/>
    <p:sldId id="437" r:id="rId113"/>
    <p:sldId id="438" r:id="rId114"/>
    <p:sldId id="439" r:id="rId115"/>
    <p:sldId id="440" r:id="rId116"/>
    <p:sldId id="322" r:id="rId117"/>
    <p:sldId id="512" r:id="rId118"/>
    <p:sldId id="324" r:id="rId119"/>
    <p:sldId id="325" r:id="rId120"/>
    <p:sldId id="331" r:id="rId121"/>
    <p:sldId id="514" r:id="rId122"/>
    <p:sldId id="687" r:id="rId123"/>
    <p:sldId id="469" r:id="rId124"/>
    <p:sldId id="593" r:id="rId125"/>
    <p:sldId id="520" r:id="rId126"/>
    <p:sldId id="521" r:id="rId127"/>
    <p:sldId id="522" r:id="rId128"/>
    <p:sldId id="523" r:id="rId129"/>
    <p:sldId id="524" r:id="rId130"/>
    <p:sldId id="525" r:id="rId131"/>
    <p:sldId id="526" r:id="rId132"/>
    <p:sldId id="601" r:id="rId133"/>
    <p:sldId id="615" r:id="rId134"/>
    <p:sldId id="616" r:id="rId135"/>
    <p:sldId id="617" r:id="rId136"/>
    <p:sldId id="651" r:id="rId137"/>
    <p:sldId id="602" r:id="rId138"/>
    <p:sldId id="603" r:id="rId139"/>
    <p:sldId id="611" r:id="rId140"/>
    <p:sldId id="612" r:id="rId141"/>
    <p:sldId id="613" r:id="rId142"/>
    <p:sldId id="614" r:id="rId143"/>
    <p:sldId id="662" r:id="rId144"/>
    <p:sldId id="657" r:id="rId145"/>
    <p:sldId id="663" r:id="rId146"/>
    <p:sldId id="664" r:id="rId147"/>
    <p:sldId id="665" r:id="rId148"/>
    <p:sldId id="666" r:id="rId149"/>
    <p:sldId id="667" r:id="rId150"/>
    <p:sldId id="668" r:id="rId151"/>
    <p:sldId id="669" r:id="rId152"/>
    <p:sldId id="670" r:id="rId153"/>
    <p:sldId id="671" r:id="rId154"/>
    <p:sldId id="672" r:id="rId155"/>
    <p:sldId id="673" r:id="rId156"/>
    <p:sldId id="674" r:id="rId157"/>
    <p:sldId id="675" r:id="rId158"/>
    <p:sldId id="676" r:id="rId159"/>
    <p:sldId id="677" r:id="rId160"/>
    <p:sldId id="678" r:id="rId161"/>
    <p:sldId id="679" r:id="rId162"/>
    <p:sldId id="680" r:id="rId163"/>
    <p:sldId id="681" r:id="rId164"/>
    <p:sldId id="682" r:id="rId165"/>
    <p:sldId id="683" r:id="rId166"/>
    <p:sldId id="684" r:id="rId1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70" d="100"/>
          <a:sy n="70" d="100"/>
        </p:scale>
        <p:origin x="-744"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notesMaster" Target="notesMasters/notesMaster1.xml"/><Relationship Id="rId16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printerSettings" Target="printerSettings/printerSettings1.bin"/><Relationship Id="rId171" Type="http://schemas.openxmlformats.org/officeDocument/2006/relationships/presProps" Target="presProps.xml"/><Relationship Id="rId172"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theme" Target="theme/theme1.xml"/><Relationship Id="rId17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144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needs to run repeatedly, pulling new data each time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it incorporates calls to </a:t>
            </a:r>
            <a:r>
              <a:rPr lang="en-US" sz="1200" b="1" dirty="0" err="1" smtClean="0">
                <a:latin typeface="Courier"/>
                <a:cs typeface="Courier"/>
              </a:rPr>
              <a:t>get_data</a:t>
            </a:r>
            <a:r>
              <a:rPr lang="en-US" sz="1200" b="1" dirty="0" smtClean="0">
                <a:latin typeface="Courier"/>
                <a:cs typeface="Courier"/>
              </a:rPr>
              <a:t> inside its loop and it needs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batch is the number of times to run this (make it small when debugging)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166</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6934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31</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0"/>
              <a:buChar char="§"/>
            </a:pPr>
            <a:r>
              <a:rPr lang="en-US" sz="1200" dirty="0" smtClean="0">
                <a:latin typeface="Benguiat Frisky" charset="0"/>
              </a:rPr>
              <a:t>p is the probability that the event Y occurs, p(Y=1) </a:t>
            </a:r>
          </a:p>
          <a:p>
            <a:pPr>
              <a:buFont typeface="Wingdings" charset="0"/>
              <a:buChar char="§"/>
            </a:pPr>
            <a:r>
              <a:rPr lang="en-US" sz="1200" dirty="0" smtClean="0">
                <a:latin typeface="Benguiat Frisky" charset="0"/>
              </a:rPr>
              <a:t>p/(1-p) is the “ratio" </a:t>
            </a:r>
          </a:p>
          <a:p>
            <a:pPr>
              <a:buFont typeface="Wingdings" charset="0"/>
              <a:buChar char="§"/>
            </a:pPr>
            <a:r>
              <a:rPr lang="en-US" sz="1200" dirty="0" err="1" smtClean="0">
                <a:latin typeface="Benguiat Frisky" charset="0"/>
              </a:rPr>
              <a:t>ln</a:t>
            </a:r>
            <a:r>
              <a:rPr lang="en-US" sz="1200" dirty="0" smtClean="0">
                <a:latin typeface="Benguiat Frisky" charset="0"/>
              </a:rPr>
              <a:t>[p/(1-p)] is the log odds ratio, or "</a:t>
            </a:r>
            <a:r>
              <a:rPr lang="en-US" sz="1200" dirty="0" err="1" smtClean="0">
                <a:latin typeface="Benguiat Frisky" charset="0"/>
              </a:rPr>
              <a:t>logit</a:t>
            </a:r>
            <a:r>
              <a:rPr lang="en-US" sz="1200" dirty="0" smtClean="0">
                <a:latin typeface="Benguiat Frisky" charset="0"/>
              </a:rPr>
              <a:t>"</a:t>
            </a:r>
            <a:r>
              <a:rPr lang="en-US" sz="1200" dirty="0" smtClean="0"/>
              <a:t> </a:t>
            </a:r>
          </a:p>
          <a:p>
            <a:endParaRPr lang="en-US" dirty="0" smtClean="0"/>
          </a:p>
          <a:p>
            <a:r>
              <a:rPr lang="en-US" dirty="0" smtClean="0"/>
              <a:t>P</a:t>
            </a:r>
            <a:r>
              <a:rPr lang="en-US" dirty="0" smtClean="0"/>
              <a:t>(1+exp(-y))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53</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67</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73</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74</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75</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76</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77</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78</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79</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80</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84</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85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86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87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88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93</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99</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102</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103</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104</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105</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106</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107</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108</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109</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110</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114</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116</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118</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119</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120</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a:t>
            </a:r>
            <a:r>
              <a:rPr lang="en-US" dirty="0" smtClean="0">
                <a:solidFill>
                  <a:srgbClr val="000000"/>
                </a:solidFill>
                <a:latin typeface="Arial" charset="0"/>
              </a:rPr>
              <a:t>this</a:t>
            </a:r>
            <a:endParaRPr lang="en-US" sz="1800" dirty="0" smtClean="0">
              <a:solidFill>
                <a:srgbClr val="000000"/>
              </a:solidFill>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121</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123</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127</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9609704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128</a:t>
            </a:fld>
            <a:endParaRPr 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129</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135</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136</a:t>
            </a:fld>
            <a:endParaRPr lang="en-US"/>
          </a:p>
        </p:txBody>
      </p:sp>
    </p:spTree>
    <p:extLst>
      <p:ext uri="{BB962C8B-B14F-4D97-AF65-F5344CB8AC3E}">
        <p14:creationId xmlns:p14="http://schemas.microsoft.com/office/powerpoint/2010/main" val="33729902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141</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142</a:t>
            </a:fld>
            <a:endParaRPr lang="en-US"/>
          </a:p>
        </p:txBody>
      </p:sp>
    </p:spTree>
    <p:extLst>
      <p:ext uri="{BB962C8B-B14F-4D97-AF65-F5344CB8AC3E}">
        <p14:creationId xmlns:p14="http://schemas.microsoft.com/office/powerpoint/2010/main" val="1532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3/28/16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3/28/16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3/28/16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10.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108.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4.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4.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4.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4.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4.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2.xml"/><Relationship Id="rId3" Type="http://schemas.openxmlformats.org/officeDocument/2006/relationships/image" Target="../media/image3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3.xml"/><Relationship Id="rId3" Type="http://schemas.openxmlformats.org/officeDocument/2006/relationships/image" Target="../media/image3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6.bin"/><Relationship Id="rId5" Type="http://schemas.openxmlformats.org/officeDocument/2006/relationships/image" Target="../media/image23.emf"/><Relationship Id="rId6" Type="http://schemas.openxmlformats.org/officeDocument/2006/relationships/oleObject" Target="../embeddings/oleObject37.bin"/><Relationship Id="rId7"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oleObject" Target="../embeddings/oleObject38.bin"/><Relationship Id="rId5"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8.xml"/><Relationship Id="rId4" Type="http://schemas.openxmlformats.org/officeDocument/2006/relationships/oleObject" Target="../embeddings/oleObject39.bin"/><Relationship Id="rId5" Type="http://schemas.openxmlformats.org/officeDocument/2006/relationships/image" Target="../media/image27.emf"/><Relationship Id="rId6" Type="http://schemas.openxmlformats.org/officeDocument/2006/relationships/oleObject" Target="../embeddings/oleObject40.bin"/><Relationship Id="rId7" Type="http://schemas.openxmlformats.org/officeDocument/2006/relationships/image" Target="../media/image4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19.emf"/><Relationship Id="rId6" Type="http://schemas.openxmlformats.org/officeDocument/2006/relationships/oleObject" Target="../embeddings/oleObject8.bin"/><Relationship Id="rId7"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emf"/><Relationship Id="rId6" Type="http://schemas.openxmlformats.org/officeDocument/2006/relationships/oleObject" Target="../embeddings/oleObject10.bin"/><Relationship Id="rId7"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1.bin"/><Relationship Id="rId5" Type="http://schemas.openxmlformats.org/officeDocument/2006/relationships/image" Target="../media/image23.emf"/><Relationship Id="rId6" Type="http://schemas.openxmlformats.org/officeDocument/2006/relationships/oleObject" Target="../embeddings/oleObject12.bin"/><Relationship Id="rId7"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7.bin"/><Relationship Id="rId5" Type="http://schemas.openxmlformats.org/officeDocument/2006/relationships/image" Target="../media/image23.emf"/><Relationship Id="rId6" Type="http://schemas.openxmlformats.org/officeDocument/2006/relationships/oleObject" Target="../embeddings/oleObject18.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23.emf"/><Relationship Id="rId6" Type="http://schemas.openxmlformats.org/officeDocument/2006/relationships/oleObject" Target="../embeddings/oleObject20.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oleObject" Target="../embeddings/oleObject22.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7.emf"/><Relationship Id="rId5" Type="http://schemas.openxmlformats.org/officeDocument/2006/relationships/oleObject" Target="../embeddings/oleObject27.bin"/><Relationship Id="rId6" Type="http://schemas.openxmlformats.org/officeDocument/2006/relationships/image" Target="../media/image2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8.bin"/><Relationship Id="rId5" Type="http://schemas.openxmlformats.org/officeDocument/2006/relationships/image" Target="../media/image29.emf"/><Relationship Id="rId6" Type="http://schemas.openxmlformats.org/officeDocument/2006/relationships/oleObject" Target="../embeddings/oleObject29.bin"/><Relationship Id="rId7" Type="http://schemas.openxmlformats.org/officeDocument/2006/relationships/image" Target="../media/image3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0.bin"/><Relationship Id="rId5" Type="http://schemas.openxmlformats.org/officeDocument/2006/relationships/image" Target="../media/image29.emf"/><Relationship Id="rId6" Type="http://schemas.openxmlformats.org/officeDocument/2006/relationships/oleObject" Target="../embeddings/oleObject31.bin"/><Relationship Id="rId7" Type="http://schemas.openxmlformats.org/officeDocument/2006/relationships/image" Target="../media/image30.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2.bin"/><Relationship Id="rId5" Type="http://schemas.openxmlformats.org/officeDocument/2006/relationships/image" Target="../media/image29.emf"/><Relationship Id="rId6" Type="http://schemas.openxmlformats.org/officeDocument/2006/relationships/oleObject" Target="../embeddings/oleObject33.bin"/><Relationship Id="rId7" Type="http://schemas.openxmlformats.org/officeDocument/2006/relationships/image" Target="../media/image30.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34.bin"/><Relationship Id="rId5" Type="http://schemas.openxmlformats.org/officeDocument/2006/relationships/image" Target="../media/image29.emf"/><Relationship Id="rId6" Type="http://schemas.openxmlformats.org/officeDocument/2006/relationships/oleObject" Target="../embeddings/oleObject35.bin"/><Relationship Id="rId7" Type="http://schemas.openxmlformats.org/officeDocument/2006/relationships/image" Target="../media/image30.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eg"/><Relationship Id="rId3" Type="http://schemas.openxmlformats.org/officeDocument/2006/relationships/image" Target="../media/image7.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40703"/>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389499571"/>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a:t>
            </a:r>
            <a:r>
              <a:rPr lang="en-US" sz="2000" dirty="0" smtClean="0">
                <a:solidFill>
                  <a:srgbClr val="850205"/>
                </a:solidFill>
                <a:latin typeface="Arial" charset="0"/>
              </a:rPr>
              <a:t>=1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122</a:t>
            </a:fld>
            <a:endParaRPr lang="en-US" dirty="0"/>
          </a:p>
        </p:txBody>
      </p:sp>
    </p:spTree>
    <p:extLst>
      <p:ext uri="{BB962C8B-B14F-4D97-AF65-F5344CB8AC3E}">
        <p14:creationId xmlns:p14="http://schemas.microsoft.com/office/powerpoint/2010/main" val="556356209"/>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124</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125</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126</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133</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134</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135</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136</a:t>
            </a:fld>
            <a:endParaRPr lang="en-US" dirty="0"/>
          </a:p>
        </p:txBody>
      </p:sp>
    </p:spTree>
    <p:extLst>
      <p:ext uri="{BB962C8B-B14F-4D97-AF65-F5344CB8AC3E}">
        <p14:creationId xmlns:p14="http://schemas.microsoft.com/office/powerpoint/2010/main" val="918425341"/>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271480114"/>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76197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59432131"/>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761979"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3577403605"/>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88546410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762943"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3713782853"/>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139</a:t>
            </a:fld>
            <a:endParaRPr lang="en-US" dirty="0"/>
          </a:p>
        </p:txBody>
      </p:sp>
    </p:spTree>
    <p:extLst>
      <p:ext uri="{BB962C8B-B14F-4D97-AF65-F5344CB8AC3E}">
        <p14:creationId xmlns:p14="http://schemas.microsoft.com/office/powerpoint/2010/main" val="17615807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140</a:t>
            </a:fld>
            <a:endParaRPr lang="en-US" dirty="0"/>
          </a:p>
        </p:txBody>
      </p:sp>
    </p:spTree>
    <p:extLst>
      <p:ext uri="{BB962C8B-B14F-4D97-AF65-F5344CB8AC3E}">
        <p14:creationId xmlns:p14="http://schemas.microsoft.com/office/powerpoint/2010/main" val="1300338000"/>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3448205"/>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771194"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9061762"/>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771195"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4009278951"/>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142</a:t>
            </a:fld>
            <a:endParaRPr lang="en-US" dirty="0"/>
          </a:p>
        </p:txBody>
      </p:sp>
    </p:spTree>
    <p:extLst>
      <p:ext uri="{BB962C8B-B14F-4D97-AF65-F5344CB8AC3E}">
        <p14:creationId xmlns:p14="http://schemas.microsoft.com/office/powerpoint/2010/main" val="381873951"/>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Small Data version</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143</a:t>
            </a:fld>
            <a:endParaRPr lang="en-US" dirty="0"/>
          </a:p>
        </p:txBody>
      </p:sp>
    </p:spTree>
    <p:extLst>
      <p:ext uri="{BB962C8B-B14F-4D97-AF65-F5344CB8AC3E}">
        <p14:creationId xmlns:p14="http://schemas.microsoft.com/office/powerpoint/2010/main" val="1168553886"/>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144</a:t>
            </a:fld>
            <a:endParaRPr lang="en-US" dirty="0"/>
          </a:p>
        </p:txBody>
      </p:sp>
    </p:spTree>
    <p:extLst>
      <p:ext uri="{BB962C8B-B14F-4D97-AF65-F5344CB8AC3E}">
        <p14:creationId xmlns:p14="http://schemas.microsoft.com/office/powerpoint/2010/main" val="327489787"/>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145</a:t>
            </a:fld>
            <a:endParaRPr lang="en-US" dirty="0"/>
          </a:p>
        </p:txBody>
      </p:sp>
      <p:sp>
        <p:nvSpPr>
          <p:cNvPr id="8" name="Rectangle 7"/>
          <p:cNvSpPr/>
          <p:nvPr/>
        </p:nvSpPr>
        <p:spPr>
          <a:xfrm>
            <a:off x="3230501" y="1605824"/>
            <a:ext cx="1262120"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3772259"/>
            <a:ext cx="2938212" cy="1024076"/>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many times to loop. The default is small for debugging purposes.</a:t>
            </a:r>
            <a:endParaRPr lang="en-US" dirty="0">
              <a:latin typeface="Courier"/>
              <a:cs typeface="Courier"/>
            </a:endParaRPr>
          </a:p>
        </p:txBody>
      </p:sp>
      <p:sp>
        <p:nvSpPr>
          <p:cNvPr id="10" name="Rectangle 9"/>
          <p:cNvSpPr/>
          <p:nvPr/>
        </p:nvSpPr>
        <p:spPr>
          <a:xfrm>
            <a:off x="796161" y="2857778"/>
            <a:ext cx="282522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7937418"/>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146</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rows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4088979"/>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147</a:t>
            </a:fld>
            <a:endParaRPr lang="en-US" dirty="0"/>
          </a:p>
        </p:txBody>
      </p:sp>
    </p:spTree>
    <p:extLst>
      <p:ext uri="{BB962C8B-B14F-4D97-AF65-F5344CB8AC3E}">
        <p14:creationId xmlns:p14="http://schemas.microsoft.com/office/powerpoint/2010/main" val="3222116425"/>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148</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1242096186"/>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149</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33049102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4097165569"/>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150</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3083643240"/>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151</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3710101401"/>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152</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251569825"/>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153</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2073163382"/>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839543220"/>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155</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9043677"/>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156</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2214665"/>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157</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1095815999"/>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158</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3414672237"/>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159</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37411501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45383852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160</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3174812835"/>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161</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3671031422"/>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162</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504256798"/>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163</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399410106"/>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164</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2155955485"/>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165</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3451409390"/>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166</a:t>
            </a:fld>
            <a:endParaRPr lang="en-US" dirty="0"/>
          </a:p>
        </p:txBody>
      </p:sp>
    </p:spTree>
    <p:extLst>
      <p:ext uri="{BB962C8B-B14F-4D97-AF65-F5344CB8AC3E}">
        <p14:creationId xmlns:p14="http://schemas.microsoft.com/office/powerpoint/2010/main" val="4082671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10691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59333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56396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a:t>
            </a:r>
            <a:r>
              <a:rPr lang="en-US" sz="2000" dirty="0" smtClean="0"/>
              <a:t>useful. </a:t>
            </a:r>
            <a:r>
              <a:rPr lang="en-US" sz="2000" dirty="0" smtClean="0"/>
              <a:t>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33874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146"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955"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956"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981"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982"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6001"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6002"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70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702"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72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72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749"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750"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77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77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79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79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82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82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323"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422"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423"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45362823"/>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780345"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18390089"/>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780346"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9746940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677779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8" name="Rectangle 7"/>
          <p:cNvSpPr/>
          <p:nvPr/>
        </p:nvSpPr>
        <p:spPr>
          <a:xfrm>
            <a:off x="2559089" y="4436136"/>
            <a:ext cx="1383802" cy="56873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170367" y="2710736"/>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using a fairly ‘dumb’ decision about when to stop here</a:t>
            </a:r>
            <a:endParaRPr lang="en-US" dirty="0"/>
          </a:p>
        </p:txBody>
      </p:sp>
    </p:spTree>
    <p:extLst>
      <p:ext uri="{BB962C8B-B14F-4D97-AF65-F5344CB8AC3E}">
        <p14:creationId xmlns:p14="http://schemas.microsoft.com/office/powerpoint/2010/main" val="3605995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
        <p:nvSpPr>
          <p:cNvPr id="8" name="Rectangle 7"/>
          <p:cNvSpPr/>
          <p:nvPr/>
        </p:nvSpPr>
        <p:spPr>
          <a:xfrm>
            <a:off x="1706059" y="5066928"/>
            <a:ext cx="6862145"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5592083" y="3260513"/>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aspect of the algorithm – updating the weights</a:t>
            </a:r>
            <a:endParaRPr lang="en-US" dirty="0"/>
          </a:p>
        </p:txBody>
      </p:sp>
    </p:spTree>
    <p:extLst>
      <p:ext uri="{BB962C8B-B14F-4D97-AF65-F5344CB8AC3E}">
        <p14:creationId xmlns:p14="http://schemas.microsoft.com/office/powerpoint/2010/main" val="14928490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
        <p:nvSpPr>
          <p:cNvPr id="8" name="Rectangle 7"/>
          <p:cNvSpPr/>
          <p:nvPr/>
        </p:nvSpPr>
        <p:spPr>
          <a:xfrm>
            <a:off x="4890701" y="5066928"/>
            <a:ext cx="3810198"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2274941"/>
            <a:ext cx="6653630" cy="2122574"/>
          </a:xfrm>
          <a:prstGeom prst="wedgeRectCallout">
            <a:avLst>
              <a:gd name="adj1" fmla="val 13703"/>
              <a:gd name="adj2" fmla="val 7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Here’s where we use the loss function to decide how that update should happen </a:t>
            </a:r>
            <a:r>
              <a:rPr lang="en-US" dirty="0" smtClean="0"/>
              <a:t>.</a:t>
            </a:r>
            <a:r>
              <a:rPr lang="en-US" dirty="0" smtClean="0"/>
              <a:t>	</a:t>
            </a:r>
          </a:p>
          <a:p>
            <a:endParaRPr lang="en-US" sz="1600" dirty="0">
              <a:latin typeface="Courier"/>
              <a:cs typeface="Courier"/>
            </a:endParaRPr>
          </a:p>
          <a:p>
            <a:r>
              <a:rPr lang="en-US" sz="1600" dirty="0" smtClean="0">
                <a:latin typeface="Courier"/>
                <a:cs typeface="Courier"/>
              </a:rPr>
              <a:t># </a:t>
            </a:r>
            <a:r>
              <a:rPr lang="en-US" sz="1600" dirty="0">
                <a:latin typeface="Courier"/>
                <a:cs typeface="Courier"/>
              </a:rPr>
              <a:t>loss function for logistic </a:t>
            </a:r>
            <a:r>
              <a:rPr lang="en-US" sz="1600" dirty="0" smtClean="0">
                <a:latin typeface="Courier"/>
                <a:cs typeface="Courier"/>
              </a:rPr>
              <a:t>regression    </a:t>
            </a:r>
            <a:br>
              <a:rPr lang="en-US" sz="1600" dirty="0" smtClean="0">
                <a:latin typeface="Courier"/>
                <a:cs typeface="Courier"/>
              </a:rPr>
            </a:br>
            <a:r>
              <a:rPr lang="en-US" sz="1600" dirty="0" err="1" smtClean="0">
                <a:latin typeface="Courier"/>
                <a:cs typeface="Courier"/>
              </a:rPr>
              <a:t>def</a:t>
            </a:r>
            <a:r>
              <a:rPr lang="en-US" sz="1600" dirty="0" smtClean="0">
                <a:latin typeface="Courier"/>
                <a:cs typeface="Courier"/>
              </a:rPr>
              <a:t> </a:t>
            </a:r>
            <a:r>
              <a:rPr lang="en-US" sz="1600" dirty="0" err="1">
                <a:latin typeface="Courier"/>
                <a:cs typeface="Courier"/>
              </a:rPr>
              <a:t>loss_func</a:t>
            </a:r>
            <a:r>
              <a:rPr lang="en-US" sz="1600" dirty="0">
                <a:latin typeface="Courier"/>
                <a:cs typeface="Courier"/>
              </a:rPr>
              <a:t>(self, x, weights):</a:t>
            </a:r>
          </a:p>
          <a:p>
            <a:r>
              <a:rPr lang="en-US" sz="1600" dirty="0" smtClean="0">
                <a:latin typeface="Courier"/>
                <a:cs typeface="Courier"/>
              </a:rPr>
              <a:t>   return 1.0 (</a:t>
            </a:r>
            <a:r>
              <a:rPr lang="en-US" sz="1600" dirty="0">
                <a:latin typeface="Courier"/>
                <a:cs typeface="Courier"/>
              </a:rPr>
              <a:t>1.+math.e**(-1.0*</a:t>
            </a:r>
            <a:r>
              <a:rPr lang="en-US" sz="1600" dirty="0" err="1">
                <a:latin typeface="Courier"/>
                <a:cs typeface="Courier"/>
              </a:rPr>
              <a:t>np.dot</a:t>
            </a:r>
            <a:r>
              <a:rPr lang="en-US" sz="1600" dirty="0">
                <a:latin typeface="Courier"/>
                <a:cs typeface="Courier"/>
              </a:rPr>
              <a:t>(</a:t>
            </a:r>
            <a:r>
              <a:rPr lang="en-US" sz="1600" dirty="0" err="1">
                <a:latin typeface="Courier"/>
                <a:cs typeface="Courier"/>
              </a:rPr>
              <a:t>x,weights</a:t>
            </a:r>
            <a:r>
              <a:rPr lang="en-US" sz="1600"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406813137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t>
            </a:r>
            <a:r>
              <a:rPr lang="en-US" dirty="0" smtClean="0"/>
              <a:t>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86017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3/28/16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54</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3/28/16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55</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a:t>
            </a:r>
            <a:r>
              <a:rPr lang="en-US" sz="2000" dirty="0" smtClean="0"/>
              <a:t>with the training </a:t>
            </a:r>
            <a:r>
              <a:rPr lang="en-US" sz="2000" dirty="0" smtClean="0"/>
              <a:t>set. </a:t>
            </a:r>
            <a:r>
              <a:rPr lang="en-US" sz="2000" dirty="0" smtClean="0"/>
              <a:t>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3/28/16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56</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3/28/16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57</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897774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26"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27"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123427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27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27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299"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00"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491"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23"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24"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4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48"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901881976"/>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Tree>
    <p:extLst>
      <p:ext uri="{BB962C8B-B14F-4D97-AF65-F5344CB8AC3E}">
        <p14:creationId xmlns:p14="http://schemas.microsoft.com/office/powerpoint/2010/main" val="5434463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3/28/16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Tree>
    <p:extLst>
      <p:ext uri="{BB962C8B-B14F-4D97-AF65-F5344CB8AC3E}">
        <p14:creationId xmlns:p14="http://schemas.microsoft.com/office/powerpoint/2010/main" val="3408751567"/>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10139</TotalTime>
  <Words>9216</Words>
  <Application>Microsoft Macintosh PowerPoint</Application>
  <PresentationFormat>On-screen Show (4:3)</PresentationFormat>
  <Paragraphs>1896</Paragraphs>
  <Slides>166</Slides>
  <Notes>122</Notes>
  <HiddenSlides>33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166</vt:i4>
      </vt:variant>
    </vt:vector>
  </HeadingPairs>
  <TitlesOfParts>
    <vt:vector size="169" baseType="lpstr">
      <vt:lpstr>Office Theme</vt:lpstr>
      <vt:lpstr>Equation</vt:lpstr>
      <vt:lpstr>Bitmap Image</vt:lpstr>
      <vt:lpstr>PowerPoint Presentation</vt:lpstr>
      <vt:lpstr>Order of Thursday’s presentations?</vt:lpstr>
      <vt:lpstr>Plan for today</vt:lpstr>
      <vt:lpstr>Selecting algorithms</vt:lpstr>
      <vt:lpstr>Selecting algorithms</vt:lpstr>
      <vt:lpstr>Regression:  Predicting a Quantity</vt:lpstr>
      <vt:lpstr>Least Squares Regression</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Implementing Gradient Descent</vt:lpstr>
      <vt:lpstr>Main algorithm</vt:lpstr>
      <vt:lpstr>Main algorithm</vt:lpstr>
      <vt:lpstr>Main algorithm</vt:lpstr>
      <vt:lpstr>Main algorithm</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After applying logistic regression:</vt:lpstr>
      <vt:lpstr>Logistic regression</vt:lpstr>
      <vt:lpstr>Logistic regression: Review</vt:lpstr>
      <vt:lpstr>Regression for big data</vt:lpstr>
      <vt:lpstr>How do we handle big data</vt:lpstr>
      <vt:lpstr>How do we handle big data</vt:lpstr>
      <vt:lpstr>How do we handle big data</vt:lpstr>
      <vt:lpstr>Small Data version</vt:lpstr>
      <vt:lpstr>Stochastic Version</vt:lpstr>
      <vt:lpstr>Stochastic Version</vt:lpstr>
      <vt:lpstr>Stochastic Version</vt:lpstr>
      <vt:lpstr>get_data</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620</cp:revision>
  <dcterms:created xsi:type="dcterms:W3CDTF">2013-10-07T16:54:34Z</dcterms:created>
  <dcterms:modified xsi:type="dcterms:W3CDTF">2016-03-28T10:55:10Z</dcterms:modified>
</cp:coreProperties>
</file>