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vml" ContentType="application/vnd.openxmlformats-officedocument.vmlDrawi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embeddings/oleObject1.bin" ContentType="application/vnd.openxmlformats-officedocument.oleObject"/>
  <Override PartName="/ppt/notesSlides/notesSlide6.xml" ContentType="application/vnd.openxmlformats-officedocument.presentationml.notesSlide+xml"/>
  <Override PartName="/ppt/embeddings/oleObject2.bin" ContentType="application/vnd.openxmlformats-officedocument.oleObject"/>
  <Override PartName="/ppt/notesSlides/notesSlide7.xml" ContentType="application/vnd.openxmlformats-officedocument.presentationml.notesSlide+xml"/>
  <Override PartName="/ppt/embeddings/oleObject3.bin" ContentType="application/vnd.openxmlformats-officedocument.oleObject"/>
  <Override PartName="/ppt/notesSlides/notesSlide8.xml" ContentType="application/vnd.openxmlformats-officedocument.presentationml.notesSlide+xml"/>
  <Override PartName="/ppt/embeddings/oleObject4.bin" ContentType="application/vnd.openxmlformats-officedocument.oleObject"/>
  <Override PartName="/ppt/notesSlides/notesSlide9.xml" ContentType="application/vnd.openxmlformats-officedocument.presentationml.notesSlide+xml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92"/>
  </p:notesMasterIdLst>
  <p:handoutMasterIdLst>
    <p:handoutMasterId r:id="rId93"/>
  </p:handoutMasterIdLst>
  <p:sldIdLst>
    <p:sldId id="258" r:id="rId2"/>
    <p:sldId id="592" r:id="rId3"/>
    <p:sldId id="593" r:id="rId4"/>
    <p:sldId id="594" r:id="rId5"/>
    <p:sldId id="595" r:id="rId6"/>
    <p:sldId id="596" r:id="rId7"/>
    <p:sldId id="597" r:id="rId8"/>
    <p:sldId id="598" r:id="rId9"/>
    <p:sldId id="599" r:id="rId10"/>
    <p:sldId id="600" r:id="rId11"/>
    <p:sldId id="601" r:id="rId12"/>
    <p:sldId id="602" r:id="rId13"/>
    <p:sldId id="603" r:id="rId14"/>
    <p:sldId id="604" r:id="rId15"/>
    <p:sldId id="605" r:id="rId16"/>
    <p:sldId id="606" r:id="rId17"/>
    <p:sldId id="607" r:id="rId18"/>
    <p:sldId id="608" r:id="rId19"/>
    <p:sldId id="609" r:id="rId20"/>
    <p:sldId id="610" r:id="rId21"/>
    <p:sldId id="611" r:id="rId22"/>
    <p:sldId id="612" r:id="rId23"/>
    <p:sldId id="613" r:id="rId24"/>
    <p:sldId id="614" r:id="rId25"/>
    <p:sldId id="615" r:id="rId26"/>
    <p:sldId id="616" r:id="rId27"/>
    <p:sldId id="617" r:id="rId28"/>
    <p:sldId id="618" r:id="rId29"/>
    <p:sldId id="619" r:id="rId30"/>
    <p:sldId id="620" r:id="rId31"/>
    <p:sldId id="621" r:id="rId32"/>
    <p:sldId id="622" r:id="rId33"/>
    <p:sldId id="623" r:id="rId34"/>
    <p:sldId id="624" r:id="rId35"/>
    <p:sldId id="625" r:id="rId36"/>
    <p:sldId id="626" r:id="rId37"/>
    <p:sldId id="627" r:id="rId38"/>
    <p:sldId id="628" r:id="rId39"/>
    <p:sldId id="630" r:id="rId40"/>
    <p:sldId id="631" r:id="rId41"/>
    <p:sldId id="632" r:id="rId42"/>
    <p:sldId id="633" r:id="rId43"/>
    <p:sldId id="634" r:id="rId44"/>
    <p:sldId id="516" r:id="rId45"/>
    <p:sldId id="551" r:id="rId46"/>
    <p:sldId id="553" r:id="rId47"/>
    <p:sldId id="554" r:id="rId48"/>
    <p:sldId id="555" r:id="rId49"/>
    <p:sldId id="560" r:id="rId50"/>
    <p:sldId id="556" r:id="rId51"/>
    <p:sldId id="562" r:id="rId52"/>
    <p:sldId id="564" r:id="rId53"/>
    <p:sldId id="563" r:id="rId54"/>
    <p:sldId id="565" r:id="rId55"/>
    <p:sldId id="568" r:id="rId56"/>
    <p:sldId id="569" r:id="rId57"/>
    <p:sldId id="566" r:id="rId58"/>
    <p:sldId id="570" r:id="rId59"/>
    <p:sldId id="557" r:id="rId60"/>
    <p:sldId id="559" r:id="rId61"/>
    <p:sldId id="561" r:id="rId62"/>
    <p:sldId id="517" r:id="rId63"/>
    <p:sldId id="571" r:id="rId64"/>
    <p:sldId id="577" r:id="rId65"/>
    <p:sldId id="578" r:id="rId66"/>
    <p:sldId id="579" r:id="rId67"/>
    <p:sldId id="580" r:id="rId68"/>
    <p:sldId id="581" r:id="rId69"/>
    <p:sldId id="582" r:id="rId70"/>
    <p:sldId id="572" r:id="rId71"/>
    <p:sldId id="573" r:id="rId72"/>
    <p:sldId id="574" r:id="rId73"/>
    <p:sldId id="575" r:id="rId74"/>
    <p:sldId id="576" r:id="rId75"/>
    <p:sldId id="519" r:id="rId76"/>
    <p:sldId id="583" r:id="rId77"/>
    <p:sldId id="584" r:id="rId78"/>
    <p:sldId id="586" r:id="rId79"/>
    <p:sldId id="532" r:id="rId80"/>
    <p:sldId id="585" r:id="rId81"/>
    <p:sldId id="541" r:id="rId82"/>
    <p:sldId id="542" r:id="rId83"/>
    <p:sldId id="588" r:id="rId84"/>
    <p:sldId id="587" r:id="rId85"/>
    <p:sldId id="589" r:id="rId86"/>
    <p:sldId id="544" r:id="rId87"/>
    <p:sldId id="591" r:id="rId88"/>
    <p:sldId id="590" r:id="rId89"/>
    <p:sldId id="547" r:id="rId90"/>
    <p:sldId id="548" r:id="rId9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5207" autoAdjust="0"/>
    <p:restoredTop sz="73305" autoAdjust="0"/>
  </p:normalViewPr>
  <p:slideViewPr>
    <p:cSldViewPr snapToGrid="0" snapToObjects="1">
      <p:cViewPr varScale="1">
        <p:scale>
          <a:sx n="60" d="100"/>
          <a:sy n="60" d="100"/>
        </p:scale>
        <p:origin x="-1728" y="-96"/>
      </p:cViewPr>
      <p:guideLst>
        <p:guide orient="horz" pos="2160"/>
        <p:guide pos="58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742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notesMaster" Target="notesMasters/notesMaster1.xml"/><Relationship Id="rId93" Type="http://schemas.openxmlformats.org/officeDocument/2006/relationships/handoutMaster" Target="handoutMasters/handoutMaster1.xml"/><Relationship Id="rId94" Type="http://schemas.openxmlformats.org/officeDocument/2006/relationships/printerSettings" Target="printerSettings/printerSettings1.bin"/><Relationship Id="rId95" Type="http://schemas.openxmlformats.org/officeDocument/2006/relationships/presProps" Target="presProps.xml"/><Relationship Id="rId96" Type="http://schemas.openxmlformats.org/officeDocument/2006/relationships/viewProps" Target="viewProps.xml"/><Relationship Id="rId97" Type="http://schemas.openxmlformats.org/officeDocument/2006/relationships/theme" Target="theme/theme1.xml"/><Relationship Id="rId98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AAB66F-B1B7-D045-B4E8-4F60236F228D}" type="datetimeFigureOut">
              <a:rPr lang="en-US" smtClean="0"/>
              <a:t>3/6/14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74789D-9866-5E4A-88FF-2ACAF392B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557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CF8E76-06A6-164E-A6FA-EC32C13EB232}" type="datetimeFigureOut">
              <a:rPr lang="en-US" smtClean="0"/>
              <a:t>3/6/14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66F34B-9C4D-8640-BB34-4C24A79C9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6766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2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3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4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5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6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7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9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1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2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3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4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5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6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7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8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89C97AA-5D3F-E44B-B1D1-E43822659D0B}" type="slidenum">
              <a:rPr lang="en-US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C4A8B7D3-00FA-7C4C-9FBB-74198A8C6EFF}" type="slidenum">
              <a:rPr lang="en-US" sz="1200"/>
              <a:pPr/>
              <a:t>34</a:t>
            </a:fld>
            <a:endParaRPr lang="en-US" sz="1200"/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r>
              <a:rPr lang="en-US" dirty="0" smtClean="0"/>
              <a:t>Very powerful…</a:t>
            </a:r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F307BC5-8A41-C140-84F0-D3079BEAA6EA}" type="slidenum">
              <a:rPr lang="en-US" sz="1200"/>
              <a:pPr/>
              <a:t>35</a:t>
            </a:fld>
            <a:endParaRPr lang="en-US" sz="1200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C45DF53D-FA30-AE4C-9604-B7CDF16EA55D}" type="slidenum">
              <a:rPr lang="en-US" sz="1200"/>
              <a:pPr/>
              <a:t>36</a:t>
            </a:fld>
            <a:endParaRPr lang="en-US" sz="1200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41C58332-7AD2-7947-BCA6-EBBFC5AB0A2D}" type="slidenum">
              <a:rPr lang="en-US" sz="1200"/>
              <a:pPr/>
              <a:t>37</a:t>
            </a:fld>
            <a:endParaRPr lang="en-US" sz="1200"/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C01AFFD-5309-0840-9026-DF762A30D275}" type="slidenum">
              <a:rPr lang="en-US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F29CAE5C-8CBA-ED48-B30F-81EBD99EC023}" type="slidenum">
              <a:rPr lang="en-US" sz="1200"/>
              <a:pPr/>
              <a:t>39</a:t>
            </a:fld>
            <a:endParaRPr lang="en-US" sz="1200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1BB2C51E-E3DC-F546-B67F-828AE5A24F7A}" type="slidenum">
              <a:rPr lang="en-US" sz="1200"/>
              <a:pPr/>
              <a:t>40</a:t>
            </a:fld>
            <a:endParaRPr lang="en-US" sz="1200"/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Thank you!!!!</a:t>
            </a:r>
          </a:p>
          <a:p>
            <a:r>
              <a:rPr lang="en-US" dirty="0" smtClean="0"/>
              <a:t>Quizzes stay, they will be unannounced,</a:t>
            </a:r>
            <a:r>
              <a:rPr lang="en-US" baseline="0" dirty="0" smtClean="0"/>
              <a:t> I will try not to put them in the first 10 minutes of class, but after that it’s your problem.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I will try to include more review &amp; overview slides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0507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Will cover some big data after the break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7088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9D8CD37-0297-9E47-BF2A-A5BC90E5AD1A}" type="slidenum">
              <a:rPr lang="en-US" sz="1200"/>
              <a:pPr/>
              <a:t>44</a:t>
            </a:fld>
            <a:endParaRPr lang="en-US" sz="1200"/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568832DC-94BA-0E45-A9F1-A724C5CDB5ED}" type="slidenum">
              <a:rPr lang="en-US" sz="1200"/>
              <a:pPr/>
              <a:t>15</a:t>
            </a:fld>
            <a:endParaRPr lang="en-US" sz="1200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9D8CD37-0297-9E47-BF2A-A5BC90E5AD1A}" type="slidenum">
              <a:rPr lang="en-US" sz="1200"/>
              <a:pPr/>
              <a:t>45</a:t>
            </a:fld>
            <a:endParaRPr lang="en-US" sz="1200"/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9D8CD37-0297-9E47-BF2A-A5BC90E5AD1A}" type="slidenum">
              <a:rPr lang="en-US" sz="1200"/>
              <a:pPr/>
              <a:t>46</a:t>
            </a:fld>
            <a:endParaRPr lang="en-US" sz="1200"/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9D8CD37-0297-9E47-BF2A-A5BC90E5AD1A}" type="slidenum">
              <a:rPr lang="en-US" sz="1200"/>
              <a:pPr/>
              <a:t>47</a:t>
            </a:fld>
            <a:endParaRPr lang="en-US" sz="1200"/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  <a:p>
            <a:pPr eaLnBrk="1" hangingPunct="1"/>
            <a:r>
              <a:rPr lang="en-US"/>
              <a:t>----- Meeting Notes (3/4/14 10:21) -----</a:t>
            </a:r>
          </a:p>
          <a:p>
            <a:pPr eaLnBrk="1" hangingPunct="1"/>
            <a:r>
              <a:rPr lang="en-US"/>
              <a:t>need to update percentages 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9D8CD37-0297-9E47-BF2A-A5BC90E5AD1A}" type="slidenum">
              <a:rPr lang="en-US" sz="1200"/>
              <a:pPr/>
              <a:t>48</a:t>
            </a:fld>
            <a:endParaRPr lang="en-US" sz="1200"/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9D8CD37-0297-9E47-BF2A-A5BC90E5AD1A}" type="slidenum">
              <a:rPr lang="en-US" sz="1200"/>
              <a:pPr/>
              <a:t>49</a:t>
            </a:fld>
            <a:endParaRPr lang="en-US" sz="1200"/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9D8CD37-0297-9E47-BF2A-A5BC90E5AD1A}" type="slidenum">
              <a:rPr lang="en-US" sz="1200"/>
              <a:pPr/>
              <a:t>50</a:t>
            </a:fld>
            <a:endParaRPr lang="en-US" sz="1200"/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9D8CD37-0297-9E47-BF2A-A5BC90E5AD1A}" type="slidenum">
              <a:rPr lang="en-US" sz="1200"/>
              <a:pPr/>
              <a:t>51</a:t>
            </a:fld>
            <a:endParaRPr lang="en-US" sz="1200"/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9D8CD37-0297-9E47-BF2A-A5BC90E5AD1A}" type="slidenum">
              <a:rPr lang="en-US" sz="1200"/>
              <a:pPr/>
              <a:t>52</a:t>
            </a:fld>
            <a:endParaRPr lang="en-US" sz="1200"/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9D8CD37-0297-9E47-BF2A-A5BC90E5AD1A}" type="slidenum">
              <a:rPr lang="en-US" sz="1200"/>
              <a:pPr/>
              <a:t>53</a:t>
            </a:fld>
            <a:endParaRPr lang="en-US" sz="1200"/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9D8CD37-0297-9E47-BF2A-A5BC90E5AD1A}" type="slidenum">
              <a:rPr lang="en-US" sz="1200"/>
              <a:pPr/>
              <a:t>54</a:t>
            </a:fld>
            <a:endParaRPr lang="en-US" sz="1200"/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16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16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19E79293-603F-4E48-829A-052D24EEE5CD}" type="slidenum">
              <a:rPr lang="en-US" sz="1200"/>
              <a:pPr/>
              <a:t>18</a:t>
            </a:fld>
            <a:endParaRPr lang="en-US" sz="120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9D8CD37-0297-9E47-BF2A-A5BC90E5AD1A}" type="slidenum">
              <a:rPr lang="en-US" sz="1200"/>
              <a:pPr/>
              <a:t>55</a:t>
            </a:fld>
            <a:endParaRPr lang="en-US" sz="1200"/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9D8CD37-0297-9E47-BF2A-A5BC90E5AD1A}" type="slidenum">
              <a:rPr lang="en-US" sz="1200"/>
              <a:pPr/>
              <a:t>56</a:t>
            </a:fld>
            <a:endParaRPr lang="en-US" sz="1200"/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9D8CD37-0297-9E47-BF2A-A5BC90E5AD1A}" type="slidenum">
              <a:rPr lang="en-US" sz="1200"/>
              <a:pPr/>
              <a:t>57</a:t>
            </a:fld>
            <a:endParaRPr lang="en-US" sz="1200"/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9D8CD37-0297-9E47-BF2A-A5BC90E5AD1A}" type="slidenum">
              <a:rPr lang="en-US" sz="1200"/>
              <a:pPr/>
              <a:t>58</a:t>
            </a:fld>
            <a:endParaRPr lang="en-US" sz="1200"/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9D8CD37-0297-9E47-BF2A-A5BC90E5AD1A}" type="slidenum">
              <a:rPr lang="en-US" sz="1200"/>
              <a:pPr/>
              <a:t>59</a:t>
            </a:fld>
            <a:endParaRPr lang="en-US" sz="1200"/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9D8CD37-0297-9E47-BF2A-A5BC90E5AD1A}" type="slidenum">
              <a:rPr lang="en-US" sz="1200"/>
              <a:pPr/>
              <a:t>60</a:t>
            </a:fld>
            <a:endParaRPr lang="en-US" sz="1200"/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9D8CD37-0297-9E47-BF2A-A5BC90E5AD1A}" type="slidenum">
              <a:rPr lang="en-US" sz="1200"/>
              <a:pPr/>
              <a:t>61</a:t>
            </a:fld>
            <a:endParaRPr lang="en-US" sz="1200"/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9D8CD37-0297-9E47-BF2A-A5BC90E5AD1A}" type="slidenum">
              <a:rPr lang="en-US" sz="1200"/>
              <a:pPr/>
              <a:t>62</a:t>
            </a:fld>
            <a:endParaRPr lang="en-US" sz="1200"/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Arial" charset="0"/>
              </a:rPr>
              <a:t>Called ‘holdout validation’ : need a large enough holdout set so you can trust the result (and this reduces your training data which you almost never have enough of)</a:t>
            </a:r>
          </a:p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9D8CD37-0297-9E47-BF2A-A5BC90E5AD1A}" type="slidenum">
              <a:rPr lang="en-US" sz="1200"/>
              <a:pPr/>
              <a:t>63</a:t>
            </a:fld>
            <a:endParaRPr lang="en-US" sz="1200"/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Arial" charset="0"/>
              </a:rPr>
              <a:t>Called ‘holdout validation’ : need a large enough holdout set so you can trust the result (and this reduces your training data which you almost never have enough of)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Xxx need to explain and illustrate </a:t>
            </a:r>
            <a:r>
              <a:rPr lang="en-US" smtClean="0"/>
              <a:t>this better</a:t>
            </a:r>
            <a:endParaRPr lang="en-US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044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30AFC1B-D734-584E-A115-4081952A23DE}" type="slidenum">
              <a:rPr lang="en-US"/>
              <a:pPr/>
              <a:t>64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1C843CDC-177C-5A4C-B657-F8CB9EC69B7D}" type="slidenum">
              <a:rPr lang="en-US" sz="1200"/>
              <a:pPr/>
              <a:t>27</a:t>
            </a:fld>
            <a:endParaRPr lang="en-US" sz="1200"/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9D8CD37-0297-9E47-BF2A-A5BC90E5AD1A}" type="slidenum">
              <a:rPr lang="en-US" sz="1200"/>
              <a:pPr/>
              <a:t>69</a:t>
            </a:fld>
            <a:endParaRPr lang="en-US" sz="1200"/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Arial" charset="0"/>
              </a:rPr>
              <a:t>Called ‘holdout validation’ : need a large enough holdout set so you can trust the result (and this reduces your training data which you almost never have enough of)</a:t>
            </a:r>
          </a:p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75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075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11F1058-F432-0F41-94CB-974B3A6792B5}" type="slidenum">
              <a:rPr lang="en-US"/>
              <a:pPr/>
              <a:t>70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85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085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B9A2338-E874-F042-9B25-2D798A528C8C}" type="slidenum">
              <a:rPr lang="en-US"/>
              <a:pPr/>
              <a:t>71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95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095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CEC3598-BFF5-3F48-AAB1-47316EA053D8}" type="slidenum">
              <a:rPr lang="en-US"/>
              <a:pPr/>
              <a:t>72</a:t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05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dirty="0" smtClean="0"/>
              <a:t>And so on…</a:t>
            </a:r>
            <a:endParaRPr lang="en-US" dirty="0"/>
          </a:p>
        </p:txBody>
      </p:sp>
      <p:sp>
        <p:nvSpPr>
          <p:cNvPr id="1105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3E294F6-A005-B446-8622-42549A774AD5}" type="slidenum">
              <a:rPr lang="en-US"/>
              <a:pPr/>
              <a:t>73</a:t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05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dirty="0" smtClean="0"/>
              <a:t>And so on…</a:t>
            </a:r>
            <a:endParaRPr lang="en-US" dirty="0"/>
          </a:p>
        </p:txBody>
      </p:sp>
      <p:sp>
        <p:nvSpPr>
          <p:cNvPr id="1105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3E294F6-A005-B446-8622-42549A774AD5}" type="slidenum">
              <a:rPr lang="en-US"/>
              <a:pPr/>
              <a:t>74</a:t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BA95748-F32F-4448-B9A2-A340926EB5BC}" type="slidenum">
              <a:rPr lang="en-US" sz="1200"/>
              <a:pPr/>
              <a:t>75</a:t>
            </a:fld>
            <a:endParaRPr lang="en-US" sz="1200"/>
          </a:p>
        </p:txBody>
      </p:sp>
      <p:sp>
        <p:nvSpPr>
          <p:cNvPr id="171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marL="0" indent="0">
              <a:buNone/>
            </a:pPr>
            <a:endParaRPr lang="en-US" sz="3200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BA95748-F32F-4448-B9A2-A340926EB5BC}" type="slidenum">
              <a:rPr lang="en-US" sz="1200"/>
              <a:pPr/>
              <a:t>76</a:t>
            </a:fld>
            <a:endParaRPr lang="en-US" sz="1200"/>
          </a:p>
        </p:txBody>
      </p:sp>
      <p:sp>
        <p:nvSpPr>
          <p:cNvPr id="171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dirty="0" smtClean="0">
                <a:latin typeface="Arial" charset="0"/>
              </a:rPr>
              <a:t>But there are problems with this…a</a:t>
            </a:r>
          </a:p>
          <a:p>
            <a:pPr lvl="1">
              <a:lnSpc>
                <a:spcPct val="90000"/>
              </a:lnSpc>
              <a:buNone/>
            </a:pPr>
            <a:r>
              <a:rPr lang="en-US" sz="2000" dirty="0" smtClean="0">
                <a:latin typeface="Arial" charset="0"/>
              </a:rPr>
              <a:t>	If the training data is not very independent</a:t>
            </a:r>
          </a:p>
          <a:p>
            <a:pPr lvl="2">
              <a:lnSpc>
                <a:spcPct val="90000"/>
              </a:lnSpc>
            </a:pPr>
            <a:r>
              <a:rPr lang="en-US" sz="1800" dirty="0" smtClean="0">
                <a:latin typeface="Arial" charset="0"/>
              </a:rPr>
              <a:t>Multiple very similar (identical?) training instances</a:t>
            </a:r>
          </a:p>
          <a:p>
            <a:pPr lvl="2">
              <a:lnSpc>
                <a:spcPct val="90000"/>
              </a:lnSpc>
            </a:pPr>
            <a:r>
              <a:rPr lang="en-US" sz="1800" dirty="0" smtClean="0">
                <a:latin typeface="Arial" charset="0"/>
              </a:rPr>
              <a:t>(such as from the same person)</a:t>
            </a:r>
          </a:p>
          <a:p>
            <a:pPr lvl="1">
              <a:lnSpc>
                <a:spcPct val="90000"/>
              </a:lnSpc>
              <a:buNone/>
            </a:pPr>
            <a:r>
              <a:rPr lang="en-US" sz="2000" dirty="0" smtClean="0">
                <a:latin typeface="Arial" charset="0"/>
              </a:rPr>
              <a:t>	You will be back to testing against </a:t>
            </a:r>
            <a:br>
              <a:rPr lang="en-US" sz="2000" dirty="0" smtClean="0">
                <a:latin typeface="Arial" charset="0"/>
              </a:rPr>
            </a:br>
            <a:r>
              <a:rPr lang="en-US" sz="2000" dirty="0" smtClean="0">
                <a:latin typeface="Arial" charset="0"/>
              </a:rPr>
              <a:t>(a copy of part of) your training data</a:t>
            </a:r>
          </a:p>
          <a:p>
            <a:pPr lvl="1">
              <a:lnSpc>
                <a:spcPct val="90000"/>
              </a:lnSpc>
              <a:buNone/>
            </a:pPr>
            <a:r>
              <a:rPr lang="en-US" sz="2000" dirty="0" smtClean="0">
                <a:latin typeface="Arial" charset="0"/>
                <a:sym typeface="Wingdings" charset="0"/>
              </a:rPr>
              <a:t>	 </a:t>
            </a:r>
            <a:r>
              <a:rPr lang="en-US" sz="2000" dirty="0" smtClean="0">
                <a:latin typeface="Arial" charset="0"/>
              </a:rPr>
              <a:t>Estimates tend to end up too optimistic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 smtClean="0">
              <a:latin typeface="Arial" charset="0"/>
            </a:endParaRPr>
          </a:p>
          <a:p>
            <a:pPr marL="0" indent="0">
              <a:buNone/>
            </a:pPr>
            <a:endParaRPr lang="en-US" sz="3200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BA95748-F32F-4448-B9A2-A340926EB5BC}" type="slidenum">
              <a:rPr lang="en-US" sz="1200"/>
              <a:pPr/>
              <a:t>77</a:t>
            </a:fld>
            <a:endParaRPr lang="en-US" sz="1200"/>
          </a:p>
        </p:txBody>
      </p:sp>
      <p:sp>
        <p:nvSpPr>
          <p:cNvPr id="171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marL="0" indent="0">
              <a:buNone/>
            </a:pPr>
            <a:endParaRPr lang="en-US" sz="3200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167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3427CC4-E0FE-F446-BDD2-579C95420CB6}" type="slidenum">
              <a:rPr lang="en-US"/>
              <a:pPr/>
              <a:t>78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913B90-EB60-F64B-869F-84FF0DC7B92F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25900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146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70CF2B1-C9F4-884F-A656-3295DEA3DBFB}" type="slidenum">
              <a:rPr lang="en-US"/>
              <a:pPr/>
              <a:t>79</a:t>
            </a:fld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DB330D2B-C234-6C4C-B949-335A38C8CB4A}" type="slidenum">
              <a:rPr lang="en-US" sz="1200"/>
              <a:pPr/>
              <a:t>81</a:t>
            </a:fld>
            <a:endParaRPr lang="en-US" sz="1200"/>
          </a:p>
        </p:txBody>
      </p:sp>
      <p:sp>
        <p:nvSpPr>
          <p:cNvPr id="174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AE97A967-1E71-C54C-88BA-FE502C13F9B2}" type="slidenum">
              <a:rPr lang="en-US" sz="1200"/>
              <a:pPr/>
              <a:t>82</a:t>
            </a:fld>
            <a:endParaRPr lang="en-US" sz="1200"/>
          </a:p>
        </p:txBody>
      </p:sp>
      <p:sp>
        <p:nvSpPr>
          <p:cNvPr id="175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AE97A967-1E71-C54C-88BA-FE502C13F9B2}" type="slidenum">
              <a:rPr lang="en-US" sz="1200"/>
              <a:pPr/>
              <a:t>83</a:t>
            </a:fld>
            <a:endParaRPr lang="en-US" sz="1200"/>
          </a:p>
        </p:txBody>
      </p:sp>
      <p:sp>
        <p:nvSpPr>
          <p:cNvPr id="175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AE97A967-1E71-C54C-88BA-FE502C13F9B2}" type="slidenum">
              <a:rPr lang="en-US" sz="1200"/>
              <a:pPr/>
              <a:t>84</a:t>
            </a:fld>
            <a:endParaRPr lang="en-US" sz="1200"/>
          </a:p>
        </p:txBody>
      </p:sp>
      <p:sp>
        <p:nvSpPr>
          <p:cNvPr id="175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AE97A967-1E71-C54C-88BA-FE502C13F9B2}" type="slidenum">
              <a:rPr lang="en-US" sz="1200"/>
              <a:pPr/>
              <a:t>85</a:t>
            </a:fld>
            <a:endParaRPr lang="en-US" sz="1200"/>
          </a:p>
        </p:txBody>
      </p:sp>
      <p:sp>
        <p:nvSpPr>
          <p:cNvPr id="175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sz="1200" dirty="0" smtClean="0">
                <a:latin typeface="Arial" charset="0"/>
              </a:rPr>
              <a:t>Unfair advantage – you know more about the data than your system!</a:t>
            </a:r>
          </a:p>
          <a:p>
            <a:r>
              <a:rPr lang="en-US" dirty="0" smtClean="0">
                <a:latin typeface="Arial" charset="0"/>
              </a:rPr>
              <a:t>Your estimate will be overly optimistic</a:t>
            </a:r>
          </a:p>
        </p:txBody>
      </p:sp>
      <p:sp>
        <p:nvSpPr>
          <p:cNvPr id="983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BD6FBDE-A0D6-C54A-ACB9-564D5336D90E}" type="slidenum">
              <a:rPr lang="en-US"/>
              <a:pPr/>
              <a:t>86</a:t>
            </a:fld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sz="1200" dirty="0" smtClean="0">
                <a:latin typeface="Arial" charset="0"/>
              </a:rPr>
              <a:t>Unfair advantage – you know more about the data than your system!</a:t>
            </a:r>
          </a:p>
          <a:p>
            <a:r>
              <a:rPr lang="en-US" dirty="0" smtClean="0">
                <a:latin typeface="Arial" charset="0"/>
              </a:rPr>
              <a:t>Your estimate will be overly optimistic</a:t>
            </a:r>
          </a:p>
          <a:p>
            <a:endParaRPr lang="en-US" dirty="0" smtClean="0">
              <a:latin typeface="Arial" charset="0"/>
            </a:endParaRPr>
          </a:p>
          <a:p>
            <a:endParaRPr lang="en-US" dirty="0"/>
          </a:p>
        </p:txBody>
      </p:sp>
      <p:sp>
        <p:nvSpPr>
          <p:cNvPr id="983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BD6FBDE-A0D6-C54A-ACB9-564D5336D90E}" type="slidenum">
              <a:rPr lang="en-US"/>
              <a:pPr/>
              <a:t>87</a:t>
            </a:fld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3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BD6FBDE-A0D6-C54A-ACB9-564D5336D90E}" type="slidenum">
              <a:rPr lang="en-US"/>
              <a:pPr/>
              <a:t>88</a:t>
            </a:fld>
            <a:endParaRPr 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2117755-F471-B54C-860B-BBB4E54E9A27}" type="slidenum">
              <a:rPr lang="en-US"/>
              <a:pPr/>
              <a:t>89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913B90-EB60-F64B-869F-84FF0DC7B92F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25900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A4D1B00-FFE3-1440-8A72-B672AC7ABAE9}" type="slidenum">
              <a:rPr lang="en-US"/>
              <a:pPr/>
              <a:t>90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913B90-EB60-F64B-869F-84FF0DC7B92F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2590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913B90-EB60-F64B-869F-84FF0DC7B92F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2590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807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925513" y="3518487"/>
            <a:ext cx="7250696" cy="1040870"/>
          </a:xfrm>
        </p:spPr>
        <p:txBody>
          <a:bodyPr lIns="0" tIns="0" rIns="0" bIns="0" anchor="t" anchorCtr="0">
            <a:noAutofit/>
          </a:bodyPr>
          <a:lstStyle>
            <a:lvl1pPr marL="0" indent="0" algn="l">
              <a:lnSpc>
                <a:spcPts val="2600"/>
              </a:lnSpc>
              <a:buNone/>
              <a:defRPr sz="2400" b="0" i="0">
                <a:ln>
                  <a:noFill/>
                </a:ln>
                <a:solidFill>
                  <a:srgbClr val="618091"/>
                </a:solidFill>
                <a:latin typeface="Helvetica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925513" y="3344039"/>
            <a:ext cx="7250695" cy="33867"/>
            <a:chOff x="1168400" y="4166292"/>
            <a:chExt cx="7250695" cy="33867"/>
          </a:xfrm>
        </p:grpSpPr>
        <p:cxnSp>
          <p:nvCxnSpPr>
            <p:cNvPr id="19" name="Straight Connector 18"/>
            <p:cNvCxnSpPr/>
            <p:nvPr userDrawn="1"/>
          </p:nvCxnSpPr>
          <p:spPr>
            <a:xfrm>
              <a:off x="1168400" y="4166292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168400" y="4200159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925513" y="5170488"/>
            <a:ext cx="7250112" cy="302207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600" b="1" baseline="0">
                <a:solidFill>
                  <a:srgbClr val="850205"/>
                </a:solidFill>
              </a:defRPr>
            </a:lvl1pPr>
            <a:lvl2pPr marL="228600" indent="0">
              <a:buNone/>
              <a:defRPr sz="1600" b="1">
                <a:solidFill>
                  <a:srgbClr val="850205"/>
                </a:solidFill>
              </a:defRPr>
            </a:lvl2pPr>
            <a:lvl3pPr marL="457200" indent="0">
              <a:buNone/>
              <a:defRPr sz="1600" b="1">
                <a:solidFill>
                  <a:srgbClr val="850205"/>
                </a:solidFill>
              </a:defRPr>
            </a:lvl3pPr>
            <a:lvl4pPr marL="685800" indent="0">
              <a:buNone/>
              <a:defRPr sz="1600" b="1">
                <a:solidFill>
                  <a:srgbClr val="850205"/>
                </a:solidFill>
              </a:defRPr>
            </a:lvl4pPr>
            <a:lvl5pPr marL="914400" indent="0">
              <a:buNone/>
              <a:defRPr sz="1600" b="1">
                <a:solidFill>
                  <a:srgbClr val="850205"/>
                </a:solidFill>
              </a:defRPr>
            </a:lvl5pPr>
          </a:lstStyle>
          <a:p>
            <a:pPr lvl="0"/>
            <a:r>
              <a:rPr lang="en-US" dirty="0" smtClean="0"/>
              <a:t>AUTHOR NAME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925513" y="5453841"/>
            <a:ext cx="7250112" cy="539750"/>
          </a:xfrm>
        </p:spPr>
        <p:txBody>
          <a:bodyPr/>
          <a:lstStyle>
            <a:lvl1pPr marL="0" indent="0">
              <a:buNone/>
              <a:defRPr sz="1600" i="1" baseline="0">
                <a:solidFill>
                  <a:srgbClr val="B5B5B5"/>
                </a:solidFill>
              </a:defRPr>
            </a:lvl1pPr>
            <a:lvl2pPr marL="228600" indent="0">
              <a:buNone/>
              <a:defRPr sz="1600" i="1">
                <a:solidFill>
                  <a:srgbClr val="B5B5B5"/>
                </a:solidFill>
              </a:defRPr>
            </a:lvl2pPr>
            <a:lvl3pPr marL="457200" indent="0">
              <a:buNone/>
              <a:defRPr sz="1600" i="1">
                <a:solidFill>
                  <a:srgbClr val="B5B5B5"/>
                </a:solidFill>
              </a:defRPr>
            </a:lvl3pPr>
            <a:lvl4pPr marL="685800" indent="0">
              <a:buNone/>
              <a:defRPr sz="1600" i="1">
                <a:solidFill>
                  <a:srgbClr val="B5B5B5"/>
                </a:solidFill>
              </a:defRPr>
            </a:lvl4pPr>
            <a:lvl5pPr marL="914400" indent="0">
              <a:buNone/>
              <a:defRPr sz="1600" i="1">
                <a:solidFill>
                  <a:srgbClr val="B5B5B5"/>
                </a:solidFill>
              </a:defRPr>
            </a:lvl5pPr>
          </a:lstStyle>
          <a:p>
            <a:pPr lvl="0"/>
            <a:r>
              <a:rPr lang="en-US" dirty="0" smtClean="0"/>
              <a:t>Author Affiliation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117118"/>
            <a:ext cx="990599" cy="28113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925513" y="1735071"/>
            <a:ext cx="7250695" cy="1362743"/>
          </a:xfrm>
          <a:ln>
            <a:noFill/>
          </a:ln>
        </p:spPr>
        <p:txBody>
          <a:bodyPr lIns="0" tIns="0" rIns="0" bIns="0" anchor="b" anchorCtr="0">
            <a:noAutofit/>
          </a:bodyPr>
          <a:lstStyle>
            <a:lvl1pPr algn="l">
              <a:lnSpc>
                <a:spcPts val="3400"/>
              </a:lnSpc>
              <a:defRPr sz="3200" b="0" i="0">
                <a:ln>
                  <a:noFill/>
                </a:ln>
                <a:solidFill>
                  <a:schemeClr val="accent3"/>
                </a:solidFill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93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Bulleted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3/6/14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61920" y="1847153"/>
            <a:ext cx="3775976" cy="4378108"/>
          </a:xfrm>
        </p:spPr>
        <p:txBody>
          <a:bodyPr anchor="t" anchorCtr="0"/>
          <a:lstStyle>
            <a:lvl1pPr>
              <a:lnSpc>
                <a:spcPct val="100000"/>
              </a:lnSpc>
              <a:spcAft>
                <a:spcPts val="400"/>
              </a:spcAft>
              <a:defRPr sz="1400">
                <a:solidFill>
                  <a:srgbClr val="618091"/>
                </a:solidFill>
              </a:defRPr>
            </a:lvl1pPr>
            <a:lvl2pPr>
              <a:lnSpc>
                <a:spcPct val="100000"/>
              </a:lnSpc>
              <a:spcAft>
                <a:spcPts val="400"/>
              </a:spcAft>
              <a:defRPr sz="1400"/>
            </a:lvl2pPr>
            <a:lvl3pPr>
              <a:lnSpc>
                <a:spcPct val="100000"/>
              </a:lnSpc>
              <a:spcAft>
                <a:spcPts val="400"/>
              </a:spcAft>
              <a:defRPr sz="1400"/>
            </a:lvl3pPr>
            <a:lvl4pPr>
              <a:lnSpc>
                <a:spcPct val="100000"/>
              </a:lnSpc>
              <a:spcAft>
                <a:spcPts val="400"/>
              </a:spcAft>
              <a:defRPr sz="1400"/>
            </a:lvl4pPr>
            <a:lvl5pPr>
              <a:lnSpc>
                <a:spcPct val="100000"/>
              </a:lnSpc>
              <a:spcAft>
                <a:spcPts val="4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637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5847" y="1847153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defRPr sz="2400">
                <a:solidFill>
                  <a:srgbClr val="535353"/>
                </a:solidFill>
              </a:defRPr>
            </a:lvl1pPr>
            <a:lvl2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2pPr>
            <a:lvl3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3pPr>
            <a:lvl4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4pPr>
            <a:lvl5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38339-A875-5E45-AB3F-AAABD270346A}" type="datetime1">
              <a:rPr lang="en-US" smtClean="0"/>
              <a:t>3/6/14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5996" y="1847153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defRPr sz="2400">
                <a:solidFill>
                  <a:schemeClr val="accent3"/>
                </a:solidFill>
              </a:defRPr>
            </a:lvl1pPr>
            <a:lvl2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2pPr>
            <a:lvl3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3pPr>
            <a:lvl4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4pPr>
            <a:lvl5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2854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3/6/14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65996" y="1847153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defRPr sz="2400">
                <a:solidFill>
                  <a:schemeClr val="accent3"/>
                </a:solidFill>
              </a:defRPr>
            </a:lvl1pPr>
            <a:lvl2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2pPr>
            <a:lvl3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3pPr>
            <a:lvl4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4pPr>
            <a:lvl5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6618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05847" y="1845932"/>
            <a:ext cx="3771900" cy="639762"/>
          </a:xfrm>
        </p:spPr>
        <p:txBody>
          <a:bodyPr anchor="t" anchorCtr="0"/>
          <a:lstStyle>
            <a:lvl1pPr marL="0" indent="0">
              <a:lnSpc>
                <a:spcPts val="2600"/>
              </a:lnSpc>
              <a:buNone/>
              <a:defRPr sz="2400" b="0">
                <a:solidFill>
                  <a:srgbClr val="6180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05847" y="2485694"/>
            <a:ext cx="3771900" cy="3739567"/>
          </a:xfrm>
        </p:spPr>
        <p:txBody>
          <a:bodyPr anchor="t" anchorCtr="0"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F672F-A5FB-5745-934A-1BF51CA5539C}" type="datetime1">
              <a:rPr lang="en-US" smtClean="0"/>
              <a:t>3/6/14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996" y="1845932"/>
            <a:ext cx="3771900" cy="639762"/>
          </a:xfrm>
        </p:spPr>
        <p:txBody>
          <a:bodyPr anchor="t" anchorCtr="0"/>
          <a:lstStyle>
            <a:lvl1pPr marL="0" indent="0">
              <a:lnSpc>
                <a:spcPts val="2600"/>
              </a:lnSpc>
              <a:buNone/>
              <a:defRPr sz="2400" b="0">
                <a:solidFill>
                  <a:srgbClr val="6180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996" y="2485694"/>
            <a:ext cx="3771900" cy="3739567"/>
          </a:xfrm>
        </p:spPr>
        <p:txBody>
          <a:bodyPr anchor="t" anchorCtr="0"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1644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with Room for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3/6/14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465996" y="1845932"/>
            <a:ext cx="3771900" cy="639762"/>
          </a:xfrm>
        </p:spPr>
        <p:txBody>
          <a:bodyPr anchor="t" anchorCtr="0"/>
          <a:lstStyle>
            <a:lvl1pPr marL="0" indent="0">
              <a:lnSpc>
                <a:spcPts val="2600"/>
              </a:lnSpc>
              <a:buNone/>
              <a:defRPr sz="2400" b="0">
                <a:solidFill>
                  <a:srgbClr val="6180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465996" y="2485694"/>
            <a:ext cx="3771900" cy="3739567"/>
          </a:xfrm>
        </p:spPr>
        <p:txBody>
          <a:bodyPr anchor="t" anchorCtr="0"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9081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5847" y="1852566"/>
            <a:ext cx="3784820" cy="4372695"/>
          </a:xfrm>
        </p:spPr>
        <p:txBody>
          <a:bodyPr anchor="t" anchorCtr="0">
            <a:noAutofit/>
          </a:bodyPr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E6A63-5EBE-3E48-B0AE-DF655A1ECE76}" type="datetime1">
              <a:rPr lang="en-US" smtClean="0"/>
              <a:t>3/6/14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0745" y="310163"/>
            <a:ext cx="7646054" cy="990106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5996" y="1852566"/>
            <a:ext cx="3771900" cy="4372695"/>
          </a:xfrm>
        </p:spPr>
        <p:txBody>
          <a:bodyPr anchor="t" anchorCtr="0">
            <a:noAutofit/>
          </a:bodyPr>
          <a:lstStyle>
            <a:lvl1pPr marL="0" indent="0">
              <a:lnSpc>
                <a:spcPts val="2600"/>
              </a:lnSpc>
              <a:buNone/>
              <a:defRPr sz="2400">
                <a:solidFill>
                  <a:srgbClr val="61809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740548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65997" y="6012887"/>
            <a:ext cx="7719644" cy="212373"/>
          </a:xfrm>
        </p:spPr>
        <p:txBody>
          <a:bodyPr anchor="t" anchorCtr="0"/>
          <a:lstStyle>
            <a:lvl1pPr marL="0" indent="0" algn="ctr">
              <a:buNone/>
              <a:defRPr sz="800" i="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19F0C-9D18-B54A-9AC9-18AA74EDB034}" type="datetime1">
              <a:rPr lang="en-US" smtClean="0"/>
              <a:t>3/6/14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65997" y="1849098"/>
            <a:ext cx="7719644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465997" y="5899372"/>
            <a:ext cx="7719644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997" y="1849098"/>
            <a:ext cx="7719644" cy="40502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7825" y="310162"/>
            <a:ext cx="7698974" cy="990107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2259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Horizonta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3/6/14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466984" y="1602129"/>
            <a:ext cx="7708699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"/>
          </p:nvPr>
        </p:nvSpPr>
        <p:spPr>
          <a:xfrm>
            <a:off x="466984" y="1611265"/>
            <a:ext cx="7710763" cy="48626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7281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Vertica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t>3/6/14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075153" y="1600315"/>
            <a:ext cx="4157625" cy="4876800"/>
          </a:xfrm>
        </p:spPr>
        <p:txBody>
          <a:bodyPr/>
          <a:lstStyle/>
          <a:p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 flipV="1">
            <a:off x="3067812" y="1600199"/>
            <a:ext cx="7341" cy="4876916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flipV="1">
            <a:off x="7223895" y="1600199"/>
            <a:ext cx="8882" cy="4876916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7859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63560-9309-784B-8E10-F0DB71DB4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558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3/6/14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8360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8382000" cy="711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62000" y="1295400"/>
            <a:ext cx="4114800" cy="502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95400"/>
            <a:ext cx="4114800" cy="502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111357"/>
      </p:ext>
    </p:extLst>
  </p:cSld>
  <p:clrMapOvr>
    <a:masterClrMapping/>
  </p:clrMapOvr>
  <p:transition xmlns:p14="http://schemas.microsoft.com/office/powerpoint/2010/main">
    <p:randomBa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3/6/14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19720" y="1847153"/>
            <a:ext cx="7110947" cy="4379976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accent2"/>
                </a:solidFill>
              </a:defRPr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540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Number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0186" y="310162"/>
            <a:ext cx="6264387" cy="990107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3/6/14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81863" y="1847153"/>
            <a:ext cx="6995884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chemeClr val="accent2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000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3/6/14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81863" y="1847153"/>
            <a:ext cx="6995884" cy="4379976"/>
          </a:xfrm>
        </p:spPr>
        <p:txBody>
          <a:bodyPr/>
          <a:lstStyle>
            <a:lvl1pPr marL="285750" indent="-28575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Arial"/>
              <a:buChar char="•"/>
              <a:defRPr sz="1400">
                <a:solidFill>
                  <a:schemeClr val="accent2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951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25512" y="3230762"/>
            <a:ext cx="7250696" cy="1362075"/>
          </a:xfrm>
        </p:spPr>
        <p:txBody>
          <a:bodyPr anchor="t">
            <a:noAutofit/>
          </a:bodyPr>
          <a:lstStyle>
            <a:lvl1pPr algn="l">
              <a:defRPr sz="3200" b="0" cap="none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5512" y="1730575"/>
            <a:ext cx="7250695" cy="1169457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EEF3B-ABF2-AA4E-9E24-0C6256942674}" type="datetime1">
              <a:rPr lang="en-US" smtClean="0"/>
              <a:t>3/6/14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1" name="Group 30"/>
          <p:cNvGrpSpPr/>
          <p:nvPr userDrawn="1"/>
        </p:nvGrpSpPr>
        <p:grpSpPr>
          <a:xfrm>
            <a:off x="925512" y="2953439"/>
            <a:ext cx="7250695" cy="33867"/>
            <a:chOff x="1168400" y="4166292"/>
            <a:chExt cx="7250695" cy="33867"/>
          </a:xfrm>
        </p:grpSpPr>
        <p:cxnSp>
          <p:nvCxnSpPr>
            <p:cNvPr id="32" name="Straight Connector 31"/>
            <p:cNvCxnSpPr/>
            <p:nvPr userDrawn="1"/>
          </p:nvCxnSpPr>
          <p:spPr>
            <a:xfrm>
              <a:off x="1168400" y="4166292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1168400" y="4200159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55911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Numbered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3/6/14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4405847" y="1847153"/>
            <a:ext cx="3771900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rgbClr val="618091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465997" y="1847153"/>
            <a:ext cx="3771900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rgbClr val="618091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304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Numbered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3/6/14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3"/>
          </p:nvPr>
        </p:nvSpPr>
        <p:spPr>
          <a:xfrm>
            <a:off x="465997" y="1847153"/>
            <a:ext cx="3771900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rgbClr val="618091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324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Bulleted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3/6/14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4405847" y="1837151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spcAft>
                <a:spcPts val="400"/>
              </a:spcAft>
              <a:defRPr sz="1400">
                <a:solidFill>
                  <a:srgbClr val="618091"/>
                </a:solidFill>
              </a:defRPr>
            </a:lvl1pPr>
            <a:lvl2pPr>
              <a:lnSpc>
                <a:spcPct val="100000"/>
              </a:lnSpc>
              <a:spcAft>
                <a:spcPts val="400"/>
              </a:spcAft>
              <a:defRPr sz="1400"/>
            </a:lvl2pPr>
            <a:lvl3pPr>
              <a:lnSpc>
                <a:spcPct val="100000"/>
              </a:lnSpc>
              <a:spcAft>
                <a:spcPts val="400"/>
              </a:spcAft>
              <a:defRPr sz="1400"/>
            </a:lvl3pPr>
            <a:lvl4pPr>
              <a:lnSpc>
                <a:spcPct val="100000"/>
              </a:lnSpc>
              <a:spcAft>
                <a:spcPts val="400"/>
              </a:spcAft>
              <a:defRPr sz="1400"/>
            </a:lvl4pPr>
            <a:lvl5pPr>
              <a:lnSpc>
                <a:spcPct val="100000"/>
              </a:lnSpc>
              <a:spcAft>
                <a:spcPts val="4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461920" y="1847153"/>
            <a:ext cx="3775976" cy="4378108"/>
          </a:xfrm>
        </p:spPr>
        <p:txBody>
          <a:bodyPr anchor="t" anchorCtr="0"/>
          <a:lstStyle>
            <a:lvl1pPr>
              <a:lnSpc>
                <a:spcPct val="100000"/>
              </a:lnSpc>
              <a:spcAft>
                <a:spcPts val="400"/>
              </a:spcAft>
              <a:defRPr sz="1400">
                <a:solidFill>
                  <a:srgbClr val="618091"/>
                </a:solidFill>
              </a:defRPr>
            </a:lvl1pPr>
            <a:lvl2pPr>
              <a:lnSpc>
                <a:spcPct val="100000"/>
              </a:lnSpc>
              <a:spcAft>
                <a:spcPts val="400"/>
              </a:spcAft>
              <a:defRPr sz="1400"/>
            </a:lvl2pPr>
            <a:lvl3pPr>
              <a:lnSpc>
                <a:spcPct val="100000"/>
              </a:lnSpc>
              <a:spcAft>
                <a:spcPts val="400"/>
              </a:spcAft>
              <a:defRPr sz="1400"/>
            </a:lvl3pPr>
            <a:lvl4pPr>
              <a:lnSpc>
                <a:spcPct val="100000"/>
              </a:lnSpc>
              <a:spcAft>
                <a:spcPts val="400"/>
              </a:spcAft>
              <a:defRPr sz="1400"/>
            </a:lvl4pPr>
            <a:lvl5pPr>
              <a:lnSpc>
                <a:spcPct val="100000"/>
              </a:lnSpc>
              <a:spcAft>
                <a:spcPts val="4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092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22" Type="http://schemas.openxmlformats.org/officeDocument/2006/relationships/image" Target="../media/image1.png"/><Relationship Id="rId23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1631620"/>
            <a:ext cx="9144000" cy="487489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0" y="1"/>
            <a:ext cx="9144000" cy="64771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954132" y="310162"/>
            <a:ext cx="6280441" cy="990107"/>
          </a:xfrm>
          <a:prstGeom prst="rect">
            <a:avLst/>
          </a:prstGeom>
        </p:spPr>
        <p:txBody>
          <a:bodyPr vert="horz" lIns="0" tIns="0" rIns="0" bIns="45720" rtlCol="0" anchor="b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1128943" y="1847153"/>
            <a:ext cx="7048804" cy="4379976"/>
          </a:xfrm>
          <a:prstGeom prst="rect">
            <a:avLst/>
          </a:prstGeom>
        </p:spPr>
        <p:txBody>
          <a:bodyPr vert="horz" lIns="0" tIns="0" rIns="0" bIns="45720" rtlCol="0" anchor="t" anchorCtr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8348677" y="6012887"/>
            <a:ext cx="667406" cy="20237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800" b="0" i="0">
                <a:solidFill>
                  <a:srgbClr val="618091"/>
                </a:solidFill>
                <a:latin typeface="Helvetica"/>
                <a:cs typeface="Helvetica"/>
              </a:defRPr>
            </a:lvl1pPr>
          </a:lstStyle>
          <a:p>
            <a:fld id="{FA3C144B-2939-9A49-B014-915EC3E81866}" type="datetime1">
              <a:rPr lang="en-US" smtClean="0"/>
              <a:pPr/>
              <a:t>3/6/14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3"/>
          </p:nvPr>
        </p:nvSpPr>
        <p:spPr>
          <a:xfrm>
            <a:off x="465996" y="6588598"/>
            <a:ext cx="7711751" cy="17232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800" b="0" i="1">
                <a:solidFill>
                  <a:schemeClr val="accent2"/>
                </a:solidFill>
                <a:latin typeface="Helvetica"/>
                <a:cs typeface="Helvetica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8348677" y="5635665"/>
            <a:ext cx="667406" cy="51426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4000" b="0" i="0" kern="1200" spc="-500">
                <a:solidFill>
                  <a:schemeClr val="accent5"/>
                </a:solidFill>
                <a:latin typeface="Helvetica"/>
                <a:cs typeface="Helvetica"/>
              </a:defRPr>
            </a:lvl1pPr>
          </a:lstStyle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7225778" cy="10248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HCII-logo.png"/>
          <p:cNvPicPr>
            <a:picLocks noChangeAspect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461" y="102485"/>
            <a:ext cx="1149887" cy="58474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3"/>
          <a:stretch>
            <a:fillRect/>
          </a:stretch>
        </p:blipFill>
        <p:spPr>
          <a:xfrm>
            <a:off x="83959" y="102485"/>
            <a:ext cx="764074" cy="857741"/>
          </a:xfrm>
          <a:prstGeom prst="rect">
            <a:avLst/>
          </a:prstGeom>
        </p:spPr>
      </p:pic>
      <p:sp>
        <p:nvSpPr>
          <p:cNvPr id="15" name="Trapezoid 64"/>
          <p:cNvSpPr>
            <a:spLocks/>
          </p:cNvSpPr>
          <p:nvPr userDrawn="1"/>
        </p:nvSpPr>
        <p:spPr bwMode="auto">
          <a:xfrm>
            <a:off x="609600" y="990600"/>
            <a:ext cx="344532" cy="1796703"/>
          </a:xfrm>
          <a:custGeom>
            <a:avLst/>
            <a:gdLst>
              <a:gd name="T0" fmla="*/ 0 w 457200"/>
              <a:gd name="T1" fmla="*/ 800100 h 800100"/>
              <a:gd name="T2" fmla="*/ 114300 w 457200"/>
              <a:gd name="T3" fmla="*/ 0 h 800100"/>
              <a:gd name="T4" fmla="*/ 342900 w 457200"/>
              <a:gd name="T5" fmla="*/ 0 h 800100"/>
              <a:gd name="T6" fmla="*/ 457200 w 457200"/>
              <a:gd name="T7" fmla="*/ 800100 h 800100"/>
              <a:gd name="T8" fmla="*/ 0 w 457200"/>
              <a:gd name="T9" fmla="*/ 800100 h 8001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57200" h="800100">
                <a:moveTo>
                  <a:pt x="0" y="800100"/>
                </a:moveTo>
                <a:lnTo>
                  <a:pt x="114300" y="0"/>
                </a:lnTo>
                <a:lnTo>
                  <a:pt x="342900" y="0"/>
                </a:lnTo>
                <a:lnTo>
                  <a:pt x="457200" y="800100"/>
                </a:lnTo>
                <a:lnTo>
                  <a:pt x="0" y="800100"/>
                </a:lnTo>
                <a:close/>
              </a:path>
            </a:pathLst>
          </a:custGeom>
          <a:gradFill rotWithShape="1">
            <a:gsLst>
              <a:gs pos="0">
                <a:srgbClr val="000000"/>
              </a:gs>
              <a:gs pos="100000">
                <a:srgbClr val="000000">
                  <a:gamma/>
                  <a:tint val="0"/>
                  <a:invGamma/>
                  <a:alpha val="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-35282"/>
            <a:ext cx="9296400" cy="152399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773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8" r:id="rId3"/>
    <p:sldLayoutId id="2147483660" r:id="rId4"/>
    <p:sldLayoutId id="2147483663" r:id="rId5"/>
    <p:sldLayoutId id="2147483651" r:id="rId6"/>
    <p:sldLayoutId id="2147483662" r:id="rId7"/>
    <p:sldLayoutId id="2147483666" r:id="rId8"/>
    <p:sldLayoutId id="2147483659" r:id="rId9"/>
    <p:sldLayoutId id="2147483667" r:id="rId10"/>
    <p:sldLayoutId id="2147483652" r:id="rId11"/>
    <p:sldLayoutId id="2147483665" r:id="rId12"/>
    <p:sldLayoutId id="2147483653" r:id="rId13"/>
    <p:sldLayoutId id="2147483664" r:id="rId14"/>
    <p:sldLayoutId id="2147483656" r:id="rId15"/>
    <p:sldLayoutId id="2147483657" r:id="rId16"/>
    <p:sldLayoutId id="2147483661" r:id="rId17"/>
    <p:sldLayoutId id="2147483658" r:id="rId18"/>
    <p:sldLayoutId id="2147483669" r:id="rId19"/>
    <p:sldLayoutId id="2147483670" r:id="rId20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defTabSz="457200" rtl="0" eaLnBrk="1" latinLnBrk="0" hangingPunct="1">
        <a:lnSpc>
          <a:spcPts val="3400"/>
        </a:lnSpc>
        <a:spcBef>
          <a:spcPts val="0"/>
        </a:spcBef>
        <a:buNone/>
        <a:defRPr sz="3200" b="0" i="0" kern="1200">
          <a:solidFill>
            <a:schemeClr val="accent1"/>
          </a:solidFill>
          <a:latin typeface="Helvetica"/>
          <a:ea typeface="+mj-ea"/>
          <a:cs typeface="Helvetica"/>
        </a:defRPr>
      </a:lvl1pPr>
    </p:titleStyle>
    <p:bodyStyle>
      <a:lvl1pPr marL="2286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3"/>
        </a:buClr>
        <a:buFont typeface="Arial"/>
        <a:buChar char="•"/>
        <a:defRPr sz="28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1pPr>
      <a:lvl2pPr marL="4572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2"/>
        </a:buClr>
        <a:buSzPct val="115000"/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2pPr>
      <a:lvl3pPr marL="6858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4"/>
        </a:buClr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3pPr>
      <a:lvl4pPr marL="9144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4"/>
        </a:buClr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4pPr>
      <a:lvl5pPr marL="11430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4"/>
        </a:buClr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7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7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7.png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7.png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7.png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8.png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0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4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4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4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4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3205" y="3518487"/>
            <a:ext cx="5253004" cy="1040870"/>
          </a:xfrm>
        </p:spPr>
        <p:txBody>
          <a:bodyPr/>
          <a:lstStyle/>
          <a:p>
            <a:r>
              <a:rPr lang="en-US" dirty="0" smtClean="0"/>
              <a:t>Machine Learning I: </a:t>
            </a:r>
            <a:br>
              <a:rPr lang="en-US" dirty="0" smtClean="0"/>
            </a:br>
            <a:r>
              <a:rPr lang="en-US" dirty="0" smtClean="0"/>
              <a:t>Training and Testing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925513" y="4895317"/>
            <a:ext cx="7250112" cy="302207"/>
          </a:xfrm>
        </p:spPr>
        <p:txBody>
          <a:bodyPr/>
          <a:lstStyle/>
          <a:p>
            <a:r>
              <a:rPr lang="en-US" dirty="0" smtClean="0"/>
              <a:t>© Jennifer </a:t>
            </a:r>
            <a:r>
              <a:rPr lang="en-US" dirty="0" err="1" smtClean="0"/>
              <a:t>Mankoff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925513" y="5178670"/>
            <a:ext cx="7250112" cy="539750"/>
          </a:xfrm>
        </p:spPr>
        <p:txBody>
          <a:bodyPr/>
          <a:lstStyle/>
          <a:p>
            <a:r>
              <a:rPr lang="en-US" dirty="0" smtClean="0"/>
              <a:t>The Data Pipeline; HCII; Spring 2014</a:t>
            </a:r>
          </a:p>
          <a:p>
            <a:r>
              <a:rPr lang="en-US" dirty="0" smtClean="0"/>
              <a:t>Slides modified &amp; borrowed from Carolyn Rosé</a:t>
            </a:r>
          </a:p>
          <a:p>
            <a:r>
              <a:rPr lang="en-US" dirty="0" smtClean="0"/>
              <a:t>Want to </a:t>
            </a:r>
            <a:r>
              <a:rPr lang="en-US" dirty="0"/>
              <a:t>go deeper? http://</a:t>
            </a:r>
            <a:r>
              <a:rPr lang="en-US" dirty="0" err="1"/>
              <a:t>see.stanford.edu</a:t>
            </a:r>
            <a:r>
              <a:rPr lang="en-US" dirty="0"/>
              <a:t>/see/</a:t>
            </a:r>
            <a:r>
              <a:rPr lang="en-US" dirty="0" err="1"/>
              <a:t>lecturelist.aspx?coll</a:t>
            </a:r>
            <a:r>
              <a:rPr lang="en-US" dirty="0"/>
              <a:t>=348ca38a-3a6d-4052-937d-</a:t>
            </a:r>
            <a:r>
              <a:rPr lang="en-US" dirty="0" smtClean="0"/>
              <a:t>cb017338d7b1</a:t>
            </a:r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826" y="2182260"/>
            <a:ext cx="764074" cy="85774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213391" y="1361665"/>
            <a:ext cx="471797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200" b="1" spc="200" dirty="0" smtClean="0">
                <a:latin typeface="Copperplate"/>
                <a:cs typeface="Copperplate"/>
              </a:rPr>
              <a:t>P</a:t>
            </a:r>
            <a:r>
              <a:rPr lang="en-US" sz="9600" b="1" spc="200" dirty="0" smtClean="0">
                <a:latin typeface="Copperplate"/>
                <a:cs typeface="Copperplate"/>
              </a:rPr>
              <a:t> </a:t>
            </a:r>
            <a:r>
              <a:rPr lang="en-US" sz="7200" b="1" spc="200" dirty="0" smtClean="0">
                <a:latin typeface="Copperplate"/>
                <a:cs typeface="Copperplate"/>
              </a:rPr>
              <a:t>peline</a:t>
            </a:r>
            <a:endParaRPr lang="en-US" sz="7200" spc="200" dirty="0">
              <a:latin typeface="Copperplate"/>
              <a:cs typeface="Copperplate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45000" y="1424168"/>
            <a:ext cx="4717973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900" b="1" dirty="0" smtClean="0"/>
              <a:t> </a:t>
            </a:r>
            <a:r>
              <a:rPr lang="en-US" sz="4900" b="1" dirty="0" smtClean="0">
                <a:latin typeface="Copperplate"/>
                <a:cs typeface="Copperplate"/>
              </a:rPr>
              <a:t>The Data</a:t>
            </a:r>
            <a:endParaRPr lang="en-US" sz="4900" dirty="0">
              <a:latin typeface="Copperplate"/>
              <a:cs typeface="Copperplate"/>
            </a:endParaRPr>
          </a:p>
        </p:txBody>
      </p:sp>
      <p:sp>
        <p:nvSpPr>
          <p:cNvPr id="11" name="Trapezoid 64"/>
          <p:cNvSpPr>
            <a:spLocks/>
          </p:cNvSpPr>
          <p:nvPr/>
        </p:nvSpPr>
        <p:spPr bwMode="auto">
          <a:xfrm>
            <a:off x="2245000" y="3040001"/>
            <a:ext cx="344532" cy="3399022"/>
          </a:xfrm>
          <a:custGeom>
            <a:avLst/>
            <a:gdLst>
              <a:gd name="T0" fmla="*/ 0 w 457200"/>
              <a:gd name="T1" fmla="*/ 800100 h 800100"/>
              <a:gd name="T2" fmla="*/ 114300 w 457200"/>
              <a:gd name="T3" fmla="*/ 0 h 800100"/>
              <a:gd name="T4" fmla="*/ 342900 w 457200"/>
              <a:gd name="T5" fmla="*/ 0 h 800100"/>
              <a:gd name="T6" fmla="*/ 457200 w 457200"/>
              <a:gd name="T7" fmla="*/ 800100 h 800100"/>
              <a:gd name="T8" fmla="*/ 0 w 457200"/>
              <a:gd name="T9" fmla="*/ 800100 h 8001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57200" h="800100">
                <a:moveTo>
                  <a:pt x="0" y="800100"/>
                </a:moveTo>
                <a:lnTo>
                  <a:pt x="114300" y="0"/>
                </a:lnTo>
                <a:lnTo>
                  <a:pt x="342900" y="0"/>
                </a:lnTo>
                <a:lnTo>
                  <a:pt x="457200" y="800100"/>
                </a:lnTo>
                <a:lnTo>
                  <a:pt x="0" y="800100"/>
                </a:lnTo>
                <a:close/>
              </a:path>
            </a:pathLst>
          </a:custGeom>
          <a:gradFill rotWithShape="1">
            <a:gsLst>
              <a:gs pos="0">
                <a:srgbClr val="000000"/>
              </a:gs>
              <a:gs pos="100000">
                <a:srgbClr val="000000">
                  <a:gamma/>
                  <a:tint val="0"/>
                  <a:invGamma/>
                  <a:alpha val="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4825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4000" dirty="0">
                <a:latin typeface="Arial" charset="0"/>
              </a:rPr>
              <a:t>Slightly less naïve approach: Aimless wandering…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3276600" y="2971800"/>
            <a:ext cx="2286000" cy="2438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8196" name="Picture 4" descr="hamm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124200"/>
            <a:ext cx="3651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197" name="Group 5"/>
          <p:cNvGrpSpPr>
            <a:grpSpLocks/>
          </p:cNvGrpSpPr>
          <p:nvPr/>
        </p:nvGrpSpPr>
        <p:grpSpPr bwMode="auto">
          <a:xfrm>
            <a:off x="6388100" y="3808413"/>
            <a:ext cx="2057400" cy="763587"/>
            <a:chOff x="3824" y="2519"/>
            <a:chExt cx="1296" cy="481"/>
          </a:xfrm>
        </p:grpSpPr>
        <p:sp>
          <p:nvSpPr>
            <p:cNvPr id="8220" name="Text Box 6"/>
            <p:cNvSpPr txBox="1">
              <a:spLocks noChangeArrowheads="1"/>
            </p:cNvSpPr>
            <p:nvPr/>
          </p:nvSpPr>
          <p:spPr bwMode="auto">
            <a:xfrm>
              <a:off x="3926" y="2519"/>
              <a:ext cx="1092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/>
                <a:t>Target</a:t>
              </a:r>
            </a:p>
            <a:p>
              <a:pPr algn="ctr"/>
              <a:r>
                <a:rPr lang="en-US"/>
                <a:t>Representation</a:t>
              </a:r>
            </a:p>
          </p:txBody>
        </p:sp>
        <p:sp>
          <p:nvSpPr>
            <p:cNvPr id="8221" name="Oval 7"/>
            <p:cNvSpPr>
              <a:spLocks noChangeArrowheads="1"/>
            </p:cNvSpPr>
            <p:nvPr/>
          </p:nvSpPr>
          <p:spPr bwMode="auto">
            <a:xfrm>
              <a:off x="3824" y="2520"/>
              <a:ext cx="1296" cy="4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198" name="Line 8"/>
          <p:cNvSpPr>
            <a:spLocks noChangeShapeType="1"/>
          </p:cNvSpPr>
          <p:nvPr/>
        </p:nvSpPr>
        <p:spPr bwMode="auto">
          <a:xfrm>
            <a:off x="2438400" y="4191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9" name="Line 9"/>
          <p:cNvSpPr>
            <a:spLocks noChangeShapeType="1"/>
          </p:cNvSpPr>
          <p:nvPr/>
        </p:nvSpPr>
        <p:spPr bwMode="auto">
          <a:xfrm>
            <a:off x="5562600" y="4191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8200" name="Picture 10" descr="hamm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6700" y="3124200"/>
            <a:ext cx="3651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1" name="Picture 11" descr="hamm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100" y="3124200"/>
            <a:ext cx="3651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2" name="Picture 12" descr="hamm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7300" y="3124200"/>
            <a:ext cx="3651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3" name="Picture 13" descr="hamm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100" y="3662363"/>
            <a:ext cx="3651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4" name="Picture 14" descr="hamm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6700" y="3662363"/>
            <a:ext cx="3651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5" name="Picture 15" descr="hamm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662363"/>
            <a:ext cx="3651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6" name="Picture 16" descr="hamm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7300" y="3662363"/>
            <a:ext cx="3651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7" name="Picture 17" descr="hamm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100" y="4191000"/>
            <a:ext cx="3651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8" name="Picture 18" descr="hamm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191000"/>
            <a:ext cx="3651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9" name="Picture 19" descr="hamm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7300" y="4191000"/>
            <a:ext cx="3651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10" name="Picture 20" descr="hamm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100" y="4724400"/>
            <a:ext cx="3651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11" name="Picture 21" descr="hamm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6700" y="4724400"/>
            <a:ext cx="3651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12" name="Picture 22" descr="hamm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724400"/>
            <a:ext cx="3651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13" name="Picture 23" descr="hamm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7300" y="4724400"/>
            <a:ext cx="3651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14" name="Oval 24"/>
          <p:cNvSpPr>
            <a:spLocks noChangeArrowheads="1"/>
          </p:cNvSpPr>
          <p:nvPr/>
        </p:nvSpPr>
        <p:spPr bwMode="auto">
          <a:xfrm>
            <a:off x="3886200" y="4114800"/>
            <a:ext cx="6096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8215" name="Picture 25" descr="hamm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0" y="4191000"/>
            <a:ext cx="3651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16" name="Text Box 26"/>
          <p:cNvSpPr txBox="1">
            <a:spLocks noChangeArrowheads="1"/>
          </p:cNvSpPr>
          <p:nvPr/>
        </p:nvSpPr>
        <p:spPr bwMode="auto">
          <a:xfrm>
            <a:off x="990600" y="5867400"/>
            <a:ext cx="791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1"/>
              <a:t>Problem 2:</a:t>
            </a:r>
            <a:r>
              <a:rPr lang="en-US"/>
              <a:t>  You might not realize all of the options that are available to you!</a:t>
            </a:r>
          </a:p>
        </p:txBody>
      </p:sp>
      <p:grpSp>
        <p:nvGrpSpPr>
          <p:cNvPr id="8217" name="Group 27"/>
          <p:cNvGrpSpPr>
            <a:grpSpLocks/>
          </p:cNvGrpSpPr>
          <p:nvPr/>
        </p:nvGrpSpPr>
        <p:grpSpPr bwMode="auto">
          <a:xfrm>
            <a:off x="1219200" y="3733800"/>
            <a:ext cx="1219200" cy="838200"/>
            <a:chOff x="768" y="2352"/>
            <a:chExt cx="768" cy="528"/>
          </a:xfrm>
        </p:grpSpPr>
        <p:sp>
          <p:nvSpPr>
            <p:cNvPr id="8218" name="Text Box 28"/>
            <p:cNvSpPr txBox="1">
              <a:spLocks noChangeArrowheads="1"/>
            </p:cNvSpPr>
            <p:nvPr/>
          </p:nvSpPr>
          <p:spPr bwMode="auto">
            <a:xfrm>
              <a:off x="924" y="2352"/>
              <a:ext cx="42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endParaRPr lang="en-US"/>
            </a:p>
            <a:p>
              <a:pPr algn="ctr"/>
              <a:r>
                <a:rPr lang="en-US"/>
                <a:t>Data</a:t>
              </a:r>
            </a:p>
          </p:txBody>
        </p:sp>
        <p:sp>
          <p:nvSpPr>
            <p:cNvPr id="8219" name="Oval 29"/>
            <p:cNvSpPr>
              <a:spLocks noChangeArrowheads="1"/>
            </p:cNvSpPr>
            <p:nvPr/>
          </p:nvSpPr>
          <p:spPr bwMode="auto">
            <a:xfrm>
              <a:off x="768" y="2448"/>
              <a:ext cx="768" cy="4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706038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954132" y="310162"/>
            <a:ext cx="10941535" cy="990107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000" dirty="0">
                <a:latin typeface="Arial" charset="0"/>
              </a:rPr>
              <a:t>Expert Approach: Hypothesis driven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3276600" y="2971800"/>
            <a:ext cx="2286000" cy="2438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9220" name="Picture 4" descr="hamm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124200"/>
            <a:ext cx="3651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221" name="Group 5"/>
          <p:cNvGrpSpPr>
            <a:grpSpLocks/>
          </p:cNvGrpSpPr>
          <p:nvPr/>
        </p:nvGrpSpPr>
        <p:grpSpPr bwMode="auto">
          <a:xfrm>
            <a:off x="6388100" y="3808413"/>
            <a:ext cx="2057400" cy="763587"/>
            <a:chOff x="3824" y="2519"/>
            <a:chExt cx="1296" cy="481"/>
          </a:xfrm>
        </p:grpSpPr>
        <p:sp>
          <p:nvSpPr>
            <p:cNvPr id="9246" name="Text Box 6"/>
            <p:cNvSpPr txBox="1">
              <a:spLocks noChangeArrowheads="1"/>
            </p:cNvSpPr>
            <p:nvPr/>
          </p:nvSpPr>
          <p:spPr bwMode="auto">
            <a:xfrm>
              <a:off x="3926" y="2519"/>
              <a:ext cx="1092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/>
                <a:t>Target</a:t>
              </a:r>
            </a:p>
            <a:p>
              <a:pPr algn="ctr"/>
              <a:r>
                <a:rPr lang="en-US"/>
                <a:t>Representation</a:t>
              </a:r>
            </a:p>
          </p:txBody>
        </p:sp>
        <p:sp>
          <p:nvSpPr>
            <p:cNvPr id="9247" name="Oval 7"/>
            <p:cNvSpPr>
              <a:spLocks noChangeArrowheads="1"/>
            </p:cNvSpPr>
            <p:nvPr/>
          </p:nvSpPr>
          <p:spPr bwMode="auto">
            <a:xfrm>
              <a:off x="3824" y="2520"/>
              <a:ext cx="1296" cy="4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222" name="Line 8"/>
          <p:cNvSpPr>
            <a:spLocks noChangeShapeType="1"/>
          </p:cNvSpPr>
          <p:nvPr/>
        </p:nvSpPr>
        <p:spPr bwMode="auto">
          <a:xfrm>
            <a:off x="2438400" y="4191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3" name="Line 9"/>
          <p:cNvSpPr>
            <a:spLocks noChangeShapeType="1"/>
          </p:cNvSpPr>
          <p:nvPr/>
        </p:nvSpPr>
        <p:spPr bwMode="auto">
          <a:xfrm>
            <a:off x="5562600" y="4191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9224" name="Picture 10" descr="hamm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6700" y="3124200"/>
            <a:ext cx="3651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5" name="Picture 11" descr="hamm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100" y="3124200"/>
            <a:ext cx="3651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6" name="Picture 12" descr="hamm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7300" y="3124200"/>
            <a:ext cx="3651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7" name="Picture 13" descr="hamm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100" y="3662363"/>
            <a:ext cx="3651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8" name="Picture 14" descr="hamm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6700" y="3662363"/>
            <a:ext cx="3651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9" name="Picture 15" descr="hamm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662363"/>
            <a:ext cx="3651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30" name="Picture 16" descr="hamm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7300" y="3662363"/>
            <a:ext cx="3651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31" name="Picture 17" descr="hamm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100" y="4191000"/>
            <a:ext cx="3651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32" name="Picture 18" descr="hamm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191000"/>
            <a:ext cx="3651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33" name="Picture 19" descr="hamm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7300" y="4191000"/>
            <a:ext cx="3651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34" name="Picture 20" descr="hamm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100" y="4724400"/>
            <a:ext cx="3651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35" name="Picture 21" descr="hamm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6700" y="4724400"/>
            <a:ext cx="3651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36" name="Picture 22" descr="hamm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724400"/>
            <a:ext cx="3651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37" name="Picture 23" descr="hamm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7300" y="4724400"/>
            <a:ext cx="3651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38" name="Oval 24"/>
          <p:cNvSpPr>
            <a:spLocks noChangeArrowheads="1"/>
          </p:cNvSpPr>
          <p:nvPr/>
        </p:nvSpPr>
        <p:spPr bwMode="auto">
          <a:xfrm>
            <a:off x="3886200" y="4114800"/>
            <a:ext cx="6096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9239" name="Picture 25" descr="hamm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0" y="4191000"/>
            <a:ext cx="3651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40" name="Picture 26" descr="sherloc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6700" y="3009900"/>
            <a:ext cx="1447800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241" name="Group 27"/>
          <p:cNvGrpSpPr>
            <a:grpSpLocks/>
          </p:cNvGrpSpPr>
          <p:nvPr/>
        </p:nvGrpSpPr>
        <p:grpSpPr bwMode="auto">
          <a:xfrm>
            <a:off x="1219200" y="3733800"/>
            <a:ext cx="1219200" cy="838200"/>
            <a:chOff x="768" y="2352"/>
            <a:chExt cx="768" cy="528"/>
          </a:xfrm>
        </p:grpSpPr>
        <p:sp>
          <p:nvSpPr>
            <p:cNvPr id="9244" name="Text Box 28"/>
            <p:cNvSpPr txBox="1">
              <a:spLocks noChangeArrowheads="1"/>
            </p:cNvSpPr>
            <p:nvPr/>
          </p:nvSpPr>
          <p:spPr bwMode="auto">
            <a:xfrm>
              <a:off x="924" y="2352"/>
              <a:ext cx="42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endParaRPr lang="en-US"/>
            </a:p>
            <a:p>
              <a:pPr algn="ctr"/>
              <a:r>
                <a:rPr lang="en-US"/>
                <a:t>Data</a:t>
              </a:r>
            </a:p>
          </p:txBody>
        </p:sp>
        <p:sp>
          <p:nvSpPr>
            <p:cNvPr id="9245" name="Oval 29"/>
            <p:cNvSpPr>
              <a:spLocks noChangeArrowheads="1"/>
            </p:cNvSpPr>
            <p:nvPr/>
          </p:nvSpPr>
          <p:spPr bwMode="auto">
            <a:xfrm>
              <a:off x="768" y="2448"/>
              <a:ext cx="768" cy="4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022350" y="5715000"/>
            <a:ext cx="74041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1" i="1" dirty="0"/>
              <a:t>KEY!!:   Hypotheses are generated from insight into the language.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2214563" y="6000745"/>
            <a:ext cx="46519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1" i="1" dirty="0"/>
              <a:t>Error analysis will be a key technique!!</a:t>
            </a:r>
            <a:r>
              <a:rPr lang="en-US" b="1" i="1" dirty="0" smtClean="0"/>
              <a:t>!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15652161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954132" y="310162"/>
            <a:ext cx="9036535" cy="990107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000" dirty="0">
                <a:latin typeface="Arial" charset="0"/>
              </a:rPr>
              <a:t>Expert Approach: Hypothesis driven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3276600" y="2971800"/>
            <a:ext cx="2286000" cy="2438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0244" name="Picture 4" descr="hamm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124200"/>
            <a:ext cx="3651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245" name="Group 5"/>
          <p:cNvGrpSpPr>
            <a:grpSpLocks/>
          </p:cNvGrpSpPr>
          <p:nvPr/>
        </p:nvGrpSpPr>
        <p:grpSpPr bwMode="auto">
          <a:xfrm>
            <a:off x="6388100" y="3808413"/>
            <a:ext cx="2057400" cy="763587"/>
            <a:chOff x="3824" y="2519"/>
            <a:chExt cx="1296" cy="481"/>
          </a:xfrm>
        </p:grpSpPr>
        <p:sp>
          <p:nvSpPr>
            <p:cNvPr id="10269" name="Text Box 6"/>
            <p:cNvSpPr txBox="1">
              <a:spLocks noChangeArrowheads="1"/>
            </p:cNvSpPr>
            <p:nvPr/>
          </p:nvSpPr>
          <p:spPr bwMode="auto">
            <a:xfrm>
              <a:off x="3926" y="2519"/>
              <a:ext cx="1092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/>
                <a:t>Target</a:t>
              </a:r>
            </a:p>
            <a:p>
              <a:pPr algn="ctr"/>
              <a:r>
                <a:rPr lang="en-US"/>
                <a:t>Representation</a:t>
              </a:r>
            </a:p>
          </p:txBody>
        </p:sp>
        <p:sp>
          <p:nvSpPr>
            <p:cNvPr id="10270" name="Oval 7"/>
            <p:cNvSpPr>
              <a:spLocks noChangeArrowheads="1"/>
            </p:cNvSpPr>
            <p:nvPr/>
          </p:nvSpPr>
          <p:spPr bwMode="auto">
            <a:xfrm>
              <a:off x="3824" y="2520"/>
              <a:ext cx="1296" cy="4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246" name="Line 8"/>
          <p:cNvSpPr>
            <a:spLocks noChangeShapeType="1"/>
          </p:cNvSpPr>
          <p:nvPr/>
        </p:nvSpPr>
        <p:spPr bwMode="auto">
          <a:xfrm>
            <a:off x="2438400" y="4191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7" name="Line 9"/>
          <p:cNvSpPr>
            <a:spLocks noChangeShapeType="1"/>
          </p:cNvSpPr>
          <p:nvPr/>
        </p:nvSpPr>
        <p:spPr bwMode="auto">
          <a:xfrm>
            <a:off x="5562600" y="4191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0248" name="Picture 10" descr="hamm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6700" y="3124200"/>
            <a:ext cx="3651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9" name="Picture 11" descr="hamm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100" y="3124200"/>
            <a:ext cx="3651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50" name="Picture 12" descr="hamm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7300" y="3124200"/>
            <a:ext cx="3651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51" name="Picture 13" descr="hamm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100" y="3662363"/>
            <a:ext cx="3651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52" name="Picture 14" descr="hamm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6700" y="3662363"/>
            <a:ext cx="3651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53" name="Picture 15" descr="hamm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662363"/>
            <a:ext cx="3651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54" name="Picture 16" descr="hamm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7300" y="3662363"/>
            <a:ext cx="3651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55" name="Picture 17" descr="hamm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100" y="4191000"/>
            <a:ext cx="3651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56" name="Picture 18" descr="hamm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191000"/>
            <a:ext cx="3651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57" name="Picture 19" descr="hamm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7300" y="4191000"/>
            <a:ext cx="3651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58" name="Picture 20" descr="hamm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100" y="4724400"/>
            <a:ext cx="3651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59" name="Picture 21" descr="hamm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6700" y="4724400"/>
            <a:ext cx="3651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0" name="Picture 22" descr="hamm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724400"/>
            <a:ext cx="3651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1" name="Picture 23" descr="hamm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7300" y="4724400"/>
            <a:ext cx="3651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62" name="Oval 24"/>
          <p:cNvSpPr>
            <a:spLocks noChangeArrowheads="1"/>
          </p:cNvSpPr>
          <p:nvPr/>
        </p:nvSpPr>
        <p:spPr bwMode="auto">
          <a:xfrm>
            <a:off x="3886200" y="4114800"/>
            <a:ext cx="6096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0263" name="Picture 25" descr="hamm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0" y="4191000"/>
            <a:ext cx="3651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4" name="Picture 26" descr="sherloc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6700" y="3009900"/>
            <a:ext cx="1447800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65" name="Text Box 27"/>
          <p:cNvSpPr txBox="1">
            <a:spLocks noChangeArrowheads="1"/>
          </p:cNvSpPr>
          <p:nvPr/>
        </p:nvSpPr>
        <p:spPr bwMode="auto">
          <a:xfrm>
            <a:off x="2057400" y="5581646"/>
            <a:ext cx="5492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dirty="0"/>
              <a:t>You </a:t>
            </a:r>
            <a:r>
              <a:rPr lang="en-US" i="1" dirty="0"/>
              <a:t>might</a:t>
            </a:r>
            <a:r>
              <a:rPr lang="en-US" dirty="0"/>
              <a:t> end up with the same solution in the end, </a:t>
            </a:r>
          </a:p>
          <a:p>
            <a:r>
              <a:rPr lang="en-US" dirty="0"/>
              <a:t>but you</a:t>
            </a:r>
            <a:r>
              <a:rPr lang="ja-JP" altLang="en-US" dirty="0"/>
              <a:t>’</a:t>
            </a:r>
            <a:r>
              <a:rPr lang="en-US" dirty="0" err="1"/>
              <a:t>ll</a:t>
            </a:r>
            <a:r>
              <a:rPr lang="en-US" dirty="0"/>
              <a:t> get there faster.</a:t>
            </a:r>
          </a:p>
        </p:txBody>
      </p:sp>
      <p:grpSp>
        <p:nvGrpSpPr>
          <p:cNvPr id="10266" name="Group 28"/>
          <p:cNvGrpSpPr>
            <a:grpSpLocks/>
          </p:cNvGrpSpPr>
          <p:nvPr/>
        </p:nvGrpSpPr>
        <p:grpSpPr bwMode="auto">
          <a:xfrm>
            <a:off x="1219200" y="3733800"/>
            <a:ext cx="1219200" cy="838200"/>
            <a:chOff x="768" y="2352"/>
            <a:chExt cx="768" cy="528"/>
          </a:xfrm>
        </p:grpSpPr>
        <p:sp>
          <p:nvSpPr>
            <p:cNvPr id="10267" name="Text Box 29"/>
            <p:cNvSpPr txBox="1">
              <a:spLocks noChangeArrowheads="1"/>
            </p:cNvSpPr>
            <p:nvPr/>
          </p:nvSpPr>
          <p:spPr bwMode="auto">
            <a:xfrm>
              <a:off x="924" y="2352"/>
              <a:ext cx="42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endParaRPr lang="en-US"/>
            </a:p>
            <a:p>
              <a:pPr algn="ctr"/>
              <a:r>
                <a:rPr lang="en-US"/>
                <a:t>Data</a:t>
              </a:r>
            </a:p>
          </p:txBody>
        </p:sp>
        <p:sp>
          <p:nvSpPr>
            <p:cNvPr id="10268" name="Oval 30"/>
            <p:cNvSpPr>
              <a:spLocks noChangeArrowheads="1"/>
            </p:cNvSpPr>
            <p:nvPr/>
          </p:nvSpPr>
          <p:spPr bwMode="auto">
            <a:xfrm>
              <a:off x="768" y="2448"/>
              <a:ext cx="768" cy="4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07985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954132" y="310162"/>
            <a:ext cx="9713868" cy="990107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000" dirty="0">
                <a:latin typeface="Arial" charset="0"/>
              </a:rPr>
              <a:t>Expert Approach: Hypothesis driven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3276600" y="2971800"/>
            <a:ext cx="2286000" cy="2438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1268" name="Picture 4" descr="hamm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124200"/>
            <a:ext cx="3651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69" name="Group 5"/>
          <p:cNvGrpSpPr>
            <a:grpSpLocks/>
          </p:cNvGrpSpPr>
          <p:nvPr/>
        </p:nvGrpSpPr>
        <p:grpSpPr bwMode="auto">
          <a:xfrm>
            <a:off x="6388100" y="3808413"/>
            <a:ext cx="2057400" cy="763587"/>
            <a:chOff x="3824" y="2519"/>
            <a:chExt cx="1296" cy="481"/>
          </a:xfrm>
        </p:grpSpPr>
        <p:sp>
          <p:nvSpPr>
            <p:cNvPr id="11293" name="Text Box 6"/>
            <p:cNvSpPr txBox="1">
              <a:spLocks noChangeArrowheads="1"/>
            </p:cNvSpPr>
            <p:nvPr/>
          </p:nvSpPr>
          <p:spPr bwMode="auto">
            <a:xfrm>
              <a:off x="3926" y="2519"/>
              <a:ext cx="1092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/>
                <a:t>Target</a:t>
              </a:r>
            </a:p>
            <a:p>
              <a:pPr algn="ctr"/>
              <a:r>
                <a:rPr lang="en-US"/>
                <a:t>Representation</a:t>
              </a:r>
            </a:p>
          </p:txBody>
        </p:sp>
        <p:sp>
          <p:nvSpPr>
            <p:cNvPr id="11294" name="Oval 7"/>
            <p:cNvSpPr>
              <a:spLocks noChangeArrowheads="1"/>
            </p:cNvSpPr>
            <p:nvPr/>
          </p:nvSpPr>
          <p:spPr bwMode="auto">
            <a:xfrm>
              <a:off x="3824" y="2520"/>
              <a:ext cx="1296" cy="4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270" name="Line 8"/>
          <p:cNvSpPr>
            <a:spLocks noChangeShapeType="1"/>
          </p:cNvSpPr>
          <p:nvPr/>
        </p:nvSpPr>
        <p:spPr bwMode="auto">
          <a:xfrm>
            <a:off x="2438400" y="4191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1" name="Line 9"/>
          <p:cNvSpPr>
            <a:spLocks noChangeShapeType="1"/>
          </p:cNvSpPr>
          <p:nvPr/>
        </p:nvSpPr>
        <p:spPr bwMode="auto">
          <a:xfrm>
            <a:off x="5562600" y="4191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1272" name="Picture 10" descr="hamm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6700" y="3124200"/>
            <a:ext cx="3651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3" name="Picture 11" descr="hamm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100" y="3124200"/>
            <a:ext cx="3651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4" name="Picture 12" descr="hamm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7300" y="3124200"/>
            <a:ext cx="3651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5" name="Picture 13" descr="hamm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100" y="3662363"/>
            <a:ext cx="3651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6" name="Picture 14" descr="hamm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6700" y="3662363"/>
            <a:ext cx="3651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7" name="Picture 15" descr="hamm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662363"/>
            <a:ext cx="3651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8" name="Picture 16" descr="hamm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7300" y="3662363"/>
            <a:ext cx="3651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9" name="Picture 17" descr="hamm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100" y="4191000"/>
            <a:ext cx="3651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80" name="Picture 18" descr="hamm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191000"/>
            <a:ext cx="3651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81" name="Picture 19" descr="hamm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7300" y="4191000"/>
            <a:ext cx="3651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82" name="Picture 20" descr="hamm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100" y="4724400"/>
            <a:ext cx="3651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83" name="Picture 21" descr="hamm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6700" y="4724400"/>
            <a:ext cx="3651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84" name="Picture 22" descr="hamm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724400"/>
            <a:ext cx="3651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85" name="Picture 23" descr="hamm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7300" y="4724400"/>
            <a:ext cx="3651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86" name="Oval 24"/>
          <p:cNvSpPr>
            <a:spLocks noChangeArrowheads="1"/>
          </p:cNvSpPr>
          <p:nvPr/>
        </p:nvSpPr>
        <p:spPr bwMode="auto">
          <a:xfrm>
            <a:off x="3886200" y="4114800"/>
            <a:ext cx="6096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1287" name="Picture 25" descr="hamm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0" y="4191000"/>
            <a:ext cx="3651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88" name="Picture 26" descr="sherloc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6700" y="3009900"/>
            <a:ext cx="1447800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89" name="Text Box 27"/>
          <p:cNvSpPr txBox="1">
            <a:spLocks noChangeArrowheads="1"/>
          </p:cNvSpPr>
          <p:nvPr/>
        </p:nvSpPr>
        <p:spPr bwMode="auto">
          <a:xfrm>
            <a:off x="2711450" y="5867400"/>
            <a:ext cx="3460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1"/>
              <a:t>Today we</a:t>
            </a:r>
            <a:r>
              <a:rPr lang="ja-JP" altLang="en-US" b="1"/>
              <a:t>’</a:t>
            </a:r>
            <a:r>
              <a:rPr lang="en-US" b="1"/>
              <a:t>ll start to learn how!</a:t>
            </a:r>
            <a:endParaRPr lang="en-US"/>
          </a:p>
        </p:txBody>
      </p:sp>
      <p:grpSp>
        <p:nvGrpSpPr>
          <p:cNvPr id="11290" name="Group 28"/>
          <p:cNvGrpSpPr>
            <a:grpSpLocks/>
          </p:cNvGrpSpPr>
          <p:nvPr/>
        </p:nvGrpSpPr>
        <p:grpSpPr bwMode="auto">
          <a:xfrm>
            <a:off x="1219200" y="3733800"/>
            <a:ext cx="1219200" cy="838200"/>
            <a:chOff x="768" y="2352"/>
            <a:chExt cx="768" cy="528"/>
          </a:xfrm>
        </p:grpSpPr>
        <p:sp>
          <p:nvSpPr>
            <p:cNvPr id="11291" name="Text Box 29"/>
            <p:cNvSpPr txBox="1">
              <a:spLocks noChangeArrowheads="1"/>
            </p:cNvSpPr>
            <p:nvPr/>
          </p:nvSpPr>
          <p:spPr bwMode="auto">
            <a:xfrm>
              <a:off x="924" y="2352"/>
              <a:ext cx="42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endParaRPr lang="en-US"/>
            </a:p>
            <a:p>
              <a:pPr algn="ctr"/>
              <a:r>
                <a:rPr lang="en-US"/>
                <a:t>Data</a:t>
              </a:r>
            </a:p>
          </p:txBody>
        </p:sp>
        <p:sp>
          <p:nvSpPr>
            <p:cNvPr id="11292" name="Oval 30"/>
            <p:cNvSpPr>
              <a:spLocks noChangeArrowheads="1"/>
            </p:cNvSpPr>
            <p:nvPr/>
          </p:nvSpPr>
          <p:spPr bwMode="auto">
            <a:xfrm>
              <a:off x="768" y="2448"/>
              <a:ext cx="768" cy="4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530407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Suggested Readings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1128943" y="1847153"/>
            <a:ext cx="5161734" cy="4379976"/>
          </a:xfrm>
        </p:spPr>
        <p:txBody>
          <a:bodyPr/>
          <a:lstStyle/>
          <a:p>
            <a:pPr eaLnBrk="1" hangingPunct="1"/>
            <a:r>
              <a:rPr lang="de-DE" sz="2800" dirty="0">
                <a:latin typeface="Arial" charset="0"/>
              </a:rPr>
              <a:t>Witten, I. H., Frank, E., Hall, M. (2011).  </a:t>
            </a:r>
            <a:r>
              <a:rPr lang="en-US" sz="2800" i="1" dirty="0">
                <a:latin typeface="Arial" charset="0"/>
              </a:rPr>
              <a:t>Data Mining: Practical Machine Learning Tools and Techniques</a:t>
            </a:r>
            <a:r>
              <a:rPr lang="en-US" sz="2800" dirty="0">
                <a:latin typeface="Arial" charset="0"/>
              </a:rPr>
              <a:t>, third edition, Elsevier: San </a:t>
            </a:r>
            <a:r>
              <a:rPr lang="en-US" sz="2800" dirty="0" smtClean="0">
                <a:latin typeface="Arial" charset="0"/>
              </a:rPr>
              <a:t>Francisco</a:t>
            </a:r>
            <a:endParaRPr lang="en-US" dirty="0"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Suggested watching (or see his </a:t>
            </a:r>
            <a:r>
              <a:rPr lang="en-US" dirty="0" err="1" smtClean="0">
                <a:latin typeface="Arial" charset="0"/>
              </a:rPr>
              <a:t>coursera</a:t>
            </a:r>
            <a:r>
              <a:rPr lang="en-US" dirty="0" smtClean="0">
                <a:latin typeface="Arial" charset="0"/>
              </a:rPr>
              <a:t> course) </a:t>
            </a:r>
            <a:br>
              <a:rPr lang="en-US" dirty="0" smtClean="0">
                <a:latin typeface="Arial" charset="0"/>
              </a:rPr>
            </a:br>
            <a:r>
              <a:rPr lang="en-US" sz="2000" dirty="0" smtClean="0">
                <a:latin typeface="Arial" charset="0"/>
              </a:rPr>
              <a:t>http</a:t>
            </a:r>
            <a:r>
              <a:rPr lang="en-US" sz="2000" dirty="0">
                <a:latin typeface="Arial" charset="0"/>
              </a:rPr>
              <a:t>://</a:t>
            </a:r>
            <a:r>
              <a:rPr lang="en-US" sz="2000" dirty="0" err="1">
                <a:latin typeface="Arial" charset="0"/>
              </a:rPr>
              <a:t>see.stanford.edu</a:t>
            </a:r>
            <a:r>
              <a:rPr lang="en-US" sz="2000" dirty="0">
                <a:latin typeface="Arial" charset="0"/>
              </a:rPr>
              <a:t>/see/</a:t>
            </a:r>
            <a:r>
              <a:rPr lang="en-US" sz="2000" dirty="0" err="1">
                <a:latin typeface="Arial" charset="0"/>
              </a:rPr>
              <a:t>lecturelist.aspx?coll</a:t>
            </a:r>
            <a:r>
              <a:rPr lang="en-US" sz="2000" dirty="0">
                <a:latin typeface="Arial" charset="0"/>
              </a:rPr>
              <a:t>=348ca38a-3a6d-4052-937d-cb017338d7b1</a:t>
            </a:r>
          </a:p>
        </p:txBody>
      </p:sp>
      <p:pic>
        <p:nvPicPr>
          <p:cNvPr id="1229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0677" y="1295400"/>
            <a:ext cx="2654886" cy="3318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5721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ja-JP" altLang="en-US" dirty="0">
                <a:latin typeface="Arial" charset="0"/>
              </a:rPr>
              <a:t>“</a:t>
            </a:r>
            <a:r>
              <a:rPr lang="en-US" dirty="0">
                <a:latin typeface="Arial" charset="0"/>
              </a:rPr>
              <a:t>Just enough to </a:t>
            </a:r>
            <a:r>
              <a:rPr lang="en-US" dirty="0" smtClean="0">
                <a:latin typeface="Arial" charset="0"/>
              </a:rPr>
              <a:t>be dangerous</a:t>
            </a:r>
            <a:r>
              <a:rPr lang="ja-JP" altLang="en-US" dirty="0">
                <a:latin typeface="Arial" charset="0"/>
              </a:rPr>
              <a:t>”</a:t>
            </a:r>
            <a:r>
              <a:rPr lang="en-US" dirty="0">
                <a:latin typeface="Arial" charset="0"/>
              </a:rPr>
              <a:t>…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dirty="0" smtClean="0">
                <a:latin typeface="Arial" charset="0"/>
              </a:rPr>
              <a:t>ML department devoted to this </a:t>
            </a:r>
            <a:r>
              <a:rPr lang="en-US" dirty="0">
                <a:latin typeface="Arial" charset="0"/>
              </a:rPr>
              <a:t>subject!</a:t>
            </a:r>
          </a:p>
          <a:p>
            <a:pPr marL="0" indent="0" eaLnBrk="1" hangingPunct="1"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Practical start</a:t>
            </a:r>
            <a:endParaRPr lang="en-US" dirty="0">
              <a:latin typeface="Arial" charset="0"/>
            </a:endParaRPr>
          </a:p>
          <a:p>
            <a:pPr lvl="1" eaLnBrk="1" hangingPunct="1"/>
            <a:r>
              <a:rPr lang="en-US" dirty="0">
                <a:latin typeface="Arial" charset="0"/>
              </a:rPr>
              <a:t>(Very) basic concepts</a:t>
            </a:r>
          </a:p>
          <a:p>
            <a:pPr lvl="1" eaLnBrk="1" hangingPunct="1"/>
            <a:r>
              <a:rPr lang="en-US" dirty="0">
                <a:latin typeface="Arial" charset="0"/>
              </a:rPr>
              <a:t>A start on what questions to ask</a:t>
            </a:r>
          </a:p>
          <a:p>
            <a:pPr marL="0" indent="0" eaLnBrk="1" hangingPunct="1">
              <a:buFont typeface="Wingdings" charset="0"/>
              <a:buNone/>
            </a:pPr>
            <a:r>
              <a:rPr lang="en-US" dirty="0">
                <a:latin typeface="Arial" charset="0"/>
              </a:rPr>
              <a:t>But don</a:t>
            </a:r>
            <a:r>
              <a:rPr lang="ja-JP" altLang="en-US" dirty="0">
                <a:latin typeface="Arial" charset="0"/>
              </a:rPr>
              <a:t>’</a:t>
            </a:r>
            <a:r>
              <a:rPr lang="en-US" dirty="0">
                <a:latin typeface="Arial" charset="0"/>
              </a:rPr>
              <a:t>t leave thinking you now know all about ML!</a:t>
            </a:r>
          </a:p>
        </p:txBody>
      </p:sp>
    </p:spTree>
    <p:extLst>
      <p:ext uri="{BB962C8B-B14F-4D97-AF65-F5344CB8AC3E}">
        <p14:creationId xmlns:p14="http://schemas.microsoft.com/office/powerpoint/2010/main" val="49161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What is machine learning?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dirty="0">
                <a:latin typeface="Arial" charset="0"/>
              </a:rPr>
              <a:t>Automatically or </a:t>
            </a:r>
            <a:r>
              <a:rPr lang="en-US" i="1" dirty="0">
                <a:latin typeface="Arial" charset="0"/>
              </a:rPr>
              <a:t>semi-automatically</a:t>
            </a:r>
          </a:p>
          <a:p>
            <a:pPr lvl="1" eaLnBrk="1" hangingPunct="1"/>
            <a:r>
              <a:rPr lang="en-US" dirty="0">
                <a:latin typeface="Arial" charset="0"/>
              </a:rPr>
              <a:t>Inducing concepts (i.e., rules) from data</a:t>
            </a:r>
          </a:p>
          <a:p>
            <a:pPr lvl="1" eaLnBrk="1" hangingPunct="1"/>
            <a:r>
              <a:rPr lang="en-US" dirty="0">
                <a:latin typeface="Arial" charset="0"/>
              </a:rPr>
              <a:t>Finding patterns in data</a:t>
            </a:r>
          </a:p>
          <a:p>
            <a:pPr lvl="1" eaLnBrk="1" hangingPunct="1"/>
            <a:r>
              <a:rPr lang="en-US" dirty="0">
                <a:latin typeface="Arial" charset="0"/>
              </a:rPr>
              <a:t>Explaining data</a:t>
            </a:r>
          </a:p>
          <a:p>
            <a:pPr lvl="1" eaLnBrk="1" hangingPunct="1"/>
            <a:r>
              <a:rPr lang="en-US" dirty="0">
                <a:latin typeface="Arial" charset="0"/>
              </a:rPr>
              <a:t>Making  </a:t>
            </a:r>
            <a:r>
              <a:rPr lang="en-US" dirty="0" smtClean="0">
                <a:latin typeface="Arial" charset="0"/>
              </a:rPr>
              <a:t>predictions</a:t>
            </a:r>
          </a:p>
          <a:p>
            <a:pPr marL="228600" lvl="1" indent="0" eaLnBrk="1" hangingPunct="1">
              <a:buNone/>
            </a:pPr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99801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Two main approaches</a:t>
            </a:r>
            <a:endParaRPr lang="en-US" dirty="0">
              <a:latin typeface="Arial" charset="0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smtClean="0">
                <a:latin typeface="Arial" charset="0"/>
              </a:rPr>
              <a:t>Supervised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>
                <a:latin typeface="Arial" charset="0"/>
              </a:rPr>
              <a:t>learning (we have lots of examples of what should be predicted)</a:t>
            </a:r>
          </a:p>
          <a:p>
            <a:pPr marL="0" indent="0">
              <a:buNone/>
            </a:pPr>
            <a:r>
              <a:rPr lang="en-US" i="1" dirty="0">
                <a:latin typeface="Arial" charset="0"/>
              </a:rPr>
              <a:t>Unsupervised</a:t>
            </a:r>
            <a:r>
              <a:rPr lang="en-US" dirty="0">
                <a:latin typeface="Arial" charset="0"/>
              </a:rPr>
              <a:t> </a:t>
            </a:r>
            <a:r>
              <a:rPr lang="en-US" dirty="0" smtClean="0">
                <a:latin typeface="Arial" charset="0"/>
              </a:rPr>
              <a:t>learning </a:t>
            </a:r>
            <a:r>
              <a:rPr lang="en-US" dirty="0">
                <a:latin typeface="Arial" charset="0"/>
              </a:rPr>
              <a:t>(</a:t>
            </a:r>
            <a:r>
              <a:rPr lang="en-US" i="1" dirty="0">
                <a:latin typeface="Arial" charset="0"/>
              </a:rPr>
              <a:t>e.g. </a:t>
            </a:r>
            <a:r>
              <a:rPr lang="en-US" dirty="0">
                <a:latin typeface="Arial" charset="0"/>
              </a:rPr>
              <a:t>clustering into groups and inferring what they are about</a:t>
            </a:r>
            <a:r>
              <a:rPr lang="en-US" dirty="0" smtClean="0">
                <a:latin typeface="Arial" charset="0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latin typeface="Arial" charset="0"/>
              </a:rPr>
              <a:t>Can combine these (</a:t>
            </a:r>
            <a:r>
              <a:rPr lang="en-US" i="1" dirty="0" smtClean="0">
                <a:latin typeface="Arial" charset="0"/>
              </a:rPr>
              <a:t>semi-supervised)</a:t>
            </a:r>
            <a:endParaRPr lang="en-US" dirty="0" smtClean="0">
              <a:latin typeface="Arial" charset="0"/>
            </a:endParaRPr>
          </a:p>
          <a:p>
            <a:pPr marL="0" indent="0">
              <a:buNone/>
            </a:pPr>
            <a:r>
              <a:rPr lang="en-US" dirty="0" smtClean="0">
                <a:latin typeface="Arial" charset="0"/>
              </a:rPr>
              <a:t>Can </a:t>
            </a:r>
            <a:r>
              <a:rPr lang="en-US" i="1" dirty="0" smtClean="0">
                <a:latin typeface="Arial" charset="0"/>
              </a:rPr>
              <a:t>learn over time </a:t>
            </a:r>
            <a:r>
              <a:rPr lang="en-US" dirty="0" smtClean="0">
                <a:latin typeface="Arial" charset="0"/>
              </a:rPr>
              <a:t>or </a:t>
            </a:r>
            <a:r>
              <a:rPr lang="en-US" i="1" dirty="0" smtClean="0">
                <a:latin typeface="Arial" charset="0"/>
              </a:rPr>
              <a:t>train up front</a:t>
            </a:r>
          </a:p>
          <a:p>
            <a:pPr marL="0" indent="0">
              <a:buNone/>
            </a:pPr>
            <a:endParaRPr lang="en-US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49540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>
                <a:latin typeface="Arial" charset="0"/>
              </a:rPr>
              <a:t>Example uses of ML</a:t>
            </a:r>
            <a:endParaRPr lang="en-US" dirty="0">
              <a:latin typeface="Arial" charset="0"/>
            </a:endParaRP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1128943" y="1461593"/>
            <a:ext cx="7048804" cy="4379976"/>
          </a:xfrm>
        </p:spPr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Recognizing what appliance is being used from whole-house energy (“NILM”)</a:t>
            </a:r>
          </a:p>
          <a:p>
            <a:pPr eaLnBrk="1" hangingPunct="1"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Recognizing activities</a:t>
            </a:r>
          </a:p>
          <a:p>
            <a:pPr eaLnBrk="1" hangingPunct="1"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Predicting grid loads</a:t>
            </a:r>
          </a:p>
          <a:p>
            <a:pPr eaLnBrk="1" hangingPunct="1"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Predicting sewer overflows</a:t>
            </a:r>
          </a:p>
          <a:p>
            <a:pPr eaLnBrk="1" hangingPunct="1"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Figuring out which set of documents an email is similar to (could know about sets as ‘spam’ ‘not spam’ or just care about better search results)</a:t>
            </a:r>
          </a:p>
          <a:p>
            <a:pPr eaLnBrk="1" hangingPunct="1"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Recommending movies</a:t>
            </a:r>
          </a:p>
          <a:p>
            <a:pPr eaLnBrk="1" hangingPunct="1">
              <a:buFont typeface="Wingdings" charset="0"/>
              <a:buNone/>
            </a:pPr>
            <a:endParaRPr lang="en-US" dirty="0" smtClean="0"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5537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Today’s Focus</a:t>
            </a:r>
            <a:endParaRPr lang="en-US" dirty="0">
              <a:latin typeface="Arial" charset="0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dirty="0" smtClean="0">
                <a:latin typeface="Arial" charset="0"/>
              </a:rPr>
              <a:t>Supervised</a:t>
            </a:r>
            <a:r>
              <a:rPr lang="en-US" b="1" dirty="0" smtClean="0">
                <a:latin typeface="Arial" charset="0"/>
              </a:rPr>
              <a:t> </a:t>
            </a:r>
            <a:r>
              <a:rPr lang="en-US" b="1" dirty="0">
                <a:latin typeface="Arial" charset="0"/>
              </a:rPr>
              <a:t>learning (we have lots of examples of what should be predicted)</a:t>
            </a:r>
          </a:p>
          <a:p>
            <a:pPr marL="0" indent="0">
              <a:buNone/>
            </a:pPr>
            <a:r>
              <a:rPr lang="en-US" i="1" dirty="0">
                <a:latin typeface="Arial" charset="0"/>
              </a:rPr>
              <a:t>Unsupervised</a:t>
            </a:r>
            <a:r>
              <a:rPr lang="en-US" dirty="0">
                <a:latin typeface="Arial" charset="0"/>
              </a:rPr>
              <a:t> </a:t>
            </a:r>
            <a:r>
              <a:rPr lang="en-US" dirty="0" smtClean="0">
                <a:latin typeface="Arial" charset="0"/>
              </a:rPr>
              <a:t>learning </a:t>
            </a:r>
            <a:r>
              <a:rPr lang="en-US" dirty="0">
                <a:latin typeface="Arial" charset="0"/>
              </a:rPr>
              <a:t>(</a:t>
            </a:r>
            <a:r>
              <a:rPr lang="en-US" i="1" dirty="0">
                <a:latin typeface="Arial" charset="0"/>
              </a:rPr>
              <a:t>e.g. </a:t>
            </a:r>
            <a:r>
              <a:rPr lang="en-US" dirty="0">
                <a:latin typeface="Arial" charset="0"/>
              </a:rPr>
              <a:t>clustering into groups and inferring what they are about</a:t>
            </a:r>
            <a:r>
              <a:rPr lang="en-US" dirty="0" smtClean="0">
                <a:latin typeface="Arial" charset="0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latin typeface="Arial" charset="0"/>
              </a:rPr>
              <a:t>Can combine these (</a:t>
            </a:r>
            <a:r>
              <a:rPr lang="en-US" i="1" dirty="0" smtClean="0">
                <a:latin typeface="Arial" charset="0"/>
              </a:rPr>
              <a:t>semi-supervised)</a:t>
            </a:r>
            <a:endParaRPr lang="en-US" dirty="0" smtClean="0">
              <a:latin typeface="Arial" charset="0"/>
            </a:endParaRPr>
          </a:p>
          <a:p>
            <a:pPr marL="0" indent="0">
              <a:buNone/>
            </a:pPr>
            <a:r>
              <a:rPr lang="en-US" dirty="0" smtClean="0">
                <a:latin typeface="Arial" charset="0"/>
              </a:rPr>
              <a:t>Can </a:t>
            </a:r>
            <a:r>
              <a:rPr lang="en-US" i="1" dirty="0" smtClean="0">
                <a:latin typeface="Arial" charset="0"/>
              </a:rPr>
              <a:t>learn over time </a:t>
            </a:r>
            <a:r>
              <a:rPr lang="en-US" dirty="0" smtClean="0">
                <a:latin typeface="Arial" charset="0"/>
              </a:rPr>
              <a:t>or </a:t>
            </a:r>
            <a:r>
              <a:rPr lang="en-US" b="1" i="1" dirty="0" smtClean="0">
                <a:latin typeface="Arial" charset="0"/>
              </a:rPr>
              <a:t>train up front</a:t>
            </a:r>
          </a:p>
          <a:p>
            <a:pPr marL="0" indent="0">
              <a:buNone/>
            </a:pPr>
            <a:endParaRPr lang="en-US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0279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Some demos from your Byte 4 </a:t>
            </a:r>
            <a:r>
              <a:rPr lang="en-US" dirty="0" smtClean="0">
                <a:sym typeface="Wingdings"/>
              </a:rPr>
              <a:t>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3/6/14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0748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Typical Supervised Learning Flow</a:t>
            </a:r>
            <a:endParaRPr lang="en-US" dirty="0">
              <a:latin typeface="Arial" charset="0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dirty="0" smtClean="0">
                <a:latin typeface="Arial" charset="0"/>
              </a:rPr>
              <a:t>Two steps</a:t>
            </a:r>
          </a:p>
          <a:p>
            <a:pPr lvl="1" eaLnBrk="1" hangingPunct="1"/>
            <a:r>
              <a:rPr lang="en-US" dirty="0" smtClean="0">
                <a:latin typeface="Arial" charset="0"/>
              </a:rPr>
              <a:t>Training</a:t>
            </a:r>
            <a:endParaRPr lang="en-US" dirty="0">
              <a:latin typeface="Arial" charset="0"/>
            </a:endParaRPr>
          </a:p>
        </p:txBody>
      </p:sp>
      <p:grpSp>
        <p:nvGrpSpPr>
          <p:cNvPr id="15364" name="Group 22"/>
          <p:cNvGrpSpPr>
            <a:grpSpLocks/>
          </p:cNvGrpSpPr>
          <p:nvPr/>
        </p:nvGrpSpPr>
        <p:grpSpPr bwMode="auto">
          <a:xfrm>
            <a:off x="304800" y="5081585"/>
            <a:ext cx="4203700" cy="457200"/>
            <a:chOff x="288" y="3048"/>
            <a:chExt cx="2648" cy="288"/>
          </a:xfrm>
        </p:grpSpPr>
        <p:sp>
          <p:nvSpPr>
            <p:cNvPr id="15365" name="Text Box 4"/>
            <p:cNvSpPr txBox="1">
              <a:spLocks noChangeArrowheads="1"/>
            </p:cNvSpPr>
            <p:nvPr/>
          </p:nvSpPr>
          <p:spPr bwMode="auto">
            <a:xfrm>
              <a:off x="288" y="3076"/>
              <a:ext cx="4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/>
                <a:t>Data</a:t>
              </a:r>
            </a:p>
          </p:txBody>
        </p:sp>
        <p:grpSp>
          <p:nvGrpSpPr>
            <p:cNvPr id="15366" name="Group 15"/>
            <p:cNvGrpSpPr>
              <a:grpSpLocks/>
            </p:cNvGrpSpPr>
            <p:nvPr/>
          </p:nvGrpSpPr>
          <p:grpSpPr bwMode="auto">
            <a:xfrm>
              <a:off x="912" y="3048"/>
              <a:ext cx="1324" cy="288"/>
              <a:chOff x="1286" y="3024"/>
              <a:chExt cx="1324" cy="288"/>
            </a:xfrm>
          </p:grpSpPr>
          <p:sp>
            <p:nvSpPr>
              <p:cNvPr id="15378" name="Rectangle 13"/>
              <p:cNvSpPr>
                <a:spLocks noChangeArrowheads="1"/>
              </p:cNvSpPr>
              <p:nvPr/>
            </p:nvSpPr>
            <p:spPr bwMode="auto">
              <a:xfrm>
                <a:off x="1296" y="3024"/>
                <a:ext cx="1296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79" name="Text Box 5"/>
              <p:cNvSpPr txBox="1">
                <a:spLocks noChangeArrowheads="1"/>
              </p:cNvSpPr>
              <p:nvPr/>
            </p:nvSpPr>
            <p:spPr bwMode="auto">
              <a:xfrm>
                <a:off x="1286" y="3047"/>
                <a:ext cx="132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solidFill>
                      <a:schemeClr val="bg1"/>
                    </a:solidFill>
                  </a:rPr>
                  <a:t>Learning Algorithm</a:t>
                </a:r>
              </a:p>
            </p:txBody>
          </p:sp>
        </p:grpSp>
        <p:sp>
          <p:nvSpPr>
            <p:cNvPr id="15367" name="Text Box 6"/>
            <p:cNvSpPr txBox="1">
              <a:spLocks noChangeArrowheads="1"/>
            </p:cNvSpPr>
            <p:nvPr/>
          </p:nvSpPr>
          <p:spPr bwMode="auto">
            <a:xfrm>
              <a:off x="2400" y="3076"/>
              <a:ext cx="53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b="1" dirty="0"/>
                <a:t>Model</a:t>
              </a:r>
            </a:p>
          </p:txBody>
        </p:sp>
        <p:sp>
          <p:nvSpPr>
            <p:cNvPr id="15371" name="Line 17"/>
            <p:cNvSpPr>
              <a:spLocks noChangeShapeType="1"/>
            </p:cNvSpPr>
            <p:nvPr/>
          </p:nvSpPr>
          <p:spPr bwMode="auto">
            <a:xfrm>
              <a:off x="720" y="321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74" name="Line 20"/>
            <p:cNvSpPr>
              <a:spLocks noChangeShapeType="1"/>
            </p:cNvSpPr>
            <p:nvPr/>
          </p:nvSpPr>
          <p:spPr bwMode="auto">
            <a:xfrm>
              <a:off x="2256" y="321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346209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Typical Supervised Learning Flow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dirty="0">
                <a:latin typeface="Arial" charset="0"/>
              </a:rPr>
              <a:t>Two steps</a:t>
            </a:r>
          </a:p>
          <a:p>
            <a:pPr lvl="1" eaLnBrk="1" hangingPunct="1"/>
            <a:r>
              <a:rPr lang="en-US" dirty="0" smtClean="0">
                <a:latin typeface="Arial" charset="0"/>
              </a:rPr>
              <a:t>Training</a:t>
            </a:r>
          </a:p>
          <a:p>
            <a:pPr lvl="1" eaLnBrk="1" hangingPunct="1"/>
            <a:r>
              <a:rPr lang="en-US" dirty="0" smtClean="0">
                <a:latin typeface="Arial" charset="0"/>
              </a:rPr>
              <a:t>Prediction</a:t>
            </a:r>
            <a:endParaRPr lang="en-US" dirty="0">
              <a:latin typeface="Arial" charset="0"/>
            </a:endParaRPr>
          </a:p>
        </p:txBody>
      </p:sp>
      <p:grpSp>
        <p:nvGrpSpPr>
          <p:cNvPr id="15364" name="Group 22"/>
          <p:cNvGrpSpPr>
            <a:grpSpLocks/>
          </p:cNvGrpSpPr>
          <p:nvPr/>
        </p:nvGrpSpPr>
        <p:grpSpPr bwMode="auto">
          <a:xfrm>
            <a:off x="304800" y="5081587"/>
            <a:ext cx="8286750" cy="1166813"/>
            <a:chOff x="288" y="3048"/>
            <a:chExt cx="5220" cy="735"/>
          </a:xfrm>
        </p:grpSpPr>
        <p:sp>
          <p:nvSpPr>
            <p:cNvPr id="15365" name="Text Box 4"/>
            <p:cNvSpPr txBox="1">
              <a:spLocks noChangeArrowheads="1"/>
            </p:cNvSpPr>
            <p:nvPr/>
          </p:nvSpPr>
          <p:spPr bwMode="auto">
            <a:xfrm>
              <a:off x="288" y="3076"/>
              <a:ext cx="4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/>
                <a:t>Data</a:t>
              </a:r>
            </a:p>
          </p:txBody>
        </p:sp>
        <p:grpSp>
          <p:nvGrpSpPr>
            <p:cNvPr id="15366" name="Group 15"/>
            <p:cNvGrpSpPr>
              <a:grpSpLocks/>
            </p:cNvGrpSpPr>
            <p:nvPr/>
          </p:nvGrpSpPr>
          <p:grpSpPr bwMode="auto">
            <a:xfrm>
              <a:off x="912" y="3048"/>
              <a:ext cx="1324" cy="288"/>
              <a:chOff x="1286" y="3024"/>
              <a:chExt cx="1324" cy="288"/>
            </a:xfrm>
          </p:grpSpPr>
          <p:sp>
            <p:nvSpPr>
              <p:cNvPr id="15378" name="Rectangle 13"/>
              <p:cNvSpPr>
                <a:spLocks noChangeArrowheads="1"/>
              </p:cNvSpPr>
              <p:nvPr/>
            </p:nvSpPr>
            <p:spPr bwMode="auto">
              <a:xfrm>
                <a:off x="1296" y="3024"/>
                <a:ext cx="1296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79" name="Text Box 5"/>
              <p:cNvSpPr txBox="1">
                <a:spLocks noChangeArrowheads="1"/>
              </p:cNvSpPr>
              <p:nvPr/>
            </p:nvSpPr>
            <p:spPr bwMode="auto">
              <a:xfrm>
                <a:off x="1286" y="3047"/>
                <a:ext cx="132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r>
                  <a:rPr lang="en-US" dirty="0"/>
                  <a:t>Learning Algorithm</a:t>
                </a:r>
              </a:p>
            </p:txBody>
          </p:sp>
        </p:grpSp>
        <p:sp>
          <p:nvSpPr>
            <p:cNvPr id="15367" name="Text Box 6"/>
            <p:cNvSpPr txBox="1">
              <a:spLocks noChangeArrowheads="1"/>
            </p:cNvSpPr>
            <p:nvPr/>
          </p:nvSpPr>
          <p:spPr bwMode="auto">
            <a:xfrm>
              <a:off x="2400" y="3076"/>
              <a:ext cx="53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b="1" dirty="0"/>
                <a:t>Model</a:t>
              </a:r>
            </a:p>
          </p:txBody>
        </p:sp>
        <p:sp>
          <p:nvSpPr>
            <p:cNvPr id="15368" name="Text Box 7"/>
            <p:cNvSpPr txBox="1">
              <a:spLocks noChangeArrowheads="1"/>
            </p:cNvSpPr>
            <p:nvPr/>
          </p:nvSpPr>
          <p:spPr bwMode="auto">
            <a:xfrm>
              <a:off x="2304" y="3552"/>
              <a:ext cx="74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/>
                <a:t>New Data</a:t>
              </a:r>
            </a:p>
          </p:txBody>
        </p:sp>
        <p:sp>
          <p:nvSpPr>
            <p:cNvPr id="15369" name="Text Box 8"/>
            <p:cNvSpPr txBox="1">
              <a:spLocks noChangeArrowheads="1"/>
            </p:cNvSpPr>
            <p:nvPr/>
          </p:nvSpPr>
          <p:spPr bwMode="auto">
            <a:xfrm>
              <a:off x="4752" y="3076"/>
              <a:ext cx="7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/>
                <a:t>Prediction</a:t>
              </a:r>
            </a:p>
          </p:txBody>
        </p:sp>
        <p:grpSp>
          <p:nvGrpSpPr>
            <p:cNvPr id="15370" name="Group 16"/>
            <p:cNvGrpSpPr>
              <a:grpSpLocks/>
            </p:cNvGrpSpPr>
            <p:nvPr/>
          </p:nvGrpSpPr>
          <p:grpSpPr bwMode="auto">
            <a:xfrm>
              <a:off x="3110" y="3048"/>
              <a:ext cx="1498" cy="288"/>
              <a:chOff x="3590" y="2832"/>
              <a:chExt cx="1498" cy="288"/>
            </a:xfrm>
          </p:grpSpPr>
          <p:sp>
            <p:nvSpPr>
              <p:cNvPr id="15376" name="Rectangle 14"/>
              <p:cNvSpPr>
                <a:spLocks noChangeArrowheads="1"/>
              </p:cNvSpPr>
              <p:nvPr/>
            </p:nvSpPr>
            <p:spPr bwMode="auto">
              <a:xfrm>
                <a:off x="3600" y="2832"/>
                <a:ext cx="14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77" name="Text Box 10"/>
              <p:cNvSpPr txBox="1">
                <a:spLocks noChangeArrowheads="1"/>
              </p:cNvSpPr>
              <p:nvPr/>
            </p:nvSpPr>
            <p:spPr bwMode="auto">
              <a:xfrm>
                <a:off x="3590" y="2855"/>
                <a:ext cx="145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solidFill>
                      <a:srgbClr val="FFFFFF"/>
                    </a:solidFill>
                  </a:rPr>
                  <a:t>Classification Engine</a:t>
                </a:r>
              </a:p>
            </p:txBody>
          </p:sp>
        </p:grpSp>
        <p:sp>
          <p:nvSpPr>
            <p:cNvPr id="15371" name="Line 17"/>
            <p:cNvSpPr>
              <a:spLocks noChangeShapeType="1"/>
            </p:cNvSpPr>
            <p:nvPr/>
          </p:nvSpPr>
          <p:spPr bwMode="auto">
            <a:xfrm>
              <a:off x="720" y="321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72" name="Line 18"/>
            <p:cNvSpPr>
              <a:spLocks noChangeShapeType="1"/>
            </p:cNvSpPr>
            <p:nvPr/>
          </p:nvSpPr>
          <p:spPr bwMode="auto">
            <a:xfrm>
              <a:off x="4656" y="321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73" name="Line 19"/>
            <p:cNvSpPr>
              <a:spLocks noChangeShapeType="1"/>
            </p:cNvSpPr>
            <p:nvPr/>
          </p:nvSpPr>
          <p:spPr bwMode="auto">
            <a:xfrm>
              <a:off x="2880" y="321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74" name="Line 20"/>
            <p:cNvSpPr>
              <a:spLocks noChangeShapeType="1"/>
            </p:cNvSpPr>
            <p:nvPr/>
          </p:nvSpPr>
          <p:spPr bwMode="auto">
            <a:xfrm>
              <a:off x="2256" y="321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75" name="Line 21"/>
            <p:cNvSpPr>
              <a:spLocks noChangeShapeType="1"/>
            </p:cNvSpPr>
            <p:nvPr/>
          </p:nvSpPr>
          <p:spPr bwMode="auto">
            <a:xfrm flipV="1">
              <a:off x="2592" y="3312"/>
              <a:ext cx="43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Rectangle 1"/>
          <p:cNvSpPr/>
          <p:nvPr/>
        </p:nvSpPr>
        <p:spPr>
          <a:xfrm>
            <a:off x="228600" y="4953000"/>
            <a:ext cx="3429000" cy="7620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3362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Example: Sewer Overflows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smtClean="0"/>
              <a:t>GIVEN </a:t>
            </a:r>
            <a:r>
              <a:rPr lang="en-US" dirty="0" smtClean="0"/>
              <a:t>“features” such as </a:t>
            </a:r>
          </a:p>
          <a:p>
            <a:pPr marL="0" indent="0">
              <a:buNone/>
            </a:pPr>
            <a:r>
              <a:rPr lang="en-US" i="1" dirty="0"/>
              <a:t>	</a:t>
            </a:r>
            <a:r>
              <a:rPr lang="en-US" dirty="0" smtClean="0"/>
              <a:t>Steeler’s Game Ad?</a:t>
            </a:r>
            <a:endParaRPr lang="en-US" i="1" dirty="0" smtClean="0"/>
          </a:p>
          <a:p>
            <a:pPr marL="0" indent="0">
              <a:buNone/>
            </a:pPr>
            <a:r>
              <a:rPr lang="en-US" i="1" dirty="0"/>
              <a:t>	</a:t>
            </a:r>
            <a:r>
              <a:rPr lang="en-US" dirty="0" smtClean="0"/>
              <a:t>Weather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… 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141081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Sewer Overflows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smtClean="0"/>
              <a:t>GIVEN </a:t>
            </a:r>
            <a:r>
              <a:rPr lang="en-US" dirty="0" smtClean="0"/>
              <a:t>“features” such as </a:t>
            </a:r>
          </a:p>
          <a:p>
            <a:pPr marL="0" indent="0">
              <a:buNone/>
            </a:pPr>
            <a:r>
              <a:rPr lang="en-US" i="1" dirty="0"/>
              <a:t>	</a:t>
            </a:r>
            <a:r>
              <a:rPr lang="en-US" dirty="0" smtClean="0"/>
              <a:t>Steeler’s Game Ad?</a:t>
            </a:r>
            <a:endParaRPr lang="en-US" i="1" dirty="0" smtClean="0"/>
          </a:p>
          <a:p>
            <a:pPr marL="0" indent="0">
              <a:buNone/>
            </a:pPr>
            <a:r>
              <a:rPr lang="en-US" i="1" dirty="0"/>
              <a:t>	</a:t>
            </a:r>
            <a:r>
              <a:rPr lang="en-US" dirty="0" smtClean="0"/>
              <a:t>Weather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… </a:t>
            </a:r>
          </a:p>
          <a:p>
            <a:pPr marL="0" indent="0">
              <a:buNone/>
            </a:pPr>
            <a:r>
              <a:rPr lang="en-US" i="1" dirty="0" smtClean="0"/>
              <a:t>PREDICT</a:t>
            </a:r>
            <a:r>
              <a:rPr lang="en-US" dirty="0" smtClean="0"/>
              <a:t> overflow (yes or no)</a:t>
            </a:r>
          </a:p>
        </p:txBody>
      </p:sp>
    </p:spTree>
    <p:extLst>
      <p:ext uri="{BB962C8B-B14F-4D97-AF65-F5344CB8AC3E}">
        <p14:creationId xmlns:p14="http://schemas.microsoft.com/office/powerpoint/2010/main" val="4398125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Sewer Overflows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smtClean="0"/>
              <a:t>GIVEN </a:t>
            </a:r>
            <a:r>
              <a:rPr lang="en-US" dirty="0" smtClean="0"/>
              <a:t>“features” such as </a:t>
            </a:r>
          </a:p>
          <a:p>
            <a:pPr marL="0" indent="0">
              <a:buNone/>
            </a:pPr>
            <a:r>
              <a:rPr lang="en-US" i="1" dirty="0"/>
              <a:t>	</a:t>
            </a:r>
            <a:r>
              <a:rPr lang="en-US" dirty="0" smtClean="0"/>
              <a:t>Steeler’s Game Ad?</a:t>
            </a:r>
            <a:endParaRPr lang="en-US" i="1" dirty="0" smtClean="0"/>
          </a:p>
          <a:p>
            <a:pPr marL="0" indent="0">
              <a:buNone/>
            </a:pPr>
            <a:r>
              <a:rPr lang="en-US" i="1" dirty="0"/>
              <a:t>	</a:t>
            </a:r>
            <a:r>
              <a:rPr lang="en-US" dirty="0" smtClean="0"/>
              <a:t>Weather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… </a:t>
            </a:r>
          </a:p>
          <a:p>
            <a:pPr marL="0" indent="0">
              <a:buNone/>
            </a:pPr>
            <a:r>
              <a:rPr lang="en-US" i="1" dirty="0" smtClean="0"/>
              <a:t>PREDICT</a:t>
            </a:r>
            <a:r>
              <a:rPr lang="en-US" dirty="0" smtClean="0"/>
              <a:t> overflow (yes or no)</a:t>
            </a:r>
          </a:p>
        </p:txBody>
      </p:sp>
      <p:sp>
        <p:nvSpPr>
          <p:cNvPr id="4" name="Rectangle 3"/>
          <p:cNvSpPr/>
          <p:nvPr/>
        </p:nvSpPr>
        <p:spPr>
          <a:xfrm>
            <a:off x="4042843" y="3996266"/>
            <a:ext cx="1143000" cy="533400"/>
          </a:xfrm>
          <a:prstGeom prst="rect">
            <a:avLst/>
          </a:prstGeom>
          <a:solidFill>
            <a:schemeClr val="accent3">
              <a:alpha val="58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429000" y="3505200"/>
            <a:ext cx="12391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Class “A”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326847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Sewer Overflows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smtClean="0"/>
              <a:t>GIVEN </a:t>
            </a:r>
            <a:r>
              <a:rPr lang="en-US" dirty="0" smtClean="0"/>
              <a:t>“features” such as </a:t>
            </a:r>
          </a:p>
          <a:p>
            <a:pPr marL="0" indent="0">
              <a:buNone/>
            </a:pPr>
            <a:r>
              <a:rPr lang="en-US" i="1" dirty="0"/>
              <a:t>	</a:t>
            </a:r>
            <a:r>
              <a:rPr lang="en-US" dirty="0" smtClean="0"/>
              <a:t>Steeler’s Game Ad?</a:t>
            </a:r>
            <a:endParaRPr lang="en-US" i="1" dirty="0" smtClean="0"/>
          </a:p>
          <a:p>
            <a:pPr marL="0" indent="0">
              <a:buNone/>
            </a:pPr>
            <a:r>
              <a:rPr lang="en-US" i="1" dirty="0"/>
              <a:t>	</a:t>
            </a:r>
            <a:r>
              <a:rPr lang="en-US" dirty="0" smtClean="0"/>
              <a:t>Weather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… </a:t>
            </a:r>
          </a:p>
          <a:p>
            <a:pPr marL="0" indent="0">
              <a:buNone/>
            </a:pPr>
            <a:r>
              <a:rPr lang="en-US" i="1" dirty="0" smtClean="0"/>
              <a:t>PREDICT</a:t>
            </a:r>
            <a:r>
              <a:rPr lang="en-US" dirty="0" smtClean="0"/>
              <a:t> overflow (yes or no)</a:t>
            </a:r>
          </a:p>
        </p:txBody>
      </p:sp>
      <p:sp>
        <p:nvSpPr>
          <p:cNvPr id="4" name="Rectangle 3"/>
          <p:cNvSpPr/>
          <p:nvPr/>
        </p:nvSpPr>
        <p:spPr>
          <a:xfrm>
            <a:off x="5050373" y="3975099"/>
            <a:ext cx="1143000" cy="533400"/>
          </a:xfrm>
          <a:prstGeom prst="rect">
            <a:avLst/>
          </a:prstGeom>
          <a:solidFill>
            <a:schemeClr val="accent3">
              <a:alpha val="58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0" y="3505200"/>
            <a:ext cx="12391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Class “B”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419000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Sewer Overflows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smtClean="0"/>
              <a:t>GIVEN </a:t>
            </a:r>
            <a:r>
              <a:rPr lang="en-US" dirty="0" smtClean="0"/>
              <a:t>“features” such as </a:t>
            </a:r>
          </a:p>
          <a:p>
            <a:pPr marL="0" indent="0">
              <a:buNone/>
            </a:pPr>
            <a:r>
              <a:rPr lang="en-US" i="1" dirty="0"/>
              <a:t>	</a:t>
            </a:r>
            <a:r>
              <a:rPr lang="en-US" dirty="0" smtClean="0"/>
              <a:t>Steeler’s Game Ad?</a:t>
            </a:r>
            <a:endParaRPr lang="en-US" i="1" dirty="0" smtClean="0"/>
          </a:p>
          <a:p>
            <a:pPr marL="0" indent="0">
              <a:buNone/>
            </a:pPr>
            <a:r>
              <a:rPr lang="en-US" i="1" dirty="0"/>
              <a:t>	</a:t>
            </a:r>
            <a:r>
              <a:rPr lang="en-US" dirty="0" smtClean="0"/>
              <a:t>Weather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… </a:t>
            </a:r>
          </a:p>
          <a:p>
            <a:pPr marL="0" indent="0">
              <a:buNone/>
            </a:pPr>
            <a:r>
              <a:rPr lang="en-US" i="1" dirty="0" smtClean="0"/>
              <a:t>PREDICT</a:t>
            </a:r>
            <a:r>
              <a:rPr lang="en-US" dirty="0" smtClean="0"/>
              <a:t> overflow (yes or no)</a:t>
            </a:r>
          </a:p>
          <a:p>
            <a:pPr marL="0" indent="0">
              <a:buNone/>
            </a:pPr>
            <a:r>
              <a:rPr lang="en-US" dirty="0"/>
              <a:t>Typical approach: “Classification”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372650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Classification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Take a </a:t>
            </a:r>
            <a:r>
              <a:rPr lang="en-US" dirty="0">
                <a:latin typeface="Arial" charset="0"/>
              </a:rPr>
              <a:t>set of observed features </a:t>
            </a:r>
            <a:r>
              <a:rPr lang="en-US" dirty="0" smtClean="0">
                <a:latin typeface="Arial" charset="0"/>
              </a:rPr>
              <a:t/>
            </a:r>
            <a:br>
              <a:rPr lang="en-US" dirty="0" smtClean="0">
                <a:latin typeface="Arial" charset="0"/>
              </a:rPr>
            </a:br>
            <a:r>
              <a:rPr lang="en-US" dirty="0" smtClean="0">
                <a:latin typeface="Arial" charset="0"/>
              </a:rPr>
              <a:t>         F </a:t>
            </a:r>
            <a:r>
              <a:rPr lang="en-US" dirty="0">
                <a:latin typeface="Arial" charset="0"/>
              </a:rPr>
              <a:t>= &lt;f1, f2, f3,…&gt;  </a:t>
            </a:r>
            <a:br>
              <a:rPr lang="en-US" dirty="0">
                <a:latin typeface="Arial" charset="0"/>
              </a:rPr>
            </a:br>
            <a:r>
              <a:rPr lang="en-US" dirty="0" smtClean="0">
                <a:latin typeface="Arial" charset="0"/>
              </a:rPr>
              <a:t>         (</a:t>
            </a:r>
            <a:r>
              <a:rPr lang="en-US" dirty="0">
                <a:latin typeface="Arial" charset="0"/>
              </a:rPr>
              <a:t>a </a:t>
            </a:r>
            <a:r>
              <a:rPr lang="en-US" i="1" dirty="0">
                <a:latin typeface="Arial" charset="0"/>
              </a:rPr>
              <a:t>feature vector</a:t>
            </a:r>
            <a:r>
              <a:rPr lang="en-US" dirty="0">
                <a:latin typeface="Arial" charset="0"/>
              </a:rPr>
              <a:t>) </a:t>
            </a:r>
            <a:endParaRPr lang="en-US" dirty="0" smtClean="0">
              <a:latin typeface="Arial" charset="0"/>
            </a:endParaRPr>
          </a:p>
          <a:p>
            <a:pPr marL="0" indent="0" eaLnBrk="1" hangingPunct="1"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Use this </a:t>
            </a:r>
            <a:r>
              <a:rPr lang="en-US" dirty="0">
                <a:latin typeface="Arial" charset="0"/>
              </a:rPr>
              <a:t>to </a:t>
            </a:r>
            <a:r>
              <a:rPr lang="en-US" dirty="0" smtClean="0">
                <a:latin typeface="Arial" charset="0"/>
              </a:rPr>
              <a:t>estimate which class </a:t>
            </a:r>
            <a:r>
              <a:rPr lang="en-US" dirty="0">
                <a:latin typeface="Arial" charset="0"/>
              </a:rPr>
              <a:t>it </a:t>
            </a:r>
            <a:r>
              <a:rPr lang="en-US" dirty="0" smtClean="0">
                <a:latin typeface="Arial" charset="0"/>
              </a:rPr>
              <a:t>belongs to</a:t>
            </a:r>
          </a:p>
          <a:p>
            <a:pPr marL="0" indent="0" eaLnBrk="1" hangingPunct="1"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         (a </a:t>
            </a:r>
            <a:r>
              <a:rPr lang="en-US" i="1" dirty="0" smtClean="0">
                <a:latin typeface="Arial" charset="0"/>
              </a:rPr>
              <a:t>prediction</a:t>
            </a:r>
            <a:r>
              <a:rPr lang="en-US" dirty="0" smtClean="0">
                <a:latin typeface="Arial" charset="0"/>
              </a:rPr>
              <a:t>)</a:t>
            </a:r>
          </a:p>
          <a:p>
            <a:pPr marL="0" indent="0" eaLnBrk="1" hangingPunct="1">
              <a:buFont typeface="Wingdings" charset="0"/>
              <a:buNone/>
            </a:pPr>
            <a:endParaRPr lang="en-US" sz="16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9855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4329899"/>
              </p:ext>
            </p:extLst>
          </p:nvPr>
        </p:nvGraphicFramePr>
        <p:xfrm>
          <a:off x="228600" y="1295400"/>
          <a:ext cx="8686800" cy="543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Bitmap Image" r:id="rId4" imgW="4031329" imgH="2521905" progId="Paint.Picture">
                  <p:embed/>
                </p:oleObj>
              </mc:Choice>
              <mc:Fallback>
                <p:oleObj name="Bitmap Image" r:id="rId4" imgW="4031329" imgH="2521905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295400"/>
                        <a:ext cx="8686800" cy="543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954132" y="210394"/>
            <a:ext cx="7961268" cy="990107"/>
          </a:xfrm>
        </p:spPr>
        <p:txBody>
          <a:bodyPr/>
          <a:lstStyle/>
          <a:p>
            <a:pPr eaLnBrk="1" hangingPunct="1"/>
            <a:r>
              <a:rPr lang="en-US" sz="4000" dirty="0" smtClean="0">
                <a:latin typeface="Arial" charset="0"/>
              </a:rPr>
              <a:t>Training data: </a:t>
            </a:r>
            <a:br>
              <a:rPr lang="en-US" sz="4000" dirty="0" smtClean="0">
                <a:latin typeface="Arial" charset="0"/>
              </a:rPr>
            </a:br>
            <a:r>
              <a:rPr lang="en-US" sz="4000" dirty="0" smtClean="0">
                <a:latin typeface="Arial" charset="0"/>
              </a:rPr>
              <a:t>Multiple Examples</a:t>
            </a:r>
            <a:endParaRPr lang="en-US" sz="4000" dirty="0"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124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3164167"/>
              </p:ext>
            </p:extLst>
          </p:nvPr>
        </p:nvGraphicFramePr>
        <p:xfrm>
          <a:off x="228600" y="1295400"/>
          <a:ext cx="8686800" cy="543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Bitmap Image" r:id="rId4" imgW="4031329" imgH="2521905" progId="Paint.Picture">
                  <p:embed/>
                </p:oleObj>
              </mc:Choice>
              <mc:Fallback>
                <p:oleObj name="Bitmap Image" r:id="rId4" imgW="4031329" imgH="2521905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295400"/>
                        <a:ext cx="8686800" cy="543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954132" y="-155512"/>
            <a:ext cx="7660701" cy="990107"/>
          </a:xfrm>
        </p:spPr>
        <p:txBody>
          <a:bodyPr/>
          <a:lstStyle/>
          <a:p>
            <a:pPr eaLnBrk="1" hangingPunct="1"/>
            <a:r>
              <a:rPr lang="en-US" sz="4000" dirty="0" smtClean="0">
                <a:latin typeface="Arial" charset="0"/>
              </a:rPr>
              <a:t>Including Features</a:t>
            </a:r>
            <a:endParaRPr lang="en-US" sz="4000" dirty="0">
              <a:latin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28600" y="838200"/>
            <a:ext cx="7391400" cy="5867400"/>
          </a:xfrm>
          <a:prstGeom prst="rect">
            <a:avLst/>
          </a:prstGeom>
          <a:solidFill>
            <a:schemeClr val="accent3">
              <a:alpha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rgbClr val="000000"/>
                </a:solidFill>
              </a:rPr>
              <a:t>Features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83949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Review Concepts from Correlation &amp;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We calculate three things for correlation: The slope &amp; intercept of the line; The amount of error (r); and the significance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Outliers &amp; Non-normal &amp; uneven variance values can make this fail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Correlation </a:t>
            </a:r>
            <a:r>
              <a:rPr lang="en-US" i="1" dirty="0" smtClean="0"/>
              <a:t>does not </a:t>
            </a:r>
            <a:r>
              <a:rPr lang="en-US" dirty="0" smtClean="0"/>
              <a:t>imply causation. Randomized controlled trials are the gold stander for evaluating causation (‘frequency proof’) but logical proofs are also important.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3/6/14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2941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9065144"/>
              </p:ext>
            </p:extLst>
          </p:nvPr>
        </p:nvGraphicFramePr>
        <p:xfrm>
          <a:off x="228600" y="1295400"/>
          <a:ext cx="8686800" cy="543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Bitmap Image" r:id="rId4" imgW="4031329" imgH="2521905" progId="Paint.Picture">
                  <p:embed/>
                </p:oleObj>
              </mc:Choice>
              <mc:Fallback>
                <p:oleObj name="Bitmap Image" r:id="rId4" imgW="4031329" imgH="2521905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295400"/>
                        <a:ext cx="8686800" cy="543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>
          <a:xfrm>
            <a:off x="7543800" y="609600"/>
            <a:ext cx="1447800" cy="6096000"/>
          </a:xfrm>
          <a:prstGeom prst="rect">
            <a:avLst/>
          </a:prstGeom>
          <a:solidFill>
            <a:schemeClr val="accent3">
              <a:alpha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rgbClr val="000000"/>
                </a:solidFill>
              </a:rPr>
              <a:t>Class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954132" y="-155512"/>
            <a:ext cx="7660701" cy="990107"/>
          </a:xfrm>
          <a:prstGeom prst="rect">
            <a:avLst/>
          </a:prstGeom>
        </p:spPr>
        <p:txBody>
          <a:bodyPr vert="horz" lIns="0" tIns="0" rIns="0" bIns="45720" rtlCol="0" anchor="b" anchorCtr="0">
            <a:noAutofit/>
          </a:bodyPr>
          <a:lstStyle>
            <a:lvl1pPr algn="l" defTabSz="457200" rtl="0" eaLnBrk="1" latinLnBrk="0" hangingPunct="1">
              <a:lnSpc>
                <a:spcPts val="3400"/>
              </a:lnSpc>
              <a:spcBef>
                <a:spcPts val="0"/>
              </a:spcBef>
              <a:buNone/>
              <a:defRPr sz="3200" b="0" i="0" kern="1200">
                <a:solidFill>
                  <a:schemeClr val="accent1"/>
                </a:solidFill>
                <a:latin typeface="Helvetica"/>
                <a:ea typeface="+mj-ea"/>
                <a:cs typeface="Helvetica"/>
              </a:defRPr>
            </a:lvl1pPr>
          </a:lstStyle>
          <a:p>
            <a:r>
              <a:rPr lang="en-US" sz="4000" dirty="0" smtClean="0">
                <a:latin typeface="Arial" charset="0"/>
              </a:rPr>
              <a:t>And Labels</a:t>
            </a:r>
            <a:endParaRPr lang="en-US" sz="40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25247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8183862"/>
              </p:ext>
            </p:extLst>
          </p:nvPr>
        </p:nvGraphicFramePr>
        <p:xfrm>
          <a:off x="228600" y="1295400"/>
          <a:ext cx="8686800" cy="543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Bitmap Image" r:id="rId4" imgW="4031329" imgH="2521905" progId="Paint.Picture">
                  <p:embed/>
                </p:oleObj>
              </mc:Choice>
              <mc:Fallback>
                <p:oleObj name="Bitmap Image" r:id="rId4" imgW="4031329" imgH="2521905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295400"/>
                        <a:ext cx="8686800" cy="543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/>
          <p:cNvSpPr/>
          <p:nvPr/>
        </p:nvSpPr>
        <p:spPr>
          <a:xfrm>
            <a:off x="838200" y="2935019"/>
            <a:ext cx="7467600" cy="16845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3200" dirty="0"/>
              <a:t>Two simple algorithms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3200" dirty="0"/>
              <a:t>0R – Predict the majority class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3200" dirty="0"/>
              <a:t>1R – Use the most predictive single feature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954132" y="-155512"/>
            <a:ext cx="7660701" cy="990107"/>
          </a:xfrm>
        </p:spPr>
        <p:txBody>
          <a:bodyPr/>
          <a:lstStyle/>
          <a:p>
            <a:pPr eaLnBrk="1" hangingPunct="1"/>
            <a:r>
              <a:rPr lang="en-US" sz="4000" dirty="0">
                <a:latin typeface="Arial" charset="0"/>
              </a:rPr>
              <a:t>How does classification work?</a:t>
            </a:r>
          </a:p>
        </p:txBody>
      </p:sp>
    </p:spTree>
    <p:extLst>
      <p:ext uri="{BB962C8B-B14F-4D97-AF65-F5344CB8AC3E}">
        <p14:creationId xmlns:p14="http://schemas.microsoft.com/office/powerpoint/2010/main" val="30592697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9" name="Object 4"/>
          <p:cNvGraphicFramePr>
            <a:graphicFrameLocks noChangeAspect="1"/>
          </p:cNvGraphicFramePr>
          <p:nvPr/>
        </p:nvGraphicFramePr>
        <p:xfrm>
          <a:off x="228600" y="1295400"/>
          <a:ext cx="8686800" cy="543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" name="Bitmap Image" r:id="rId4" imgW="4031329" imgH="2521905" progId="Paint.Picture">
                  <p:embed/>
                </p:oleObj>
              </mc:Choice>
              <mc:Fallback>
                <p:oleObj name="Bitmap Image" r:id="rId4" imgW="4031329" imgH="2521905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295400"/>
                        <a:ext cx="8686800" cy="543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838200" y="1295400"/>
            <a:ext cx="8058150" cy="5410200"/>
            <a:chOff x="528" y="816"/>
            <a:chExt cx="5076" cy="3408"/>
          </a:xfrm>
        </p:grpSpPr>
        <p:sp>
          <p:nvSpPr>
            <p:cNvPr id="14367" name="Rectangle 6"/>
            <p:cNvSpPr>
              <a:spLocks noChangeArrowheads="1"/>
            </p:cNvSpPr>
            <p:nvPr/>
          </p:nvSpPr>
          <p:spPr bwMode="auto">
            <a:xfrm>
              <a:off x="528" y="1440"/>
              <a:ext cx="4032" cy="18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8" name="Text Box 5"/>
            <p:cNvSpPr txBox="1">
              <a:spLocks noChangeArrowheads="1"/>
            </p:cNvSpPr>
            <p:nvPr/>
          </p:nvSpPr>
          <p:spPr bwMode="auto">
            <a:xfrm>
              <a:off x="576" y="1488"/>
              <a:ext cx="3996" cy="1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3600" dirty="0">
                  <a:solidFill>
                    <a:srgbClr val="FFFFFF"/>
                  </a:solidFill>
                </a:rPr>
                <a:t>The simplest rule learner will</a:t>
              </a:r>
            </a:p>
            <a:p>
              <a:r>
                <a:rPr lang="en-US" sz="3600" dirty="0">
                  <a:solidFill>
                    <a:srgbClr val="FFFFFF"/>
                  </a:solidFill>
                </a:rPr>
                <a:t>learn to predict whatever is</a:t>
              </a:r>
            </a:p>
            <a:p>
              <a:r>
                <a:rPr lang="en-US" sz="3600" dirty="0">
                  <a:solidFill>
                    <a:srgbClr val="FFFFFF"/>
                  </a:solidFill>
                </a:rPr>
                <a:t>the most frequent result class.</a:t>
              </a:r>
            </a:p>
            <a:p>
              <a:r>
                <a:rPr lang="en-US" sz="3600" dirty="0">
                  <a:solidFill>
                    <a:srgbClr val="FFFFFF"/>
                  </a:solidFill>
                </a:rPr>
                <a:t>This is called the majority</a:t>
              </a:r>
            </a:p>
            <a:p>
              <a:r>
                <a:rPr lang="en-US" sz="3600" dirty="0">
                  <a:solidFill>
                    <a:srgbClr val="FFFFFF"/>
                  </a:solidFill>
                </a:rPr>
                <a:t>Class.</a:t>
              </a:r>
            </a:p>
          </p:txBody>
        </p:sp>
        <p:sp>
          <p:nvSpPr>
            <p:cNvPr id="14369" name="Rectangle 7"/>
            <p:cNvSpPr>
              <a:spLocks noChangeArrowheads="1"/>
            </p:cNvSpPr>
            <p:nvPr/>
          </p:nvSpPr>
          <p:spPr bwMode="auto">
            <a:xfrm>
              <a:off x="4788" y="816"/>
              <a:ext cx="816" cy="3408"/>
            </a:xfrm>
            <a:prstGeom prst="rect">
              <a:avLst/>
            </a:prstGeom>
            <a:noFill/>
            <a:ln w="50800">
              <a:solidFill>
                <a:srgbClr val="FFFF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381000" y="5334000"/>
            <a:ext cx="7096125" cy="688975"/>
            <a:chOff x="864" y="2592"/>
            <a:chExt cx="4470" cy="434"/>
          </a:xfrm>
        </p:grpSpPr>
        <p:sp>
          <p:nvSpPr>
            <p:cNvPr id="14365" name="Rectangle 10"/>
            <p:cNvSpPr>
              <a:spLocks noChangeArrowheads="1"/>
            </p:cNvSpPr>
            <p:nvPr/>
          </p:nvSpPr>
          <p:spPr bwMode="auto">
            <a:xfrm>
              <a:off x="864" y="2592"/>
              <a:ext cx="4464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6" name="Text Box 9"/>
            <p:cNvSpPr txBox="1">
              <a:spLocks noChangeArrowheads="1"/>
            </p:cNvSpPr>
            <p:nvPr/>
          </p:nvSpPr>
          <p:spPr bwMode="auto">
            <a:xfrm>
              <a:off x="902" y="2619"/>
              <a:ext cx="443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3600" dirty="0">
                  <a:solidFill>
                    <a:srgbClr val="FFFFFF"/>
                  </a:solidFill>
                </a:rPr>
                <a:t>What will the rule be in this case?</a:t>
              </a:r>
            </a:p>
          </p:txBody>
        </p:sp>
      </p:grp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1752600" y="6096000"/>
            <a:ext cx="4676775" cy="609600"/>
            <a:chOff x="422" y="3792"/>
            <a:chExt cx="2946" cy="384"/>
          </a:xfrm>
        </p:grpSpPr>
        <p:sp>
          <p:nvSpPr>
            <p:cNvPr id="14363" name="Rectangle 13"/>
            <p:cNvSpPr>
              <a:spLocks noChangeArrowheads="1"/>
            </p:cNvSpPr>
            <p:nvPr/>
          </p:nvSpPr>
          <p:spPr bwMode="auto">
            <a:xfrm>
              <a:off x="432" y="3792"/>
              <a:ext cx="2880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364" name="Text Box 12"/>
            <p:cNvSpPr txBox="1">
              <a:spLocks noChangeArrowheads="1"/>
            </p:cNvSpPr>
            <p:nvPr/>
          </p:nvSpPr>
          <p:spPr bwMode="auto">
            <a:xfrm>
              <a:off x="422" y="3802"/>
              <a:ext cx="2946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3200">
                  <a:solidFill>
                    <a:srgbClr val="FFFFFF"/>
                  </a:solidFill>
                </a:rPr>
                <a:t>It will always predict yes.</a:t>
              </a:r>
            </a:p>
          </p:txBody>
        </p:sp>
      </p:grp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7620000" y="1676400"/>
            <a:ext cx="1219200" cy="5029200"/>
            <a:chOff x="4800" y="1056"/>
            <a:chExt cx="768" cy="3168"/>
          </a:xfrm>
        </p:grpSpPr>
        <p:sp>
          <p:nvSpPr>
            <p:cNvPr id="14358" name="Rectangle 15"/>
            <p:cNvSpPr>
              <a:spLocks noChangeArrowheads="1"/>
            </p:cNvSpPr>
            <p:nvPr/>
          </p:nvSpPr>
          <p:spPr bwMode="auto">
            <a:xfrm>
              <a:off x="4800" y="1056"/>
              <a:ext cx="768" cy="192"/>
            </a:xfrm>
            <a:prstGeom prst="rect">
              <a:avLst/>
            </a:prstGeom>
            <a:solidFill>
              <a:srgbClr val="FF0000">
                <a:alpha val="18823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9" name="Rectangle 16"/>
            <p:cNvSpPr>
              <a:spLocks noChangeArrowheads="1"/>
            </p:cNvSpPr>
            <p:nvPr/>
          </p:nvSpPr>
          <p:spPr bwMode="auto">
            <a:xfrm>
              <a:off x="4800" y="1296"/>
              <a:ext cx="768" cy="192"/>
            </a:xfrm>
            <a:prstGeom prst="rect">
              <a:avLst/>
            </a:prstGeom>
            <a:solidFill>
              <a:srgbClr val="FF0000">
                <a:alpha val="18823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0" name="Rectangle 17"/>
            <p:cNvSpPr>
              <a:spLocks noChangeArrowheads="1"/>
            </p:cNvSpPr>
            <p:nvPr/>
          </p:nvSpPr>
          <p:spPr bwMode="auto">
            <a:xfrm>
              <a:off x="4800" y="2208"/>
              <a:ext cx="768" cy="192"/>
            </a:xfrm>
            <a:prstGeom prst="rect">
              <a:avLst/>
            </a:prstGeom>
            <a:solidFill>
              <a:srgbClr val="FF0000">
                <a:alpha val="18823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1" name="Rectangle 18"/>
            <p:cNvSpPr>
              <a:spLocks noChangeArrowheads="1"/>
            </p:cNvSpPr>
            <p:nvPr/>
          </p:nvSpPr>
          <p:spPr bwMode="auto">
            <a:xfrm>
              <a:off x="4800" y="2640"/>
              <a:ext cx="768" cy="192"/>
            </a:xfrm>
            <a:prstGeom prst="rect">
              <a:avLst/>
            </a:prstGeom>
            <a:solidFill>
              <a:srgbClr val="FF0000">
                <a:alpha val="18823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2" name="Rectangle 19"/>
            <p:cNvSpPr>
              <a:spLocks noChangeArrowheads="1"/>
            </p:cNvSpPr>
            <p:nvPr/>
          </p:nvSpPr>
          <p:spPr bwMode="auto">
            <a:xfrm>
              <a:off x="4800" y="4032"/>
              <a:ext cx="768" cy="192"/>
            </a:xfrm>
            <a:prstGeom prst="rect">
              <a:avLst/>
            </a:prstGeom>
            <a:solidFill>
              <a:srgbClr val="FF0000">
                <a:alpha val="18823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24"/>
          <p:cNvGrpSpPr>
            <a:grpSpLocks/>
          </p:cNvGrpSpPr>
          <p:nvPr/>
        </p:nvGrpSpPr>
        <p:grpSpPr bwMode="auto">
          <a:xfrm>
            <a:off x="304800" y="2286000"/>
            <a:ext cx="8540750" cy="2289175"/>
            <a:chOff x="192" y="1440"/>
            <a:chExt cx="5380" cy="1442"/>
          </a:xfrm>
        </p:grpSpPr>
        <p:sp>
          <p:nvSpPr>
            <p:cNvPr id="14356" name="Rectangle 23"/>
            <p:cNvSpPr>
              <a:spLocks noChangeArrowheads="1"/>
            </p:cNvSpPr>
            <p:nvPr/>
          </p:nvSpPr>
          <p:spPr bwMode="auto">
            <a:xfrm>
              <a:off x="192" y="1440"/>
              <a:ext cx="5376" cy="14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7" name="Text Box 22"/>
            <p:cNvSpPr txBox="1">
              <a:spLocks noChangeArrowheads="1"/>
            </p:cNvSpPr>
            <p:nvPr/>
          </p:nvSpPr>
          <p:spPr bwMode="auto">
            <a:xfrm>
              <a:off x="192" y="1440"/>
              <a:ext cx="5380" cy="1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3600" dirty="0">
                  <a:solidFill>
                    <a:schemeClr val="bg1"/>
                  </a:solidFill>
                </a:rPr>
                <a:t>A slightly more sophisticated rule learner </a:t>
              </a:r>
            </a:p>
            <a:p>
              <a:r>
                <a:rPr lang="en-US" sz="3600" dirty="0">
                  <a:solidFill>
                    <a:schemeClr val="bg1"/>
                  </a:solidFill>
                </a:rPr>
                <a:t>will find the feature that gives the most</a:t>
              </a:r>
            </a:p>
            <a:p>
              <a:r>
                <a:rPr lang="en-US" sz="3600" dirty="0">
                  <a:solidFill>
                    <a:schemeClr val="bg1"/>
                  </a:solidFill>
                </a:rPr>
                <a:t>information about the result class.  What</a:t>
              </a:r>
            </a:p>
            <a:p>
              <a:r>
                <a:rPr lang="en-US" sz="3600" dirty="0">
                  <a:solidFill>
                    <a:schemeClr val="bg1"/>
                  </a:solidFill>
                </a:rPr>
                <a:t>do you think that would be in this case?</a:t>
              </a:r>
            </a:p>
          </p:txBody>
        </p:sp>
      </p:grpSp>
      <p:grpSp>
        <p:nvGrpSpPr>
          <p:cNvPr id="7" name="Group 27"/>
          <p:cNvGrpSpPr>
            <a:grpSpLocks/>
          </p:cNvGrpSpPr>
          <p:nvPr/>
        </p:nvGrpSpPr>
        <p:grpSpPr bwMode="auto">
          <a:xfrm>
            <a:off x="2057400" y="2514600"/>
            <a:ext cx="4359275" cy="2319338"/>
            <a:chOff x="470" y="1275"/>
            <a:chExt cx="2746" cy="1461"/>
          </a:xfrm>
        </p:grpSpPr>
        <p:sp>
          <p:nvSpPr>
            <p:cNvPr id="14354" name="Rectangle 26"/>
            <p:cNvSpPr>
              <a:spLocks noChangeArrowheads="1"/>
            </p:cNvSpPr>
            <p:nvPr/>
          </p:nvSpPr>
          <p:spPr bwMode="auto">
            <a:xfrm>
              <a:off x="480" y="1296"/>
              <a:ext cx="2736" cy="14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5" name="Text Box 25"/>
            <p:cNvSpPr txBox="1">
              <a:spLocks noChangeArrowheads="1"/>
            </p:cNvSpPr>
            <p:nvPr/>
          </p:nvSpPr>
          <p:spPr bwMode="auto">
            <a:xfrm>
              <a:off x="470" y="1275"/>
              <a:ext cx="2468" cy="14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3600" dirty="0">
                  <a:solidFill>
                    <a:schemeClr val="bg1"/>
                  </a:solidFill>
                </a:rPr>
                <a:t>Outlook:</a:t>
              </a:r>
            </a:p>
            <a:p>
              <a:r>
                <a:rPr lang="en-US" sz="3600" dirty="0">
                  <a:solidFill>
                    <a:schemeClr val="bg1"/>
                  </a:solidFill>
                </a:rPr>
                <a:t>	Sunny -&gt; No</a:t>
              </a:r>
            </a:p>
            <a:p>
              <a:r>
                <a:rPr lang="en-US" sz="3600" dirty="0">
                  <a:solidFill>
                    <a:schemeClr val="bg1"/>
                  </a:solidFill>
                </a:rPr>
                <a:t>	Overcast -&gt; Yes</a:t>
              </a:r>
            </a:p>
            <a:p>
              <a:r>
                <a:rPr lang="en-US" sz="3600" dirty="0">
                  <a:solidFill>
                    <a:schemeClr val="bg1"/>
                  </a:solidFill>
                </a:rPr>
                <a:t>	Rainy-&gt; Yes</a:t>
              </a:r>
            </a:p>
          </p:txBody>
        </p:sp>
      </p:grpSp>
      <p:grpSp>
        <p:nvGrpSpPr>
          <p:cNvPr id="8" name="Group 32"/>
          <p:cNvGrpSpPr>
            <a:grpSpLocks/>
          </p:cNvGrpSpPr>
          <p:nvPr/>
        </p:nvGrpSpPr>
        <p:grpSpPr bwMode="auto">
          <a:xfrm>
            <a:off x="7620000" y="3505200"/>
            <a:ext cx="1219200" cy="3200400"/>
            <a:chOff x="4800" y="2208"/>
            <a:chExt cx="768" cy="2016"/>
          </a:xfrm>
        </p:grpSpPr>
        <p:sp>
          <p:nvSpPr>
            <p:cNvPr id="14350" name="Rectangle 28"/>
            <p:cNvSpPr>
              <a:spLocks noChangeArrowheads="1"/>
            </p:cNvSpPr>
            <p:nvPr/>
          </p:nvSpPr>
          <p:spPr bwMode="auto">
            <a:xfrm>
              <a:off x="4800" y="4032"/>
              <a:ext cx="768" cy="192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1" name="Rectangle 29"/>
            <p:cNvSpPr>
              <a:spLocks noChangeArrowheads="1"/>
            </p:cNvSpPr>
            <p:nvPr/>
          </p:nvSpPr>
          <p:spPr bwMode="auto">
            <a:xfrm>
              <a:off x="4800" y="2208"/>
              <a:ext cx="768" cy="192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2" name="Rectangle 30"/>
            <p:cNvSpPr>
              <a:spLocks noChangeArrowheads="1"/>
            </p:cNvSpPr>
            <p:nvPr/>
          </p:nvSpPr>
          <p:spPr bwMode="auto">
            <a:xfrm>
              <a:off x="4800" y="3336"/>
              <a:ext cx="768" cy="192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3" name="Rectangle 31"/>
            <p:cNvSpPr>
              <a:spLocks noChangeArrowheads="1"/>
            </p:cNvSpPr>
            <p:nvPr/>
          </p:nvSpPr>
          <p:spPr bwMode="auto">
            <a:xfrm>
              <a:off x="4800" y="2880"/>
              <a:ext cx="768" cy="192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" name="Group 35"/>
          <p:cNvGrpSpPr>
            <a:grpSpLocks/>
          </p:cNvGrpSpPr>
          <p:nvPr/>
        </p:nvGrpSpPr>
        <p:grpSpPr bwMode="auto">
          <a:xfrm>
            <a:off x="1828800" y="4800600"/>
            <a:ext cx="4876800" cy="1828800"/>
            <a:chOff x="1152" y="1776"/>
            <a:chExt cx="3072" cy="1152"/>
          </a:xfrm>
        </p:grpSpPr>
        <p:sp>
          <p:nvSpPr>
            <p:cNvPr id="14348" name="Rectangle 34"/>
            <p:cNvSpPr>
              <a:spLocks noChangeArrowheads="1"/>
            </p:cNvSpPr>
            <p:nvPr/>
          </p:nvSpPr>
          <p:spPr bwMode="auto">
            <a:xfrm>
              <a:off x="1152" y="1776"/>
              <a:ext cx="3072" cy="115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9" name="Text Box 33"/>
            <p:cNvSpPr txBox="1">
              <a:spLocks noChangeArrowheads="1"/>
            </p:cNvSpPr>
            <p:nvPr/>
          </p:nvSpPr>
          <p:spPr bwMode="auto">
            <a:xfrm>
              <a:off x="1152" y="1776"/>
              <a:ext cx="2790" cy="1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2800" dirty="0">
                  <a:solidFill>
                    <a:srgbClr val="FFFFFF"/>
                  </a:solidFill>
                </a:rPr>
                <a:t>&lt;Feature Name&gt;:</a:t>
              </a:r>
            </a:p>
            <a:p>
              <a:r>
                <a:rPr lang="en-US" sz="2800" dirty="0">
                  <a:solidFill>
                    <a:srgbClr val="FFFFFF"/>
                  </a:solidFill>
                </a:rPr>
                <a:t>	&lt;value&gt; -&gt; &lt;prediction&gt;</a:t>
              </a:r>
            </a:p>
            <a:p>
              <a:r>
                <a:rPr lang="en-US" sz="2800" dirty="0">
                  <a:solidFill>
                    <a:srgbClr val="FFFFFF"/>
                  </a:solidFill>
                </a:rPr>
                <a:t>	&lt;value&gt; -&gt; &lt;prediction&gt;</a:t>
              </a:r>
            </a:p>
            <a:p>
              <a:r>
                <a:rPr lang="en-US" sz="2800" dirty="0">
                  <a:solidFill>
                    <a:srgbClr val="FFFFFF"/>
                  </a:solidFill>
                </a:rPr>
                <a:t>	…</a:t>
              </a:r>
            </a:p>
          </p:txBody>
        </p:sp>
      </p:grpSp>
      <p:sp>
        <p:nvSpPr>
          <p:cNvPr id="35" name="Rectangle 2"/>
          <p:cNvSpPr txBox="1">
            <a:spLocks noChangeArrowheads="1"/>
          </p:cNvSpPr>
          <p:nvPr/>
        </p:nvSpPr>
        <p:spPr>
          <a:xfrm>
            <a:off x="954132" y="-155512"/>
            <a:ext cx="7660701" cy="990107"/>
          </a:xfrm>
          <a:prstGeom prst="rect">
            <a:avLst/>
          </a:prstGeom>
        </p:spPr>
        <p:txBody>
          <a:bodyPr vert="horz" lIns="0" tIns="0" rIns="0" bIns="45720" rtlCol="0" anchor="b" anchorCtr="0">
            <a:noAutofit/>
          </a:bodyPr>
          <a:lstStyle>
            <a:lvl1pPr algn="l" defTabSz="457200" rtl="0" eaLnBrk="1" latinLnBrk="0" hangingPunct="1">
              <a:lnSpc>
                <a:spcPts val="3400"/>
              </a:lnSpc>
              <a:spcBef>
                <a:spcPts val="0"/>
              </a:spcBef>
              <a:buNone/>
              <a:defRPr sz="3200" b="0" i="0" kern="1200">
                <a:solidFill>
                  <a:schemeClr val="accent1"/>
                </a:solidFill>
                <a:latin typeface="Helvetica"/>
                <a:ea typeface="+mj-ea"/>
                <a:cs typeface="Helvetica"/>
              </a:defRPr>
            </a:lvl1pPr>
          </a:lstStyle>
          <a:p>
            <a:r>
              <a:rPr lang="en-US" sz="4000" smtClean="0">
                <a:latin typeface="Arial" charset="0"/>
              </a:rPr>
              <a:t>How does classification work?</a:t>
            </a:r>
            <a:endParaRPr lang="en-US" sz="40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83468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-1524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What will </a:t>
            </a:r>
            <a:r>
              <a:rPr lang="en-US" dirty="0" smtClean="0">
                <a:latin typeface="Arial" charset="0"/>
              </a:rPr>
              <a:t>the prediction be?</a:t>
            </a:r>
            <a:endParaRPr lang="en-US" dirty="0">
              <a:latin typeface="Arial" charset="0"/>
            </a:endParaRPr>
          </a:p>
        </p:txBody>
      </p:sp>
      <p:grpSp>
        <p:nvGrpSpPr>
          <p:cNvPr id="16387" name="Group 5"/>
          <p:cNvGrpSpPr>
            <a:grpSpLocks/>
          </p:cNvGrpSpPr>
          <p:nvPr/>
        </p:nvGrpSpPr>
        <p:grpSpPr bwMode="auto">
          <a:xfrm>
            <a:off x="2133600" y="1871663"/>
            <a:ext cx="4359275" cy="2319337"/>
            <a:chOff x="470" y="1275"/>
            <a:chExt cx="2746" cy="1461"/>
          </a:xfrm>
        </p:grpSpPr>
        <p:sp>
          <p:nvSpPr>
            <p:cNvPr id="16394" name="Rectangle 6"/>
            <p:cNvSpPr>
              <a:spLocks noChangeArrowheads="1"/>
            </p:cNvSpPr>
            <p:nvPr/>
          </p:nvSpPr>
          <p:spPr bwMode="auto">
            <a:xfrm>
              <a:off x="480" y="1296"/>
              <a:ext cx="2736" cy="14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5" name="Text Box 7"/>
            <p:cNvSpPr txBox="1">
              <a:spLocks noChangeArrowheads="1"/>
            </p:cNvSpPr>
            <p:nvPr/>
          </p:nvSpPr>
          <p:spPr bwMode="auto">
            <a:xfrm>
              <a:off x="470" y="1275"/>
              <a:ext cx="2468" cy="14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3600" dirty="0">
                  <a:solidFill>
                    <a:srgbClr val="FFFFFF"/>
                  </a:solidFill>
                </a:rPr>
                <a:t>Outlook:</a:t>
              </a:r>
            </a:p>
            <a:p>
              <a:r>
                <a:rPr lang="en-US" sz="3600" dirty="0">
                  <a:solidFill>
                    <a:srgbClr val="FFFFFF"/>
                  </a:solidFill>
                </a:rPr>
                <a:t>	Sunny -&gt; No</a:t>
              </a:r>
            </a:p>
            <a:p>
              <a:r>
                <a:rPr lang="en-US" sz="3600" dirty="0">
                  <a:solidFill>
                    <a:srgbClr val="FFFFFF"/>
                  </a:solidFill>
                </a:rPr>
                <a:t>	Overcast -&gt; Yes</a:t>
              </a:r>
            </a:p>
            <a:p>
              <a:r>
                <a:rPr lang="en-US" sz="3600" dirty="0">
                  <a:solidFill>
                    <a:srgbClr val="FFFFFF"/>
                  </a:solidFill>
                </a:rPr>
                <a:t>	Rainy-&gt; Yes</a:t>
              </a:r>
            </a:p>
          </p:txBody>
        </p:sp>
      </p:grpSp>
      <p:graphicFrame>
        <p:nvGraphicFramePr>
          <p:cNvPr id="16388" name="Object 8"/>
          <p:cNvGraphicFramePr>
            <a:graphicFrameLocks noChangeAspect="1"/>
          </p:cNvGraphicFramePr>
          <p:nvPr/>
        </p:nvGraphicFramePr>
        <p:xfrm>
          <a:off x="76200" y="4795838"/>
          <a:ext cx="8991600" cy="766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" name="Bitmap Image" r:id="rId3" imgW="4023709" imgH="343075" progId="Paint.Picture">
                  <p:embed/>
                </p:oleObj>
              </mc:Choice>
              <mc:Fallback>
                <p:oleObj name="Bitmap Image" r:id="rId3" imgW="4023709" imgH="343075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4795838"/>
                        <a:ext cx="8991600" cy="766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9" name="Text Box 9"/>
          <p:cNvSpPr txBox="1">
            <a:spLocks noChangeArrowheads="1"/>
          </p:cNvSpPr>
          <p:nvPr/>
        </p:nvSpPr>
        <p:spPr bwMode="auto">
          <a:xfrm>
            <a:off x="3795713" y="1506538"/>
            <a:ext cx="1063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400" b="1" dirty="0"/>
              <a:t>Model</a:t>
            </a:r>
          </a:p>
        </p:txBody>
      </p:sp>
      <p:sp>
        <p:nvSpPr>
          <p:cNvPr id="16390" name="Text Box 10"/>
          <p:cNvSpPr txBox="1">
            <a:spLocks noChangeArrowheads="1"/>
          </p:cNvSpPr>
          <p:nvPr/>
        </p:nvSpPr>
        <p:spPr bwMode="auto">
          <a:xfrm>
            <a:off x="3548063" y="4411663"/>
            <a:ext cx="15573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400" b="1"/>
              <a:t>New Data</a:t>
            </a:r>
          </a:p>
        </p:txBody>
      </p: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7696200" y="5156200"/>
            <a:ext cx="1295400" cy="396875"/>
            <a:chOff x="4848" y="3248"/>
            <a:chExt cx="816" cy="250"/>
          </a:xfrm>
        </p:grpSpPr>
        <p:sp>
          <p:nvSpPr>
            <p:cNvPr id="16392" name="Rectangle 12"/>
            <p:cNvSpPr>
              <a:spLocks noChangeArrowheads="1"/>
            </p:cNvSpPr>
            <p:nvPr/>
          </p:nvSpPr>
          <p:spPr bwMode="auto">
            <a:xfrm>
              <a:off x="4848" y="3264"/>
              <a:ext cx="816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3" name="Text Box 11"/>
            <p:cNvSpPr txBox="1">
              <a:spLocks noChangeArrowheads="1"/>
            </p:cNvSpPr>
            <p:nvPr/>
          </p:nvSpPr>
          <p:spPr bwMode="auto">
            <a:xfrm>
              <a:off x="5108" y="3248"/>
              <a:ext cx="40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2000" b="1"/>
                <a:t>Yes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0329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0R &amp; 1R Classification</a:t>
            </a:r>
            <a:endParaRPr lang="en-US" dirty="0">
              <a:latin typeface="Arial" charset="0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Problem: Brittle </a:t>
            </a:r>
            <a:r>
              <a:rPr lang="en-US" dirty="0">
                <a:latin typeface="Arial" charset="0"/>
              </a:rPr>
              <a:t>and error </a:t>
            </a:r>
            <a:r>
              <a:rPr lang="en-US" dirty="0" smtClean="0">
                <a:latin typeface="Arial" charset="0"/>
              </a:rPr>
              <a:t>prone</a:t>
            </a:r>
            <a:endParaRPr lang="en-US" dirty="0"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Instead, ML </a:t>
            </a:r>
            <a:r>
              <a:rPr lang="en-US" dirty="0">
                <a:latin typeface="Arial" charset="0"/>
              </a:rPr>
              <a:t>classifiers </a:t>
            </a:r>
            <a:r>
              <a:rPr lang="en-US" dirty="0" smtClean="0">
                <a:latin typeface="Arial" charset="0"/>
              </a:rPr>
              <a:t>use </a:t>
            </a:r>
            <a:r>
              <a:rPr lang="en-US" i="1" dirty="0" smtClean="0">
                <a:latin typeface="Arial" charset="0"/>
              </a:rPr>
              <a:t>statistical models</a:t>
            </a:r>
            <a:r>
              <a:rPr lang="en-US" dirty="0" smtClean="0">
                <a:latin typeface="Arial" charset="0"/>
              </a:rPr>
              <a:t> to learn from past data</a:t>
            </a:r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1751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994837" y="152400"/>
            <a:ext cx="8382000" cy="7112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>
                <a:latin typeface="Arial" charset="0"/>
              </a:rPr>
              <a:t>Learned Classifiers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37171" y="1119188"/>
            <a:ext cx="4114800" cy="5029200"/>
          </a:xfrm>
        </p:spPr>
        <p:txBody>
          <a:bodyPr/>
          <a:lstStyle/>
          <a:p>
            <a:pPr marL="0" indent="0" eaLnBrk="1" hangingPunct="1">
              <a:buFont typeface="Wingdings" charset="0"/>
              <a:buNone/>
            </a:pPr>
            <a:r>
              <a:rPr lang="en-US" sz="2400" dirty="0">
                <a:latin typeface="Arial" charset="0"/>
              </a:rPr>
              <a:t>Training Time</a:t>
            </a:r>
          </a:p>
        </p:txBody>
      </p:sp>
      <p:graphicFrame>
        <p:nvGraphicFramePr>
          <p:cNvPr id="27758" name="Group 110"/>
          <p:cNvGraphicFramePr>
            <a:graphicFrameLocks noGrp="1"/>
          </p:cNvGraphicFramePr>
          <p:nvPr>
            <p:ph sz="half" idx="2"/>
          </p:nvPr>
        </p:nvGraphicFramePr>
        <p:xfrm>
          <a:off x="3733800" y="2133600"/>
          <a:ext cx="2209800" cy="1196340"/>
        </p:xfrm>
        <a:graphic>
          <a:graphicData uri="http://schemas.openxmlformats.org/drawingml/2006/table">
            <a:tbl>
              <a:tblPr/>
              <a:tblGrid>
                <a:gridCol w="349250"/>
                <a:gridCol w="349250"/>
                <a:gridCol w="349250"/>
                <a:gridCol w="349250"/>
                <a:gridCol w="812800"/>
              </a:tblGrid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f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f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f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3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Label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42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78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1C1C1C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1C1C1C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340" name="AutoShape 4"/>
          <p:cNvSpPr>
            <a:spLocks noChangeArrowheads="1"/>
          </p:cNvSpPr>
          <p:nvPr/>
        </p:nvSpPr>
        <p:spPr bwMode="auto">
          <a:xfrm>
            <a:off x="685800" y="2201863"/>
            <a:ext cx="990600" cy="990600"/>
          </a:xfrm>
          <a:prstGeom prst="flowChartOr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1" name="Line 5"/>
          <p:cNvSpPr>
            <a:spLocks noChangeShapeType="1"/>
          </p:cNvSpPr>
          <p:nvPr/>
        </p:nvSpPr>
        <p:spPr bwMode="auto">
          <a:xfrm>
            <a:off x="1709738" y="2697163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374" name="Text Box 111"/>
          <p:cNvSpPr txBox="1">
            <a:spLocks noChangeArrowheads="1"/>
          </p:cNvSpPr>
          <p:nvPr/>
        </p:nvSpPr>
        <p:spPr bwMode="auto">
          <a:xfrm>
            <a:off x="3678238" y="1816100"/>
            <a:ext cx="2209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Training Data Set</a:t>
            </a:r>
          </a:p>
        </p:txBody>
      </p:sp>
      <p:sp>
        <p:nvSpPr>
          <p:cNvPr id="14375" name="Text Box 112"/>
          <p:cNvSpPr txBox="1">
            <a:spLocks noChangeArrowheads="1"/>
          </p:cNvSpPr>
          <p:nvPr/>
        </p:nvSpPr>
        <p:spPr bwMode="auto">
          <a:xfrm rot="2152928">
            <a:off x="381000" y="2514600"/>
            <a:ext cx="1600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>
                <a:solidFill>
                  <a:schemeClr val="bg2"/>
                </a:solidFill>
              </a:rPr>
              <a:t>Sensors</a:t>
            </a:r>
          </a:p>
        </p:txBody>
      </p:sp>
      <p:sp>
        <p:nvSpPr>
          <p:cNvPr id="14376" name="Rectangle 113"/>
          <p:cNvSpPr>
            <a:spLocks noChangeArrowheads="1"/>
          </p:cNvSpPr>
          <p:nvPr/>
        </p:nvSpPr>
        <p:spPr bwMode="auto">
          <a:xfrm>
            <a:off x="2133600" y="2201863"/>
            <a:ext cx="8382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bg2"/>
                </a:solidFill>
              </a:rPr>
              <a:t>Feature</a:t>
            </a:r>
            <a:br>
              <a:rPr lang="en-US" sz="1800">
                <a:solidFill>
                  <a:schemeClr val="bg2"/>
                </a:solidFill>
              </a:rPr>
            </a:br>
            <a:r>
              <a:rPr lang="en-US" sz="1800">
                <a:solidFill>
                  <a:schemeClr val="bg2"/>
                </a:solidFill>
              </a:rPr>
              <a:t>Gen</a:t>
            </a:r>
          </a:p>
        </p:txBody>
      </p:sp>
      <p:sp>
        <p:nvSpPr>
          <p:cNvPr id="14377" name="Line 114"/>
          <p:cNvSpPr>
            <a:spLocks noChangeShapeType="1"/>
          </p:cNvSpPr>
          <p:nvPr/>
        </p:nvSpPr>
        <p:spPr bwMode="auto">
          <a:xfrm>
            <a:off x="3048000" y="2697163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378" name="Rectangle 115"/>
          <p:cNvSpPr>
            <a:spLocks noChangeArrowheads="1"/>
          </p:cNvSpPr>
          <p:nvPr/>
        </p:nvSpPr>
        <p:spPr bwMode="auto">
          <a:xfrm>
            <a:off x="6553200" y="2201863"/>
            <a:ext cx="8382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bg2"/>
                </a:solidFill>
              </a:rPr>
              <a:t>Learner</a:t>
            </a:r>
          </a:p>
        </p:txBody>
      </p:sp>
      <p:sp>
        <p:nvSpPr>
          <p:cNvPr id="14379" name="Line 116"/>
          <p:cNvSpPr>
            <a:spLocks noChangeShapeType="1"/>
          </p:cNvSpPr>
          <p:nvPr/>
        </p:nvSpPr>
        <p:spPr bwMode="auto">
          <a:xfrm>
            <a:off x="5986463" y="2697163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380" name="Line 118"/>
          <p:cNvSpPr>
            <a:spLocks noChangeShapeType="1"/>
          </p:cNvSpPr>
          <p:nvPr/>
        </p:nvSpPr>
        <p:spPr bwMode="auto">
          <a:xfrm>
            <a:off x="6972300" y="3233738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14381" name="Group 140"/>
          <p:cNvGrpSpPr>
            <a:grpSpLocks/>
          </p:cNvGrpSpPr>
          <p:nvPr/>
        </p:nvGrpSpPr>
        <p:grpSpPr bwMode="auto">
          <a:xfrm>
            <a:off x="6248400" y="3886200"/>
            <a:ext cx="1447800" cy="1295400"/>
            <a:chOff x="3936" y="2448"/>
            <a:chExt cx="912" cy="816"/>
          </a:xfrm>
        </p:grpSpPr>
        <p:sp>
          <p:nvSpPr>
            <p:cNvPr id="14385" name="AutoShape 117"/>
            <p:cNvSpPr>
              <a:spLocks noChangeArrowheads="1"/>
            </p:cNvSpPr>
            <p:nvPr/>
          </p:nvSpPr>
          <p:spPr bwMode="auto">
            <a:xfrm>
              <a:off x="3936" y="2448"/>
              <a:ext cx="912" cy="816"/>
            </a:xfrm>
            <a:prstGeom prst="flowChartManualOperati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>
                  <a:solidFill>
                    <a:schemeClr val="bg2"/>
                  </a:solidFill>
                </a:rPr>
                <a:t>Classifier</a:t>
              </a:r>
            </a:p>
          </p:txBody>
        </p:sp>
        <p:grpSp>
          <p:nvGrpSpPr>
            <p:cNvPr id="14386" name="Group 139"/>
            <p:cNvGrpSpPr>
              <a:grpSpLocks/>
            </p:cNvGrpSpPr>
            <p:nvPr/>
          </p:nvGrpSpPr>
          <p:grpSpPr bwMode="auto">
            <a:xfrm>
              <a:off x="4196" y="2496"/>
              <a:ext cx="384" cy="248"/>
              <a:chOff x="1632" y="3072"/>
              <a:chExt cx="384" cy="248"/>
            </a:xfrm>
          </p:grpSpPr>
          <p:sp>
            <p:nvSpPr>
              <p:cNvPr id="14387" name="Rectangle 127"/>
              <p:cNvSpPr>
                <a:spLocks noChangeArrowheads="1"/>
              </p:cNvSpPr>
              <p:nvPr/>
            </p:nvSpPr>
            <p:spPr bwMode="auto">
              <a:xfrm>
                <a:off x="1632" y="3072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88" name="Rectangle 128"/>
              <p:cNvSpPr>
                <a:spLocks noChangeArrowheads="1"/>
              </p:cNvSpPr>
              <p:nvPr/>
            </p:nvSpPr>
            <p:spPr bwMode="auto">
              <a:xfrm>
                <a:off x="1728" y="3072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89" name="Rectangle 129"/>
              <p:cNvSpPr>
                <a:spLocks noChangeArrowheads="1"/>
              </p:cNvSpPr>
              <p:nvPr/>
            </p:nvSpPr>
            <p:spPr bwMode="auto">
              <a:xfrm>
                <a:off x="1824" y="3072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90" name="Rectangle 130"/>
              <p:cNvSpPr>
                <a:spLocks noChangeArrowheads="1"/>
              </p:cNvSpPr>
              <p:nvPr/>
            </p:nvSpPr>
            <p:spPr bwMode="auto">
              <a:xfrm>
                <a:off x="1920" y="3072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91" name="Rectangle 131"/>
              <p:cNvSpPr>
                <a:spLocks noChangeArrowheads="1"/>
              </p:cNvSpPr>
              <p:nvPr/>
            </p:nvSpPr>
            <p:spPr bwMode="auto">
              <a:xfrm>
                <a:off x="1632" y="3154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92" name="Rectangle 132"/>
              <p:cNvSpPr>
                <a:spLocks noChangeArrowheads="1"/>
              </p:cNvSpPr>
              <p:nvPr/>
            </p:nvSpPr>
            <p:spPr bwMode="auto">
              <a:xfrm>
                <a:off x="1728" y="3154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93" name="Rectangle 133"/>
              <p:cNvSpPr>
                <a:spLocks noChangeArrowheads="1"/>
              </p:cNvSpPr>
              <p:nvPr/>
            </p:nvSpPr>
            <p:spPr bwMode="auto">
              <a:xfrm>
                <a:off x="1824" y="3154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94" name="Rectangle 134"/>
              <p:cNvSpPr>
                <a:spLocks noChangeArrowheads="1"/>
              </p:cNvSpPr>
              <p:nvPr/>
            </p:nvSpPr>
            <p:spPr bwMode="auto">
              <a:xfrm>
                <a:off x="1920" y="3154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95" name="Rectangle 135"/>
              <p:cNvSpPr>
                <a:spLocks noChangeArrowheads="1"/>
              </p:cNvSpPr>
              <p:nvPr/>
            </p:nvSpPr>
            <p:spPr bwMode="auto">
              <a:xfrm>
                <a:off x="1632" y="3238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96" name="Rectangle 136"/>
              <p:cNvSpPr>
                <a:spLocks noChangeArrowheads="1"/>
              </p:cNvSpPr>
              <p:nvPr/>
            </p:nvSpPr>
            <p:spPr bwMode="auto">
              <a:xfrm>
                <a:off x="1728" y="3238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97" name="Rectangle 137"/>
              <p:cNvSpPr>
                <a:spLocks noChangeArrowheads="1"/>
              </p:cNvSpPr>
              <p:nvPr/>
            </p:nvSpPr>
            <p:spPr bwMode="auto">
              <a:xfrm>
                <a:off x="1824" y="3238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98" name="Rectangle 138"/>
              <p:cNvSpPr>
                <a:spLocks noChangeArrowheads="1"/>
              </p:cNvSpPr>
              <p:nvPr/>
            </p:nvSpPr>
            <p:spPr bwMode="auto">
              <a:xfrm>
                <a:off x="1920" y="3238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9" name="Rectangle 28"/>
          <p:cNvSpPr/>
          <p:nvPr/>
        </p:nvSpPr>
        <p:spPr bwMode="auto">
          <a:xfrm>
            <a:off x="515938" y="1606550"/>
            <a:ext cx="1489075" cy="50323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400" b="1" dirty="0">
                <a:solidFill>
                  <a:srgbClr val="445984"/>
                </a:solidFill>
                <a:ea typeface="+mn-ea"/>
              </a:rPr>
              <a:t>Method to get Ground Truth</a:t>
            </a:r>
          </a:p>
        </p:txBody>
      </p:sp>
      <p:sp>
        <p:nvSpPr>
          <p:cNvPr id="14383" name="Line 114"/>
          <p:cNvSpPr>
            <a:spLocks noChangeShapeType="1"/>
          </p:cNvSpPr>
          <p:nvPr/>
        </p:nvSpPr>
        <p:spPr bwMode="auto">
          <a:xfrm flipV="1">
            <a:off x="1992313" y="1749425"/>
            <a:ext cx="3694112" cy="4445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384" name="Line 114"/>
          <p:cNvSpPr>
            <a:spLocks noChangeShapeType="1"/>
          </p:cNvSpPr>
          <p:nvPr/>
        </p:nvSpPr>
        <p:spPr bwMode="auto">
          <a:xfrm>
            <a:off x="5699125" y="1746250"/>
            <a:ext cx="44450" cy="38735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633885"/>
      </p:ext>
    </p:extLst>
  </p:cSld>
  <p:clrMapOvr>
    <a:masterClrMapping/>
  </p:clrMapOvr>
  <p:transition xmlns:p14="http://schemas.microsoft.com/office/powerpoint/2010/main">
    <p:randomBar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2" name="Group 57"/>
          <p:cNvGrpSpPr>
            <a:grpSpLocks/>
          </p:cNvGrpSpPr>
          <p:nvPr/>
        </p:nvGrpSpPr>
        <p:grpSpPr bwMode="auto">
          <a:xfrm>
            <a:off x="6245225" y="3883025"/>
            <a:ext cx="1447800" cy="1295400"/>
            <a:chOff x="3936" y="2448"/>
            <a:chExt cx="912" cy="816"/>
          </a:xfrm>
        </p:grpSpPr>
        <p:sp>
          <p:nvSpPr>
            <p:cNvPr id="15374" name="AutoShape 58"/>
            <p:cNvSpPr>
              <a:spLocks noChangeArrowheads="1"/>
            </p:cNvSpPr>
            <p:nvPr/>
          </p:nvSpPr>
          <p:spPr bwMode="auto">
            <a:xfrm>
              <a:off x="3936" y="2448"/>
              <a:ext cx="912" cy="816"/>
            </a:xfrm>
            <a:prstGeom prst="flowChartManualOperati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>
                  <a:solidFill>
                    <a:schemeClr val="bg2"/>
                  </a:solidFill>
                </a:rPr>
                <a:t>Classifier</a:t>
              </a:r>
            </a:p>
          </p:txBody>
        </p:sp>
        <p:grpSp>
          <p:nvGrpSpPr>
            <p:cNvPr id="15375" name="Group 59"/>
            <p:cNvGrpSpPr>
              <a:grpSpLocks/>
            </p:cNvGrpSpPr>
            <p:nvPr/>
          </p:nvGrpSpPr>
          <p:grpSpPr bwMode="auto">
            <a:xfrm>
              <a:off x="4196" y="2496"/>
              <a:ext cx="384" cy="248"/>
              <a:chOff x="1632" y="3072"/>
              <a:chExt cx="384" cy="248"/>
            </a:xfrm>
          </p:grpSpPr>
          <p:sp>
            <p:nvSpPr>
              <p:cNvPr id="15376" name="Rectangle 60"/>
              <p:cNvSpPr>
                <a:spLocks noChangeArrowheads="1"/>
              </p:cNvSpPr>
              <p:nvPr/>
            </p:nvSpPr>
            <p:spPr bwMode="auto">
              <a:xfrm>
                <a:off x="1632" y="3072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77" name="Rectangle 61"/>
              <p:cNvSpPr>
                <a:spLocks noChangeArrowheads="1"/>
              </p:cNvSpPr>
              <p:nvPr/>
            </p:nvSpPr>
            <p:spPr bwMode="auto">
              <a:xfrm>
                <a:off x="1728" y="3072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78" name="Rectangle 62"/>
              <p:cNvSpPr>
                <a:spLocks noChangeArrowheads="1"/>
              </p:cNvSpPr>
              <p:nvPr/>
            </p:nvSpPr>
            <p:spPr bwMode="auto">
              <a:xfrm>
                <a:off x="1824" y="3072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79" name="Rectangle 63"/>
              <p:cNvSpPr>
                <a:spLocks noChangeArrowheads="1"/>
              </p:cNvSpPr>
              <p:nvPr/>
            </p:nvSpPr>
            <p:spPr bwMode="auto">
              <a:xfrm>
                <a:off x="1920" y="3072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80" name="Rectangle 64"/>
              <p:cNvSpPr>
                <a:spLocks noChangeArrowheads="1"/>
              </p:cNvSpPr>
              <p:nvPr/>
            </p:nvSpPr>
            <p:spPr bwMode="auto">
              <a:xfrm>
                <a:off x="1632" y="3154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81" name="Rectangle 65"/>
              <p:cNvSpPr>
                <a:spLocks noChangeArrowheads="1"/>
              </p:cNvSpPr>
              <p:nvPr/>
            </p:nvSpPr>
            <p:spPr bwMode="auto">
              <a:xfrm>
                <a:off x="1728" y="3154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82" name="Rectangle 66"/>
              <p:cNvSpPr>
                <a:spLocks noChangeArrowheads="1"/>
              </p:cNvSpPr>
              <p:nvPr/>
            </p:nvSpPr>
            <p:spPr bwMode="auto">
              <a:xfrm>
                <a:off x="1824" y="3154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83" name="Rectangle 67"/>
              <p:cNvSpPr>
                <a:spLocks noChangeArrowheads="1"/>
              </p:cNvSpPr>
              <p:nvPr/>
            </p:nvSpPr>
            <p:spPr bwMode="auto">
              <a:xfrm>
                <a:off x="1920" y="3154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84" name="Rectangle 68"/>
              <p:cNvSpPr>
                <a:spLocks noChangeArrowheads="1"/>
              </p:cNvSpPr>
              <p:nvPr/>
            </p:nvSpPr>
            <p:spPr bwMode="auto">
              <a:xfrm>
                <a:off x="1632" y="3238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85" name="Rectangle 69"/>
              <p:cNvSpPr>
                <a:spLocks noChangeArrowheads="1"/>
              </p:cNvSpPr>
              <p:nvPr/>
            </p:nvSpPr>
            <p:spPr bwMode="auto">
              <a:xfrm>
                <a:off x="1728" y="3238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86" name="Rectangle 70"/>
              <p:cNvSpPr>
                <a:spLocks noChangeArrowheads="1"/>
              </p:cNvSpPr>
              <p:nvPr/>
            </p:nvSpPr>
            <p:spPr bwMode="auto">
              <a:xfrm>
                <a:off x="1824" y="3238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87" name="Rectangle 71"/>
              <p:cNvSpPr>
                <a:spLocks noChangeArrowheads="1"/>
              </p:cNvSpPr>
              <p:nvPr/>
            </p:nvSpPr>
            <p:spPr bwMode="auto">
              <a:xfrm>
                <a:off x="1920" y="3238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5365" name="AutoShape 4"/>
          <p:cNvSpPr>
            <a:spLocks noChangeArrowheads="1"/>
          </p:cNvSpPr>
          <p:nvPr/>
        </p:nvSpPr>
        <p:spPr bwMode="auto">
          <a:xfrm>
            <a:off x="685800" y="2201863"/>
            <a:ext cx="990600" cy="990600"/>
          </a:xfrm>
          <a:prstGeom prst="flowChartOr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6" name="Line 5"/>
          <p:cNvSpPr>
            <a:spLocks noChangeShapeType="1"/>
          </p:cNvSpPr>
          <p:nvPr/>
        </p:nvSpPr>
        <p:spPr bwMode="auto">
          <a:xfrm>
            <a:off x="1709738" y="2697163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367" name="Text Box 41"/>
          <p:cNvSpPr txBox="1">
            <a:spLocks noChangeArrowheads="1"/>
          </p:cNvSpPr>
          <p:nvPr/>
        </p:nvSpPr>
        <p:spPr bwMode="auto">
          <a:xfrm rot="2152928">
            <a:off x="381000" y="2514600"/>
            <a:ext cx="1600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>
                <a:solidFill>
                  <a:schemeClr val="bg2"/>
                </a:solidFill>
              </a:rPr>
              <a:t>Sensors</a:t>
            </a:r>
          </a:p>
        </p:txBody>
      </p:sp>
      <p:sp>
        <p:nvSpPr>
          <p:cNvPr id="15368" name="Rectangle 42"/>
          <p:cNvSpPr>
            <a:spLocks noChangeArrowheads="1"/>
          </p:cNvSpPr>
          <p:nvPr/>
        </p:nvSpPr>
        <p:spPr bwMode="auto">
          <a:xfrm>
            <a:off x="2133600" y="2201863"/>
            <a:ext cx="8382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bg2"/>
                </a:solidFill>
              </a:rPr>
              <a:t>Feature</a:t>
            </a:r>
            <a:br>
              <a:rPr lang="en-US" sz="1800">
                <a:solidFill>
                  <a:schemeClr val="bg2"/>
                </a:solidFill>
              </a:rPr>
            </a:br>
            <a:r>
              <a:rPr lang="en-US" sz="1800">
                <a:solidFill>
                  <a:schemeClr val="bg2"/>
                </a:solidFill>
              </a:rPr>
              <a:t>Gen</a:t>
            </a:r>
          </a:p>
        </p:txBody>
      </p:sp>
      <p:sp>
        <p:nvSpPr>
          <p:cNvPr id="15369" name="Line 43"/>
          <p:cNvSpPr>
            <a:spLocks noChangeShapeType="1"/>
          </p:cNvSpPr>
          <p:nvPr/>
        </p:nvSpPr>
        <p:spPr bwMode="auto">
          <a:xfrm>
            <a:off x="3048000" y="2697163"/>
            <a:ext cx="2286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370" name="Line 48"/>
          <p:cNvSpPr>
            <a:spLocks noChangeShapeType="1"/>
          </p:cNvSpPr>
          <p:nvPr/>
        </p:nvSpPr>
        <p:spPr bwMode="auto">
          <a:xfrm>
            <a:off x="3297238" y="4572000"/>
            <a:ext cx="30480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371" name="Line 49"/>
          <p:cNvSpPr>
            <a:spLocks noChangeShapeType="1"/>
          </p:cNvSpPr>
          <p:nvPr/>
        </p:nvSpPr>
        <p:spPr bwMode="auto">
          <a:xfrm>
            <a:off x="3276600" y="2678113"/>
            <a:ext cx="0" cy="1905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372" name="AutoShape 50"/>
          <p:cNvSpPr>
            <a:spLocks noChangeArrowheads="1"/>
          </p:cNvSpPr>
          <p:nvPr/>
        </p:nvSpPr>
        <p:spPr bwMode="auto">
          <a:xfrm>
            <a:off x="8077200" y="3962400"/>
            <a:ext cx="1066800" cy="1295400"/>
          </a:xfrm>
          <a:prstGeom prst="irregularSeal2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bg2"/>
                </a:solidFill>
              </a:rPr>
              <a:t>Class</a:t>
            </a:r>
          </a:p>
        </p:txBody>
      </p:sp>
      <p:sp>
        <p:nvSpPr>
          <p:cNvPr id="15373" name="Line 51"/>
          <p:cNvSpPr>
            <a:spLocks noChangeShapeType="1"/>
          </p:cNvSpPr>
          <p:nvPr/>
        </p:nvSpPr>
        <p:spPr bwMode="auto">
          <a:xfrm>
            <a:off x="7620000" y="4572000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" name="Rectangle 2"/>
          <p:cNvSpPr>
            <a:spLocks noGrp="1" noChangeArrowheads="1"/>
          </p:cNvSpPr>
          <p:nvPr>
            <p:ph type="title"/>
          </p:nvPr>
        </p:nvSpPr>
        <p:spPr>
          <a:xfrm>
            <a:off x="994837" y="152400"/>
            <a:ext cx="8382000" cy="7112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>
                <a:latin typeface="Arial" charset="0"/>
              </a:rPr>
              <a:t>Learned Classifiers</a:t>
            </a:r>
          </a:p>
        </p:txBody>
      </p:sp>
      <p:sp>
        <p:nvSpPr>
          <p:cNvPr id="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37171" y="1119188"/>
            <a:ext cx="4114800" cy="5029200"/>
          </a:xfrm>
        </p:spPr>
        <p:txBody>
          <a:bodyPr/>
          <a:lstStyle/>
          <a:p>
            <a:pPr marL="0" indent="0" eaLnBrk="1" hangingPunct="1">
              <a:buFont typeface="Wingdings" charset="0"/>
              <a:buNone/>
            </a:pPr>
            <a:r>
              <a:rPr lang="en-US" sz="2400" dirty="0" smtClean="0">
                <a:latin typeface="Arial" charset="0"/>
              </a:rPr>
              <a:t>Run/Classify Time</a:t>
            </a:r>
            <a:endParaRPr lang="en-US" sz="24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8376050"/>
      </p:ext>
    </p:extLst>
  </p:cSld>
  <p:clrMapOvr>
    <a:masterClrMapping/>
  </p:clrMapOvr>
  <p:transition xmlns:p14="http://schemas.microsoft.com/office/powerpoint/2010/main">
    <p:randomBar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870" name="Group 6"/>
          <p:cNvGraphicFramePr>
            <a:graphicFrameLocks noGrp="1"/>
          </p:cNvGraphicFramePr>
          <p:nvPr>
            <p:ph sz="half" idx="2"/>
          </p:nvPr>
        </p:nvGraphicFramePr>
        <p:xfrm>
          <a:off x="3733800" y="2133600"/>
          <a:ext cx="2209800" cy="1196340"/>
        </p:xfrm>
        <a:graphic>
          <a:graphicData uri="http://schemas.openxmlformats.org/drawingml/2006/table">
            <a:tbl>
              <a:tblPr/>
              <a:tblGrid>
                <a:gridCol w="349250"/>
                <a:gridCol w="349250"/>
                <a:gridCol w="349250"/>
                <a:gridCol w="349250"/>
                <a:gridCol w="812800"/>
              </a:tblGrid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f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f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f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3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Label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42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78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1C1C1C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1C1C1C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388" name="AutoShape 4"/>
          <p:cNvSpPr>
            <a:spLocks noChangeArrowheads="1"/>
          </p:cNvSpPr>
          <p:nvPr/>
        </p:nvSpPr>
        <p:spPr bwMode="auto">
          <a:xfrm>
            <a:off x="685800" y="2201863"/>
            <a:ext cx="990600" cy="990600"/>
          </a:xfrm>
          <a:prstGeom prst="flowChartOr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89" name="Line 5"/>
          <p:cNvSpPr>
            <a:spLocks noChangeShapeType="1"/>
          </p:cNvSpPr>
          <p:nvPr/>
        </p:nvSpPr>
        <p:spPr bwMode="auto">
          <a:xfrm>
            <a:off x="1709738" y="2697163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422" name="Text Box 40"/>
          <p:cNvSpPr txBox="1">
            <a:spLocks noChangeArrowheads="1"/>
          </p:cNvSpPr>
          <p:nvPr/>
        </p:nvSpPr>
        <p:spPr bwMode="auto">
          <a:xfrm>
            <a:off x="3678238" y="1816100"/>
            <a:ext cx="2209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Training Data Set</a:t>
            </a:r>
          </a:p>
        </p:txBody>
      </p:sp>
      <p:sp>
        <p:nvSpPr>
          <p:cNvPr id="16423" name="Text Box 41"/>
          <p:cNvSpPr txBox="1">
            <a:spLocks noChangeArrowheads="1"/>
          </p:cNvSpPr>
          <p:nvPr/>
        </p:nvSpPr>
        <p:spPr bwMode="auto">
          <a:xfrm rot="2152928">
            <a:off x="381000" y="2514600"/>
            <a:ext cx="1600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>
                <a:solidFill>
                  <a:schemeClr val="bg2"/>
                </a:solidFill>
              </a:rPr>
              <a:t>Sensors</a:t>
            </a:r>
          </a:p>
        </p:txBody>
      </p:sp>
      <p:sp>
        <p:nvSpPr>
          <p:cNvPr id="16424" name="Rectangle 42"/>
          <p:cNvSpPr>
            <a:spLocks noChangeArrowheads="1"/>
          </p:cNvSpPr>
          <p:nvPr/>
        </p:nvSpPr>
        <p:spPr bwMode="auto">
          <a:xfrm>
            <a:off x="2133600" y="2201863"/>
            <a:ext cx="8382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bg2"/>
                </a:solidFill>
              </a:rPr>
              <a:t>Feature</a:t>
            </a:r>
            <a:br>
              <a:rPr lang="en-US" sz="1800">
                <a:solidFill>
                  <a:schemeClr val="bg2"/>
                </a:solidFill>
              </a:rPr>
            </a:br>
            <a:r>
              <a:rPr lang="en-US" sz="1800">
                <a:solidFill>
                  <a:schemeClr val="bg2"/>
                </a:solidFill>
              </a:rPr>
              <a:t>Gen</a:t>
            </a:r>
          </a:p>
        </p:txBody>
      </p:sp>
      <p:sp>
        <p:nvSpPr>
          <p:cNvPr id="16425" name="Line 43"/>
          <p:cNvSpPr>
            <a:spLocks noChangeShapeType="1"/>
          </p:cNvSpPr>
          <p:nvPr/>
        </p:nvSpPr>
        <p:spPr bwMode="auto">
          <a:xfrm>
            <a:off x="3048000" y="2697163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426" name="Rectangle 44"/>
          <p:cNvSpPr>
            <a:spLocks noChangeArrowheads="1"/>
          </p:cNvSpPr>
          <p:nvPr/>
        </p:nvSpPr>
        <p:spPr bwMode="auto">
          <a:xfrm>
            <a:off x="6553200" y="2201863"/>
            <a:ext cx="8382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bg2"/>
                </a:solidFill>
              </a:rPr>
              <a:t>Learner</a:t>
            </a:r>
          </a:p>
        </p:txBody>
      </p:sp>
      <p:sp>
        <p:nvSpPr>
          <p:cNvPr id="16427" name="Line 45"/>
          <p:cNvSpPr>
            <a:spLocks noChangeShapeType="1"/>
          </p:cNvSpPr>
          <p:nvPr/>
        </p:nvSpPr>
        <p:spPr bwMode="auto">
          <a:xfrm>
            <a:off x="5986463" y="2697163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428" name="Line 46"/>
          <p:cNvSpPr>
            <a:spLocks noChangeShapeType="1"/>
          </p:cNvSpPr>
          <p:nvPr/>
        </p:nvSpPr>
        <p:spPr bwMode="auto">
          <a:xfrm>
            <a:off x="6972300" y="3233738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16429" name="Group 47"/>
          <p:cNvGrpSpPr>
            <a:grpSpLocks/>
          </p:cNvGrpSpPr>
          <p:nvPr/>
        </p:nvGrpSpPr>
        <p:grpSpPr bwMode="auto">
          <a:xfrm>
            <a:off x="6248400" y="3886200"/>
            <a:ext cx="1447800" cy="1295400"/>
            <a:chOff x="3936" y="2448"/>
            <a:chExt cx="912" cy="816"/>
          </a:xfrm>
        </p:grpSpPr>
        <p:sp>
          <p:nvSpPr>
            <p:cNvPr id="16433" name="AutoShape 48"/>
            <p:cNvSpPr>
              <a:spLocks noChangeArrowheads="1"/>
            </p:cNvSpPr>
            <p:nvPr/>
          </p:nvSpPr>
          <p:spPr bwMode="auto">
            <a:xfrm>
              <a:off x="3936" y="2448"/>
              <a:ext cx="912" cy="816"/>
            </a:xfrm>
            <a:prstGeom prst="flowChartManualOperati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>
                  <a:solidFill>
                    <a:schemeClr val="bg2"/>
                  </a:solidFill>
                </a:rPr>
                <a:t>Classifier</a:t>
              </a:r>
            </a:p>
          </p:txBody>
        </p:sp>
        <p:grpSp>
          <p:nvGrpSpPr>
            <p:cNvPr id="16434" name="Group 49"/>
            <p:cNvGrpSpPr>
              <a:grpSpLocks/>
            </p:cNvGrpSpPr>
            <p:nvPr/>
          </p:nvGrpSpPr>
          <p:grpSpPr bwMode="auto">
            <a:xfrm>
              <a:off x="4196" y="2496"/>
              <a:ext cx="384" cy="248"/>
              <a:chOff x="1632" y="3072"/>
              <a:chExt cx="384" cy="248"/>
            </a:xfrm>
          </p:grpSpPr>
          <p:sp>
            <p:nvSpPr>
              <p:cNvPr id="16435" name="Rectangle 50"/>
              <p:cNvSpPr>
                <a:spLocks noChangeArrowheads="1"/>
              </p:cNvSpPr>
              <p:nvPr/>
            </p:nvSpPr>
            <p:spPr bwMode="auto">
              <a:xfrm>
                <a:off x="1632" y="3072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36" name="Rectangle 51"/>
              <p:cNvSpPr>
                <a:spLocks noChangeArrowheads="1"/>
              </p:cNvSpPr>
              <p:nvPr/>
            </p:nvSpPr>
            <p:spPr bwMode="auto">
              <a:xfrm>
                <a:off x="1728" y="3072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37" name="Rectangle 52"/>
              <p:cNvSpPr>
                <a:spLocks noChangeArrowheads="1"/>
              </p:cNvSpPr>
              <p:nvPr/>
            </p:nvSpPr>
            <p:spPr bwMode="auto">
              <a:xfrm>
                <a:off x="1824" y="3072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38" name="Rectangle 53"/>
              <p:cNvSpPr>
                <a:spLocks noChangeArrowheads="1"/>
              </p:cNvSpPr>
              <p:nvPr/>
            </p:nvSpPr>
            <p:spPr bwMode="auto">
              <a:xfrm>
                <a:off x="1920" y="3072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39" name="Rectangle 54"/>
              <p:cNvSpPr>
                <a:spLocks noChangeArrowheads="1"/>
              </p:cNvSpPr>
              <p:nvPr/>
            </p:nvSpPr>
            <p:spPr bwMode="auto">
              <a:xfrm>
                <a:off x="1632" y="3154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40" name="Rectangle 55"/>
              <p:cNvSpPr>
                <a:spLocks noChangeArrowheads="1"/>
              </p:cNvSpPr>
              <p:nvPr/>
            </p:nvSpPr>
            <p:spPr bwMode="auto">
              <a:xfrm>
                <a:off x="1728" y="3154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41" name="Rectangle 56"/>
              <p:cNvSpPr>
                <a:spLocks noChangeArrowheads="1"/>
              </p:cNvSpPr>
              <p:nvPr/>
            </p:nvSpPr>
            <p:spPr bwMode="auto">
              <a:xfrm>
                <a:off x="1824" y="3154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42" name="Rectangle 57"/>
              <p:cNvSpPr>
                <a:spLocks noChangeArrowheads="1"/>
              </p:cNvSpPr>
              <p:nvPr/>
            </p:nvSpPr>
            <p:spPr bwMode="auto">
              <a:xfrm>
                <a:off x="1920" y="3154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43" name="Rectangle 58"/>
              <p:cNvSpPr>
                <a:spLocks noChangeArrowheads="1"/>
              </p:cNvSpPr>
              <p:nvPr/>
            </p:nvSpPr>
            <p:spPr bwMode="auto">
              <a:xfrm>
                <a:off x="1632" y="3238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44" name="Rectangle 59"/>
              <p:cNvSpPr>
                <a:spLocks noChangeArrowheads="1"/>
              </p:cNvSpPr>
              <p:nvPr/>
            </p:nvSpPr>
            <p:spPr bwMode="auto">
              <a:xfrm>
                <a:off x="1728" y="3238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45" name="Rectangle 60"/>
              <p:cNvSpPr>
                <a:spLocks noChangeArrowheads="1"/>
              </p:cNvSpPr>
              <p:nvPr/>
            </p:nvSpPr>
            <p:spPr bwMode="auto">
              <a:xfrm>
                <a:off x="1824" y="3238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46" name="Rectangle 61"/>
              <p:cNvSpPr>
                <a:spLocks noChangeArrowheads="1"/>
              </p:cNvSpPr>
              <p:nvPr/>
            </p:nvSpPr>
            <p:spPr bwMode="auto">
              <a:xfrm>
                <a:off x="1920" y="3238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6430" name="Text Box 62"/>
          <p:cNvSpPr txBox="1">
            <a:spLocks noChangeArrowheads="1"/>
          </p:cNvSpPr>
          <p:nvPr/>
        </p:nvSpPr>
        <p:spPr bwMode="auto">
          <a:xfrm>
            <a:off x="304800" y="3733800"/>
            <a:ext cx="5638800" cy="2072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dirty="0"/>
              <a:t>Many learning algorithms to choose from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dirty="0" smtClean="0"/>
              <a:t>A </a:t>
            </a:r>
            <a:r>
              <a:rPr lang="en-US" dirty="0"/>
              <a:t>few of the simplest ones tend to perform well</a:t>
            </a:r>
          </a:p>
          <a:p>
            <a:pPr lvl="1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US" dirty="0">
                <a:ea typeface="ＭＳ Ｐゴシック" charset="0"/>
              </a:rPr>
              <a:t>Naïve Bayes</a:t>
            </a:r>
          </a:p>
          <a:p>
            <a:pPr lvl="1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US" dirty="0">
                <a:ea typeface="ＭＳ Ｐゴシック" charset="0"/>
              </a:rPr>
              <a:t>Decision Trees</a:t>
            </a:r>
          </a:p>
          <a:p>
            <a:pPr lvl="1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US" dirty="0">
                <a:ea typeface="ＭＳ Ｐゴシック" charset="0"/>
              </a:rPr>
              <a:t>Regression-based Models (for continuous)</a:t>
            </a:r>
          </a:p>
        </p:txBody>
      </p:sp>
      <p:sp>
        <p:nvSpPr>
          <p:cNvPr id="16431" name="Oval 63"/>
          <p:cNvSpPr>
            <a:spLocks noChangeArrowheads="1"/>
          </p:cNvSpPr>
          <p:nvPr/>
        </p:nvSpPr>
        <p:spPr bwMode="auto">
          <a:xfrm>
            <a:off x="6248400" y="2057400"/>
            <a:ext cx="1447800" cy="1295400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32" name="Line 64"/>
          <p:cNvSpPr>
            <a:spLocks noChangeShapeType="1"/>
          </p:cNvSpPr>
          <p:nvPr/>
        </p:nvSpPr>
        <p:spPr bwMode="auto">
          <a:xfrm flipV="1">
            <a:off x="5562600" y="320040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>
          <a:xfrm>
            <a:off x="994837" y="152400"/>
            <a:ext cx="8382000" cy="7112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>
                <a:latin typeface="Arial" charset="0"/>
              </a:rPr>
              <a:t>Learned Classifiers</a:t>
            </a:r>
          </a:p>
        </p:txBody>
      </p:sp>
      <p:sp>
        <p:nvSpPr>
          <p:cNvPr id="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37171" y="1119188"/>
            <a:ext cx="4114800" cy="5029200"/>
          </a:xfrm>
        </p:spPr>
        <p:txBody>
          <a:bodyPr/>
          <a:lstStyle/>
          <a:p>
            <a:pPr marL="0" indent="0" eaLnBrk="1" hangingPunct="1">
              <a:buFont typeface="Wingdings" charset="0"/>
              <a:buNone/>
            </a:pPr>
            <a:r>
              <a:rPr lang="en-US" sz="2400" dirty="0">
                <a:latin typeface="Arial" charset="0"/>
              </a:rPr>
              <a:t>Training Time</a:t>
            </a:r>
          </a:p>
        </p:txBody>
      </p:sp>
    </p:spTree>
    <p:extLst>
      <p:ext uri="{BB962C8B-B14F-4D97-AF65-F5344CB8AC3E}">
        <p14:creationId xmlns:p14="http://schemas.microsoft.com/office/powerpoint/2010/main" val="3942067241"/>
      </p:ext>
    </p:extLst>
  </p:cSld>
  <p:clrMapOvr>
    <a:masterClrMapping/>
  </p:clrMapOvr>
  <p:transition xmlns:p14="http://schemas.microsoft.com/office/powerpoint/2010/main">
    <p:randomBar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Selecting algorithms</a:t>
            </a:r>
            <a:endParaRPr lang="en-US" dirty="0">
              <a:latin typeface="Arial" charset="0"/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454" b="454"/>
          <a:stretch/>
        </p:blipFill>
        <p:spPr/>
      </p:pic>
      <p:sp>
        <p:nvSpPr>
          <p:cNvPr id="4" name="Rectangle 3"/>
          <p:cNvSpPr/>
          <p:nvPr/>
        </p:nvSpPr>
        <p:spPr>
          <a:xfrm>
            <a:off x="0" y="152400"/>
            <a:ext cx="9067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www.quora.com</a:t>
            </a:r>
            <a:r>
              <a:rPr lang="en-US" dirty="0"/>
              <a:t>/What-are-the-advantages-of-different-classification-algorithms</a:t>
            </a:r>
          </a:p>
        </p:txBody>
      </p:sp>
    </p:spTree>
    <p:extLst>
      <p:ext uri="{BB962C8B-B14F-4D97-AF65-F5344CB8AC3E}">
        <p14:creationId xmlns:p14="http://schemas.microsoft.com/office/powerpoint/2010/main" val="4525359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774" name="Group 6"/>
          <p:cNvGraphicFramePr>
            <a:graphicFrameLocks noGrp="1"/>
          </p:cNvGraphicFramePr>
          <p:nvPr>
            <p:ph sz="half" idx="2"/>
          </p:nvPr>
        </p:nvGraphicFramePr>
        <p:xfrm>
          <a:off x="3733800" y="2133600"/>
          <a:ext cx="2209800" cy="1196340"/>
        </p:xfrm>
        <a:graphic>
          <a:graphicData uri="http://schemas.openxmlformats.org/drawingml/2006/table">
            <a:tbl>
              <a:tblPr/>
              <a:tblGrid>
                <a:gridCol w="349250"/>
                <a:gridCol w="349250"/>
                <a:gridCol w="349250"/>
                <a:gridCol w="349250"/>
                <a:gridCol w="812800"/>
              </a:tblGrid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f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f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f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3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Label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42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78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1C1C1C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1C1C1C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412" name="AutoShape 4"/>
          <p:cNvSpPr>
            <a:spLocks noChangeArrowheads="1"/>
          </p:cNvSpPr>
          <p:nvPr/>
        </p:nvSpPr>
        <p:spPr bwMode="auto">
          <a:xfrm>
            <a:off x="685800" y="2201863"/>
            <a:ext cx="990600" cy="990600"/>
          </a:xfrm>
          <a:prstGeom prst="flowChartOr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3" name="Line 5"/>
          <p:cNvSpPr>
            <a:spLocks noChangeShapeType="1"/>
          </p:cNvSpPr>
          <p:nvPr/>
        </p:nvSpPr>
        <p:spPr bwMode="auto">
          <a:xfrm>
            <a:off x="1709738" y="2697163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446" name="Text Box 40"/>
          <p:cNvSpPr txBox="1">
            <a:spLocks noChangeArrowheads="1"/>
          </p:cNvSpPr>
          <p:nvPr/>
        </p:nvSpPr>
        <p:spPr bwMode="auto">
          <a:xfrm>
            <a:off x="3678238" y="1816100"/>
            <a:ext cx="2209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Training Data Set</a:t>
            </a:r>
          </a:p>
        </p:txBody>
      </p:sp>
      <p:sp>
        <p:nvSpPr>
          <p:cNvPr id="17447" name="Text Box 41"/>
          <p:cNvSpPr txBox="1">
            <a:spLocks noChangeArrowheads="1"/>
          </p:cNvSpPr>
          <p:nvPr/>
        </p:nvSpPr>
        <p:spPr bwMode="auto">
          <a:xfrm rot="2152928">
            <a:off x="381000" y="2514600"/>
            <a:ext cx="1600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>
                <a:solidFill>
                  <a:schemeClr val="bg2"/>
                </a:solidFill>
              </a:rPr>
              <a:t>Sensors</a:t>
            </a:r>
          </a:p>
        </p:txBody>
      </p:sp>
      <p:sp>
        <p:nvSpPr>
          <p:cNvPr id="17448" name="Rectangle 42"/>
          <p:cNvSpPr>
            <a:spLocks noChangeArrowheads="1"/>
          </p:cNvSpPr>
          <p:nvPr/>
        </p:nvSpPr>
        <p:spPr bwMode="auto">
          <a:xfrm>
            <a:off x="2133600" y="2201863"/>
            <a:ext cx="8382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bg2"/>
                </a:solidFill>
              </a:rPr>
              <a:t>Feature</a:t>
            </a:r>
            <a:br>
              <a:rPr lang="en-US" sz="1800">
                <a:solidFill>
                  <a:schemeClr val="bg2"/>
                </a:solidFill>
              </a:rPr>
            </a:br>
            <a:r>
              <a:rPr lang="en-US" sz="1800">
                <a:solidFill>
                  <a:schemeClr val="bg2"/>
                </a:solidFill>
              </a:rPr>
              <a:t>Gen</a:t>
            </a:r>
          </a:p>
        </p:txBody>
      </p:sp>
      <p:sp>
        <p:nvSpPr>
          <p:cNvPr id="17449" name="Line 43"/>
          <p:cNvSpPr>
            <a:spLocks noChangeShapeType="1"/>
          </p:cNvSpPr>
          <p:nvPr/>
        </p:nvSpPr>
        <p:spPr bwMode="auto">
          <a:xfrm>
            <a:off x="3048000" y="2697163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450" name="Rectangle 44"/>
          <p:cNvSpPr>
            <a:spLocks noChangeArrowheads="1"/>
          </p:cNvSpPr>
          <p:nvPr/>
        </p:nvSpPr>
        <p:spPr bwMode="auto">
          <a:xfrm>
            <a:off x="6553200" y="2201863"/>
            <a:ext cx="8382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bg2"/>
                </a:solidFill>
              </a:rPr>
              <a:t>Learner</a:t>
            </a:r>
          </a:p>
        </p:txBody>
      </p:sp>
      <p:sp>
        <p:nvSpPr>
          <p:cNvPr id="17451" name="Line 45"/>
          <p:cNvSpPr>
            <a:spLocks noChangeShapeType="1"/>
          </p:cNvSpPr>
          <p:nvPr/>
        </p:nvSpPr>
        <p:spPr bwMode="auto">
          <a:xfrm>
            <a:off x="5986463" y="2697163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452" name="Line 46"/>
          <p:cNvSpPr>
            <a:spLocks noChangeShapeType="1"/>
          </p:cNvSpPr>
          <p:nvPr/>
        </p:nvSpPr>
        <p:spPr bwMode="auto">
          <a:xfrm>
            <a:off x="6972300" y="3233738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17453" name="Group 47"/>
          <p:cNvGrpSpPr>
            <a:grpSpLocks/>
          </p:cNvGrpSpPr>
          <p:nvPr/>
        </p:nvGrpSpPr>
        <p:grpSpPr bwMode="auto">
          <a:xfrm>
            <a:off x="6248400" y="3886200"/>
            <a:ext cx="1447800" cy="1295400"/>
            <a:chOff x="3936" y="2448"/>
            <a:chExt cx="912" cy="816"/>
          </a:xfrm>
        </p:grpSpPr>
        <p:sp>
          <p:nvSpPr>
            <p:cNvPr id="17457" name="AutoShape 48"/>
            <p:cNvSpPr>
              <a:spLocks noChangeArrowheads="1"/>
            </p:cNvSpPr>
            <p:nvPr/>
          </p:nvSpPr>
          <p:spPr bwMode="auto">
            <a:xfrm>
              <a:off x="3936" y="2448"/>
              <a:ext cx="912" cy="816"/>
            </a:xfrm>
            <a:prstGeom prst="flowChartManualOperati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>
                  <a:solidFill>
                    <a:schemeClr val="bg2"/>
                  </a:solidFill>
                </a:rPr>
                <a:t>Classifier</a:t>
              </a:r>
            </a:p>
          </p:txBody>
        </p:sp>
        <p:grpSp>
          <p:nvGrpSpPr>
            <p:cNvPr id="17458" name="Group 49"/>
            <p:cNvGrpSpPr>
              <a:grpSpLocks/>
            </p:cNvGrpSpPr>
            <p:nvPr/>
          </p:nvGrpSpPr>
          <p:grpSpPr bwMode="auto">
            <a:xfrm>
              <a:off x="4196" y="2496"/>
              <a:ext cx="384" cy="248"/>
              <a:chOff x="1632" y="3072"/>
              <a:chExt cx="384" cy="248"/>
            </a:xfrm>
          </p:grpSpPr>
          <p:sp>
            <p:nvSpPr>
              <p:cNvPr id="17459" name="Rectangle 50"/>
              <p:cNvSpPr>
                <a:spLocks noChangeArrowheads="1"/>
              </p:cNvSpPr>
              <p:nvPr/>
            </p:nvSpPr>
            <p:spPr bwMode="auto">
              <a:xfrm>
                <a:off x="1632" y="3072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60" name="Rectangle 51"/>
              <p:cNvSpPr>
                <a:spLocks noChangeArrowheads="1"/>
              </p:cNvSpPr>
              <p:nvPr/>
            </p:nvSpPr>
            <p:spPr bwMode="auto">
              <a:xfrm>
                <a:off x="1728" y="3072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61" name="Rectangle 52"/>
              <p:cNvSpPr>
                <a:spLocks noChangeArrowheads="1"/>
              </p:cNvSpPr>
              <p:nvPr/>
            </p:nvSpPr>
            <p:spPr bwMode="auto">
              <a:xfrm>
                <a:off x="1824" y="3072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62" name="Rectangle 53"/>
              <p:cNvSpPr>
                <a:spLocks noChangeArrowheads="1"/>
              </p:cNvSpPr>
              <p:nvPr/>
            </p:nvSpPr>
            <p:spPr bwMode="auto">
              <a:xfrm>
                <a:off x="1920" y="3072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63" name="Rectangle 54"/>
              <p:cNvSpPr>
                <a:spLocks noChangeArrowheads="1"/>
              </p:cNvSpPr>
              <p:nvPr/>
            </p:nvSpPr>
            <p:spPr bwMode="auto">
              <a:xfrm>
                <a:off x="1632" y="3154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64" name="Rectangle 55"/>
              <p:cNvSpPr>
                <a:spLocks noChangeArrowheads="1"/>
              </p:cNvSpPr>
              <p:nvPr/>
            </p:nvSpPr>
            <p:spPr bwMode="auto">
              <a:xfrm>
                <a:off x="1728" y="3154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65" name="Rectangle 56"/>
              <p:cNvSpPr>
                <a:spLocks noChangeArrowheads="1"/>
              </p:cNvSpPr>
              <p:nvPr/>
            </p:nvSpPr>
            <p:spPr bwMode="auto">
              <a:xfrm>
                <a:off x="1824" y="3154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66" name="Rectangle 57"/>
              <p:cNvSpPr>
                <a:spLocks noChangeArrowheads="1"/>
              </p:cNvSpPr>
              <p:nvPr/>
            </p:nvSpPr>
            <p:spPr bwMode="auto">
              <a:xfrm>
                <a:off x="1920" y="3154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67" name="Rectangle 58"/>
              <p:cNvSpPr>
                <a:spLocks noChangeArrowheads="1"/>
              </p:cNvSpPr>
              <p:nvPr/>
            </p:nvSpPr>
            <p:spPr bwMode="auto">
              <a:xfrm>
                <a:off x="1632" y="3238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68" name="Rectangle 59"/>
              <p:cNvSpPr>
                <a:spLocks noChangeArrowheads="1"/>
              </p:cNvSpPr>
              <p:nvPr/>
            </p:nvSpPr>
            <p:spPr bwMode="auto">
              <a:xfrm>
                <a:off x="1728" y="3238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69" name="Rectangle 60"/>
              <p:cNvSpPr>
                <a:spLocks noChangeArrowheads="1"/>
              </p:cNvSpPr>
              <p:nvPr/>
            </p:nvSpPr>
            <p:spPr bwMode="auto">
              <a:xfrm>
                <a:off x="1824" y="3238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70" name="Rectangle 61"/>
              <p:cNvSpPr>
                <a:spLocks noChangeArrowheads="1"/>
              </p:cNvSpPr>
              <p:nvPr/>
            </p:nvSpPr>
            <p:spPr bwMode="auto">
              <a:xfrm>
                <a:off x="1920" y="3238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7454" name="Text Box 62"/>
          <p:cNvSpPr txBox="1">
            <a:spLocks noChangeArrowheads="1"/>
          </p:cNvSpPr>
          <p:nvPr/>
        </p:nvSpPr>
        <p:spPr bwMode="auto">
          <a:xfrm>
            <a:off x="838200" y="3733800"/>
            <a:ext cx="7696200" cy="2349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dirty="0">
                <a:solidFill>
                  <a:srgbClr val="000000"/>
                </a:solidFill>
              </a:rPr>
              <a:t>Many possible features</a:t>
            </a:r>
          </a:p>
          <a:p>
            <a:pPr lvl="1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US" dirty="0">
                <a:solidFill>
                  <a:srgbClr val="000000"/>
                </a:solidFill>
                <a:ea typeface="ＭＳ Ｐゴシック" charset="0"/>
              </a:rPr>
              <a:t>Different sensors</a:t>
            </a:r>
          </a:p>
          <a:p>
            <a:pPr lvl="1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US" dirty="0">
                <a:solidFill>
                  <a:srgbClr val="000000"/>
                </a:solidFill>
                <a:ea typeface="ＭＳ Ｐゴシック" charset="0"/>
              </a:rPr>
              <a:t>Multitude of ways to generate features</a:t>
            </a:r>
          </a:p>
          <a:p>
            <a:pPr lvl="1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US" dirty="0">
                <a:solidFill>
                  <a:srgbClr val="000000"/>
                </a:solidFill>
                <a:ea typeface="ＭＳ Ｐゴシック" charset="0"/>
              </a:rPr>
              <a:t>Many ways to transform and combine features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dirty="0">
                <a:solidFill>
                  <a:srgbClr val="000000"/>
                </a:solidFill>
              </a:rPr>
              <a:t>Some much more predictive / useful than others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dirty="0">
                <a:solidFill>
                  <a:srgbClr val="000000"/>
                </a:solidFill>
                <a:sym typeface="Wingdings" charset="0"/>
              </a:rPr>
              <a:t> </a:t>
            </a:r>
            <a:r>
              <a:rPr lang="ja-JP" altLang="en-US" dirty="0">
                <a:solidFill>
                  <a:srgbClr val="000000"/>
                </a:solidFill>
                <a:sym typeface="Wingdings" charset="0"/>
              </a:rPr>
              <a:t>“</a:t>
            </a:r>
            <a:r>
              <a:rPr lang="en-US" dirty="0">
                <a:solidFill>
                  <a:srgbClr val="000000"/>
                </a:solidFill>
                <a:sym typeface="Wingdings" charset="0"/>
              </a:rPr>
              <a:t>Feature selection</a:t>
            </a:r>
            <a:r>
              <a:rPr lang="ja-JP" altLang="en-US" dirty="0">
                <a:solidFill>
                  <a:srgbClr val="000000"/>
                </a:solidFill>
                <a:sym typeface="Wingdings" charset="0"/>
              </a:rPr>
              <a:t>”</a:t>
            </a:r>
            <a:r>
              <a:rPr lang="en-US" dirty="0">
                <a:solidFill>
                  <a:srgbClr val="000000"/>
                </a:solidFill>
                <a:sym typeface="Wingdings" charset="0"/>
              </a:rPr>
              <a:t> tends to be very important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7455" name="Oval 63"/>
          <p:cNvSpPr>
            <a:spLocks noChangeArrowheads="1"/>
          </p:cNvSpPr>
          <p:nvPr/>
        </p:nvSpPr>
        <p:spPr bwMode="auto">
          <a:xfrm>
            <a:off x="1816100" y="2057400"/>
            <a:ext cx="1447800" cy="1295400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56" name="Line 64"/>
          <p:cNvSpPr>
            <a:spLocks noChangeShapeType="1"/>
          </p:cNvSpPr>
          <p:nvPr/>
        </p:nvSpPr>
        <p:spPr bwMode="auto">
          <a:xfrm flipV="1">
            <a:off x="990600" y="312420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>
          <a:xfrm>
            <a:off x="994837" y="152400"/>
            <a:ext cx="8382000" cy="7112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>
                <a:latin typeface="Arial" charset="0"/>
              </a:rPr>
              <a:t>Learned Classifiers</a:t>
            </a:r>
          </a:p>
        </p:txBody>
      </p:sp>
      <p:sp>
        <p:nvSpPr>
          <p:cNvPr id="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37171" y="1119188"/>
            <a:ext cx="4114800" cy="5029200"/>
          </a:xfrm>
        </p:spPr>
        <p:txBody>
          <a:bodyPr/>
          <a:lstStyle/>
          <a:p>
            <a:pPr marL="0" indent="0" eaLnBrk="1" hangingPunct="1">
              <a:buFont typeface="Wingdings" charset="0"/>
              <a:buNone/>
            </a:pPr>
            <a:r>
              <a:rPr lang="en-US" sz="2400" dirty="0">
                <a:latin typeface="Arial" charset="0"/>
              </a:rPr>
              <a:t>Training Time</a:t>
            </a:r>
          </a:p>
        </p:txBody>
      </p:sp>
    </p:spTree>
    <p:extLst>
      <p:ext uri="{BB962C8B-B14F-4D97-AF65-F5344CB8AC3E}">
        <p14:creationId xmlns:p14="http://schemas.microsoft.com/office/powerpoint/2010/main" val="1071278494"/>
      </p:ext>
    </p:extLst>
  </p:cSld>
  <p:clrMapOvr>
    <a:masterClrMapping/>
  </p:clrMapOvr>
  <p:transition xmlns:p14="http://schemas.microsoft.com/office/powerpoint/2010/main">
    <p:randomBar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Review, continued…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Sampling </a:t>
            </a:r>
            <a:r>
              <a:rPr lang="en-US" dirty="0"/>
              <a:t>choices bias results or even turn them on their head! (this latter issue </a:t>
            </a:r>
            <a:r>
              <a:rPr lang="en-US" dirty="0" err="1"/>
              <a:t>si</a:t>
            </a:r>
            <a:r>
              <a:rPr lang="en-US" dirty="0"/>
              <a:t> called </a:t>
            </a:r>
            <a:r>
              <a:rPr lang="en-US" i="1" dirty="0"/>
              <a:t>Simpson’s Paradox). </a:t>
            </a:r>
            <a:r>
              <a:rPr lang="en-US" dirty="0"/>
              <a:t>Sometimes we should subsample; sometimes we should </a:t>
            </a:r>
            <a:r>
              <a:rPr lang="en-US" dirty="0" smtClean="0"/>
              <a:t>not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Regression tells us to what extent a group of independent variables </a:t>
            </a:r>
            <a:r>
              <a:rPr lang="en-US" i="1" dirty="0" smtClean="0"/>
              <a:t>predict </a:t>
            </a:r>
            <a:r>
              <a:rPr lang="en-US" dirty="0" smtClean="0"/>
              <a:t>or </a:t>
            </a:r>
            <a:r>
              <a:rPr lang="en-US" i="1" dirty="0" smtClean="0"/>
              <a:t>explain </a:t>
            </a:r>
            <a:r>
              <a:rPr lang="en-US" dirty="0" smtClean="0"/>
              <a:t>a dependent variable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3/6/14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9028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822" name="Group 6"/>
          <p:cNvGraphicFramePr>
            <a:graphicFrameLocks noGrp="1"/>
          </p:cNvGraphicFramePr>
          <p:nvPr>
            <p:ph sz="half" idx="2"/>
          </p:nvPr>
        </p:nvGraphicFramePr>
        <p:xfrm>
          <a:off x="3733800" y="2133600"/>
          <a:ext cx="2209800" cy="1196340"/>
        </p:xfrm>
        <a:graphic>
          <a:graphicData uri="http://schemas.openxmlformats.org/drawingml/2006/table">
            <a:tbl>
              <a:tblPr/>
              <a:tblGrid>
                <a:gridCol w="349250"/>
                <a:gridCol w="349250"/>
                <a:gridCol w="349250"/>
                <a:gridCol w="349250"/>
                <a:gridCol w="812800"/>
              </a:tblGrid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f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f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f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3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Label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42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78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1C1C1C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1C1C1C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436" name="AutoShape 4"/>
          <p:cNvSpPr>
            <a:spLocks noChangeArrowheads="1"/>
          </p:cNvSpPr>
          <p:nvPr/>
        </p:nvSpPr>
        <p:spPr bwMode="auto">
          <a:xfrm>
            <a:off x="685800" y="2201863"/>
            <a:ext cx="990600" cy="990600"/>
          </a:xfrm>
          <a:prstGeom prst="flowChartOr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37" name="Line 5"/>
          <p:cNvSpPr>
            <a:spLocks noChangeShapeType="1"/>
          </p:cNvSpPr>
          <p:nvPr/>
        </p:nvSpPr>
        <p:spPr bwMode="auto">
          <a:xfrm>
            <a:off x="1709738" y="2697163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8470" name="Text Box 40"/>
          <p:cNvSpPr txBox="1">
            <a:spLocks noChangeArrowheads="1"/>
          </p:cNvSpPr>
          <p:nvPr/>
        </p:nvSpPr>
        <p:spPr bwMode="auto">
          <a:xfrm>
            <a:off x="3678238" y="1816100"/>
            <a:ext cx="2209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Training Data Set</a:t>
            </a:r>
          </a:p>
        </p:txBody>
      </p:sp>
      <p:sp>
        <p:nvSpPr>
          <p:cNvPr id="18471" name="Text Box 41"/>
          <p:cNvSpPr txBox="1">
            <a:spLocks noChangeArrowheads="1"/>
          </p:cNvSpPr>
          <p:nvPr/>
        </p:nvSpPr>
        <p:spPr bwMode="auto">
          <a:xfrm rot="2152928">
            <a:off x="381000" y="2514600"/>
            <a:ext cx="1600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>
                <a:solidFill>
                  <a:schemeClr val="bg2"/>
                </a:solidFill>
              </a:rPr>
              <a:t>Sensors</a:t>
            </a:r>
          </a:p>
        </p:txBody>
      </p:sp>
      <p:sp>
        <p:nvSpPr>
          <p:cNvPr id="18472" name="Rectangle 42"/>
          <p:cNvSpPr>
            <a:spLocks noChangeArrowheads="1"/>
          </p:cNvSpPr>
          <p:nvPr/>
        </p:nvSpPr>
        <p:spPr bwMode="auto">
          <a:xfrm>
            <a:off x="2133600" y="2201863"/>
            <a:ext cx="8382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bg2"/>
                </a:solidFill>
              </a:rPr>
              <a:t>Feature</a:t>
            </a:r>
            <a:br>
              <a:rPr lang="en-US" sz="1800">
                <a:solidFill>
                  <a:schemeClr val="bg2"/>
                </a:solidFill>
              </a:rPr>
            </a:br>
            <a:r>
              <a:rPr lang="en-US" sz="1800">
                <a:solidFill>
                  <a:schemeClr val="bg2"/>
                </a:solidFill>
              </a:rPr>
              <a:t>Gen</a:t>
            </a:r>
          </a:p>
        </p:txBody>
      </p:sp>
      <p:sp>
        <p:nvSpPr>
          <p:cNvPr id="18473" name="Line 43"/>
          <p:cNvSpPr>
            <a:spLocks noChangeShapeType="1"/>
          </p:cNvSpPr>
          <p:nvPr/>
        </p:nvSpPr>
        <p:spPr bwMode="auto">
          <a:xfrm>
            <a:off x="3048000" y="2697163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8474" name="Rectangle 44"/>
          <p:cNvSpPr>
            <a:spLocks noChangeArrowheads="1"/>
          </p:cNvSpPr>
          <p:nvPr/>
        </p:nvSpPr>
        <p:spPr bwMode="auto">
          <a:xfrm>
            <a:off x="6553200" y="2201863"/>
            <a:ext cx="8382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bg2"/>
                </a:solidFill>
              </a:rPr>
              <a:t>Learner</a:t>
            </a:r>
          </a:p>
        </p:txBody>
      </p:sp>
      <p:sp>
        <p:nvSpPr>
          <p:cNvPr id="18475" name="Line 45"/>
          <p:cNvSpPr>
            <a:spLocks noChangeShapeType="1"/>
          </p:cNvSpPr>
          <p:nvPr/>
        </p:nvSpPr>
        <p:spPr bwMode="auto">
          <a:xfrm>
            <a:off x="5986463" y="2697163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8476" name="Line 46"/>
          <p:cNvSpPr>
            <a:spLocks noChangeShapeType="1"/>
          </p:cNvSpPr>
          <p:nvPr/>
        </p:nvSpPr>
        <p:spPr bwMode="auto">
          <a:xfrm>
            <a:off x="6972300" y="3233738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18477" name="Group 47"/>
          <p:cNvGrpSpPr>
            <a:grpSpLocks/>
          </p:cNvGrpSpPr>
          <p:nvPr/>
        </p:nvGrpSpPr>
        <p:grpSpPr bwMode="auto">
          <a:xfrm>
            <a:off x="6248400" y="3886200"/>
            <a:ext cx="1447800" cy="1295400"/>
            <a:chOff x="3936" y="2448"/>
            <a:chExt cx="912" cy="816"/>
          </a:xfrm>
        </p:grpSpPr>
        <p:sp>
          <p:nvSpPr>
            <p:cNvPr id="18481" name="AutoShape 48"/>
            <p:cNvSpPr>
              <a:spLocks noChangeArrowheads="1"/>
            </p:cNvSpPr>
            <p:nvPr/>
          </p:nvSpPr>
          <p:spPr bwMode="auto">
            <a:xfrm>
              <a:off x="3936" y="2448"/>
              <a:ext cx="912" cy="816"/>
            </a:xfrm>
            <a:prstGeom prst="flowChartManualOperati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>
                  <a:solidFill>
                    <a:schemeClr val="bg2"/>
                  </a:solidFill>
                </a:rPr>
                <a:t>Classifier</a:t>
              </a:r>
            </a:p>
          </p:txBody>
        </p:sp>
        <p:grpSp>
          <p:nvGrpSpPr>
            <p:cNvPr id="18482" name="Group 49"/>
            <p:cNvGrpSpPr>
              <a:grpSpLocks/>
            </p:cNvGrpSpPr>
            <p:nvPr/>
          </p:nvGrpSpPr>
          <p:grpSpPr bwMode="auto">
            <a:xfrm>
              <a:off x="4196" y="2496"/>
              <a:ext cx="384" cy="248"/>
              <a:chOff x="1632" y="3072"/>
              <a:chExt cx="384" cy="248"/>
            </a:xfrm>
          </p:grpSpPr>
          <p:sp>
            <p:nvSpPr>
              <p:cNvPr id="18483" name="Rectangle 50"/>
              <p:cNvSpPr>
                <a:spLocks noChangeArrowheads="1"/>
              </p:cNvSpPr>
              <p:nvPr/>
            </p:nvSpPr>
            <p:spPr bwMode="auto">
              <a:xfrm>
                <a:off x="1632" y="3072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84" name="Rectangle 51"/>
              <p:cNvSpPr>
                <a:spLocks noChangeArrowheads="1"/>
              </p:cNvSpPr>
              <p:nvPr/>
            </p:nvSpPr>
            <p:spPr bwMode="auto">
              <a:xfrm>
                <a:off x="1728" y="3072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85" name="Rectangle 52"/>
              <p:cNvSpPr>
                <a:spLocks noChangeArrowheads="1"/>
              </p:cNvSpPr>
              <p:nvPr/>
            </p:nvSpPr>
            <p:spPr bwMode="auto">
              <a:xfrm>
                <a:off x="1824" y="3072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86" name="Rectangle 53"/>
              <p:cNvSpPr>
                <a:spLocks noChangeArrowheads="1"/>
              </p:cNvSpPr>
              <p:nvPr/>
            </p:nvSpPr>
            <p:spPr bwMode="auto">
              <a:xfrm>
                <a:off x="1920" y="3072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87" name="Rectangle 54"/>
              <p:cNvSpPr>
                <a:spLocks noChangeArrowheads="1"/>
              </p:cNvSpPr>
              <p:nvPr/>
            </p:nvSpPr>
            <p:spPr bwMode="auto">
              <a:xfrm>
                <a:off x="1632" y="3154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88" name="Rectangle 55"/>
              <p:cNvSpPr>
                <a:spLocks noChangeArrowheads="1"/>
              </p:cNvSpPr>
              <p:nvPr/>
            </p:nvSpPr>
            <p:spPr bwMode="auto">
              <a:xfrm>
                <a:off x="1728" y="3154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89" name="Rectangle 56"/>
              <p:cNvSpPr>
                <a:spLocks noChangeArrowheads="1"/>
              </p:cNvSpPr>
              <p:nvPr/>
            </p:nvSpPr>
            <p:spPr bwMode="auto">
              <a:xfrm>
                <a:off x="1824" y="3154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90" name="Rectangle 57"/>
              <p:cNvSpPr>
                <a:spLocks noChangeArrowheads="1"/>
              </p:cNvSpPr>
              <p:nvPr/>
            </p:nvSpPr>
            <p:spPr bwMode="auto">
              <a:xfrm>
                <a:off x="1920" y="3154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91" name="Rectangle 58"/>
              <p:cNvSpPr>
                <a:spLocks noChangeArrowheads="1"/>
              </p:cNvSpPr>
              <p:nvPr/>
            </p:nvSpPr>
            <p:spPr bwMode="auto">
              <a:xfrm>
                <a:off x="1632" y="3238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92" name="Rectangle 59"/>
              <p:cNvSpPr>
                <a:spLocks noChangeArrowheads="1"/>
              </p:cNvSpPr>
              <p:nvPr/>
            </p:nvSpPr>
            <p:spPr bwMode="auto">
              <a:xfrm>
                <a:off x="1728" y="3238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93" name="Rectangle 60"/>
              <p:cNvSpPr>
                <a:spLocks noChangeArrowheads="1"/>
              </p:cNvSpPr>
              <p:nvPr/>
            </p:nvSpPr>
            <p:spPr bwMode="auto">
              <a:xfrm>
                <a:off x="1824" y="3238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94" name="Rectangle 61"/>
              <p:cNvSpPr>
                <a:spLocks noChangeArrowheads="1"/>
              </p:cNvSpPr>
              <p:nvPr/>
            </p:nvSpPr>
            <p:spPr bwMode="auto">
              <a:xfrm>
                <a:off x="1920" y="3238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8478" name="Text Box 62"/>
          <p:cNvSpPr txBox="1">
            <a:spLocks noChangeArrowheads="1"/>
          </p:cNvSpPr>
          <p:nvPr/>
        </p:nvSpPr>
        <p:spPr bwMode="auto">
          <a:xfrm>
            <a:off x="1066800" y="3733800"/>
            <a:ext cx="5181600" cy="2195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dirty="0">
                <a:solidFill>
                  <a:srgbClr val="000000"/>
                </a:solidFill>
              </a:rPr>
              <a:t>Labeled data tends to be hard to come by</a:t>
            </a:r>
          </a:p>
          <a:p>
            <a:pPr lvl="1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US" dirty="0">
                <a:solidFill>
                  <a:srgbClr val="000000"/>
                </a:solidFill>
                <a:ea typeface="ＭＳ Ｐゴシック" charset="0"/>
              </a:rPr>
              <a:t> Tend to be expensive to gather or</a:t>
            </a:r>
            <a:br>
              <a:rPr lang="en-US" dirty="0">
                <a:solidFill>
                  <a:srgbClr val="000000"/>
                </a:solidFill>
                <a:ea typeface="ＭＳ Ｐゴシック" charset="0"/>
              </a:rPr>
            </a:br>
            <a:r>
              <a:rPr lang="en-US" dirty="0">
                <a:solidFill>
                  <a:srgbClr val="000000"/>
                </a:solidFill>
                <a:ea typeface="ＭＳ Ｐゴシック" charset="0"/>
              </a:rPr>
              <a:t>   just non-existent</a:t>
            </a:r>
          </a:p>
          <a:p>
            <a:pPr lvl="1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US" dirty="0">
                <a:solidFill>
                  <a:srgbClr val="000000"/>
                </a:solidFill>
                <a:ea typeface="ＭＳ Ｐゴシック" charset="0"/>
              </a:rPr>
              <a:t> Typically need a lot of data to do well</a:t>
            </a:r>
          </a:p>
          <a:p>
            <a:pPr lvl="2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US" dirty="0">
                <a:solidFill>
                  <a:srgbClr val="000000"/>
                </a:solidFill>
                <a:ea typeface="ＭＳ Ｐゴシック" charset="0"/>
              </a:rPr>
              <a:t> Prefer 1000s of training samples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dirty="0">
                <a:solidFill>
                  <a:srgbClr val="000000"/>
                </a:solidFill>
              </a:rPr>
              <a:t>	</a:t>
            </a:r>
          </a:p>
        </p:txBody>
      </p:sp>
      <p:sp>
        <p:nvSpPr>
          <p:cNvPr id="18479" name="Oval 63"/>
          <p:cNvSpPr>
            <a:spLocks noChangeArrowheads="1"/>
          </p:cNvSpPr>
          <p:nvPr/>
        </p:nvSpPr>
        <p:spPr bwMode="auto">
          <a:xfrm>
            <a:off x="5105400" y="2133600"/>
            <a:ext cx="762000" cy="1295400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80" name="Line 64"/>
          <p:cNvSpPr>
            <a:spLocks noChangeShapeType="1"/>
          </p:cNvSpPr>
          <p:nvPr/>
        </p:nvSpPr>
        <p:spPr bwMode="auto">
          <a:xfrm flipV="1">
            <a:off x="4876800" y="33528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994837" y="152400"/>
            <a:ext cx="8382000" cy="7112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>
                <a:latin typeface="Arial" charset="0"/>
              </a:rPr>
              <a:t>Learned Classifiers</a:t>
            </a:r>
          </a:p>
        </p:txBody>
      </p:sp>
      <p:sp>
        <p:nvSpPr>
          <p:cNvPr id="3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37171" y="1119188"/>
            <a:ext cx="4114800" cy="5029200"/>
          </a:xfrm>
        </p:spPr>
        <p:txBody>
          <a:bodyPr/>
          <a:lstStyle/>
          <a:p>
            <a:pPr marL="0" indent="0" eaLnBrk="1" hangingPunct="1">
              <a:buFont typeface="Wingdings" charset="0"/>
              <a:buNone/>
            </a:pPr>
            <a:r>
              <a:rPr lang="en-US" sz="2400" dirty="0">
                <a:latin typeface="Arial" charset="0"/>
              </a:rPr>
              <a:t>Training Time</a:t>
            </a:r>
          </a:p>
        </p:txBody>
      </p:sp>
    </p:spTree>
    <p:extLst>
      <p:ext uri="{BB962C8B-B14F-4D97-AF65-F5344CB8AC3E}">
        <p14:creationId xmlns:p14="http://schemas.microsoft.com/office/powerpoint/2010/main" val="4009434677"/>
      </p:ext>
    </p:extLst>
  </p:cSld>
  <p:clrMapOvr>
    <a:masterClrMapping/>
  </p:clrMapOvr>
  <p:transition xmlns:p14="http://schemas.microsoft.com/office/powerpoint/2010/main">
    <p:randomBar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1132632"/>
            <a:ext cx="9144000" cy="572536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5 was feedback to me about the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2" y="1278186"/>
            <a:ext cx="8259641" cy="4379976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More tutorial info &amp; details	----- (more explanation; variety; </a:t>
            </a:r>
            <a:r>
              <a:rPr lang="en-US" sz="2000" dirty="0" err="1" smtClean="0"/>
              <a:t>etc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r>
              <a:rPr lang="en-US" sz="2000" dirty="0" smtClean="0"/>
              <a:t>Quiz complaints				--  (less quizzes, not at start of class)</a:t>
            </a:r>
          </a:p>
          <a:p>
            <a:pPr marL="0" indent="0">
              <a:buNone/>
            </a:pPr>
            <a:r>
              <a:rPr lang="en-US" sz="2000" dirty="0" smtClean="0"/>
              <a:t>Materials 					-</a:t>
            </a:r>
            <a:r>
              <a:rPr lang="en-US" sz="2000" smtClean="0"/>
              <a:t>----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Deadline flexibility			++</a:t>
            </a:r>
          </a:p>
          <a:p>
            <a:pPr marL="0" indent="0">
              <a:buNone/>
            </a:pPr>
            <a:r>
              <a:rPr lang="en-US" sz="2000" dirty="0" smtClean="0"/>
              <a:t>Guest lectures				++</a:t>
            </a:r>
          </a:p>
          <a:p>
            <a:pPr marL="0" indent="0">
              <a:buNone/>
            </a:pPr>
            <a:r>
              <a:rPr lang="en-US" sz="2000" dirty="0" smtClean="0"/>
              <a:t>Morning					-+</a:t>
            </a:r>
          </a:p>
          <a:p>
            <a:pPr marL="0" indent="0">
              <a:buNone/>
            </a:pPr>
            <a:r>
              <a:rPr lang="en-US" sz="2000" dirty="0" smtClean="0"/>
              <a:t>Assignment difficulty		--++ (+=too easy; -=too hard)</a:t>
            </a:r>
          </a:p>
          <a:p>
            <a:pPr marL="0" indent="0">
              <a:buNone/>
            </a:pPr>
            <a:r>
              <a:rPr lang="en-US" sz="2000" dirty="0" smtClean="0"/>
              <a:t>Office hours					+</a:t>
            </a:r>
          </a:p>
          <a:p>
            <a:pPr marL="0" indent="0">
              <a:buNone/>
            </a:pPr>
            <a:r>
              <a:rPr lang="en-US" sz="2000" dirty="0" smtClean="0"/>
              <a:t>Quizzes announced			++</a:t>
            </a:r>
          </a:p>
          <a:p>
            <a:pPr marL="0" indent="0">
              <a:buNone/>
            </a:pPr>
            <a:r>
              <a:rPr lang="en-US" sz="2000" dirty="0" smtClean="0"/>
              <a:t>Blackboard					-</a:t>
            </a:r>
          </a:p>
          <a:p>
            <a:pPr marL="0" indent="0">
              <a:buNone/>
            </a:pPr>
            <a:r>
              <a:rPr lang="en-US" sz="2000" dirty="0" smtClean="0"/>
              <a:t>TA							++</a:t>
            </a:r>
          </a:p>
          <a:p>
            <a:pPr marL="0" indent="0">
              <a:buNone/>
            </a:pPr>
            <a:r>
              <a:rPr lang="en-US" sz="2000" dirty="0" smtClean="0"/>
              <a:t>Peer Grading				-</a:t>
            </a:r>
          </a:p>
          <a:p>
            <a:pPr marL="0" indent="0">
              <a:buNone/>
            </a:pPr>
            <a:r>
              <a:rPr lang="en-US" sz="2000" dirty="0" smtClean="0"/>
              <a:t>More discussion			+</a:t>
            </a:r>
          </a:p>
          <a:p>
            <a:pPr marL="0" indent="0">
              <a:buNone/>
            </a:pPr>
            <a:r>
              <a:rPr lang="en-US" sz="2000" dirty="0" smtClean="0"/>
              <a:t>Blog						+</a:t>
            </a:r>
          </a:p>
          <a:p>
            <a:pPr marL="0" indent="0">
              <a:buNone/>
            </a:pPr>
            <a:endParaRPr lang="en-US" sz="20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3/6/14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41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37197" y="1973526"/>
            <a:ext cx="3655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(in one place; overview slides?; review</a:t>
            </a:r>
            <a:r>
              <a:rPr lang="en-US" dirty="0" smtClean="0"/>
              <a:t>?; depth)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4047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3" y="1641221"/>
            <a:ext cx="7048804" cy="437997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Info </a:t>
            </a:r>
            <a:r>
              <a:rPr lang="en-US" dirty="0" err="1" smtClean="0"/>
              <a:t>Viz</a:t>
            </a:r>
            <a:r>
              <a:rPr lang="en-US" dirty="0" smtClean="0"/>
              <a:t>					+</a:t>
            </a:r>
          </a:p>
          <a:p>
            <a:pPr marL="0" indent="0">
              <a:buNone/>
            </a:pPr>
            <a:r>
              <a:rPr lang="en-US" dirty="0" smtClean="0"/>
              <a:t>Real world </a:t>
            </a:r>
            <a:r>
              <a:rPr lang="en-US" dirty="0" err="1" smtClean="0"/>
              <a:t>Egs</a:t>
            </a:r>
            <a:r>
              <a:rPr lang="en-US" dirty="0" smtClean="0"/>
              <a:t>		+</a:t>
            </a:r>
          </a:p>
          <a:p>
            <a:pPr marL="0" indent="0">
              <a:buNone/>
            </a:pPr>
            <a:r>
              <a:rPr lang="en-US" dirty="0" smtClean="0"/>
              <a:t>Pitfalls </a:t>
            </a:r>
            <a:r>
              <a:rPr lang="en-US" dirty="0" err="1" smtClean="0"/>
              <a:t>Egs</a:t>
            </a:r>
            <a:r>
              <a:rPr lang="en-US" dirty="0" smtClean="0"/>
              <a:t>				+</a:t>
            </a:r>
          </a:p>
          <a:p>
            <a:pPr marL="0" indent="0">
              <a:buNone/>
            </a:pPr>
            <a:r>
              <a:rPr lang="en-US" dirty="0" smtClean="0"/>
              <a:t>Big Data </a:t>
            </a:r>
            <a:r>
              <a:rPr lang="en-US" dirty="0" err="1" smtClean="0"/>
              <a:t>Egs</a:t>
            </a:r>
            <a:r>
              <a:rPr lang="en-US" dirty="0" smtClean="0"/>
              <a:t>			+</a:t>
            </a:r>
          </a:p>
          <a:p>
            <a:pPr marL="0" indent="0">
              <a:buNone/>
            </a:pPr>
            <a:r>
              <a:rPr lang="en-US" dirty="0" smtClean="0"/>
              <a:t>Big Data in general 	+++</a:t>
            </a:r>
          </a:p>
          <a:p>
            <a:pPr marL="0" indent="0">
              <a:buNone/>
            </a:pPr>
            <a:r>
              <a:rPr lang="en-US" dirty="0" smtClean="0"/>
              <a:t>Machine Learning	++</a:t>
            </a:r>
          </a:p>
          <a:p>
            <a:pPr marL="0" indent="0">
              <a:buNone/>
            </a:pPr>
            <a:r>
              <a:rPr lang="en-US" dirty="0" smtClean="0"/>
              <a:t>Job Prep				+</a:t>
            </a:r>
          </a:p>
          <a:p>
            <a:pPr marL="0" indent="0">
              <a:buNone/>
            </a:pPr>
            <a:r>
              <a:rPr lang="en-US" dirty="0" smtClean="0"/>
              <a:t>Data Mining			++</a:t>
            </a:r>
          </a:p>
          <a:p>
            <a:pPr marL="0" indent="0">
              <a:buNone/>
            </a:pPr>
            <a:r>
              <a:rPr lang="en-US" dirty="0" smtClean="0"/>
              <a:t>Data collection		+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3/6/14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7295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Quiz 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3/6/14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0838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>
                <a:latin typeface="Arial" charset="0"/>
              </a:rPr>
              <a:t>How can I tell if </a:t>
            </a:r>
            <a:r>
              <a:rPr lang="en-US" dirty="0" smtClean="0">
                <a:latin typeface="Arial" charset="0"/>
              </a:rPr>
              <a:t/>
            </a:r>
            <a:br>
              <a:rPr lang="en-US" dirty="0" smtClean="0">
                <a:latin typeface="Arial" charset="0"/>
              </a:rPr>
            </a:br>
            <a:r>
              <a:rPr lang="en-US" dirty="0" smtClean="0">
                <a:latin typeface="Arial" charset="0"/>
              </a:rPr>
              <a:t>my </a:t>
            </a:r>
            <a:r>
              <a:rPr lang="en-US" dirty="0">
                <a:latin typeface="Arial" charset="0"/>
              </a:rPr>
              <a:t>classifier is any good?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Common measure</a:t>
            </a:r>
            <a:r>
              <a:rPr lang="en-US" dirty="0">
                <a:latin typeface="Arial" charset="0"/>
              </a:rPr>
              <a:t>: </a:t>
            </a:r>
            <a:r>
              <a:rPr lang="en-US" dirty="0" smtClean="0">
                <a:latin typeface="Arial" charset="0"/>
              </a:rPr>
              <a:t>Accuracy</a:t>
            </a:r>
          </a:p>
          <a:p>
            <a:pPr eaLnBrk="1" hangingPunct="1"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X% of the time, the recognizer was right</a:t>
            </a:r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7223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>
                <a:latin typeface="Arial" charset="0"/>
              </a:rPr>
              <a:t>How can I tell if </a:t>
            </a:r>
            <a:r>
              <a:rPr lang="en-US" dirty="0" smtClean="0">
                <a:latin typeface="Arial" charset="0"/>
              </a:rPr>
              <a:t/>
            </a:r>
            <a:br>
              <a:rPr lang="en-US" dirty="0" smtClean="0">
                <a:latin typeface="Arial" charset="0"/>
              </a:rPr>
            </a:br>
            <a:r>
              <a:rPr lang="en-US" dirty="0" smtClean="0">
                <a:latin typeface="Arial" charset="0"/>
              </a:rPr>
              <a:t>my </a:t>
            </a:r>
            <a:r>
              <a:rPr lang="en-US" dirty="0">
                <a:latin typeface="Arial" charset="0"/>
              </a:rPr>
              <a:t>classifier is any good?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Common measure</a:t>
            </a:r>
            <a:r>
              <a:rPr lang="en-US" dirty="0">
                <a:latin typeface="Arial" charset="0"/>
              </a:rPr>
              <a:t>: </a:t>
            </a:r>
            <a:r>
              <a:rPr lang="en-US" dirty="0" smtClean="0">
                <a:latin typeface="Arial" charset="0"/>
              </a:rPr>
              <a:t>Accuracy</a:t>
            </a:r>
          </a:p>
          <a:p>
            <a:pPr eaLnBrk="1" hangingPunct="1"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X% of the time, the recognizer was right</a:t>
            </a:r>
          </a:p>
          <a:p>
            <a:pPr eaLnBrk="1" hangingPunct="1"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But our data actually looks something like:</a:t>
            </a:r>
            <a:endParaRPr lang="en-US" dirty="0">
              <a:latin typeface="Arial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525671"/>
              </p:ext>
            </p:extLst>
          </p:nvPr>
        </p:nvGraphicFramePr>
        <p:xfrm>
          <a:off x="1524000" y="3884928"/>
          <a:ext cx="6096000" cy="20498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6832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 Class :</a:t>
                      </a:r>
                      <a:r>
                        <a:rPr lang="en-US" baseline="0" dirty="0" smtClean="0"/>
                        <a:t> Sleeping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 Class:</a:t>
                      </a:r>
                      <a:r>
                        <a:rPr lang="en-US" baseline="0" dirty="0" smtClean="0"/>
                        <a:t> </a:t>
                      </a:r>
                      <a:br>
                        <a:rPr lang="en-US" baseline="0" dirty="0" smtClean="0"/>
                      </a:br>
                      <a:r>
                        <a:rPr lang="en-US" baseline="0" dirty="0" smtClean="0"/>
                        <a:t>Biking</a:t>
                      </a:r>
                      <a:endParaRPr lang="en-US" dirty="0"/>
                    </a:p>
                  </a:txBody>
                  <a:tcPr/>
                </a:tc>
              </a:tr>
              <a:tr h="683272">
                <a:tc>
                  <a:txBody>
                    <a:bodyPr/>
                    <a:lstStyle/>
                    <a:p>
                      <a:r>
                        <a:rPr lang="en-US" dirty="0" smtClean="0"/>
                        <a:t>Predicted Class:</a:t>
                      </a:r>
                      <a:r>
                        <a:rPr lang="en-US" baseline="0" dirty="0" smtClean="0"/>
                        <a:t> Sleeping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  <a:tr h="683272">
                <a:tc>
                  <a:txBody>
                    <a:bodyPr/>
                    <a:lstStyle/>
                    <a:p>
                      <a:r>
                        <a:rPr lang="en-US" dirty="0" smtClean="0"/>
                        <a:t>Predicted Class:</a:t>
                      </a:r>
                      <a:r>
                        <a:rPr lang="en-US" baseline="0" dirty="0" smtClean="0"/>
                        <a:t> Biking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870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>
                <a:latin typeface="Arial" charset="0"/>
              </a:rPr>
              <a:t>How can I tell if </a:t>
            </a:r>
            <a:r>
              <a:rPr lang="en-US" dirty="0" smtClean="0">
                <a:latin typeface="Arial" charset="0"/>
              </a:rPr>
              <a:t/>
            </a:r>
            <a:br>
              <a:rPr lang="en-US" dirty="0" smtClean="0">
                <a:latin typeface="Arial" charset="0"/>
              </a:rPr>
            </a:br>
            <a:r>
              <a:rPr lang="en-US" dirty="0" smtClean="0">
                <a:latin typeface="Arial" charset="0"/>
              </a:rPr>
              <a:t>my </a:t>
            </a:r>
            <a:r>
              <a:rPr lang="en-US" dirty="0">
                <a:latin typeface="Arial" charset="0"/>
              </a:rPr>
              <a:t>classifier is any good?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Accuracy: (90+10)/(90+15+12+10) = 79%</a:t>
            </a:r>
          </a:p>
          <a:p>
            <a:pPr eaLnBrk="1" hangingPunct="1"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What about all the other information here?</a:t>
            </a:r>
            <a:endParaRPr lang="en-US" dirty="0">
              <a:latin typeface="Arial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3393094"/>
              </p:ext>
            </p:extLst>
          </p:nvPr>
        </p:nvGraphicFramePr>
        <p:xfrm>
          <a:off x="1524000" y="3884928"/>
          <a:ext cx="6096000" cy="20498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6832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 Class :</a:t>
                      </a:r>
                      <a:r>
                        <a:rPr lang="en-US" baseline="0" dirty="0" smtClean="0"/>
                        <a:t> Sleeping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 Class:</a:t>
                      </a:r>
                      <a:r>
                        <a:rPr lang="en-US" baseline="0" dirty="0" smtClean="0"/>
                        <a:t> </a:t>
                      </a:r>
                      <a:br>
                        <a:rPr lang="en-US" baseline="0" dirty="0" smtClean="0"/>
                      </a:br>
                      <a:r>
                        <a:rPr lang="en-US" baseline="0" dirty="0" smtClean="0"/>
                        <a:t>Biking</a:t>
                      </a:r>
                      <a:endParaRPr lang="en-US" dirty="0"/>
                    </a:p>
                  </a:txBody>
                  <a:tcPr/>
                </a:tc>
              </a:tr>
              <a:tr h="683272">
                <a:tc>
                  <a:txBody>
                    <a:bodyPr/>
                    <a:lstStyle/>
                    <a:p>
                      <a:r>
                        <a:rPr lang="en-US" dirty="0" smtClean="0"/>
                        <a:t>Predicted Class:</a:t>
                      </a:r>
                      <a:r>
                        <a:rPr lang="en-US" baseline="0" dirty="0" smtClean="0"/>
                        <a:t> Sleeping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(True Positive)</a:t>
                      </a:r>
                      <a:endParaRPr lang="en-US" dirty="0"/>
                    </a:p>
                  </a:txBody>
                  <a:tcPr>
                    <a:solidFill>
                      <a:srgbClr val="FEB5B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  <a:tr h="683272">
                <a:tc>
                  <a:txBody>
                    <a:bodyPr/>
                    <a:lstStyle/>
                    <a:p>
                      <a:r>
                        <a:rPr lang="en-US" dirty="0" smtClean="0"/>
                        <a:t>Predicted Class:</a:t>
                      </a:r>
                      <a:r>
                        <a:rPr lang="en-US" baseline="0" dirty="0" smtClean="0"/>
                        <a:t> Biking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 (True Negative)</a:t>
                      </a:r>
                      <a:endParaRPr lang="en-US" dirty="0"/>
                    </a:p>
                  </a:txBody>
                  <a:tcPr>
                    <a:solidFill>
                      <a:srgbClr val="FEB5B7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7674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>
                <a:latin typeface="Arial" charset="0"/>
              </a:rPr>
              <a:t>Alternative takes on Accuracy</a:t>
            </a:r>
            <a:endParaRPr lang="en-US" dirty="0">
              <a:latin typeface="Arial" charset="0"/>
            </a:endParaRP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1128942" y="1847153"/>
            <a:ext cx="8015057" cy="4379976"/>
          </a:xfrm>
        </p:spPr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Precision = TP / (TP + FP) = 90/(90+15) = 88%</a:t>
            </a:r>
          </a:p>
          <a:p>
            <a:pPr eaLnBrk="1" hangingPunct="1"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Recall = TP / (TP + FN) = 90/(90+12) = 86%</a:t>
            </a:r>
          </a:p>
          <a:p>
            <a:pPr eaLnBrk="1" hangingPunct="1"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F-Score = 2 * (Precision * Recall)   = 87%</a:t>
            </a:r>
          </a:p>
          <a:p>
            <a:pPr eaLnBrk="1" hangingPunct="1">
              <a:buFont typeface="Wingdings" charset="0"/>
              <a:buNone/>
            </a:pPr>
            <a:r>
              <a:rPr lang="en-US" dirty="0">
                <a:latin typeface="Arial" charset="0"/>
              </a:rPr>
              <a:t> </a:t>
            </a:r>
            <a:r>
              <a:rPr lang="en-US" dirty="0" smtClean="0">
                <a:latin typeface="Arial" charset="0"/>
              </a:rPr>
              <a:t>                      (Precision + Recall)</a:t>
            </a:r>
            <a:endParaRPr lang="en-US" dirty="0">
              <a:latin typeface="Arial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7123817"/>
              </p:ext>
            </p:extLst>
          </p:nvPr>
        </p:nvGraphicFramePr>
        <p:xfrm>
          <a:off x="1524000" y="3884928"/>
          <a:ext cx="6096000" cy="20498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6832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 Class :</a:t>
                      </a:r>
                      <a:r>
                        <a:rPr lang="en-US" baseline="0" dirty="0" smtClean="0"/>
                        <a:t> Sleeping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 Class:</a:t>
                      </a:r>
                      <a:r>
                        <a:rPr lang="en-US" baseline="0" dirty="0" smtClean="0"/>
                        <a:t> </a:t>
                      </a:r>
                      <a:br>
                        <a:rPr lang="en-US" baseline="0" dirty="0" smtClean="0"/>
                      </a:br>
                      <a:r>
                        <a:rPr lang="en-US" baseline="0" dirty="0" smtClean="0"/>
                        <a:t>Biking</a:t>
                      </a:r>
                      <a:endParaRPr lang="en-US" dirty="0"/>
                    </a:p>
                  </a:txBody>
                  <a:tcPr/>
                </a:tc>
              </a:tr>
              <a:tr h="683272">
                <a:tc>
                  <a:txBody>
                    <a:bodyPr/>
                    <a:lstStyle/>
                    <a:p>
                      <a:r>
                        <a:rPr lang="en-US" dirty="0" smtClean="0"/>
                        <a:t>Predicted Class:</a:t>
                      </a:r>
                      <a:r>
                        <a:rPr lang="en-US" baseline="0" dirty="0" smtClean="0"/>
                        <a:t> Sleeping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 (true positives)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 (false </a:t>
                      </a:r>
                      <a:r>
                        <a:rPr lang="en-US" dirty="0" err="1" smtClean="0"/>
                        <a:t>positve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683272">
                <a:tc>
                  <a:txBody>
                    <a:bodyPr/>
                    <a:lstStyle/>
                    <a:p>
                      <a:r>
                        <a:rPr lang="en-US" dirty="0" smtClean="0"/>
                        <a:t>Predicted Class:</a:t>
                      </a:r>
                      <a:r>
                        <a:rPr lang="en-US" baseline="0" dirty="0" smtClean="0"/>
                        <a:t> Biking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 (false negative)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 (true negatives)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3312543" y="3396210"/>
            <a:ext cx="3064103" cy="276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1046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>
                <a:latin typeface="Arial" charset="0"/>
              </a:rPr>
              <a:t>Kappa: Accounting for Skew</a:t>
            </a:r>
            <a:endParaRPr lang="en-US" dirty="0">
              <a:latin typeface="Arial" charset="0"/>
            </a:endParaRP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1128942" y="1847153"/>
            <a:ext cx="8015057" cy="4379976"/>
          </a:xfrm>
        </p:spPr>
        <p:txBody>
          <a:bodyPr/>
          <a:lstStyle/>
          <a:p>
            <a:pPr>
              <a:buNone/>
            </a:pPr>
            <a:r>
              <a:rPr lang="en-US" dirty="0">
                <a:latin typeface="Arial" charset="0"/>
              </a:rPr>
              <a:t>Kappa = (observed </a:t>
            </a:r>
            <a:r>
              <a:rPr lang="en-US" dirty="0" smtClean="0">
                <a:latin typeface="Arial" charset="0"/>
              </a:rPr>
              <a:t>acc.- </a:t>
            </a:r>
            <a:r>
              <a:rPr lang="en-US" dirty="0">
                <a:latin typeface="Arial" charset="0"/>
              </a:rPr>
              <a:t>expected </a:t>
            </a:r>
            <a:r>
              <a:rPr lang="en-US" dirty="0" smtClean="0">
                <a:latin typeface="Arial" charset="0"/>
              </a:rPr>
              <a:t>acc.)</a:t>
            </a:r>
            <a:br>
              <a:rPr lang="en-US" dirty="0" smtClean="0">
                <a:latin typeface="Arial" charset="0"/>
              </a:rPr>
            </a:br>
            <a:r>
              <a:rPr lang="en-US" dirty="0" smtClean="0">
                <a:latin typeface="Arial" charset="0"/>
              </a:rPr>
              <a:t>					(</a:t>
            </a:r>
            <a:r>
              <a:rPr lang="en-US" dirty="0">
                <a:latin typeface="Arial" charset="0"/>
              </a:rPr>
              <a:t>1 - expected </a:t>
            </a:r>
            <a:r>
              <a:rPr lang="en-US" dirty="0" smtClean="0">
                <a:latin typeface="Arial" charset="0"/>
              </a:rPr>
              <a:t>acc.)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6789147"/>
              </p:ext>
            </p:extLst>
          </p:nvPr>
        </p:nvGraphicFramePr>
        <p:xfrm>
          <a:off x="1524000" y="3884928"/>
          <a:ext cx="6096000" cy="20498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6832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 Class :</a:t>
                      </a:r>
                      <a:r>
                        <a:rPr lang="en-US" baseline="0" dirty="0" smtClean="0"/>
                        <a:t> Sleeping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 Class:</a:t>
                      </a:r>
                      <a:r>
                        <a:rPr lang="en-US" baseline="0" dirty="0" smtClean="0"/>
                        <a:t> </a:t>
                      </a:r>
                      <a:br>
                        <a:rPr lang="en-US" baseline="0" dirty="0" smtClean="0"/>
                      </a:br>
                      <a:r>
                        <a:rPr lang="en-US" baseline="0" dirty="0" smtClean="0"/>
                        <a:t>Biking</a:t>
                      </a:r>
                      <a:endParaRPr lang="en-US" dirty="0"/>
                    </a:p>
                  </a:txBody>
                  <a:tcPr/>
                </a:tc>
              </a:tr>
              <a:tr h="683272">
                <a:tc>
                  <a:txBody>
                    <a:bodyPr/>
                    <a:lstStyle/>
                    <a:p>
                      <a:r>
                        <a:rPr lang="en-US" dirty="0" smtClean="0"/>
                        <a:t>Predicted Class:</a:t>
                      </a:r>
                      <a:r>
                        <a:rPr lang="en-US" baseline="0" dirty="0" smtClean="0"/>
                        <a:t> Sleeping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 (true positives)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(false </a:t>
                      </a:r>
                      <a:r>
                        <a:rPr lang="en-US" dirty="0" smtClean="0"/>
                        <a:t>positive)</a:t>
                      </a:r>
                      <a:endParaRPr lang="en-US" dirty="0"/>
                    </a:p>
                  </a:txBody>
                  <a:tcPr/>
                </a:tc>
              </a:tr>
              <a:tr h="683272">
                <a:tc>
                  <a:txBody>
                    <a:bodyPr/>
                    <a:lstStyle/>
                    <a:p>
                      <a:r>
                        <a:rPr lang="en-US" dirty="0" smtClean="0"/>
                        <a:t>Predicted Class:</a:t>
                      </a:r>
                      <a:r>
                        <a:rPr lang="en-US" baseline="0" dirty="0" smtClean="0"/>
                        <a:t> Biking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 (false </a:t>
                      </a:r>
                      <a:r>
                        <a:rPr lang="en-US" dirty="0" smtClean="0"/>
                        <a:t>negative)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 (true negatives)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2429198" y="2319363"/>
            <a:ext cx="5190802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6445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>
                <a:latin typeface="Arial" charset="0"/>
              </a:rPr>
              <a:t>Kappa: Accounting for Skew</a:t>
            </a:r>
            <a:endParaRPr lang="en-US" dirty="0">
              <a:latin typeface="Arial" charset="0"/>
            </a:endParaRP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1128942" y="1847153"/>
            <a:ext cx="8015057" cy="4379976"/>
          </a:xfrm>
        </p:spPr>
        <p:txBody>
          <a:bodyPr/>
          <a:lstStyle/>
          <a:p>
            <a:pPr>
              <a:buNone/>
            </a:pPr>
            <a:r>
              <a:rPr lang="en-US" dirty="0">
                <a:latin typeface="Arial" charset="0"/>
              </a:rPr>
              <a:t>Kappa = (observed </a:t>
            </a:r>
            <a:r>
              <a:rPr lang="en-US" dirty="0" smtClean="0">
                <a:latin typeface="Arial" charset="0"/>
              </a:rPr>
              <a:t>acc.- </a:t>
            </a:r>
            <a:r>
              <a:rPr lang="en-US" dirty="0">
                <a:latin typeface="Arial" charset="0"/>
              </a:rPr>
              <a:t>expected </a:t>
            </a:r>
            <a:r>
              <a:rPr lang="en-US" dirty="0" smtClean="0">
                <a:latin typeface="Arial" charset="0"/>
              </a:rPr>
              <a:t>acc.)</a:t>
            </a:r>
            <a:br>
              <a:rPr lang="en-US" dirty="0" smtClean="0">
                <a:latin typeface="Arial" charset="0"/>
              </a:rPr>
            </a:br>
            <a:r>
              <a:rPr lang="en-US" dirty="0" smtClean="0">
                <a:latin typeface="Arial" charset="0"/>
              </a:rPr>
              <a:t>					(</a:t>
            </a:r>
            <a:r>
              <a:rPr lang="en-US" dirty="0">
                <a:latin typeface="Arial" charset="0"/>
              </a:rPr>
              <a:t>1 - expected </a:t>
            </a:r>
            <a:r>
              <a:rPr lang="en-US" dirty="0" smtClean="0">
                <a:latin typeface="Arial" charset="0"/>
              </a:rPr>
              <a:t>acc.)</a:t>
            </a:r>
          </a:p>
          <a:p>
            <a:pPr>
              <a:buNone/>
            </a:pPr>
            <a:r>
              <a:rPr lang="en-US" dirty="0" smtClean="0">
                <a:latin typeface="Arial" charset="0"/>
              </a:rPr>
              <a:t>Observed acc</a:t>
            </a:r>
            <a:r>
              <a:rPr lang="en-US" dirty="0">
                <a:latin typeface="Arial" charset="0"/>
              </a:rPr>
              <a:t>. </a:t>
            </a:r>
            <a:r>
              <a:rPr lang="en-US" dirty="0" smtClean="0">
                <a:latin typeface="Arial" charset="0"/>
              </a:rPr>
              <a:t>         = .79</a:t>
            </a:r>
            <a:endParaRPr lang="en-US" dirty="0">
              <a:latin typeface="Arial" charset="0"/>
            </a:endParaRPr>
          </a:p>
          <a:p>
            <a:pPr>
              <a:buNone/>
            </a:pPr>
            <a:endParaRPr lang="en-US" dirty="0" smtClean="0">
              <a:latin typeface="Arial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4712846"/>
              </p:ext>
            </p:extLst>
          </p:nvPr>
        </p:nvGraphicFramePr>
        <p:xfrm>
          <a:off x="1524000" y="3884928"/>
          <a:ext cx="6096000" cy="20498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6832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 Class :</a:t>
                      </a:r>
                      <a:r>
                        <a:rPr lang="en-US" baseline="0" dirty="0" smtClean="0"/>
                        <a:t> Sleeping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 Class:</a:t>
                      </a:r>
                      <a:r>
                        <a:rPr lang="en-US" baseline="0" dirty="0" smtClean="0"/>
                        <a:t> </a:t>
                      </a:r>
                      <a:br>
                        <a:rPr lang="en-US" baseline="0" dirty="0" smtClean="0"/>
                      </a:br>
                      <a:r>
                        <a:rPr lang="en-US" baseline="0" dirty="0" smtClean="0"/>
                        <a:t>Biking</a:t>
                      </a:r>
                      <a:endParaRPr lang="en-US" dirty="0"/>
                    </a:p>
                  </a:txBody>
                  <a:tcPr/>
                </a:tc>
              </a:tr>
              <a:tr h="683272">
                <a:tc>
                  <a:txBody>
                    <a:bodyPr/>
                    <a:lstStyle/>
                    <a:p>
                      <a:r>
                        <a:rPr lang="en-US" dirty="0" smtClean="0"/>
                        <a:t>Predicted Class:</a:t>
                      </a:r>
                      <a:r>
                        <a:rPr lang="en-US" baseline="0" dirty="0" smtClean="0"/>
                        <a:t> Sleeping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 (true positives)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 (false </a:t>
                      </a:r>
                      <a:r>
                        <a:rPr lang="en-US" dirty="0" smtClean="0"/>
                        <a:t>positive)</a:t>
                      </a:r>
                      <a:endParaRPr lang="en-US" dirty="0"/>
                    </a:p>
                  </a:txBody>
                  <a:tcPr/>
                </a:tc>
              </a:tr>
              <a:tr h="683272">
                <a:tc>
                  <a:txBody>
                    <a:bodyPr/>
                    <a:lstStyle/>
                    <a:p>
                      <a:r>
                        <a:rPr lang="en-US" dirty="0" smtClean="0"/>
                        <a:t>Predicted Class:</a:t>
                      </a:r>
                      <a:r>
                        <a:rPr lang="en-US" baseline="0" dirty="0" smtClean="0"/>
                        <a:t> Biking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 (false </a:t>
                      </a:r>
                      <a:r>
                        <a:rPr lang="en-US" dirty="0" smtClean="0"/>
                        <a:t>negative)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 (true negatives)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2429198" y="2319363"/>
            <a:ext cx="5190802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0485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Review,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It is based on the same assumptions as correlation</a:t>
            </a:r>
          </a:p>
          <a:p>
            <a:pPr marL="0" indent="0">
              <a:buNone/>
            </a:pPr>
            <a:r>
              <a:rPr lang="en-US" dirty="0" smtClean="0"/>
              <a:t>In addition, predictor variables that are not independent can mess it up</a:t>
            </a:r>
          </a:p>
          <a:p>
            <a:pPr marL="0" indent="0">
              <a:buNone/>
            </a:pPr>
            <a:r>
              <a:rPr lang="en-US" dirty="0" smtClean="0"/>
              <a:t>Over fitting can be a problem (too little data for the number of independent variables)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3/6/14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630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>
                <a:latin typeface="Arial" charset="0"/>
              </a:rPr>
              <a:t>Kappa: Accounting for Skew</a:t>
            </a:r>
            <a:endParaRPr lang="en-US" dirty="0">
              <a:latin typeface="Arial" charset="0"/>
            </a:endParaRP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1128942" y="1847153"/>
            <a:ext cx="8015057" cy="4379976"/>
          </a:xfrm>
        </p:spPr>
        <p:txBody>
          <a:bodyPr/>
          <a:lstStyle/>
          <a:p>
            <a:pPr>
              <a:buNone/>
            </a:pPr>
            <a:r>
              <a:rPr lang="en-US" dirty="0">
                <a:latin typeface="Arial" charset="0"/>
              </a:rPr>
              <a:t>Kappa = (observed </a:t>
            </a:r>
            <a:r>
              <a:rPr lang="en-US" dirty="0" smtClean="0">
                <a:latin typeface="Arial" charset="0"/>
              </a:rPr>
              <a:t>acc.- </a:t>
            </a:r>
            <a:r>
              <a:rPr lang="en-US" dirty="0">
                <a:latin typeface="Arial" charset="0"/>
              </a:rPr>
              <a:t>expected </a:t>
            </a:r>
            <a:r>
              <a:rPr lang="en-US" dirty="0" smtClean="0">
                <a:latin typeface="Arial" charset="0"/>
              </a:rPr>
              <a:t>acc.)</a:t>
            </a:r>
            <a:br>
              <a:rPr lang="en-US" dirty="0" smtClean="0">
                <a:latin typeface="Arial" charset="0"/>
              </a:rPr>
            </a:br>
            <a:r>
              <a:rPr lang="en-US" dirty="0" smtClean="0">
                <a:latin typeface="Arial" charset="0"/>
              </a:rPr>
              <a:t>					(</a:t>
            </a:r>
            <a:r>
              <a:rPr lang="en-US" dirty="0">
                <a:latin typeface="Arial" charset="0"/>
              </a:rPr>
              <a:t>1 - expected </a:t>
            </a:r>
            <a:r>
              <a:rPr lang="en-US" dirty="0" smtClean="0">
                <a:latin typeface="Arial" charset="0"/>
              </a:rPr>
              <a:t>acc.)</a:t>
            </a:r>
          </a:p>
          <a:p>
            <a:pPr>
              <a:buNone/>
            </a:pPr>
            <a:r>
              <a:rPr lang="en-US" dirty="0" smtClean="0">
                <a:latin typeface="Arial" charset="0"/>
              </a:rPr>
              <a:t>Expected acc. E[activity] </a:t>
            </a:r>
          </a:p>
          <a:p>
            <a:pPr>
              <a:buNone/>
            </a:pPr>
            <a:r>
              <a:rPr lang="en-US" dirty="0">
                <a:latin typeface="Arial" charset="0"/>
              </a:rPr>
              <a:t>	</a:t>
            </a:r>
            <a:r>
              <a:rPr lang="en-US" dirty="0" smtClean="0">
                <a:latin typeface="Arial" charset="0"/>
              </a:rPr>
              <a:t>		need to compare ground truth to predictions </a:t>
            </a:r>
            <a:endParaRPr lang="en-US" dirty="0">
              <a:latin typeface="Arial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2429198" y="2319363"/>
            <a:ext cx="5190802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3350650"/>
              </p:ext>
            </p:extLst>
          </p:nvPr>
        </p:nvGraphicFramePr>
        <p:xfrm>
          <a:off x="1524000" y="3884928"/>
          <a:ext cx="6096000" cy="20498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6832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 Class :</a:t>
                      </a:r>
                      <a:r>
                        <a:rPr lang="en-US" baseline="0" dirty="0" smtClean="0"/>
                        <a:t> Sleeping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 Class:</a:t>
                      </a:r>
                      <a:r>
                        <a:rPr lang="en-US" baseline="0" dirty="0" smtClean="0"/>
                        <a:t> </a:t>
                      </a:r>
                      <a:br>
                        <a:rPr lang="en-US" baseline="0" dirty="0" smtClean="0"/>
                      </a:br>
                      <a:r>
                        <a:rPr lang="en-US" baseline="0" dirty="0" smtClean="0"/>
                        <a:t>Biking</a:t>
                      </a:r>
                      <a:endParaRPr lang="en-US" dirty="0"/>
                    </a:p>
                  </a:txBody>
                  <a:tcPr/>
                </a:tc>
              </a:tr>
              <a:tr h="683272">
                <a:tc>
                  <a:txBody>
                    <a:bodyPr/>
                    <a:lstStyle/>
                    <a:p>
                      <a:r>
                        <a:rPr lang="en-US" dirty="0" smtClean="0"/>
                        <a:t>Predicted Class:</a:t>
                      </a:r>
                      <a:r>
                        <a:rPr lang="en-US" baseline="0" dirty="0" smtClean="0"/>
                        <a:t> Sleeping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 (true positives)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 (false </a:t>
                      </a:r>
                      <a:r>
                        <a:rPr lang="en-US" dirty="0" smtClean="0"/>
                        <a:t>positive)</a:t>
                      </a:r>
                      <a:endParaRPr lang="en-US" dirty="0"/>
                    </a:p>
                  </a:txBody>
                  <a:tcPr/>
                </a:tc>
              </a:tr>
              <a:tr h="683272">
                <a:tc>
                  <a:txBody>
                    <a:bodyPr/>
                    <a:lstStyle/>
                    <a:p>
                      <a:r>
                        <a:rPr lang="en-US" dirty="0" smtClean="0"/>
                        <a:t>Predicted Class:</a:t>
                      </a:r>
                      <a:r>
                        <a:rPr lang="en-US" baseline="0" dirty="0" smtClean="0"/>
                        <a:t> Biking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 (false </a:t>
                      </a:r>
                      <a:r>
                        <a:rPr lang="en-US" dirty="0" smtClean="0"/>
                        <a:t>negative)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 (true negatives)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8868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>
                <a:latin typeface="Arial" charset="0"/>
              </a:rPr>
              <a:t>Kappa: Accounting for Skew</a:t>
            </a:r>
            <a:endParaRPr lang="en-US" dirty="0">
              <a:latin typeface="Arial" charset="0"/>
            </a:endParaRP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1128942" y="1847153"/>
            <a:ext cx="8015057" cy="4379976"/>
          </a:xfrm>
        </p:spPr>
        <p:txBody>
          <a:bodyPr/>
          <a:lstStyle/>
          <a:p>
            <a:pPr>
              <a:buNone/>
            </a:pPr>
            <a:r>
              <a:rPr lang="en-US" dirty="0">
                <a:latin typeface="Arial" charset="0"/>
              </a:rPr>
              <a:t>Kappa = (observed </a:t>
            </a:r>
            <a:r>
              <a:rPr lang="en-US" dirty="0" smtClean="0">
                <a:latin typeface="Arial" charset="0"/>
              </a:rPr>
              <a:t>acc.- </a:t>
            </a:r>
            <a:r>
              <a:rPr lang="en-US" dirty="0">
                <a:latin typeface="Arial" charset="0"/>
              </a:rPr>
              <a:t>expected </a:t>
            </a:r>
            <a:r>
              <a:rPr lang="en-US" dirty="0" smtClean="0">
                <a:latin typeface="Arial" charset="0"/>
              </a:rPr>
              <a:t>acc.)</a:t>
            </a:r>
            <a:br>
              <a:rPr lang="en-US" dirty="0" smtClean="0">
                <a:latin typeface="Arial" charset="0"/>
              </a:rPr>
            </a:br>
            <a:r>
              <a:rPr lang="en-US" dirty="0" smtClean="0">
                <a:latin typeface="Arial" charset="0"/>
              </a:rPr>
              <a:t>					(</a:t>
            </a:r>
            <a:r>
              <a:rPr lang="en-US" dirty="0">
                <a:latin typeface="Arial" charset="0"/>
              </a:rPr>
              <a:t>1 - expected </a:t>
            </a:r>
            <a:r>
              <a:rPr lang="en-US" dirty="0" smtClean="0">
                <a:latin typeface="Arial" charset="0"/>
              </a:rPr>
              <a:t>acc.)</a:t>
            </a:r>
          </a:p>
          <a:p>
            <a:pPr>
              <a:buNone/>
            </a:pPr>
            <a:r>
              <a:rPr lang="en-US" dirty="0" smtClean="0">
                <a:latin typeface="Arial" charset="0"/>
              </a:rPr>
              <a:t>Expected acc. E[sleep]  =  F</a:t>
            </a:r>
            <a:r>
              <a:rPr lang="en-US" baseline="-25000" dirty="0" smtClean="0">
                <a:latin typeface="Arial" charset="0"/>
              </a:rPr>
              <a:t>obs</a:t>
            </a:r>
            <a:r>
              <a:rPr lang="en-US" dirty="0" smtClean="0">
                <a:latin typeface="Arial" charset="0"/>
              </a:rPr>
              <a:t>(s)*</a:t>
            </a:r>
            <a:r>
              <a:rPr lang="en-US" dirty="0" err="1" smtClean="0">
                <a:latin typeface="Arial" charset="0"/>
              </a:rPr>
              <a:t>F</a:t>
            </a:r>
            <a:r>
              <a:rPr lang="en-US" baseline="-25000" dirty="0" err="1" smtClean="0">
                <a:latin typeface="Arial" charset="0"/>
              </a:rPr>
              <a:t>pred</a:t>
            </a:r>
            <a:r>
              <a:rPr lang="en-US" dirty="0" smtClean="0">
                <a:latin typeface="Arial" charset="0"/>
              </a:rPr>
              <a:t>(s)</a:t>
            </a:r>
          </a:p>
          <a:p>
            <a:pPr>
              <a:buNone/>
            </a:pPr>
            <a:r>
              <a:rPr lang="en-US" dirty="0">
                <a:latin typeface="Arial" charset="0"/>
              </a:rPr>
              <a:t>	</a:t>
            </a:r>
            <a:r>
              <a:rPr lang="en-US" dirty="0" smtClean="0">
                <a:latin typeface="Arial" charset="0"/>
              </a:rPr>
              <a:t>											N</a:t>
            </a:r>
          </a:p>
          <a:p>
            <a:pPr>
              <a:buNone/>
            </a:pPr>
            <a:r>
              <a:rPr lang="en-US" dirty="0">
                <a:latin typeface="Arial" charset="0"/>
              </a:rPr>
              <a:t> </a:t>
            </a:r>
            <a:r>
              <a:rPr lang="en-US" dirty="0" smtClean="0">
                <a:latin typeface="Arial" charset="0"/>
              </a:rPr>
              <a:t>                                       </a:t>
            </a:r>
            <a:endParaRPr lang="en-US" dirty="0">
              <a:latin typeface="Arial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2429198" y="2319363"/>
            <a:ext cx="5190802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493301" y="3300107"/>
            <a:ext cx="2677639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4561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>
                <a:latin typeface="Arial" charset="0"/>
              </a:rPr>
              <a:t>Kappa: Accounting for Skew</a:t>
            </a:r>
            <a:endParaRPr lang="en-US" dirty="0">
              <a:latin typeface="Arial" charset="0"/>
            </a:endParaRP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1128942" y="1847153"/>
            <a:ext cx="8015057" cy="4379976"/>
          </a:xfrm>
        </p:spPr>
        <p:txBody>
          <a:bodyPr/>
          <a:lstStyle/>
          <a:p>
            <a:pPr>
              <a:buNone/>
            </a:pPr>
            <a:r>
              <a:rPr lang="en-US" dirty="0">
                <a:latin typeface="Arial" charset="0"/>
              </a:rPr>
              <a:t>Kappa = (observed </a:t>
            </a:r>
            <a:r>
              <a:rPr lang="en-US" dirty="0" smtClean="0">
                <a:latin typeface="Arial" charset="0"/>
              </a:rPr>
              <a:t>acc.- </a:t>
            </a:r>
            <a:r>
              <a:rPr lang="en-US" dirty="0">
                <a:latin typeface="Arial" charset="0"/>
              </a:rPr>
              <a:t>expected </a:t>
            </a:r>
            <a:r>
              <a:rPr lang="en-US" dirty="0" smtClean="0">
                <a:latin typeface="Arial" charset="0"/>
              </a:rPr>
              <a:t>acc.)</a:t>
            </a:r>
            <a:br>
              <a:rPr lang="en-US" dirty="0" smtClean="0">
                <a:latin typeface="Arial" charset="0"/>
              </a:rPr>
            </a:br>
            <a:r>
              <a:rPr lang="en-US" dirty="0" smtClean="0">
                <a:latin typeface="Arial" charset="0"/>
              </a:rPr>
              <a:t>					(</a:t>
            </a:r>
            <a:r>
              <a:rPr lang="en-US" dirty="0">
                <a:latin typeface="Arial" charset="0"/>
              </a:rPr>
              <a:t>1 - expected </a:t>
            </a:r>
            <a:r>
              <a:rPr lang="en-US" dirty="0" smtClean="0">
                <a:latin typeface="Arial" charset="0"/>
              </a:rPr>
              <a:t>acc.)</a:t>
            </a:r>
          </a:p>
          <a:p>
            <a:pPr>
              <a:buNone/>
            </a:pPr>
            <a:r>
              <a:rPr lang="en-US" dirty="0" smtClean="0">
                <a:latin typeface="Arial" charset="0"/>
              </a:rPr>
              <a:t>Expected acc. E[sleep] =   F</a:t>
            </a:r>
            <a:r>
              <a:rPr lang="en-US" baseline="-25000" dirty="0" smtClean="0">
                <a:latin typeface="Arial" charset="0"/>
              </a:rPr>
              <a:t>obs</a:t>
            </a:r>
            <a:r>
              <a:rPr lang="en-US" dirty="0" smtClean="0">
                <a:latin typeface="Arial" charset="0"/>
              </a:rPr>
              <a:t>(s)*</a:t>
            </a:r>
            <a:r>
              <a:rPr lang="en-US" dirty="0" err="1">
                <a:latin typeface="Arial" charset="0"/>
              </a:rPr>
              <a:t>F</a:t>
            </a:r>
            <a:r>
              <a:rPr lang="en-US" baseline="-25000" dirty="0" err="1" smtClean="0">
                <a:latin typeface="Arial" charset="0"/>
              </a:rPr>
              <a:t>pred</a:t>
            </a:r>
            <a:r>
              <a:rPr lang="en-US" dirty="0" smtClean="0">
                <a:latin typeface="Arial" charset="0"/>
              </a:rPr>
              <a:t>(s)</a:t>
            </a:r>
          </a:p>
          <a:p>
            <a:pPr>
              <a:buNone/>
            </a:pPr>
            <a:r>
              <a:rPr lang="en-US" dirty="0">
                <a:latin typeface="Arial" charset="0"/>
              </a:rPr>
              <a:t>	</a:t>
            </a:r>
            <a:r>
              <a:rPr lang="en-US" dirty="0" smtClean="0">
                <a:latin typeface="Arial" charset="0"/>
              </a:rPr>
              <a:t>											N</a:t>
            </a:r>
          </a:p>
          <a:p>
            <a:pPr>
              <a:buNone/>
            </a:pPr>
            <a:r>
              <a:rPr lang="en-US" dirty="0">
                <a:latin typeface="Arial" charset="0"/>
              </a:rPr>
              <a:t> </a:t>
            </a:r>
            <a:r>
              <a:rPr lang="en-US" dirty="0" smtClean="0">
                <a:latin typeface="Arial" charset="0"/>
              </a:rPr>
              <a:t>                                       </a:t>
            </a:r>
            <a:endParaRPr lang="en-US" dirty="0">
              <a:latin typeface="Arial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2429198" y="2319363"/>
            <a:ext cx="5190802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5244860" y="2733536"/>
            <a:ext cx="1159391" cy="566571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Line Callout 1 3"/>
          <p:cNvSpPr/>
          <p:nvPr/>
        </p:nvSpPr>
        <p:spPr>
          <a:xfrm>
            <a:off x="1128942" y="3576222"/>
            <a:ext cx="3533379" cy="1531901"/>
          </a:xfrm>
          <a:prstGeom prst="borderCallout1">
            <a:avLst>
              <a:gd name="adj1" fmla="val -20904"/>
              <a:gd name="adj2" fmla="val 76282"/>
              <a:gd name="adj3" fmla="val -31695"/>
              <a:gd name="adj4" fmla="val 1165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Sum of all observed instances in the s (sleep) class = 90 + 12 = 102</a:t>
            </a:r>
            <a:endParaRPr lang="en-US" sz="24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5493301" y="3300107"/>
            <a:ext cx="2677639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3112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>
                <a:latin typeface="Arial" charset="0"/>
              </a:rPr>
              <a:t>Kappa: Accounting for Skew</a:t>
            </a:r>
            <a:endParaRPr lang="en-US" dirty="0">
              <a:latin typeface="Arial" charset="0"/>
            </a:endParaRP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1128942" y="1847153"/>
            <a:ext cx="8015057" cy="4379976"/>
          </a:xfrm>
        </p:spPr>
        <p:txBody>
          <a:bodyPr/>
          <a:lstStyle/>
          <a:p>
            <a:pPr>
              <a:buNone/>
            </a:pPr>
            <a:r>
              <a:rPr lang="en-US" dirty="0">
                <a:latin typeface="Arial" charset="0"/>
              </a:rPr>
              <a:t>Kappa = (observed </a:t>
            </a:r>
            <a:r>
              <a:rPr lang="en-US" dirty="0" smtClean="0">
                <a:latin typeface="Arial" charset="0"/>
              </a:rPr>
              <a:t>acc.- </a:t>
            </a:r>
            <a:r>
              <a:rPr lang="en-US" dirty="0">
                <a:latin typeface="Arial" charset="0"/>
              </a:rPr>
              <a:t>expected </a:t>
            </a:r>
            <a:r>
              <a:rPr lang="en-US" dirty="0" smtClean="0">
                <a:latin typeface="Arial" charset="0"/>
              </a:rPr>
              <a:t>acc.)</a:t>
            </a:r>
            <a:br>
              <a:rPr lang="en-US" dirty="0" smtClean="0">
                <a:latin typeface="Arial" charset="0"/>
              </a:rPr>
            </a:br>
            <a:r>
              <a:rPr lang="en-US" dirty="0" smtClean="0">
                <a:latin typeface="Arial" charset="0"/>
              </a:rPr>
              <a:t>					(</a:t>
            </a:r>
            <a:r>
              <a:rPr lang="en-US" dirty="0">
                <a:latin typeface="Arial" charset="0"/>
              </a:rPr>
              <a:t>1 - expected </a:t>
            </a:r>
            <a:r>
              <a:rPr lang="en-US" dirty="0" smtClean="0">
                <a:latin typeface="Arial" charset="0"/>
              </a:rPr>
              <a:t>acc.)</a:t>
            </a:r>
          </a:p>
          <a:p>
            <a:pPr>
              <a:buNone/>
            </a:pPr>
            <a:r>
              <a:rPr lang="en-US" dirty="0" smtClean="0">
                <a:latin typeface="Arial" charset="0"/>
              </a:rPr>
              <a:t>Expected acc</a:t>
            </a:r>
            <a:r>
              <a:rPr lang="en-US" dirty="0">
                <a:latin typeface="Arial" charset="0"/>
              </a:rPr>
              <a:t>. E[sleep] </a:t>
            </a:r>
            <a:r>
              <a:rPr lang="en-US" dirty="0" smtClean="0">
                <a:latin typeface="Arial" charset="0"/>
              </a:rPr>
              <a:t>=   F</a:t>
            </a:r>
            <a:r>
              <a:rPr lang="en-US" baseline="-25000" dirty="0" smtClean="0">
                <a:latin typeface="Arial" charset="0"/>
              </a:rPr>
              <a:t>obs</a:t>
            </a:r>
            <a:r>
              <a:rPr lang="en-US" dirty="0" smtClean="0">
                <a:latin typeface="Arial" charset="0"/>
              </a:rPr>
              <a:t>(s)*</a:t>
            </a:r>
            <a:r>
              <a:rPr lang="en-US" dirty="0" err="1" smtClean="0">
                <a:latin typeface="Arial" charset="0"/>
              </a:rPr>
              <a:t>F</a:t>
            </a:r>
            <a:r>
              <a:rPr lang="en-US" baseline="-25000" dirty="0" err="1" smtClean="0">
                <a:latin typeface="Arial" charset="0"/>
              </a:rPr>
              <a:t>pred</a:t>
            </a:r>
            <a:r>
              <a:rPr lang="en-US" dirty="0" smtClean="0">
                <a:latin typeface="Arial" charset="0"/>
              </a:rPr>
              <a:t>(s)</a:t>
            </a:r>
          </a:p>
          <a:p>
            <a:pPr>
              <a:buNone/>
            </a:pPr>
            <a:r>
              <a:rPr lang="en-US" dirty="0">
                <a:latin typeface="Arial" charset="0"/>
              </a:rPr>
              <a:t>	</a:t>
            </a:r>
            <a:r>
              <a:rPr lang="en-US" dirty="0" smtClean="0">
                <a:latin typeface="Arial" charset="0"/>
              </a:rPr>
              <a:t>											N</a:t>
            </a:r>
          </a:p>
          <a:p>
            <a:pPr>
              <a:buNone/>
            </a:pPr>
            <a:r>
              <a:rPr lang="en-US" dirty="0">
                <a:latin typeface="Arial" charset="0"/>
              </a:rPr>
              <a:t> </a:t>
            </a:r>
            <a:r>
              <a:rPr lang="en-US" dirty="0" smtClean="0">
                <a:latin typeface="Arial" charset="0"/>
              </a:rPr>
              <a:t>                                       </a:t>
            </a:r>
            <a:endParaRPr lang="en-US" dirty="0">
              <a:latin typeface="Arial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2429198" y="2319363"/>
            <a:ext cx="5190802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5244860" y="2733536"/>
            <a:ext cx="1159391" cy="566571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Line Callout 1 3"/>
          <p:cNvSpPr/>
          <p:nvPr/>
        </p:nvSpPr>
        <p:spPr>
          <a:xfrm>
            <a:off x="1128942" y="3576222"/>
            <a:ext cx="3533379" cy="1531901"/>
          </a:xfrm>
          <a:prstGeom prst="borderCallout1">
            <a:avLst>
              <a:gd name="adj1" fmla="val -20904"/>
              <a:gd name="adj2" fmla="val 76282"/>
              <a:gd name="adj3" fmla="val -31695"/>
              <a:gd name="adj4" fmla="val 1165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Sum of all observed instances in the s (sleep) class = 90 + 12 = 102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6404252" y="2733536"/>
            <a:ext cx="2043884" cy="566571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ine Callout 1 9"/>
          <p:cNvSpPr/>
          <p:nvPr/>
        </p:nvSpPr>
        <p:spPr>
          <a:xfrm>
            <a:off x="5028082" y="3576222"/>
            <a:ext cx="3533379" cy="1531901"/>
          </a:xfrm>
          <a:prstGeom prst="borderCallout1">
            <a:avLst>
              <a:gd name="adj1" fmla="val -20904"/>
              <a:gd name="adj2" fmla="val 76282"/>
              <a:gd name="adj3" fmla="val -8263"/>
              <a:gd name="adj4" fmla="val 641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Sum of all predicted instances in the s (sleep) class = 90 + 15 = 105</a:t>
            </a:r>
            <a:endParaRPr lang="en-US" sz="2400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5493301" y="3300107"/>
            <a:ext cx="2677639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7224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>
                <a:latin typeface="Arial" charset="0"/>
              </a:rPr>
              <a:t>Kappa: Accounting for Skew</a:t>
            </a:r>
            <a:endParaRPr lang="en-US" dirty="0">
              <a:latin typeface="Arial" charset="0"/>
            </a:endParaRP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1128942" y="1847153"/>
            <a:ext cx="8015057" cy="4379976"/>
          </a:xfrm>
        </p:spPr>
        <p:txBody>
          <a:bodyPr/>
          <a:lstStyle/>
          <a:p>
            <a:pPr>
              <a:buNone/>
            </a:pPr>
            <a:r>
              <a:rPr lang="en-US" dirty="0">
                <a:latin typeface="Arial" charset="0"/>
              </a:rPr>
              <a:t>Kappa = (observed </a:t>
            </a:r>
            <a:r>
              <a:rPr lang="en-US" dirty="0" smtClean="0">
                <a:latin typeface="Arial" charset="0"/>
              </a:rPr>
              <a:t>acc.- </a:t>
            </a:r>
            <a:r>
              <a:rPr lang="en-US" dirty="0">
                <a:latin typeface="Arial" charset="0"/>
              </a:rPr>
              <a:t>expected </a:t>
            </a:r>
            <a:r>
              <a:rPr lang="en-US" dirty="0" smtClean="0">
                <a:latin typeface="Arial" charset="0"/>
              </a:rPr>
              <a:t>acc.)</a:t>
            </a:r>
            <a:br>
              <a:rPr lang="en-US" dirty="0" smtClean="0">
                <a:latin typeface="Arial" charset="0"/>
              </a:rPr>
            </a:br>
            <a:r>
              <a:rPr lang="en-US" dirty="0" smtClean="0">
                <a:latin typeface="Arial" charset="0"/>
              </a:rPr>
              <a:t>					(</a:t>
            </a:r>
            <a:r>
              <a:rPr lang="en-US" dirty="0">
                <a:latin typeface="Arial" charset="0"/>
              </a:rPr>
              <a:t>1 - expected </a:t>
            </a:r>
            <a:r>
              <a:rPr lang="en-US" dirty="0" smtClean="0">
                <a:latin typeface="Arial" charset="0"/>
              </a:rPr>
              <a:t>acc.)</a:t>
            </a:r>
          </a:p>
          <a:p>
            <a:pPr>
              <a:buNone/>
            </a:pPr>
            <a:r>
              <a:rPr lang="en-US" dirty="0" smtClean="0">
                <a:latin typeface="Arial" charset="0"/>
              </a:rPr>
              <a:t>Expected acc</a:t>
            </a:r>
            <a:r>
              <a:rPr lang="en-US" dirty="0">
                <a:latin typeface="Arial" charset="0"/>
              </a:rPr>
              <a:t>. E[sleep] </a:t>
            </a:r>
            <a:r>
              <a:rPr lang="en-US" dirty="0" smtClean="0">
                <a:latin typeface="Arial" charset="0"/>
              </a:rPr>
              <a:t>=   F</a:t>
            </a:r>
            <a:r>
              <a:rPr lang="en-US" baseline="-25000" dirty="0" smtClean="0">
                <a:latin typeface="Arial" charset="0"/>
              </a:rPr>
              <a:t>obs</a:t>
            </a:r>
            <a:r>
              <a:rPr lang="en-US" dirty="0" smtClean="0">
                <a:latin typeface="Arial" charset="0"/>
              </a:rPr>
              <a:t>(s)*</a:t>
            </a:r>
            <a:r>
              <a:rPr lang="en-US" dirty="0" err="1">
                <a:latin typeface="Arial" charset="0"/>
              </a:rPr>
              <a:t>F</a:t>
            </a:r>
            <a:r>
              <a:rPr lang="en-US" baseline="-25000" dirty="0" err="1" smtClean="0">
                <a:latin typeface="Arial" charset="0"/>
              </a:rPr>
              <a:t>pred</a:t>
            </a:r>
            <a:r>
              <a:rPr lang="en-US" dirty="0" smtClean="0">
                <a:latin typeface="Arial" charset="0"/>
              </a:rPr>
              <a:t>(s)</a:t>
            </a:r>
          </a:p>
          <a:p>
            <a:pPr>
              <a:buNone/>
            </a:pPr>
            <a:r>
              <a:rPr lang="en-US" dirty="0">
                <a:latin typeface="Arial" charset="0"/>
              </a:rPr>
              <a:t>	</a:t>
            </a:r>
            <a:r>
              <a:rPr lang="en-US" dirty="0" smtClean="0">
                <a:latin typeface="Arial" charset="0"/>
              </a:rPr>
              <a:t>											N</a:t>
            </a:r>
          </a:p>
          <a:p>
            <a:pPr>
              <a:buNone/>
            </a:pPr>
            <a:r>
              <a:rPr lang="en-US" dirty="0">
                <a:latin typeface="Arial" charset="0"/>
              </a:rPr>
              <a:t> </a:t>
            </a:r>
            <a:r>
              <a:rPr lang="en-US" dirty="0" smtClean="0">
                <a:latin typeface="Arial" charset="0"/>
              </a:rPr>
              <a:t>                                       </a:t>
            </a:r>
            <a:endParaRPr lang="en-US" dirty="0">
              <a:latin typeface="Arial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2429198" y="2319363"/>
            <a:ext cx="5190802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5244860" y="2733536"/>
            <a:ext cx="1186995" cy="566571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Line Callout 1 3"/>
          <p:cNvSpPr/>
          <p:nvPr/>
        </p:nvSpPr>
        <p:spPr>
          <a:xfrm>
            <a:off x="1128942" y="3576222"/>
            <a:ext cx="3533379" cy="1531901"/>
          </a:xfrm>
          <a:prstGeom prst="borderCallout1">
            <a:avLst>
              <a:gd name="adj1" fmla="val -20904"/>
              <a:gd name="adj2" fmla="val 76282"/>
              <a:gd name="adj3" fmla="val -31695"/>
              <a:gd name="adj4" fmla="val 1165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Sum of all observed instances in the s (sleep) class = 90 + 12 = 102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6431856" y="2733536"/>
            <a:ext cx="2016280" cy="566571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ine Callout 1 9"/>
          <p:cNvSpPr/>
          <p:nvPr/>
        </p:nvSpPr>
        <p:spPr>
          <a:xfrm>
            <a:off x="5028082" y="3576222"/>
            <a:ext cx="3533379" cy="1531901"/>
          </a:xfrm>
          <a:prstGeom prst="borderCallout1">
            <a:avLst>
              <a:gd name="adj1" fmla="val -20904"/>
              <a:gd name="adj2" fmla="val 76282"/>
              <a:gd name="adj3" fmla="val -8263"/>
              <a:gd name="adj4" fmla="val 641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Sum of all predicted instances in the s (sleep) class = 90 + 15 = 105</a:t>
            </a:r>
            <a:endParaRPr lang="en-US" sz="2400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5493301" y="3300107"/>
            <a:ext cx="2677639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1202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>
                <a:latin typeface="Arial" charset="0"/>
              </a:rPr>
              <a:t>Kappa: Accounting for Skew</a:t>
            </a:r>
            <a:endParaRPr lang="en-US" dirty="0">
              <a:latin typeface="Arial" charset="0"/>
            </a:endParaRP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1128942" y="1847153"/>
            <a:ext cx="8015057" cy="4379976"/>
          </a:xfrm>
        </p:spPr>
        <p:txBody>
          <a:bodyPr/>
          <a:lstStyle/>
          <a:p>
            <a:pPr>
              <a:buNone/>
            </a:pPr>
            <a:r>
              <a:rPr lang="en-US" dirty="0">
                <a:latin typeface="Arial" charset="0"/>
              </a:rPr>
              <a:t>Kappa = (observed </a:t>
            </a:r>
            <a:r>
              <a:rPr lang="en-US" dirty="0" smtClean="0">
                <a:latin typeface="Arial" charset="0"/>
              </a:rPr>
              <a:t>acc.- </a:t>
            </a:r>
            <a:r>
              <a:rPr lang="en-US" dirty="0">
                <a:latin typeface="Arial" charset="0"/>
              </a:rPr>
              <a:t>expected </a:t>
            </a:r>
            <a:r>
              <a:rPr lang="en-US" dirty="0" smtClean="0">
                <a:latin typeface="Arial" charset="0"/>
              </a:rPr>
              <a:t>acc.)</a:t>
            </a:r>
            <a:br>
              <a:rPr lang="en-US" dirty="0" smtClean="0">
                <a:latin typeface="Arial" charset="0"/>
              </a:rPr>
            </a:br>
            <a:r>
              <a:rPr lang="en-US" dirty="0" smtClean="0">
                <a:latin typeface="Arial" charset="0"/>
              </a:rPr>
              <a:t>					(</a:t>
            </a:r>
            <a:r>
              <a:rPr lang="en-US" dirty="0">
                <a:latin typeface="Arial" charset="0"/>
              </a:rPr>
              <a:t>1 - expected </a:t>
            </a:r>
            <a:r>
              <a:rPr lang="en-US" dirty="0" smtClean="0">
                <a:latin typeface="Arial" charset="0"/>
              </a:rPr>
              <a:t>acc.)</a:t>
            </a:r>
          </a:p>
          <a:p>
            <a:pPr>
              <a:buNone/>
            </a:pPr>
            <a:r>
              <a:rPr lang="en-US" dirty="0" smtClean="0">
                <a:latin typeface="Arial" charset="0"/>
              </a:rPr>
              <a:t>Expected acc. E[sleep]  =  F</a:t>
            </a:r>
            <a:r>
              <a:rPr lang="en-US" baseline="-25000" dirty="0" smtClean="0">
                <a:latin typeface="Arial" charset="0"/>
              </a:rPr>
              <a:t>obs</a:t>
            </a:r>
            <a:r>
              <a:rPr lang="en-US" dirty="0" smtClean="0">
                <a:latin typeface="Arial" charset="0"/>
              </a:rPr>
              <a:t>(s)*</a:t>
            </a:r>
            <a:r>
              <a:rPr lang="en-US" dirty="0" err="1" smtClean="0">
                <a:latin typeface="Arial" charset="0"/>
              </a:rPr>
              <a:t>F</a:t>
            </a:r>
            <a:r>
              <a:rPr lang="en-US" baseline="-25000" dirty="0" err="1" smtClean="0">
                <a:latin typeface="Arial" charset="0"/>
              </a:rPr>
              <a:t>pred</a:t>
            </a:r>
            <a:r>
              <a:rPr lang="en-US" dirty="0" smtClean="0">
                <a:latin typeface="Arial" charset="0"/>
              </a:rPr>
              <a:t>(s)</a:t>
            </a:r>
          </a:p>
          <a:p>
            <a:pPr>
              <a:buNone/>
            </a:pPr>
            <a:r>
              <a:rPr lang="en-US" dirty="0">
                <a:latin typeface="Arial" charset="0"/>
              </a:rPr>
              <a:t>	</a:t>
            </a:r>
            <a:r>
              <a:rPr lang="en-US" dirty="0" smtClean="0">
                <a:latin typeface="Arial" charset="0"/>
              </a:rPr>
              <a:t>											N</a:t>
            </a:r>
          </a:p>
          <a:p>
            <a:pPr>
              <a:buNone/>
            </a:pPr>
            <a:r>
              <a:rPr lang="en-US" dirty="0">
                <a:latin typeface="Arial" charset="0"/>
              </a:rPr>
              <a:t> </a:t>
            </a:r>
            <a:r>
              <a:rPr lang="en-US" dirty="0" smtClean="0">
                <a:latin typeface="Arial" charset="0"/>
              </a:rPr>
              <a:t>                                       </a:t>
            </a:r>
            <a:endParaRPr lang="en-US" dirty="0">
              <a:latin typeface="Arial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2429198" y="2319363"/>
            <a:ext cx="5190802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493301" y="3300107"/>
            <a:ext cx="2677639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7087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>
                <a:latin typeface="Arial" charset="0"/>
              </a:rPr>
              <a:t>Kappa: Accounting for Skew</a:t>
            </a:r>
            <a:endParaRPr lang="en-US" dirty="0">
              <a:latin typeface="Arial" charset="0"/>
            </a:endParaRP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1128942" y="1847153"/>
            <a:ext cx="8015057" cy="4379976"/>
          </a:xfrm>
        </p:spPr>
        <p:txBody>
          <a:bodyPr/>
          <a:lstStyle/>
          <a:p>
            <a:pPr>
              <a:buNone/>
            </a:pPr>
            <a:r>
              <a:rPr lang="en-US" dirty="0">
                <a:latin typeface="Arial" charset="0"/>
              </a:rPr>
              <a:t>Kappa = (observed </a:t>
            </a:r>
            <a:r>
              <a:rPr lang="en-US" dirty="0" smtClean="0">
                <a:latin typeface="Arial" charset="0"/>
              </a:rPr>
              <a:t>acc.- </a:t>
            </a:r>
            <a:r>
              <a:rPr lang="en-US" dirty="0">
                <a:latin typeface="Arial" charset="0"/>
              </a:rPr>
              <a:t>expected </a:t>
            </a:r>
            <a:r>
              <a:rPr lang="en-US" dirty="0" smtClean="0">
                <a:latin typeface="Arial" charset="0"/>
              </a:rPr>
              <a:t>acc.)</a:t>
            </a:r>
            <a:br>
              <a:rPr lang="en-US" dirty="0" smtClean="0">
                <a:latin typeface="Arial" charset="0"/>
              </a:rPr>
            </a:br>
            <a:r>
              <a:rPr lang="en-US" dirty="0" smtClean="0">
                <a:latin typeface="Arial" charset="0"/>
              </a:rPr>
              <a:t>					(</a:t>
            </a:r>
            <a:r>
              <a:rPr lang="en-US" dirty="0">
                <a:latin typeface="Arial" charset="0"/>
              </a:rPr>
              <a:t>1 - expected </a:t>
            </a:r>
            <a:r>
              <a:rPr lang="en-US" dirty="0" smtClean="0">
                <a:latin typeface="Arial" charset="0"/>
              </a:rPr>
              <a:t>acc.)</a:t>
            </a:r>
          </a:p>
          <a:p>
            <a:pPr>
              <a:buNone/>
            </a:pPr>
            <a:r>
              <a:rPr lang="en-US" dirty="0" smtClean="0">
                <a:latin typeface="Arial" charset="0"/>
              </a:rPr>
              <a:t>Expected acc. E[sleep]   =   102 * 105    = 84.33 </a:t>
            </a:r>
          </a:p>
          <a:p>
            <a:pPr>
              <a:buNone/>
            </a:pPr>
            <a:r>
              <a:rPr lang="en-US" dirty="0">
                <a:latin typeface="Arial" charset="0"/>
              </a:rPr>
              <a:t>	</a:t>
            </a:r>
            <a:r>
              <a:rPr lang="en-US" dirty="0" smtClean="0">
                <a:latin typeface="Arial" charset="0"/>
              </a:rPr>
              <a:t>											127</a:t>
            </a:r>
          </a:p>
          <a:p>
            <a:pPr>
              <a:buNone/>
            </a:pPr>
            <a:r>
              <a:rPr lang="en-US" dirty="0">
                <a:latin typeface="Arial" charset="0"/>
              </a:rPr>
              <a:t> </a:t>
            </a:r>
            <a:r>
              <a:rPr lang="en-US" dirty="0" smtClean="0">
                <a:latin typeface="Arial" charset="0"/>
              </a:rPr>
              <a:t>                                       </a:t>
            </a:r>
            <a:endParaRPr lang="en-US" dirty="0">
              <a:latin typeface="Arial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2429198" y="2319363"/>
            <a:ext cx="5190802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493301" y="3300107"/>
            <a:ext cx="1741272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0752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>
                <a:latin typeface="Arial" charset="0"/>
              </a:rPr>
              <a:t>Kappa: Accounting for Skew</a:t>
            </a:r>
            <a:endParaRPr lang="en-US" dirty="0">
              <a:latin typeface="Arial" charset="0"/>
            </a:endParaRP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1128942" y="1847153"/>
            <a:ext cx="8015057" cy="4379976"/>
          </a:xfrm>
        </p:spPr>
        <p:txBody>
          <a:bodyPr/>
          <a:lstStyle/>
          <a:p>
            <a:pPr>
              <a:buNone/>
            </a:pPr>
            <a:r>
              <a:rPr lang="en-US" dirty="0">
                <a:latin typeface="Arial" charset="0"/>
              </a:rPr>
              <a:t>Kappa = (observed </a:t>
            </a:r>
            <a:r>
              <a:rPr lang="en-US" dirty="0" smtClean="0">
                <a:latin typeface="Arial" charset="0"/>
              </a:rPr>
              <a:t>acc.- </a:t>
            </a:r>
            <a:r>
              <a:rPr lang="en-US" dirty="0">
                <a:latin typeface="Arial" charset="0"/>
              </a:rPr>
              <a:t>expected </a:t>
            </a:r>
            <a:r>
              <a:rPr lang="en-US" dirty="0" smtClean="0">
                <a:latin typeface="Arial" charset="0"/>
              </a:rPr>
              <a:t>acc.)</a:t>
            </a:r>
            <a:br>
              <a:rPr lang="en-US" dirty="0" smtClean="0">
                <a:latin typeface="Arial" charset="0"/>
              </a:rPr>
            </a:br>
            <a:r>
              <a:rPr lang="en-US" dirty="0" smtClean="0">
                <a:latin typeface="Arial" charset="0"/>
              </a:rPr>
              <a:t>					(</a:t>
            </a:r>
            <a:r>
              <a:rPr lang="en-US" dirty="0">
                <a:latin typeface="Arial" charset="0"/>
              </a:rPr>
              <a:t>1 - expected </a:t>
            </a:r>
            <a:r>
              <a:rPr lang="en-US" dirty="0" smtClean="0">
                <a:latin typeface="Arial" charset="0"/>
              </a:rPr>
              <a:t>acc.)</a:t>
            </a:r>
          </a:p>
          <a:p>
            <a:pPr>
              <a:buNone/>
            </a:pPr>
            <a:r>
              <a:rPr lang="en-US" dirty="0" smtClean="0">
                <a:latin typeface="Arial" charset="0"/>
              </a:rPr>
              <a:t>Expected acc</a:t>
            </a:r>
            <a:r>
              <a:rPr lang="en-US" dirty="0">
                <a:latin typeface="Arial" charset="0"/>
              </a:rPr>
              <a:t>. E</a:t>
            </a:r>
            <a:r>
              <a:rPr lang="en-US" dirty="0" smtClean="0">
                <a:latin typeface="Arial" charset="0"/>
              </a:rPr>
              <a:t>[bike] =   F</a:t>
            </a:r>
            <a:r>
              <a:rPr lang="en-US" baseline="-25000" dirty="0" smtClean="0">
                <a:latin typeface="Arial" charset="0"/>
              </a:rPr>
              <a:t>obs</a:t>
            </a:r>
            <a:r>
              <a:rPr lang="en-US" dirty="0" smtClean="0">
                <a:latin typeface="Arial" charset="0"/>
              </a:rPr>
              <a:t>(b)*</a:t>
            </a:r>
            <a:r>
              <a:rPr lang="en-US" dirty="0" err="1">
                <a:latin typeface="Arial" charset="0"/>
              </a:rPr>
              <a:t>F</a:t>
            </a:r>
            <a:r>
              <a:rPr lang="en-US" baseline="-25000" dirty="0" err="1" smtClean="0">
                <a:latin typeface="Arial" charset="0"/>
              </a:rPr>
              <a:t>pred</a:t>
            </a:r>
            <a:r>
              <a:rPr lang="en-US" dirty="0" smtClean="0">
                <a:latin typeface="Arial" charset="0"/>
              </a:rPr>
              <a:t>(b)</a:t>
            </a:r>
          </a:p>
          <a:p>
            <a:pPr>
              <a:buNone/>
            </a:pPr>
            <a:r>
              <a:rPr lang="en-US" dirty="0">
                <a:latin typeface="Arial" charset="0"/>
              </a:rPr>
              <a:t>	</a:t>
            </a:r>
            <a:r>
              <a:rPr lang="en-US" dirty="0" smtClean="0">
                <a:latin typeface="Arial" charset="0"/>
              </a:rPr>
              <a:t>											N</a:t>
            </a:r>
          </a:p>
          <a:p>
            <a:pPr>
              <a:buNone/>
            </a:pPr>
            <a:r>
              <a:rPr lang="en-US" dirty="0">
                <a:latin typeface="Arial" charset="0"/>
              </a:rPr>
              <a:t> </a:t>
            </a:r>
            <a:r>
              <a:rPr lang="en-US" dirty="0" smtClean="0">
                <a:latin typeface="Arial" charset="0"/>
              </a:rPr>
              <a:t>                                       </a:t>
            </a:r>
            <a:endParaRPr lang="en-US" dirty="0">
              <a:latin typeface="Arial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2429198" y="2319363"/>
            <a:ext cx="5190802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493301" y="3300107"/>
            <a:ext cx="2677639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3425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>
                <a:latin typeface="Arial" charset="0"/>
              </a:rPr>
              <a:t>Kappa: Accounting for Skew</a:t>
            </a:r>
            <a:endParaRPr lang="en-US" dirty="0">
              <a:latin typeface="Arial" charset="0"/>
            </a:endParaRP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1128942" y="1847153"/>
            <a:ext cx="8015057" cy="4379976"/>
          </a:xfrm>
        </p:spPr>
        <p:txBody>
          <a:bodyPr/>
          <a:lstStyle/>
          <a:p>
            <a:pPr>
              <a:buNone/>
            </a:pPr>
            <a:r>
              <a:rPr lang="en-US" dirty="0">
                <a:latin typeface="Arial" charset="0"/>
              </a:rPr>
              <a:t>Kappa = (observed </a:t>
            </a:r>
            <a:r>
              <a:rPr lang="en-US" dirty="0" smtClean="0">
                <a:latin typeface="Arial" charset="0"/>
              </a:rPr>
              <a:t>acc.- </a:t>
            </a:r>
            <a:r>
              <a:rPr lang="en-US" dirty="0">
                <a:latin typeface="Arial" charset="0"/>
              </a:rPr>
              <a:t>expected </a:t>
            </a:r>
            <a:r>
              <a:rPr lang="en-US" dirty="0" smtClean="0">
                <a:latin typeface="Arial" charset="0"/>
              </a:rPr>
              <a:t>acc.)</a:t>
            </a:r>
            <a:br>
              <a:rPr lang="en-US" dirty="0" smtClean="0">
                <a:latin typeface="Arial" charset="0"/>
              </a:rPr>
            </a:br>
            <a:r>
              <a:rPr lang="en-US" dirty="0" smtClean="0">
                <a:latin typeface="Arial" charset="0"/>
              </a:rPr>
              <a:t>					(</a:t>
            </a:r>
            <a:r>
              <a:rPr lang="en-US" dirty="0">
                <a:latin typeface="Arial" charset="0"/>
              </a:rPr>
              <a:t>1 - expected </a:t>
            </a:r>
            <a:r>
              <a:rPr lang="en-US" dirty="0" smtClean="0">
                <a:latin typeface="Arial" charset="0"/>
              </a:rPr>
              <a:t>acc.)</a:t>
            </a:r>
          </a:p>
          <a:p>
            <a:pPr>
              <a:buNone/>
            </a:pPr>
            <a:r>
              <a:rPr lang="en-US" dirty="0" smtClean="0">
                <a:latin typeface="Arial" charset="0"/>
              </a:rPr>
              <a:t>Expected acc. E[bike]   =   25 * 22 =  4.33 </a:t>
            </a:r>
          </a:p>
          <a:p>
            <a:pPr>
              <a:buNone/>
            </a:pPr>
            <a:r>
              <a:rPr lang="en-US" dirty="0">
                <a:latin typeface="Arial" charset="0"/>
              </a:rPr>
              <a:t>	</a:t>
            </a:r>
            <a:r>
              <a:rPr lang="en-US" dirty="0" smtClean="0">
                <a:latin typeface="Arial" charset="0"/>
              </a:rPr>
              <a:t>										127</a:t>
            </a:r>
          </a:p>
          <a:p>
            <a:pPr>
              <a:buNone/>
            </a:pPr>
            <a:r>
              <a:rPr lang="en-US" dirty="0">
                <a:latin typeface="Arial" charset="0"/>
              </a:rPr>
              <a:t> </a:t>
            </a:r>
            <a:r>
              <a:rPr lang="en-US" dirty="0" smtClean="0">
                <a:latin typeface="Arial" charset="0"/>
              </a:rPr>
              <a:t>                                    </a:t>
            </a:r>
            <a:endParaRPr lang="en-US" dirty="0">
              <a:latin typeface="Arial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2429198" y="2319363"/>
            <a:ext cx="5190802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051621" y="3300107"/>
            <a:ext cx="1741272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1852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>
                <a:latin typeface="Arial" charset="0"/>
              </a:rPr>
              <a:t>Kappa: Accounting for Skew</a:t>
            </a:r>
            <a:endParaRPr lang="en-US" dirty="0">
              <a:latin typeface="Arial" charset="0"/>
            </a:endParaRP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1128942" y="1847153"/>
            <a:ext cx="8015057" cy="4379976"/>
          </a:xfrm>
        </p:spPr>
        <p:txBody>
          <a:bodyPr/>
          <a:lstStyle/>
          <a:p>
            <a:pPr>
              <a:buNone/>
            </a:pPr>
            <a:r>
              <a:rPr lang="en-US" dirty="0">
                <a:latin typeface="Arial" charset="0"/>
              </a:rPr>
              <a:t>Kappa = (observed </a:t>
            </a:r>
            <a:r>
              <a:rPr lang="en-US" dirty="0" smtClean="0">
                <a:latin typeface="Arial" charset="0"/>
              </a:rPr>
              <a:t>acc.- </a:t>
            </a:r>
            <a:r>
              <a:rPr lang="en-US" dirty="0">
                <a:latin typeface="Arial" charset="0"/>
              </a:rPr>
              <a:t>expected </a:t>
            </a:r>
            <a:r>
              <a:rPr lang="en-US" dirty="0" smtClean="0">
                <a:latin typeface="Arial" charset="0"/>
              </a:rPr>
              <a:t>acc.)</a:t>
            </a:r>
            <a:br>
              <a:rPr lang="en-US" dirty="0" smtClean="0">
                <a:latin typeface="Arial" charset="0"/>
              </a:rPr>
            </a:br>
            <a:r>
              <a:rPr lang="en-US" dirty="0" smtClean="0">
                <a:latin typeface="Arial" charset="0"/>
              </a:rPr>
              <a:t>					(</a:t>
            </a:r>
            <a:r>
              <a:rPr lang="en-US" dirty="0">
                <a:latin typeface="Arial" charset="0"/>
              </a:rPr>
              <a:t>1 - expected </a:t>
            </a:r>
            <a:r>
              <a:rPr lang="en-US" dirty="0" smtClean="0">
                <a:latin typeface="Arial" charset="0"/>
              </a:rPr>
              <a:t>acc.)</a:t>
            </a:r>
          </a:p>
          <a:p>
            <a:pPr>
              <a:buNone/>
            </a:pPr>
            <a:r>
              <a:rPr lang="en-US" dirty="0" smtClean="0">
                <a:latin typeface="Arial" charset="0"/>
              </a:rPr>
              <a:t>Expected acc. E[activity] = E[sleeping</a:t>
            </a:r>
            <a:r>
              <a:rPr lang="en-US" dirty="0">
                <a:latin typeface="Arial" charset="0"/>
              </a:rPr>
              <a:t>]</a:t>
            </a:r>
            <a:r>
              <a:rPr lang="en-US" dirty="0" smtClean="0">
                <a:latin typeface="Arial" charset="0"/>
              </a:rPr>
              <a:t> + E[Biking]</a:t>
            </a:r>
          </a:p>
          <a:p>
            <a:pPr>
              <a:buNone/>
            </a:pPr>
            <a:r>
              <a:rPr lang="en-US" dirty="0" smtClean="0">
                <a:latin typeface="Arial" charset="0"/>
              </a:rPr>
              <a:t>												N</a:t>
            </a:r>
          </a:p>
          <a:p>
            <a:pPr>
              <a:buNone/>
            </a:pPr>
            <a:r>
              <a:rPr lang="en-US" dirty="0">
                <a:latin typeface="Arial" charset="0"/>
              </a:rPr>
              <a:t> </a:t>
            </a:r>
            <a:r>
              <a:rPr lang="en-US" dirty="0" smtClean="0">
                <a:latin typeface="Arial" charset="0"/>
              </a:rPr>
              <a:t>                                       = (84.33 + 4.33) / 127</a:t>
            </a:r>
          </a:p>
          <a:p>
            <a:pPr>
              <a:buNone/>
            </a:pPr>
            <a:r>
              <a:rPr lang="en-US" dirty="0">
                <a:solidFill>
                  <a:srgbClr val="FFFFFF"/>
                </a:solidFill>
                <a:latin typeface="Arial" charset="0"/>
              </a:rPr>
              <a:t>	</a:t>
            </a:r>
            <a:r>
              <a:rPr lang="en-US" dirty="0" smtClean="0">
                <a:solidFill>
                  <a:srgbClr val="FFFFFF"/>
                </a:solidFill>
                <a:latin typeface="Arial" charset="0"/>
              </a:rPr>
              <a:t>								   </a:t>
            </a:r>
            <a:r>
              <a:rPr lang="en-US" dirty="0" smtClean="0">
                <a:solidFill>
                  <a:schemeClr val="tx1"/>
                </a:solidFill>
                <a:latin typeface="Arial" charset="0"/>
              </a:rPr>
              <a:t>= .70</a:t>
            </a:r>
            <a:endParaRPr lang="en-US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2429198" y="2319363"/>
            <a:ext cx="5190802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051621" y="3300107"/>
            <a:ext cx="3864642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7188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>
                <a:latin typeface="Arial" charset="0"/>
              </a:rPr>
              <a:t>Naïve Approach: When all you have is a hammer…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3276600" y="2971800"/>
            <a:ext cx="2286000" cy="2438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4100" name="Picture 4" descr="hamm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3276600"/>
            <a:ext cx="1790700" cy="181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101" name="Group 5"/>
          <p:cNvGrpSpPr>
            <a:grpSpLocks/>
          </p:cNvGrpSpPr>
          <p:nvPr/>
        </p:nvGrpSpPr>
        <p:grpSpPr bwMode="auto">
          <a:xfrm>
            <a:off x="6388100" y="3808413"/>
            <a:ext cx="2057400" cy="763587"/>
            <a:chOff x="3824" y="2519"/>
            <a:chExt cx="1296" cy="481"/>
          </a:xfrm>
        </p:grpSpPr>
        <p:sp>
          <p:nvSpPr>
            <p:cNvPr id="4107" name="Text Box 6"/>
            <p:cNvSpPr txBox="1">
              <a:spLocks noChangeArrowheads="1"/>
            </p:cNvSpPr>
            <p:nvPr/>
          </p:nvSpPr>
          <p:spPr bwMode="auto">
            <a:xfrm>
              <a:off x="3926" y="2519"/>
              <a:ext cx="1092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/>
                <a:t>Target</a:t>
              </a:r>
            </a:p>
            <a:p>
              <a:pPr algn="ctr"/>
              <a:r>
                <a:rPr lang="en-US"/>
                <a:t>Representation</a:t>
              </a:r>
            </a:p>
          </p:txBody>
        </p:sp>
        <p:sp>
          <p:nvSpPr>
            <p:cNvPr id="4108" name="Oval 7"/>
            <p:cNvSpPr>
              <a:spLocks noChangeArrowheads="1"/>
            </p:cNvSpPr>
            <p:nvPr/>
          </p:nvSpPr>
          <p:spPr bwMode="auto">
            <a:xfrm>
              <a:off x="3824" y="2520"/>
              <a:ext cx="1296" cy="4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02" name="Group 8"/>
          <p:cNvGrpSpPr>
            <a:grpSpLocks/>
          </p:cNvGrpSpPr>
          <p:nvPr/>
        </p:nvGrpSpPr>
        <p:grpSpPr bwMode="auto">
          <a:xfrm>
            <a:off x="1219200" y="3733800"/>
            <a:ext cx="1219200" cy="838200"/>
            <a:chOff x="768" y="2352"/>
            <a:chExt cx="768" cy="528"/>
          </a:xfrm>
        </p:grpSpPr>
        <p:sp>
          <p:nvSpPr>
            <p:cNvPr id="4105" name="Text Box 9"/>
            <p:cNvSpPr txBox="1">
              <a:spLocks noChangeArrowheads="1"/>
            </p:cNvSpPr>
            <p:nvPr/>
          </p:nvSpPr>
          <p:spPr bwMode="auto">
            <a:xfrm>
              <a:off x="924" y="2352"/>
              <a:ext cx="42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endParaRPr lang="en-US"/>
            </a:p>
            <a:p>
              <a:pPr algn="ctr"/>
              <a:r>
                <a:rPr lang="en-US"/>
                <a:t>Data</a:t>
              </a:r>
            </a:p>
          </p:txBody>
        </p:sp>
        <p:sp>
          <p:nvSpPr>
            <p:cNvPr id="4106" name="Oval 10"/>
            <p:cNvSpPr>
              <a:spLocks noChangeArrowheads="1"/>
            </p:cNvSpPr>
            <p:nvPr/>
          </p:nvSpPr>
          <p:spPr bwMode="auto">
            <a:xfrm>
              <a:off x="768" y="2448"/>
              <a:ext cx="768" cy="4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03" name="Line 11"/>
          <p:cNvSpPr>
            <a:spLocks noChangeShapeType="1"/>
          </p:cNvSpPr>
          <p:nvPr/>
        </p:nvSpPr>
        <p:spPr bwMode="auto">
          <a:xfrm>
            <a:off x="2438400" y="4191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4" name="Line 12"/>
          <p:cNvSpPr>
            <a:spLocks noChangeShapeType="1"/>
          </p:cNvSpPr>
          <p:nvPr/>
        </p:nvSpPr>
        <p:spPr bwMode="auto">
          <a:xfrm>
            <a:off x="5562600" y="4191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177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>
                <a:latin typeface="Arial" charset="0"/>
              </a:rPr>
              <a:t>Kappa: Accounting for Skew</a:t>
            </a:r>
            <a:endParaRPr lang="en-US" dirty="0">
              <a:latin typeface="Arial" charset="0"/>
            </a:endParaRP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1128942" y="1847153"/>
            <a:ext cx="8015057" cy="4379976"/>
          </a:xfrm>
        </p:spPr>
        <p:txBody>
          <a:bodyPr/>
          <a:lstStyle/>
          <a:p>
            <a:pPr>
              <a:buNone/>
            </a:pPr>
            <a:r>
              <a:rPr lang="en-US" dirty="0">
                <a:latin typeface="Arial" charset="0"/>
              </a:rPr>
              <a:t>Kappa = (observed </a:t>
            </a:r>
            <a:r>
              <a:rPr lang="en-US" dirty="0" smtClean="0">
                <a:latin typeface="Arial" charset="0"/>
              </a:rPr>
              <a:t>acc.- </a:t>
            </a:r>
            <a:r>
              <a:rPr lang="en-US" dirty="0">
                <a:latin typeface="Arial" charset="0"/>
              </a:rPr>
              <a:t>expected </a:t>
            </a:r>
            <a:r>
              <a:rPr lang="en-US" dirty="0" smtClean="0">
                <a:latin typeface="Arial" charset="0"/>
              </a:rPr>
              <a:t>acc.)</a:t>
            </a:r>
            <a:br>
              <a:rPr lang="en-US" dirty="0" smtClean="0">
                <a:latin typeface="Arial" charset="0"/>
              </a:rPr>
            </a:br>
            <a:r>
              <a:rPr lang="en-US" dirty="0" smtClean="0">
                <a:latin typeface="Arial" charset="0"/>
              </a:rPr>
              <a:t>					(</a:t>
            </a:r>
            <a:r>
              <a:rPr lang="en-US" dirty="0">
                <a:latin typeface="Arial" charset="0"/>
              </a:rPr>
              <a:t>1 - expected </a:t>
            </a:r>
            <a:r>
              <a:rPr lang="en-US" dirty="0" smtClean="0">
                <a:latin typeface="Arial" charset="0"/>
              </a:rPr>
              <a:t>acc.)</a:t>
            </a:r>
          </a:p>
          <a:p>
            <a:pPr>
              <a:buNone/>
            </a:pPr>
            <a:r>
              <a:rPr lang="en-US" dirty="0">
                <a:latin typeface="Arial" charset="0"/>
              </a:rPr>
              <a:t>Observed acc.                 = </a:t>
            </a:r>
            <a:r>
              <a:rPr lang="en-US" dirty="0" smtClean="0">
                <a:latin typeface="Arial" charset="0"/>
              </a:rPr>
              <a:t>.79</a:t>
            </a:r>
            <a:endParaRPr lang="en-US" dirty="0">
              <a:latin typeface="Arial" charset="0"/>
            </a:endParaRPr>
          </a:p>
          <a:p>
            <a:pPr>
              <a:buNone/>
            </a:pPr>
            <a:r>
              <a:rPr lang="en-US" dirty="0" smtClean="0">
                <a:latin typeface="Arial" charset="0"/>
              </a:rPr>
              <a:t>Expected acc. E[activity] = .70 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2429198" y="2319363"/>
            <a:ext cx="5190802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3350650"/>
              </p:ext>
            </p:extLst>
          </p:nvPr>
        </p:nvGraphicFramePr>
        <p:xfrm>
          <a:off x="1524000" y="3884928"/>
          <a:ext cx="6096000" cy="20498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6832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 Class :</a:t>
                      </a:r>
                      <a:r>
                        <a:rPr lang="en-US" baseline="0" dirty="0" smtClean="0"/>
                        <a:t> Sleeping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 Class:</a:t>
                      </a:r>
                      <a:r>
                        <a:rPr lang="en-US" baseline="0" dirty="0" smtClean="0"/>
                        <a:t> </a:t>
                      </a:r>
                      <a:br>
                        <a:rPr lang="en-US" baseline="0" dirty="0" smtClean="0"/>
                      </a:br>
                      <a:r>
                        <a:rPr lang="en-US" baseline="0" dirty="0" smtClean="0"/>
                        <a:t>Biking</a:t>
                      </a:r>
                      <a:endParaRPr lang="en-US" dirty="0"/>
                    </a:p>
                  </a:txBody>
                  <a:tcPr/>
                </a:tc>
              </a:tr>
              <a:tr h="683272">
                <a:tc>
                  <a:txBody>
                    <a:bodyPr/>
                    <a:lstStyle/>
                    <a:p>
                      <a:r>
                        <a:rPr lang="en-US" dirty="0" smtClean="0"/>
                        <a:t>Predicted Class:</a:t>
                      </a:r>
                      <a:r>
                        <a:rPr lang="en-US" baseline="0" dirty="0" smtClean="0"/>
                        <a:t> Sleeping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 (true positives)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 (false </a:t>
                      </a:r>
                      <a:r>
                        <a:rPr lang="en-US" dirty="0" smtClean="0"/>
                        <a:t>positive)</a:t>
                      </a:r>
                      <a:endParaRPr lang="en-US" dirty="0"/>
                    </a:p>
                  </a:txBody>
                  <a:tcPr/>
                </a:tc>
              </a:tr>
              <a:tr h="683272">
                <a:tc>
                  <a:txBody>
                    <a:bodyPr/>
                    <a:lstStyle/>
                    <a:p>
                      <a:r>
                        <a:rPr lang="en-US" dirty="0" smtClean="0"/>
                        <a:t>Predicted Class:</a:t>
                      </a:r>
                      <a:r>
                        <a:rPr lang="en-US" baseline="0" dirty="0" smtClean="0"/>
                        <a:t> Biking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 (false </a:t>
                      </a:r>
                      <a:r>
                        <a:rPr lang="en-US" dirty="0" smtClean="0"/>
                        <a:t>negative)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 (true negatives)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4335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>
                <a:latin typeface="Arial" charset="0"/>
              </a:rPr>
              <a:t>Kappa: Accounting for Skew</a:t>
            </a:r>
            <a:endParaRPr lang="en-US" dirty="0">
              <a:latin typeface="Arial" charset="0"/>
            </a:endParaRP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1128942" y="1847153"/>
            <a:ext cx="8015057" cy="4379976"/>
          </a:xfrm>
        </p:spPr>
        <p:txBody>
          <a:bodyPr/>
          <a:lstStyle/>
          <a:p>
            <a:pPr>
              <a:buNone/>
            </a:pPr>
            <a:r>
              <a:rPr lang="en-US" dirty="0">
                <a:latin typeface="Arial" charset="0"/>
              </a:rPr>
              <a:t>Kappa = </a:t>
            </a:r>
            <a:r>
              <a:rPr lang="en-US" dirty="0" smtClean="0">
                <a:latin typeface="Arial" charset="0"/>
              </a:rPr>
              <a:t>(.79 - .70)        = .3  (</a:t>
            </a:r>
            <a:r>
              <a:rPr lang="en-US" i="1" dirty="0" smtClean="0">
                <a:latin typeface="Arial" charset="0"/>
              </a:rPr>
              <a:t>terrible!)</a:t>
            </a:r>
            <a:r>
              <a:rPr lang="en-US" dirty="0" smtClean="0">
                <a:latin typeface="Arial" charset="0"/>
              </a:rPr>
              <a:t> </a:t>
            </a:r>
            <a:br>
              <a:rPr lang="en-US" dirty="0" smtClean="0">
                <a:latin typeface="Arial" charset="0"/>
              </a:rPr>
            </a:br>
            <a:r>
              <a:rPr lang="en-US" dirty="0" smtClean="0">
                <a:latin typeface="Arial" charset="0"/>
              </a:rPr>
              <a:t> 			   (</a:t>
            </a:r>
            <a:r>
              <a:rPr lang="en-US" dirty="0">
                <a:latin typeface="Arial" charset="0"/>
              </a:rPr>
              <a:t>1 - </a:t>
            </a:r>
            <a:r>
              <a:rPr lang="en-US" dirty="0" smtClean="0">
                <a:latin typeface="Arial" charset="0"/>
              </a:rPr>
              <a:t>.70)</a:t>
            </a:r>
          </a:p>
          <a:p>
            <a:pPr>
              <a:buNone/>
            </a:pPr>
            <a:r>
              <a:rPr lang="en-US" dirty="0">
                <a:latin typeface="Arial" charset="0"/>
              </a:rPr>
              <a:t>Observed acc.                 = </a:t>
            </a:r>
            <a:r>
              <a:rPr lang="en-US" dirty="0" smtClean="0">
                <a:latin typeface="Arial" charset="0"/>
              </a:rPr>
              <a:t>.79</a:t>
            </a:r>
            <a:endParaRPr lang="en-US" dirty="0">
              <a:latin typeface="Arial" charset="0"/>
            </a:endParaRPr>
          </a:p>
          <a:p>
            <a:pPr>
              <a:buNone/>
            </a:pPr>
            <a:r>
              <a:rPr lang="en-US" dirty="0" smtClean="0">
                <a:latin typeface="Arial" charset="0"/>
              </a:rPr>
              <a:t>Expected acc. E[activity] = .70 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2429198" y="2319363"/>
            <a:ext cx="2042736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3350650"/>
              </p:ext>
            </p:extLst>
          </p:nvPr>
        </p:nvGraphicFramePr>
        <p:xfrm>
          <a:off x="1524000" y="3884928"/>
          <a:ext cx="6096000" cy="20498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6832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 Class :</a:t>
                      </a:r>
                      <a:r>
                        <a:rPr lang="en-US" baseline="0" dirty="0" smtClean="0"/>
                        <a:t> Sleeping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 Class:</a:t>
                      </a:r>
                      <a:r>
                        <a:rPr lang="en-US" baseline="0" dirty="0" smtClean="0"/>
                        <a:t> </a:t>
                      </a:r>
                      <a:br>
                        <a:rPr lang="en-US" baseline="0" dirty="0" smtClean="0"/>
                      </a:br>
                      <a:r>
                        <a:rPr lang="en-US" baseline="0" dirty="0" smtClean="0"/>
                        <a:t>Biking</a:t>
                      </a:r>
                      <a:endParaRPr lang="en-US" dirty="0"/>
                    </a:p>
                  </a:txBody>
                  <a:tcPr/>
                </a:tc>
              </a:tr>
              <a:tr h="683272">
                <a:tc>
                  <a:txBody>
                    <a:bodyPr/>
                    <a:lstStyle/>
                    <a:p>
                      <a:r>
                        <a:rPr lang="en-US" dirty="0" smtClean="0"/>
                        <a:t>Predicted Class:</a:t>
                      </a:r>
                      <a:r>
                        <a:rPr lang="en-US" baseline="0" dirty="0" smtClean="0"/>
                        <a:t> Sleeping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 (true positives)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 (false </a:t>
                      </a:r>
                      <a:r>
                        <a:rPr lang="en-US" dirty="0" smtClean="0"/>
                        <a:t>positive)</a:t>
                      </a:r>
                      <a:endParaRPr lang="en-US" dirty="0"/>
                    </a:p>
                  </a:txBody>
                  <a:tcPr/>
                </a:tc>
              </a:tr>
              <a:tr h="683272">
                <a:tc>
                  <a:txBody>
                    <a:bodyPr/>
                    <a:lstStyle/>
                    <a:p>
                      <a:r>
                        <a:rPr lang="en-US" dirty="0" smtClean="0"/>
                        <a:t>Predicted Class:</a:t>
                      </a:r>
                      <a:r>
                        <a:rPr lang="en-US" baseline="0" dirty="0" smtClean="0"/>
                        <a:t> Biking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 (false </a:t>
                      </a:r>
                      <a:r>
                        <a:rPr lang="en-US" dirty="0" smtClean="0"/>
                        <a:t>negative)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 (true negatives)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340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>
                <a:latin typeface="Arial" charset="0"/>
              </a:rPr>
              <a:t>Sources of Bias</a:t>
            </a:r>
            <a:endParaRPr lang="en-US" dirty="0">
              <a:latin typeface="Arial" charset="0"/>
            </a:endParaRP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Training and testing on same data (you know too much!)</a:t>
            </a:r>
          </a:p>
          <a:p>
            <a:pPr eaLnBrk="1" hangingPunct="1"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Optimizing and training on same data (same effect)</a:t>
            </a:r>
          </a:p>
        </p:txBody>
      </p:sp>
    </p:spTree>
    <p:extLst>
      <p:ext uri="{BB962C8B-B14F-4D97-AF65-F5344CB8AC3E}">
        <p14:creationId xmlns:p14="http://schemas.microsoft.com/office/powerpoint/2010/main" val="62778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>
                <a:latin typeface="Arial" charset="0"/>
              </a:rPr>
              <a:t>Best Approach</a:t>
            </a:r>
            <a:endParaRPr lang="en-US" dirty="0">
              <a:latin typeface="Arial" charset="0"/>
            </a:endParaRP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Arial" charset="0"/>
              </a:rPr>
              <a:t>Optimization set (for tuning parameters; </a:t>
            </a:r>
            <a:r>
              <a:rPr lang="en-US" i="1" dirty="0" smtClean="0">
                <a:latin typeface="Arial" charset="0"/>
              </a:rPr>
              <a:t>etc.</a:t>
            </a:r>
            <a:r>
              <a:rPr lang="en-US" dirty="0" smtClean="0">
                <a:latin typeface="Arial" charset="0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latin typeface="Arial" charset="0"/>
              </a:rPr>
              <a:t>Training set (for training your classifier)</a:t>
            </a:r>
          </a:p>
          <a:p>
            <a:pPr marL="0" indent="0">
              <a:buNone/>
            </a:pPr>
            <a:r>
              <a:rPr lang="en-US" dirty="0" smtClean="0">
                <a:latin typeface="Arial" charset="0"/>
              </a:rPr>
              <a:t>Testing set (for calculating scores)</a:t>
            </a:r>
          </a:p>
          <a:p>
            <a:pPr marL="0" indent="0">
              <a:buNone/>
            </a:pPr>
            <a:endParaRPr lang="en-US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1572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pic>
        <p:nvPicPr>
          <p:cNvPr id="573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70000"/>
            <a:ext cx="8686800" cy="543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49" name="Line 5"/>
          <p:cNvSpPr>
            <a:spLocks noChangeShapeType="1"/>
          </p:cNvSpPr>
          <p:nvPr/>
        </p:nvSpPr>
        <p:spPr bwMode="auto">
          <a:xfrm>
            <a:off x="304800" y="4191000"/>
            <a:ext cx="8686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7770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pic>
        <p:nvPicPr>
          <p:cNvPr id="583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70000"/>
            <a:ext cx="8686800" cy="543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73" name="Line 5"/>
          <p:cNvSpPr>
            <a:spLocks noChangeShapeType="1"/>
          </p:cNvSpPr>
          <p:nvPr/>
        </p:nvSpPr>
        <p:spPr bwMode="auto">
          <a:xfrm>
            <a:off x="304800" y="4135778"/>
            <a:ext cx="8686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8374" name="Group 15"/>
          <p:cNvGrpSpPr>
            <a:grpSpLocks/>
          </p:cNvGrpSpPr>
          <p:nvPr/>
        </p:nvGrpSpPr>
        <p:grpSpPr bwMode="auto">
          <a:xfrm>
            <a:off x="2819400" y="1828800"/>
            <a:ext cx="2286000" cy="4495800"/>
            <a:chOff x="1776" y="1152"/>
            <a:chExt cx="1440" cy="2832"/>
          </a:xfrm>
        </p:grpSpPr>
        <p:sp>
          <p:nvSpPr>
            <p:cNvPr id="58375" name="WordArt 16"/>
            <p:cNvSpPr>
              <a:spLocks noChangeArrowheads="1" noChangeShapeType="1" noTextEdit="1"/>
            </p:cNvSpPr>
            <p:nvPr/>
          </p:nvSpPr>
          <p:spPr bwMode="auto">
            <a:xfrm>
              <a:off x="1776" y="1152"/>
              <a:ext cx="1296" cy="1008"/>
            </a:xfrm>
            <a:prstGeom prst="rect">
              <a:avLst/>
            </a:prstGeom>
          </p:spPr>
          <p:txBody>
            <a:bodyPr wrap="none" fromWordArt="1">
              <a:prstTxWarp prst="textCascadeUp">
                <a:avLst>
                  <a:gd name="adj" fmla="val 44444"/>
                </a:avLst>
              </a:prstTxWarp>
              <a:scene3d>
                <a:camera prst="legacyPerspectiveFront">
                  <a:rot lat="20519984" lon="1080000" rev="0"/>
                </a:camera>
                <a:lightRig rig="legacyHarsh2" dir="b"/>
              </a:scene3d>
              <a:sp3d extrusionH="430200" prstMaterial="legacyMatte">
                <a:extrusionClr>
                  <a:srgbClr val="FF6600"/>
                </a:extrusionClr>
              </a:sp3d>
            </a:bodyPr>
            <a:lstStyle/>
            <a:p>
              <a:pPr algn="ctr"/>
              <a:r>
                <a:rPr lang="en-US" sz="3600" kern="10" dirty="0" smtClean="0">
                  <a:ln w="9525">
                    <a:round/>
                    <a:headEnd/>
                    <a:tailEnd/>
                  </a:ln>
                  <a:gradFill rotWithShape="1">
                    <a:gsLst>
                      <a:gs pos="0">
                        <a:srgbClr val="FFE701"/>
                      </a:gs>
                      <a:gs pos="100000">
                        <a:srgbClr val="FE3E02"/>
                      </a:gs>
                    </a:gsLst>
                    <a:lin ang="5400000" scaled="1"/>
                  </a:gradFill>
                  <a:latin typeface="Impact"/>
                  <a:ea typeface="Impact"/>
                  <a:cs typeface="Impact"/>
                </a:rPr>
                <a:t>Train</a:t>
              </a:r>
              <a:endParaRPr lang="en-US" sz="3600" kern="10" dirty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  <a:ea typeface="Impact"/>
                <a:cs typeface="Impact"/>
              </a:endParaRPr>
            </a:p>
          </p:txBody>
        </p:sp>
        <p:sp>
          <p:nvSpPr>
            <p:cNvPr id="58376" name="WordArt 17"/>
            <p:cNvSpPr>
              <a:spLocks noChangeArrowheads="1" noChangeShapeType="1" noTextEdit="1"/>
            </p:cNvSpPr>
            <p:nvPr/>
          </p:nvSpPr>
          <p:spPr bwMode="auto">
            <a:xfrm>
              <a:off x="1920" y="3072"/>
              <a:ext cx="1296" cy="912"/>
            </a:xfrm>
            <a:prstGeom prst="rect">
              <a:avLst/>
            </a:prstGeom>
          </p:spPr>
          <p:txBody>
            <a:bodyPr wrap="none" fromWordArt="1">
              <a:prstTxWarp prst="textCascadeUp">
                <a:avLst>
                  <a:gd name="adj" fmla="val 44444"/>
                </a:avLst>
              </a:prstTxWarp>
              <a:scene3d>
                <a:camera prst="legacyPerspectiveFront">
                  <a:rot lat="20519984" lon="1080000" rev="0"/>
                </a:camera>
                <a:lightRig rig="legacyHarsh2" dir="b"/>
              </a:scene3d>
              <a:sp3d extrusionH="430200" prstMaterial="legacyMatte">
                <a:extrusionClr>
                  <a:srgbClr val="FF6600"/>
                </a:extrusionClr>
              </a:sp3d>
            </a:bodyPr>
            <a:lstStyle/>
            <a:p>
              <a:pPr algn="ctr"/>
              <a:r>
                <a:rPr lang="en-US" sz="3600" kern="10" dirty="0">
                  <a:ln w="9525">
                    <a:round/>
                    <a:headEnd/>
                    <a:tailEnd/>
                  </a:ln>
                  <a:gradFill rotWithShape="1">
                    <a:gsLst>
                      <a:gs pos="0">
                        <a:srgbClr val="FFE701"/>
                      </a:gs>
                      <a:gs pos="100000">
                        <a:srgbClr val="FE3E02"/>
                      </a:gs>
                    </a:gsLst>
                    <a:lin ang="5400000" scaled="1"/>
                  </a:gradFill>
                  <a:latin typeface="Impact"/>
                  <a:ea typeface="Impact"/>
                  <a:cs typeface="Impact"/>
                </a:rPr>
                <a:t>T</a:t>
              </a:r>
              <a:r>
                <a:rPr lang="en-US" sz="3600" kern="10" dirty="0" smtClean="0">
                  <a:ln w="9525">
                    <a:round/>
                    <a:headEnd/>
                    <a:tailEnd/>
                  </a:ln>
                  <a:gradFill rotWithShape="1">
                    <a:gsLst>
                      <a:gs pos="0">
                        <a:srgbClr val="FFE701"/>
                      </a:gs>
                      <a:gs pos="100000">
                        <a:srgbClr val="FE3E02"/>
                      </a:gs>
                    </a:gsLst>
                    <a:lin ang="5400000" scaled="1"/>
                  </a:gradFill>
                  <a:latin typeface="Impact"/>
                  <a:ea typeface="Impact"/>
                  <a:cs typeface="Impact"/>
                </a:rPr>
                <a:t>est</a:t>
              </a:r>
              <a:endParaRPr lang="en-US" sz="3600" kern="10" dirty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  <a:ea typeface="Impact"/>
                <a:cs typeface="Impac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449661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pic>
        <p:nvPicPr>
          <p:cNvPr id="593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70000"/>
            <a:ext cx="8686800" cy="543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397" name="Line 5"/>
          <p:cNvSpPr>
            <a:spLocks noChangeShapeType="1"/>
          </p:cNvSpPr>
          <p:nvPr/>
        </p:nvSpPr>
        <p:spPr bwMode="auto">
          <a:xfrm>
            <a:off x="304800" y="4191000"/>
            <a:ext cx="8686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9398" name="Group 6"/>
          <p:cNvGrpSpPr>
            <a:grpSpLocks/>
          </p:cNvGrpSpPr>
          <p:nvPr/>
        </p:nvGrpSpPr>
        <p:grpSpPr bwMode="auto">
          <a:xfrm>
            <a:off x="762000" y="0"/>
            <a:ext cx="4892675" cy="1227138"/>
            <a:chOff x="1718" y="1200"/>
            <a:chExt cx="3082" cy="773"/>
          </a:xfrm>
        </p:grpSpPr>
        <p:sp>
          <p:nvSpPr>
            <p:cNvPr id="59402" name="Rectangle 7"/>
            <p:cNvSpPr>
              <a:spLocks noChangeArrowheads="1"/>
            </p:cNvSpPr>
            <p:nvPr/>
          </p:nvSpPr>
          <p:spPr bwMode="auto">
            <a:xfrm>
              <a:off x="1728" y="1200"/>
              <a:ext cx="3072" cy="768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03" name="Text Box 8"/>
            <p:cNvSpPr txBox="1">
              <a:spLocks noChangeArrowheads="1"/>
            </p:cNvSpPr>
            <p:nvPr/>
          </p:nvSpPr>
          <p:spPr bwMode="auto">
            <a:xfrm>
              <a:off x="1718" y="1223"/>
              <a:ext cx="3060" cy="75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dirty="0">
                  <a:solidFill>
                    <a:schemeClr val="bg1"/>
                  </a:solidFill>
                </a:rPr>
                <a:t>If Outlook = sunny, no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 else if Outlook = overcast, yes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 else if Outlook = rainy and Windy = TRUE, no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 else yes</a:t>
              </a:r>
            </a:p>
          </p:txBody>
        </p:sp>
      </p:grpSp>
      <p:grpSp>
        <p:nvGrpSpPr>
          <p:cNvPr id="59399" name="Group 9"/>
          <p:cNvGrpSpPr>
            <a:grpSpLocks/>
          </p:cNvGrpSpPr>
          <p:nvPr/>
        </p:nvGrpSpPr>
        <p:grpSpPr bwMode="auto">
          <a:xfrm>
            <a:off x="6400800" y="349250"/>
            <a:ext cx="1828800" cy="641350"/>
            <a:chOff x="4032" y="220"/>
            <a:chExt cx="1152" cy="404"/>
          </a:xfrm>
        </p:grpSpPr>
        <p:sp>
          <p:nvSpPr>
            <p:cNvPr id="59400" name="Rectangle 10"/>
            <p:cNvSpPr>
              <a:spLocks noChangeArrowheads="1"/>
            </p:cNvSpPr>
            <p:nvPr/>
          </p:nvSpPr>
          <p:spPr bwMode="auto">
            <a:xfrm>
              <a:off x="4032" y="240"/>
              <a:ext cx="1152" cy="384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01" name="Text Box 11"/>
            <p:cNvSpPr txBox="1">
              <a:spLocks noChangeArrowheads="1"/>
            </p:cNvSpPr>
            <p:nvPr/>
          </p:nvSpPr>
          <p:spPr bwMode="auto">
            <a:xfrm>
              <a:off x="4032" y="220"/>
              <a:ext cx="1140" cy="404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rgbClr val="FFFFFF"/>
                  </a:solidFill>
                </a:rPr>
                <a:t>Performance on</a:t>
              </a:r>
            </a:p>
            <a:p>
              <a:pPr algn="ctr"/>
              <a:r>
                <a:rPr lang="en-US" dirty="0">
                  <a:solidFill>
                    <a:srgbClr val="FFFFFF"/>
                  </a:solidFill>
                </a:rPr>
                <a:t>training data?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33438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pic>
        <p:nvPicPr>
          <p:cNvPr id="604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70000"/>
            <a:ext cx="8686800" cy="543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21" name="Line 5"/>
          <p:cNvSpPr>
            <a:spLocks noChangeShapeType="1"/>
          </p:cNvSpPr>
          <p:nvPr/>
        </p:nvSpPr>
        <p:spPr bwMode="auto">
          <a:xfrm>
            <a:off x="304800" y="4191000"/>
            <a:ext cx="8686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0422" name="Group 6"/>
          <p:cNvGrpSpPr>
            <a:grpSpLocks/>
          </p:cNvGrpSpPr>
          <p:nvPr/>
        </p:nvGrpSpPr>
        <p:grpSpPr bwMode="auto">
          <a:xfrm>
            <a:off x="762000" y="0"/>
            <a:ext cx="4892675" cy="1227138"/>
            <a:chOff x="1718" y="1200"/>
            <a:chExt cx="3082" cy="773"/>
          </a:xfrm>
        </p:grpSpPr>
        <p:sp>
          <p:nvSpPr>
            <p:cNvPr id="60429" name="Rectangle 7"/>
            <p:cNvSpPr>
              <a:spLocks noChangeArrowheads="1"/>
            </p:cNvSpPr>
            <p:nvPr/>
          </p:nvSpPr>
          <p:spPr bwMode="auto">
            <a:xfrm>
              <a:off x="1728" y="1200"/>
              <a:ext cx="3072" cy="768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60430" name="Text Box 8"/>
            <p:cNvSpPr txBox="1">
              <a:spLocks noChangeArrowheads="1"/>
            </p:cNvSpPr>
            <p:nvPr/>
          </p:nvSpPr>
          <p:spPr bwMode="auto">
            <a:xfrm>
              <a:off x="1718" y="1223"/>
              <a:ext cx="3060" cy="75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dirty="0">
                  <a:solidFill>
                    <a:srgbClr val="FFFFFF"/>
                  </a:solidFill>
                </a:rPr>
                <a:t>If Outlook = sunny, no</a:t>
              </a:r>
            </a:p>
            <a:p>
              <a:r>
                <a:rPr lang="en-US" dirty="0">
                  <a:solidFill>
                    <a:srgbClr val="FFFFFF"/>
                  </a:solidFill>
                </a:rPr>
                <a:t> else if Outlook = overcast, yes</a:t>
              </a:r>
            </a:p>
            <a:p>
              <a:r>
                <a:rPr lang="en-US" dirty="0">
                  <a:solidFill>
                    <a:srgbClr val="FFFFFF"/>
                  </a:solidFill>
                </a:rPr>
                <a:t> else if Outlook = rainy and Windy = TRUE, no</a:t>
              </a:r>
            </a:p>
            <a:p>
              <a:r>
                <a:rPr lang="en-US" dirty="0">
                  <a:solidFill>
                    <a:srgbClr val="FFFFFF"/>
                  </a:solidFill>
                </a:rPr>
                <a:t> else yes</a:t>
              </a:r>
            </a:p>
          </p:txBody>
        </p:sp>
      </p:grpSp>
      <p:grpSp>
        <p:nvGrpSpPr>
          <p:cNvPr id="60423" name="Group 9"/>
          <p:cNvGrpSpPr>
            <a:grpSpLocks/>
          </p:cNvGrpSpPr>
          <p:nvPr/>
        </p:nvGrpSpPr>
        <p:grpSpPr bwMode="auto">
          <a:xfrm>
            <a:off x="6400800" y="349250"/>
            <a:ext cx="1828800" cy="641350"/>
            <a:chOff x="4032" y="220"/>
            <a:chExt cx="1152" cy="404"/>
          </a:xfrm>
        </p:grpSpPr>
        <p:sp>
          <p:nvSpPr>
            <p:cNvPr id="60427" name="Rectangle 10"/>
            <p:cNvSpPr>
              <a:spLocks noChangeArrowheads="1"/>
            </p:cNvSpPr>
            <p:nvPr/>
          </p:nvSpPr>
          <p:spPr bwMode="auto">
            <a:xfrm>
              <a:off x="4032" y="240"/>
              <a:ext cx="1152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28" name="Text Box 11"/>
            <p:cNvSpPr txBox="1">
              <a:spLocks noChangeArrowheads="1"/>
            </p:cNvSpPr>
            <p:nvPr/>
          </p:nvSpPr>
          <p:spPr bwMode="auto">
            <a:xfrm>
              <a:off x="4032" y="220"/>
              <a:ext cx="114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/>
                <a:t>Performance on</a:t>
              </a:r>
            </a:p>
            <a:p>
              <a:pPr algn="ctr"/>
              <a:r>
                <a:rPr lang="en-US"/>
                <a:t>training data?</a:t>
              </a:r>
            </a:p>
          </p:txBody>
        </p:sp>
      </p:grpSp>
      <p:grpSp>
        <p:nvGrpSpPr>
          <p:cNvPr id="60424" name="Group 12"/>
          <p:cNvGrpSpPr>
            <a:grpSpLocks/>
          </p:cNvGrpSpPr>
          <p:nvPr/>
        </p:nvGrpSpPr>
        <p:grpSpPr bwMode="auto">
          <a:xfrm>
            <a:off x="6400800" y="381000"/>
            <a:ext cx="1828800" cy="641350"/>
            <a:chOff x="4032" y="220"/>
            <a:chExt cx="1152" cy="404"/>
          </a:xfrm>
        </p:grpSpPr>
        <p:sp>
          <p:nvSpPr>
            <p:cNvPr id="60425" name="Rectangle 13"/>
            <p:cNvSpPr>
              <a:spLocks noChangeArrowheads="1"/>
            </p:cNvSpPr>
            <p:nvPr/>
          </p:nvSpPr>
          <p:spPr bwMode="auto">
            <a:xfrm>
              <a:off x="4032" y="240"/>
              <a:ext cx="1152" cy="384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60426" name="Text Box 14"/>
            <p:cNvSpPr txBox="1">
              <a:spLocks noChangeArrowheads="1"/>
            </p:cNvSpPr>
            <p:nvPr/>
          </p:nvSpPr>
          <p:spPr bwMode="auto">
            <a:xfrm>
              <a:off x="4032" y="220"/>
              <a:ext cx="1140" cy="404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rgbClr val="FFFFFF"/>
                  </a:solidFill>
                </a:rPr>
                <a:t>Performance on</a:t>
              </a:r>
            </a:p>
            <a:p>
              <a:pPr algn="ctr"/>
              <a:r>
                <a:rPr lang="en-US" dirty="0">
                  <a:solidFill>
                    <a:srgbClr val="FFFFFF"/>
                  </a:solidFill>
                </a:rPr>
                <a:t>testing data?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934751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pic>
        <p:nvPicPr>
          <p:cNvPr id="614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70000"/>
            <a:ext cx="8686800" cy="543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45" name="Line 5"/>
          <p:cNvSpPr>
            <a:spLocks noChangeShapeType="1"/>
          </p:cNvSpPr>
          <p:nvPr/>
        </p:nvSpPr>
        <p:spPr bwMode="auto">
          <a:xfrm>
            <a:off x="304800" y="4191000"/>
            <a:ext cx="8686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1446" name="Group 8"/>
          <p:cNvGrpSpPr>
            <a:grpSpLocks/>
          </p:cNvGrpSpPr>
          <p:nvPr/>
        </p:nvGrpSpPr>
        <p:grpSpPr bwMode="auto">
          <a:xfrm>
            <a:off x="762000" y="0"/>
            <a:ext cx="4892675" cy="1227138"/>
            <a:chOff x="1718" y="1200"/>
            <a:chExt cx="3082" cy="773"/>
          </a:xfrm>
        </p:grpSpPr>
        <p:sp>
          <p:nvSpPr>
            <p:cNvPr id="61450" name="Rectangle 7"/>
            <p:cNvSpPr>
              <a:spLocks noChangeArrowheads="1"/>
            </p:cNvSpPr>
            <p:nvPr/>
          </p:nvSpPr>
          <p:spPr bwMode="auto">
            <a:xfrm>
              <a:off x="1728" y="1200"/>
              <a:ext cx="3072" cy="768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61451" name="Text Box 6"/>
            <p:cNvSpPr txBox="1">
              <a:spLocks noChangeArrowheads="1"/>
            </p:cNvSpPr>
            <p:nvPr/>
          </p:nvSpPr>
          <p:spPr bwMode="auto">
            <a:xfrm>
              <a:off x="1718" y="1223"/>
              <a:ext cx="3060" cy="75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dirty="0">
                  <a:solidFill>
                    <a:srgbClr val="FFFFFF"/>
                  </a:solidFill>
                </a:rPr>
                <a:t>If Outlook = sunny, no</a:t>
              </a:r>
            </a:p>
            <a:p>
              <a:r>
                <a:rPr lang="en-US" dirty="0">
                  <a:solidFill>
                    <a:srgbClr val="FFFFFF"/>
                  </a:solidFill>
                </a:rPr>
                <a:t> else if Outlook = overcast, yes</a:t>
              </a:r>
            </a:p>
            <a:p>
              <a:r>
                <a:rPr lang="en-US" dirty="0">
                  <a:solidFill>
                    <a:srgbClr val="FFFFFF"/>
                  </a:solidFill>
                </a:rPr>
                <a:t> else if Outlook = rainy and Windy = TRUE, no</a:t>
              </a:r>
            </a:p>
            <a:p>
              <a:r>
                <a:rPr lang="en-US" dirty="0">
                  <a:solidFill>
                    <a:srgbClr val="FFFFFF"/>
                  </a:solidFill>
                </a:rPr>
                <a:t> else yes</a:t>
              </a:r>
            </a:p>
          </p:txBody>
        </p:sp>
      </p:grpSp>
      <p:grpSp>
        <p:nvGrpSpPr>
          <p:cNvPr id="61447" name="Group 20"/>
          <p:cNvGrpSpPr>
            <a:grpSpLocks/>
          </p:cNvGrpSpPr>
          <p:nvPr/>
        </p:nvGrpSpPr>
        <p:grpSpPr bwMode="auto">
          <a:xfrm>
            <a:off x="727075" y="1981200"/>
            <a:ext cx="8120063" cy="4154488"/>
            <a:chOff x="458" y="1248"/>
            <a:chExt cx="5115" cy="2617"/>
          </a:xfrm>
        </p:grpSpPr>
        <p:sp>
          <p:nvSpPr>
            <p:cNvPr id="61448" name="Rectangle 19"/>
            <p:cNvSpPr>
              <a:spLocks noChangeArrowheads="1"/>
            </p:cNvSpPr>
            <p:nvPr/>
          </p:nvSpPr>
          <p:spPr bwMode="auto">
            <a:xfrm>
              <a:off x="528" y="1248"/>
              <a:ext cx="5040" cy="2592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61449" name="Text Box 18"/>
            <p:cNvSpPr txBox="1">
              <a:spLocks noChangeArrowheads="1"/>
            </p:cNvSpPr>
            <p:nvPr/>
          </p:nvSpPr>
          <p:spPr bwMode="auto">
            <a:xfrm>
              <a:off x="458" y="1248"/>
              <a:ext cx="5115" cy="2617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4400" u="sng" dirty="0">
                  <a:solidFill>
                    <a:srgbClr val="FFFFFF"/>
                  </a:solidFill>
                </a:rPr>
                <a:t>IMPORTANT!</a:t>
              </a:r>
            </a:p>
            <a:p>
              <a:pPr algn="ctr"/>
              <a:r>
                <a:rPr lang="en-US" sz="4400" dirty="0">
                  <a:solidFill>
                    <a:srgbClr val="FFFFFF"/>
                  </a:solidFill>
                </a:rPr>
                <a:t>If you evaluate the performance</a:t>
              </a:r>
            </a:p>
            <a:p>
              <a:pPr algn="ctr"/>
              <a:r>
                <a:rPr lang="en-US" sz="4400" dirty="0">
                  <a:solidFill>
                    <a:srgbClr val="FFFFFF"/>
                  </a:solidFill>
                </a:rPr>
                <a:t>of your rule on the same data</a:t>
              </a:r>
            </a:p>
            <a:p>
              <a:pPr algn="ctr"/>
              <a:r>
                <a:rPr lang="en-US" sz="4400" dirty="0">
                  <a:solidFill>
                    <a:srgbClr val="FFFFFF"/>
                  </a:solidFill>
                </a:rPr>
                <a:t>you trained on, you won</a:t>
              </a:r>
              <a:r>
                <a:rPr lang="ja-JP" altLang="en-US" sz="4400" dirty="0">
                  <a:solidFill>
                    <a:srgbClr val="FFFFFF"/>
                  </a:solidFill>
                </a:rPr>
                <a:t>’</a:t>
              </a:r>
              <a:r>
                <a:rPr lang="en-US" sz="4400" dirty="0">
                  <a:solidFill>
                    <a:srgbClr val="FFFFFF"/>
                  </a:solidFill>
                </a:rPr>
                <a:t>t</a:t>
              </a:r>
            </a:p>
            <a:p>
              <a:pPr algn="ctr"/>
              <a:r>
                <a:rPr lang="en-US" sz="4400" dirty="0">
                  <a:solidFill>
                    <a:srgbClr val="FFFFFF"/>
                  </a:solidFill>
                </a:rPr>
                <a:t>get an accurate estimate of</a:t>
              </a:r>
            </a:p>
            <a:p>
              <a:pPr algn="ctr"/>
              <a:r>
                <a:rPr lang="en-US" sz="4400" dirty="0">
                  <a:solidFill>
                    <a:srgbClr val="FFFFFF"/>
                  </a:solidFill>
                </a:rPr>
                <a:t>how well it will do on new data.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755847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>
                <a:latin typeface="Arial" charset="0"/>
              </a:rPr>
              <a:t>Best Approach</a:t>
            </a:r>
            <a:endParaRPr lang="en-US" dirty="0">
              <a:latin typeface="Arial" charset="0"/>
            </a:endParaRP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Arial" charset="0"/>
              </a:rPr>
              <a:t>Optimization set (for tuning parameters; </a:t>
            </a:r>
            <a:r>
              <a:rPr lang="en-US" i="1" dirty="0" smtClean="0">
                <a:latin typeface="Arial" charset="0"/>
              </a:rPr>
              <a:t>etc.</a:t>
            </a:r>
            <a:r>
              <a:rPr lang="en-US" dirty="0" smtClean="0">
                <a:latin typeface="Arial" charset="0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latin typeface="Arial" charset="0"/>
              </a:rPr>
              <a:t>Training set (for training your classifier)</a:t>
            </a:r>
          </a:p>
          <a:p>
            <a:pPr marL="0" indent="0">
              <a:buNone/>
            </a:pPr>
            <a:r>
              <a:rPr lang="en-US" dirty="0" smtClean="0">
                <a:latin typeface="Arial" charset="0"/>
              </a:rPr>
              <a:t>Testing set (for calculating scores)</a:t>
            </a:r>
          </a:p>
          <a:p>
            <a:pPr marL="0" indent="0">
              <a:buNone/>
            </a:pPr>
            <a:endParaRPr lang="en-US" dirty="0" smtClean="0">
              <a:latin typeface="Arial" charset="0"/>
            </a:endParaRPr>
          </a:p>
          <a:p>
            <a:pPr marL="0" indent="0">
              <a:buNone/>
            </a:pPr>
            <a:r>
              <a:rPr lang="en-US" dirty="0" smtClean="0">
                <a:latin typeface="Arial" charset="0"/>
              </a:rPr>
              <a:t>In practice: Not enough labeled data!</a:t>
            </a:r>
          </a:p>
          <a:p>
            <a:pPr marL="0" indent="0">
              <a:buNone/>
            </a:pPr>
            <a:r>
              <a:rPr lang="en-US" i="1" dirty="0" smtClean="0">
                <a:latin typeface="Arial" charset="0"/>
              </a:rPr>
              <a:t>Never </a:t>
            </a:r>
            <a:r>
              <a:rPr lang="en-US" dirty="0" smtClean="0">
                <a:latin typeface="Arial" charset="0"/>
              </a:rPr>
              <a:t>give up on the optimization set, just make it smaller</a:t>
            </a:r>
            <a:endParaRPr lang="en-US" i="1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5833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>
                <a:latin typeface="Arial" charset="0"/>
              </a:rPr>
              <a:t>Naïve Approach: When all you have is a hammer…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3276600" y="2971800"/>
            <a:ext cx="2286000" cy="2438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5124" name="Picture 4" descr="hamm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3276600"/>
            <a:ext cx="1790700" cy="181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125" name="Group 5"/>
          <p:cNvGrpSpPr>
            <a:grpSpLocks/>
          </p:cNvGrpSpPr>
          <p:nvPr/>
        </p:nvGrpSpPr>
        <p:grpSpPr bwMode="auto">
          <a:xfrm>
            <a:off x="6388100" y="3808413"/>
            <a:ext cx="2057400" cy="763587"/>
            <a:chOff x="3824" y="2519"/>
            <a:chExt cx="1296" cy="481"/>
          </a:xfrm>
        </p:grpSpPr>
        <p:sp>
          <p:nvSpPr>
            <p:cNvPr id="5132" name="Text Box 6"/>
            <p:cNvSpPr txBox="1">
              <a:spLocks noChangeArrowheads="1"/>
            </p:cNvSpPr>
            <p:nvPr/>
          </p:nvSpPr>
          <p:spPr bwMode="auto">
            <a:xfrm>
              <a:off x="3926" y="2519"/>
              <a:ext cx="1092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/>
                <a:t>Target</a:t>
              </a:r>
            </a:p>
            <a:p>
              <a:pPr algn="ctr"/>
              <a:r>
                <a:rPr lang="en-US"/>
                <a:t>Representation</a:t>
              </a:r>
            </a:p>
          </p:txBody>
        </p:sp>
        <p:sp>
          <p:nvSpPr>
            <p:cNvPr id="5133" name="Oval 7"/>
            <p:cNvSpPr>
              <a:spLocks noChangeArrowheads="1"/>
            </p:cNvSpPr>
            <p:nvPr/>
          </p:nvSpPr>
          <p:spPr bwMode="auto">
            <a:xfrm>
              <a:off x="3824" y="2520"/>
              <a:ext cx="1296" cy="4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126" name="Line 8"/>
          <p:cNvSpPr>
            <a:spLocks noChangeShapeType="1"/>
          </p:cNvSpPr>
          <p:nvPr/>
        </p:nvSpPr>
        <p:spPr bwMode="auto">
          <a:xfrm>
            <a:off x="2438400" y="4191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7" name="Line 9"/>
          <p:cNvSpPr>
            <a:spLocks noChangeShapeType="1"/>
          </p:cNvSpPr>
          <p:nvPr/>
        </p:nvSpPr>
        <p:spPr bwMode="auto">
          <a:xfrm>
            <a:off x="5562600" y="4191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8" name="Text Box 10"/>
          <p:cNvSpPr txBox="1">
            <a:spLocks noChangeArrowheads="1"/>
          </p:cNvSpPr>
          <p:nvPr/>
        </p:nvSpPr>
        <p:spPr bwMode="auto">
          <a:xfrm>
            <a:off x="1905000" y="5943600"/>
            <a:ext cx="5645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1"/>
              <a:t>Problem:</a:t>
            </a:r>
            <a:r>
              <a:rPr lang="en-US"/>
              <a:t> there isn</a:t>
            </a:r>
            <a:r>
              <a:rPr lang="ja-JP" altLang="en-US"/>
              <a:t>’</a:t>
            </a:r>
            <a:r>
              <a:rPr lang="en-US"/>
              <a:t>t one universally best approach!!!!!</a:t>
            </a:r>
          </a:p>
        </p:txBody>
      </p:sp>
      <p:grpSp>
        <p:nvGrpSpPr>
          <p:cNvPr id="5129" name="Group 11"/>
          <p:cNvGrpSpPr>
            <a:grpSpLocks/>
          </p:cNvGrpSpPr>
          <p:nvPr/>
        </p:nvGrpSpPr>
        <p:grpSpPr bwMode="auto">
          <a:xfrm>
            <a:off x="1219200" y="3733800"/>
            <a:ext cx="1219200" cy="838200"/>
            <a:chOff x="768" y="2352"/>
            <a:chExt cx="768" cy="528"/>
          </a:xfrm>
        </p:grpSpPr>
        <p:sp>
          <p:nvSpPr>
            <p:cNvPr id="5130" name="Text Box 12"/>
            <p:cNvSpPr txBox="1">
              <a:spLocks noChangeArrowheads="1"/>
            </p:cNvSpPr>
            <p:nvPr/>
          </p:nvSpPr>
          <p:spPr bwMode="auto">
            <a:xfrm>
              <a:off x="924" y="2352"/>
              <a:ext cx="42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endParaRPr lang="en-US"/>
            </a:p>
            <a:p>
              <a:pPr algn="ctr"/>
              <a:r>
                <a:rPr lang="en-US"/>
                <a:t>Data</a:t>
              </a:r>
            </a:p>
          </p:txBody>
        </p:sp>
        <p:sp>
          <p:nvSpPr>
            <p:cNvPr id="5131" name="Oval 13"/>
            <p:cNvSpPr>
              <a:spLocks noChangeArrowheads="1"/>
            </p:cNvSpPr>
            <p:nvPr/>
          </p:nvSpPr>
          <p:spPr bwMode="auto">
            <a:xfrm>
              <a:off x="768" y="2448"/>
              <a:ext cx="768" cy="4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586842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1117528" y="-152400"/>
            <a:ext cx="8026472" cy="13716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Cross Validation Helps for Small Data Sets</a:t>
            </a:r>
            <a:endParaRPr lang="en-US" dirty="0">
              <a:latin typeface="Arial" charset="0"/>
            </a:endParaRPr>
          </a:p>
        </p:txBody>
      </p:sp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>
          <a:xfrm>
            <a:off x="3352800" y="2362200"/>
            <a:ext cx="5791200" cy="3657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Let</a:t>
            </a:r>
            <a:r>
              <a:rPr lang="ja-JP" altLang="en-US" dirty="0">
                <a:latin typeface="Arial" charset="0"/>
              </a:rPr>
              <a:t>’</a:t>
            </a:r>
            <a:r>
              <a:rPr lang="en-US" dirty="0">
                <a:latin typeface="Arial" charset="0"/>
              </a:rPr>
              <a:t>s say your data has attributes A, B, and </a:t>
            </a:r>
            <a:r>
              <a:rPr lang="en-US" dirty="0" smtClean="0">
                <a:latin typeface="Arial" charset="0"/>
              </a:rPr>
              <a:t>C</a:t>
            </a:r>
            <a:endParaRPr lang="en-US" dirty="0">
              <a:latin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You want to train a rule to predict D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First train on 2, 3, 4, 5, 6,7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and apply trained model to 1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The results is Accuracy1</a:t>
            </a:r>
          </a:p>
        </p:txBody>
      </p:sp>
      <p:sp>
        <p:nvSpPr>
          <p:cNvPr id="66564" name="Rectangle 4"/>
          <p:cNvSpPr>
            <a:spLocks noChangeArrowheads="1"/>
          </p:cNvSpPr>
          <p:nvPr/>
        </p:nvSpPr>
        <p:spPr bwMode="auto">
          <a:xfrm>
            <a:off x="609600" y="1981200"/>
            <a:ext cx="2362200" cy="43434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66565" name="Line 5"/>
          <p:cNvSpPr>
            <a:spLocks noChangeShapeType="1"/>
          </p:cNvSpPr>
          <p:nvPr/>
        </p:nvSpPr>
        <p:spPr bwMode="auto">
          <a:xfrm>
            <a:off x="609600" y="25908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66" name="Line 6"/>
          <p:cNvSpPr>
            <a:spLocks noChangeShapeType="1"/>
          </p:cNvSpPr>
          <p:nvPr/>
        </p:nvSpPr>
        <p:spPr bwMode="auto">
          <a:xfrm>
            <a:off x="609600" y="32004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67" name="Line 7"/>
          <p:cNvSpPr>
            <a:spLocks noChangeShapeType="1"/>
          </p:cNvSpPr>
          <p:nvPr/>
        </p:nvSpPr>
        <p:spPr bwMode="auto">
          <a:xfrm>
            <a:off x="609600" y="38862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68" name="Line 8"/>
          <p:cNvSpPr>
            <a:spLocks noChangeShapeType="1"/>
          </p:cNvSpPr>
          <p:nvPr/>
        </p:nvSpPr>
        <p:spPr bwMode="auto">
          <a:xfrm>
            <a:off x="609600" y="44958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69" name="Line 9"/>
          <p:cNvSpPr>
            <a:spLocks noChangeShapeType="1"/>
          </p:cNvSpPr>
          <p:nvPr/>
        </p:nvSpPr>
        <p:spPr bwMode="auto">
          <a:xfrm>
            <a:off x="609600" y="51054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70" name="Line 10"/>
          <p:cNvSpPr>
            <a:spLocks noChangeShapeType="1"/>
          </p:cNvSpPr>
          <p:nvPr/>
        </p:nvSpPr>
        <p:spPr bwMode="auto">
          <a:xfrm>
            <a:off x="609600" y="57150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71" name="Text Box 11"/>
          <p:cNvSpPr txBox="1">
            <a:spLocks noChangeArrowheads="1"/>
          </p:cNvSpPr>
          <p:nvPr/>
        </p:nvSpPr>
        <p:spPr bwMode="auto">
          <a:xfrm>
            <a:off x="1638300" y="21336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1</a:t>
            </a:r>
          </a:p>
        </p:txBody>
      </p:sp>
      <p:sp>
        <p:nvSpPr>
          <p:cNvPr id="66572" name="Text Box 12"/>
          <p:cNvSpPr txBox="1">
            <a:spLocks noChangeArrowheads="1"/>
          </p:cNvSpPr>
          <p:nvPr/>
        </p:nvSpPr>
        <p:spPr bwMode="auto">
          <a:xfrm>
            <a:off x="1638300" y="27432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2</a:t>
            </a:r>
          </a:p>
        </p:txBody>
      </p:sp>
      <p:sp>
        <p:nvSpPr>
          <p:cNvPr id="66573" name="Text Box 13"/>
          <p:cNvSpPr txBox="1">
            <a:spLocks noChangeArrowheads="1"/>
          </p:cNvSpPr>
          <p:nvPr/>
        </p:nvSpPr>
        <p:spPr bwMode="auto">
          <a:xfrm>
            <a:off x="1638300" y="34290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3</a:t>
            </a:r>
          </a:p>
        </p:txBody>
      </p:sp>
      <p:sp>
        <p:nvSpPr>
          <p:cNvPr id="66574" name="Text Box 14"/>
          <p:cNvSpPr txBox="1">
            <a:spLocks noChangeArrowheads="1"/>
          </p:cNvSpPr>
          <p:nvPr/>
        </p:nvSpPr>
        <p:spPr bwMode="auto">
          <a:xfrm>
            <a:off x="1638300" y="40386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4</a:t>
            </a:r>
          </a:p>
        </p:txBody>
      </p:sp>
      <p:sp>
        <p:nvSpPr>
          <p:cNvPr id="66575" name="Text Box 15"/>
          <p:cNvSpPr txBox="1">
            <a:spLocks noChangeArrowheads="1"/>
          </p:cNvSpPr>
          <p:nvPr/>
        </p:nvSpPr>
        <p:spPr bwMode="auto">
          <a:xfrm>
            <a:off x="1638300" y="46482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5</a:t>
            </a:r>
          </a:p>
        </p:txBody>
      </p:sp>
      <p:sp>
        <p:nvSpPr>
          <p:cNvPr id="66576" name="Text Box 16"/>
          <p:cNvSpPr txBox="1">
            <a:spLocks noChangeArrowheads="1"/>
          </p:cNvSpPr>
          <p:nvPr/>
        </p:nvSpPr>
        <p:spPr bwMode="auto">
          <a:xfrm>
            <a:off x="1638300" y="52578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6</a:t>
            </a:r>
          </a:p>
        </p:txBody>
      </p:sp>
      <p:sp>
        <p:nvSpPr>
          <p:cNvPr id="66577" name="Text Box 17"/>
          <p:cNvSpPr txBox="1">
            <a:spLocks noChangeArrowheads="1"/>
          </p:cNvSpPr>
          <p:nvPr/>
        </p:nvSpPr>
        <p:spPr bwMode="auto">
          <a:xfrm>
            <a:off x="1638300" y="58674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7</a:t>
            </a:r>
          </a:p>
        </p:txBody>
      </p:sp>
      <p:sp>
        <p:nvSpPr>
          <p:cNvPr id="66578" name="Text Box 18"/>
          <p:cNvSpPr txBox="1">
            <a:spLocks noChangeArrowheads="1"/>
          </p:cNvSpPr>
          <p:nvPr/>
        </p:nvSpPr>
        <p:spPr bwMode="auto">
          <a:xfrm>
            <a:off x="685800" y="2133600"/>
            <a:ext cx="768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1">
                <a:solidFill>
                  <a:srgbClr val="A50021"/>
                </a:solidFill>
              </a:rPr>
              <a:t>TEST</a:t>
            </a:r>
          </a:p>
        </p:txBody>
      </p:sp>
      <p:sp>
        <p:nvSpPr>
          <p:cNvPr id="66579" name="Text Box 19"/>
          <p:cNvSpPr txBox="1">
            <a:spLocks noChangeArrowheads="1"/>
          </p:cNvSpPr>
          <p:nvPr/>
        </p:nvSpPr>
        <p:spPr bwMode="auto">
          <a:xfrm>
            <a:off x="685800" y="5181600"/>
            <a:ext cx="882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1">
                <a:solidFill>
                  <a:srgbClr val="008000"/>
                </a:solidFill>
              </a:rPr>
              <a:t>TRAIN</a:t>
            </a:r>
          </a:p>
        </p:txBody>
      </p:sp>
      <p:sp>
        <p:nvSpPr>
          <p:cNvPr id="66580" name="Text Box 20"/>
          <p:cNvSpPr txBox="1">
            <a:spLocks noChangeArrowheads="1"/>
          </p:cNvSpPr>
          <p:nvPr/>
        </p:nvSpPr>
        <p:spPr bwMode="auto">
          <a:xfrm>
            <a:off x="685800" y="4648200"/>
            <a:ext cx="882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1">
                <a:solidFill>
                  <a:srgbClr val="008000"/>
                </a:solidFill>
              </a:rPr>
              <a:t>TRAIN</a:t>
            </a:r>
          </a:p>
        </p:txBody>
      </p:sp>
      <p:sp>
        <p:nvSpPr>
          <p:cNvPr id="66581" name="Text Box 21"/>
          <p:cNvSpPr txBox="1">
            <a:spLocks noChangeArrowheads="1"/>
          </p:cNvSpPr>
          <p:nvPr/>
        </p:nvSpPr>
        <p:spPr bwMode="auto">
          <a:xfrm>
            <a:off x="685800" y="4038600"/>
            <a:ext cx="882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1">
                <a:solidFill>
                  <a:srgbClr val="008000"/>
                </a:solidFill>
              </a:rPr>
              <a:t>TRAIN</a:t>
            </a:r>
          </a:p>
        </p:txBody>
      </p:sp>
      <p:sp>
        <p:nvSpPr>
          <p:cNvPr id="66582" name="Text Box 22"/>
          <p:cNvSpPr txBox="1">
            <a:spLocks noChangeArrowheads="1"/>
          </p:cNvSpPr>
          <p:nvPr/>
        </p:nvSpPr>
        <p:spPr bwMode="auto">
          <a:xfrm>
            <a:off x="685800" y="3352800"/>
            <a:ext cx="882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1">
                <a:solidFill>
                  <a:srgbClr val="008000"/>
                </a:solidFill>
              </a:rPr>
              <a:t>TRAIN</a:t>
            </a:r>
          </a:p>
        </p:txBody>
      </p:sp>
      <p:sp>
        <p:nvSpPr>
          <p:cNvPr id="66583" name="Text Box 23"/>
          <p:cNvSpPr txBox="1">
            <a:spLocks noChangeArrowheads="1"/>
          </p:cNvSpPr>
          <p:nvPr/>
        </p:nvSpPr>
        <p:spPr bwMode="auto">
          <a:xfrm>
            <a:off x="685800" y="5791200"/>
            <a:ext cx="882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1">
                <a:solidFill>
                  <a:srgbClr val="008000"/>
                </a:solidFill>
              </a:rPr>
              <a:t>TRAIN</a:t>
            </a:r>
          </a:p>
        </p:txBody>
      </p:sp>
      <p:sp>
        <p:nvSpPr>
          <p:cNvPr id="66584" name="Text Box 24"/>
          <p:cNvSpPr txBox="1">
            <a:spLocks noChangeArrowheads="1"/>
          </p:cNvSpPr>
          <p:nvPr/>
        </p:nvSpPr>
        <p:spPr bwMode="auto">
          <a:xfrm>
            <a:off x="685800" y="2743200"/>
            <a:ext cx="882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1">
                <a:solidFill>
                  <a:srgbClr val="008000"/>
                </a:solidFill>
              </a:rPr>
              <a:t>TRAIN</a:t>
            </a:r>
          </a:p>
        </p:txBody>
      </p:sp>
      <p:sp>
        <p:nvSpPr>
          <p:cNvPr id="66585" name="Text Box 25"/>
          <p:cNvSpPr txBox="1">
            <a:spLocks noChangeArrowheads="1"/>
          </p:cNvSpPr>
          <p:nvPr/>
        </p:nvSpPr>
        <p:spPr bwMode="auto">
          <a:xfrm>
            <a:off x="1117528" y="1402556"/>
            <a:ext cx="933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1" dirty="0"/>
              <a:t>Fold: 1</a:t>
            </a:r>
          </a:p>
        </p:txBody>
      </p:sp>
    </p:spTree>
    <p:extLst>
      <p:ext uri="{BB962C8B-B14F-4D97-AF65-F5344CB8AC3E}">
        <p14:creationId xmlns:p14="http://schemas.microsoft.com/office/powerpoint/2010/main" val="30107808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52400"/>
            <a:ext cx="8229600" cy="13716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		Cross </a:t>
            </a:r>
            <a:r>
              <a:rPr lang="en-US" dirty="0">
                <a:latin typeface="Arial" charset="0"/>
              </a:rPr>
              <a:t>Validation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7588" name="Rectangle 4"/>
          <p:cNvSpPr>
            <a:spLocks noChangeArrowheads="1"/>
          </p:cNvSpPr>
          <p:nvPr/>
        </p:nvSpPr>
        <p:spPr bwMode="auto">
          <a:xfrm>
            <a:off x="609600" y="1981200"/>
            <a:ext cx="2362200" cy="43434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67589" name="Line 5"/>
          <p:cNvSpPr>
            <a:spLocks noChangeShapeType="1"/>
          </p:cNvSpPr>
          <p:nvPr/>
        </p:nvSpPr>
        <p:spPr bwMode="auto">
          <a:xfrm>
            <a:off x="609600" y="25908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590" name="Line 6"/>
          <p:cNvSpPr>
            <a:spLocks noChangeShapeType="1"/>
          </p:cNvSpPr>
          <p:nvPr/>
        </p:nvSpPr>
        <p:spPr bwMode="auto">
          <a:xfrm>
            <a:off x="609600" y="32004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591" name="Line 7"/>
          <p:cNvSpPr>
            <a:spLocks noChangeShapeType="1"/>
          </p:cNvSpPr>
          <p:nvPr/>
        </p:nvSpPr>
        <p:spPr bwMode="auto">
          <a:xfrm>
            <a:off x="609600" y="38862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592" name="Line 8"/>
          <p:cNvSpPr>
            <a:spLocks noChangeShapeType="1"/>
          </p:cNvSpPr>
          <p:nvPr/>
        </p:nvSpPr>
        <p:spPr bwMode="auto">
          <a:xfrm>
            <a:off x="609600" y="44958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593" name="Line 9"/>
          <p:cNvSpPr>
            <a:spLocks noChangeShapeType="1"/>
          </p:cNvSpPr>
          <p:nvPr/>
        </p:nvSpPr>
        <p:spPr bwMode="auto">
          <a:xfrm>
            <a:off x="609600" y="51054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594" name="Line 10"/>
          <p:cNvSpPr>
            <a:spLocks noChangeShapeType="1"/>
          </p:cNvSpPr>
          <p:nvPr/>
        </p:nvSpPr>
        <p:spPr bwMode="auto">
          <a:xfrm>
            <a:off x="609600" y="57150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595" name="Text Box 11"/>
          <p:cNvSpPr txBox="1">
            <a:spLocks noChangeArrowheads="1"/>
          </p:cNvSpPr>
          <p:nvPr/>
        </p:nvSpPr>
        <p:spPr bwMode="auto">
          <a:xfrm>
            <a:off x="1638300" y="21336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1</a:t>
            </a:r>
          </a:p>
        </p:txBody>
      </p:sp>
      <p:sp>
        <p:nvSpPr>
          <p:cNvPr id="67596" name="Text Box 12"/>
          <p:cNvSpPr txBox="1">
            <a:spLocks noChangeArrowheads="1"/>
          </p:cNvSpPr>
          <p:nvPr/>
        </p:nvSpPr>
        <p:spPr bwMode="auto">
          <a:xfrm>
            <a:off x="1638300" y="27432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2</a:t>
            </a:r>
          </a:p>
        </p:txBody>
      </p:sp>
      <p:sp>
        <p:nvSpPr>
          <p:cNvPr id="67597" name="Text Box 13"/>
          <p:cNvSpPr txBox="1">
            <a:spLocks noChangeArrowheads="1"/>
          </p:cNvSpPr>
          <p:nvPr/>
        </p:nvSpPr>
        <p:spPr bwMode="auto">
          <a:xfrm>
            <a:off x="1638300" y="34290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3</a:t>
            </a:r>
          </a:p>
        </p:txBody>
      </p:sp>
      <p:sp>
        <p:nvSpPr>
          <p:cNvPr id="67598" name="Text Box 14"/>
          <p:cNvSpPr txBox="1">
            <a:spLocks noChangeArrowheads="1"/>
          </p:cNvSpPr>
          <p:nvPr/>
        </p:nvSpPr>
        <p:spPr bwMode="auto">
          <a:xfrm>
            <a:off x="1638300" y="40386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4</a:t>
            </a:r>
          </a:p>
        </p:txBody>
      </p:sp>
      <p:sp>
        <p:nvSpPr>
          <p:cNvPr id="67599" name="Text Box 15"/>
          <p:cNvSpPr txBox="1">
            <a:spLocks noChangeArrowheads="1"/>
          </p:cNvSpPr>
          <p:nvPr/>
        </p:nvSpPr>
        <p:spPr bwMode="auto">
          <a:xfrm>
            <a:off x="1638300" y="46482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5</a:t>
            </a:r>
          </a:p>
        </p:txBody>
      </p:sp>
      <p:sp>
        <p:nvSpPr>
          <p:cNvPr id="67600" name="Text Box 16"/>
          <p:cNvSpPr txBox="1">
            <a:spLocks noChangeArrowheads="1"/>
          </p:cNvSpPr>
          <p:nvPr/>
        </p:nvSpPr>
        <p:spPr bwMode="auto">
          <a:xfrm>
            <a:off x="1638300" y="52578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6</a:t>
            </a:r>
          </a:p>
        </p:txBody>
      </p:sp>
      <p:sp>
        <p:nvSpPr>
          <p:cNvPr id="67601" name="Text Box 17"/>
          <p:cNvSpPr txBox="1">
            <a:spLocks noChangeArrowheads="1"/>
          </p:cNvSpPr>
          <p:nvPr/>
        </p:nvSpPr>
        <p:spPr bwMode="auto">
          <a:xfrm>
            <a:off x="1638300" y="58674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7</a:t>
            </a:r>
          </a:p>
        </p:txBody>
      </p:sp>
      <p:sp>
        <p:nvSpPr>
          <p:cNvPr id="67602" name="Text Box 18"/>
          <p:cNvSpPr txBox="1">
            <a:spLocks noChangeArrowheads="1"/>
          </p:cNvSpPr>
          <p:nvPr/>
        </p:nvSpPr>
        <p:spPr bwMode="auto">
          <a:xfrm>
            <a:off x="685800" y="2133600"/>
            <a:ext cx="882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1">
                <a:solidFill>
                  <a:srgbClr val="008000"/>
                </a:solidFill>
              </a:rPr>
              <a:t>TRAIN</a:t>
            </a:r>
          </a:p>
        </p:txBody>
      </p:sp>
      <p:sp>
        <p:nvSpPr>
          <p:cNvPr id="67603" name="Text Box 19"/>
          <p:cNvSpPr txBox="1">
            <a:spLocks noChangeArrowheads="1"/>
          </p:cNvSpPr>
          <p:nvPr/>
        </p:nvSpPr>
        <p:spPr bwMode="auto">
          <a:xfrm>
            <a:off x="685800" y="5181600"/>
            <a:ext cx="882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1">
                <a:solidFill>
                  <a:srgbClr val="008000"/>
                </a:solidFill>
              </a:rPr>
              <a:t>TRAIN</a:t>
            </a:r>
          </a:p>
        </p:txBody>
      </p:sp>
      <p:sp>
        <p:nvSpPr>
          <p:cNvPr id="67604" name="Text Box 20"/>
          <p:cNvSpPr txBox="1">
            <a:spLocks noChangeArrowheads="1"/>
          </p:cNvSpPr>
          <p:nvPr/>
        </p:nvSpPr>
        <p:spPr bwMode="auto">
          <a:xfrm>
            <a:off x="685800" y="4648200"/>
            <a:ext cx="882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1">
                <a:solidFill>
                  <a:srgbClr val="008000"/>
                </a:solidFill>
              </a:rPr>
              <a:t>TRAIN</a:t>
            </a:r>
          </a:p>
        </p:txBody>
      </p:sp>
      <p:sp>
        <p:nvSpPr>
          <p:cNvPr id="67605" name="Text Box 21"/>
          <p:cNvSpPr txBox="1">
            <a:spLocks noChangeArrowheads="1"/>
          </p:cNvSpPr>
          <p:nvPr/>
        </p:nvSpPr>
        <p:spPr bwMode="auto">
          <a:xfrm>
            <a:off x="685800" y="4038600"/>
            <a:ext cx="882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1">
                <a:solidFill>
                  <a:srgbClr val="008000"/>
                </a:solidFill>
              </a:rPr>
              <a:t>TRAIN</a:t>
            </a:r>
          </a:p>
        </p:txBody>
      </p:sp>
      <p:sp>
        <p:nvSpPr>
          <p:cNvPr id="67606" name="Text Box 22"/>
          <p:cNvSpPr txBox="1">
            <a:spLocks noChangeArrowheads="1"/>
          </p:cNvSpPr>
          <p:nvPr/>
        </p:nvSpPr>
        <p:spPr bwMode="auto">
          <a:xfrm>
            <a:off x="685800" y="3352800"/>
            <a:ext cx="882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1">
                <a:solidFill>
                  <a:srgbClr val="008000"/>
                </a:solidFill>
              </a:rPr>
              <a:t>TRAIN</a:t>
            </a:r>
          </a:p>
        </p:txBody>
      </p:sp>
      <p:sp>
        <p:nvSpPr>
          <p:cNvPr id="67607" name="Text Box 23"/>
          <p:cNvSpPr txBox="1">
            <a:spLocks noChangeArrowheads="1"/>
          </p:cNvSpPr>
          <p:nvPr/>
        </p:nvSpPr>
        <p:spPr bwMode="auto">
          <a:xfrm>
            <a:off x="685800" y="5791200"/>
            <a:ext cx="882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1">
                <a:solidFill>
                  <a:srgbClr val="008000"/>
                </a:solidFill>
              </a:rPr>
              <a:t>TRAIN</a:t>
            </a:r>
          </a:p>
        </p:txBody>
      </p:sp>
      <p:sp>
        <p:nvSpPr>
          <p:cNvPr id="67608" name="Text Box 24"/>
          <p:cNvSpPr txBox="1">
            <a:spLocks noChangeArrowheads="1"/>
          </p:cNvSpPr>
          <p:nvPr/>
        </p:nvSpPr>
        <p:spPr bwMode="auto">
          <a:xfrm>
            <a:off x="685800" y="2743200"/>
            <a:ext cx="768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1">
                <a:solidFill>
                  <a:srgbClr val="A50021"/>
                </a:solidFill>
              </a:rPr>
              <a:t>TEST</a:t>
            </a:r>
          </a:p>
        </p:txBody>
      </p:sp>
      <p:sp>
        <p:nvSpPr>
          <p:cNvPr id="27" name="Rectangle 3"/>
          <p:cNvSpPr txBox="1">
            <a:spLocks noChangeArrowheads="1"/>
          </p:cNvSpPr>
          <p:nvPr/>
        </p:nvSpPr>
        <p:spPr bwMode="auto">
          <a:xfrm>
            <a:off x="3352800" y="2362200"/>
            <a:ext cx="57912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135000"/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25000"/>
              <a:buFont typeface="Wingdings" charset="0"/>
              <a:buChar char="§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Times" charset="0"/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9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228850" indent="-228600" algn="l" rtl="0" fontAlgn="base">
              <a:spcBef>
                <a:spcPct val="20000"/>
              </a:spcBef>
              <a:spcAft>
                <a:spcPct val="0"/>
              </a:spcAft>
              <a:buSzPct val="9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686050" indent="-228600" algn="l" rtl="0" fontAlgn="base">
              <a:spcBef>
                <a:spcPct val="20000"/>
              </a:spcBef>
              <a:spcAft>
                <a:spcPct val="0"/>
              </a:spcAft>
              <a:buSzPct val="9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143250" indent="-228600" algn="l" rtl="0" fontAlgn="base">
              <a:spcBef>
                <a:spcPct val="20000"/>
              </a:spcBef>
              <a:spcAft>
                <a:spcPct val="0"/>
              </a:spcAft>
              <a:buSzPct val="9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00450" indent="-228600" algn="l" rtl="0" fontAlgn="base">
              <a:spcBef>
                <a:spcPct val="20000"/>
              </a:spcBef>
              <a:spcAft>
                <a:spcPct val="0"/>
              </a:spcAft>
              <a:buSzPct val="9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Let</a:t>
            </a:r>
            <a:r>
              <a:rPr lang="ja-JP" altLang="en-US" dirty="0" smtClean="0">
                <a:latin typeface="Arial" charset="0"/>
              </a:rPr>
              <a:t>’</a:t>
            </a:r>
            <a:r>
              <a:rPr lang="en-US" dirty="0" smtClean="0">
                <a:latin typeface="Arial" charset="0"/>
              </a:rPr>
              <a:t>s say your data has attributes A, B, and C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You want to train a rule to predict D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First train on 1, 3, 4, 5, 6,7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and apply trained model to 1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The results is Accuracy2</a:t>
            </a:r>
            <a:endParaRPr lang="en-US" dirty="0">
              <a:latin typeface="Arial" charset="0"/>
            </a:endParaRPr>
          </a:p>
        </p:txBody>
      </p:sp>
      <p:sp>
        <p:nvSpPr>
          <p:cNvPr id="28" name="Text Box 25"/>
          <p:cNvSpPr txBox="1">
            <a:spLocks noChangeArrowheads="1"/>
          </p:cNvSpPr>
          <p:nvPr/>
        </p:nvSpPr>
        <p:spPr bwMode="auto">
          <a:xfrm>
            <a:off x="1117528" y="1402556"/>
            <a:ext cx="933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1" dirty="0"/>
              <a:t>Fold: </a:t>
            </a:r>
            <a:r>
              <a:rPr lang="en-US" b="1" dirty="0" smtClean="0"/>
              <a:t>2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695590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52400"/>
            <a:ext cx="8229600" cy="13716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		Cross </a:t>
            </a:r>
            <a:r>
              <a:rPr lang="en-US" dirty="0">
                <a:latin typeface="Arial" charset="0"/>
              </a:rPr>
              <a:t>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8612" name="Rectangle 4"/>
          <p:cNvSpPr>
            <a:spLocks noChangeArrowheads="1"/>
          </p:cNvSpPr>
          <p:nvPr/>
        </p:nvSpPr>
        <p:spPr bwMode="auto">
          <a:xfrm>
            <a:off x="609600" y="1981200"/>
            <a:ext cx="2362200" cy="43434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68613" name="Line 5"/>
          <p:cNvSpPr>
            <a:spLocks noChangeShapeType="1"/>
          </p:cNvSpPr>
          <p:nvPr/>
        </p:nvSpPr>
        <p:spPr bwMode="auto">
          <a:xfrm>
            <a:off x="609600" y="25908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14" name="Line 6"/>
          <p:cNvSpPr>
            <a:spLocks noChangeShapeType="1"/>
          </p:cNvSpPr>
          <p:nvPr/>
        </p:nvSpPr>
        <p:spPr bwMode="auto">
          <a:xfrm>
            <a:off x="609600" y="32004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15" name="Line 7"/>
          <p:cNvSpPr>
            <a:spLocks noChangeShapeType="1"/>
          </p:cNvSpPr>
          <p:nvPr/>
        </p:nvSpPr>
        <p:spPr bwMode="auto">
          <a:xfrm>
            <a:off x="609600" y="38862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16" name="Line 8"/>
          <p:cNvSpPr>
            <a:spLocks noChangeShapeType="1"/>
          </p:cNvSpPr>
          <p:nvPr/>
        </p:nvSpPr>
        <p:spPr bwMode="auto">
          <a:xfrm>
            <a:off x="609600" y="44958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17" name="Line 9"/>
          <p:cNvSpPr>
            <a:spLocks noChangeShapeType="1"/>
          </p:cNvSpPr>
          <p:nvPr/>
        </p:nvSpPr>
        <p:spPr bwMode="auto">
          <a:xfrm>
            <a:off x="609600" y="51054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18" name="Line 10"/>
          <p:cNvSpPr>
            <a:spLocks noChangeShapeType="1"/>
          </p:cNvSpPr>
          <p:nvPr/>
        </p:nvSpPr>
        <p:spPr bwMode="auto">
          <a:xfrm>
            <a:off x="609600" y="57150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19" name="Text Box 11"/>
          <p:cNvSpPr txBox="1">
            <a:spLocks noChangeArrowheads="1"/>
          </p:cNvSpPr>
          <p:nvPr/>
        </p:nvSpPr>
        <p:spPr bwMode="auto">
          <a:xfrm>
            <a:off x="1638300" y="21336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1</a:t>
            </a:r>
          </a:p>
        </p:txBody>
      </p:sp>
      <p:sp>
        <p:nvSpPr>
          <p:cNvPr id="68620" name="Text Box 12"/>
          <p:cNvSpPr txBox="1">
            <a:spLocks noChangeArrowheads="1"/>
          </p:cNvSpPr>
          <p:nvPr/>
        </p:nvSpPr>
        <p:spPr bwMode="auto">
          <a:xfrm>
            <a:off x="1638300" y="27432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2</a:t>
            </a:r>
          </a:p>
        </p:txBody>
      </p:sp>
      <p:sp>
        <p:nvSpPr>
          <p:cNvPr id="68621" name="Text Box 13"/>
          <p:cNvSpPr txBox="1">
            <a:spLocks noChangeArrowheads="1"/>
          </p:cNvSpPr>
          <p:nvPr/>
        </p:nvSpPr>
        <p:spPr bwMode="auto">
          <a:xfrm>
            <a:off x="1638300" y="34290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3</a:t>
            </a:r>
          </a:p>
        </p:txBody>
      </p:sp>
      <p:sp>
        <p:nvSpPr>
          <p:cNvPr id="68622" name="Text Box 14"/>
          <p:cNvSpPr txBox="1">
            <a:spLocks noChangeArrowheads="1"/>
          </p:cNvSpPr>
          <p:nvPr/>
        </p:nvSpPr>
        <p:spPr bwMode="auto">
          <a:xfrm>
            <a:off x="1638300" y="40386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4</a:t>
            </a:r>
          </a:p>
        </p:txBody>
      </p:sp>
      <p:sp>
        <p:nvSpPr>
          <p:cNvPr id="68623" name="Text Box 15"/>
          <p:cNvSpPr txBox="1">
            <a:spLocks noChangeArrowheads="1"/>
          </p:cNvSpPr>
          <p:nvPr/>
        </p:nvSpPr>
        <p:spPr bwMode="auto">
          <a:xfrm>
            <a:off x="1638300" y="46482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5</a:t>
            </a:r>
          </a:p>
        </p:txBody>
      </p:sp>
      <p:sp>
        <p:nvSpPr>
          <p:cNvPr id="68624" name="Text Box 16"/>
          <p:cNvSpPr txBox="1">
            <a:spLocks noChangeArrowheads="1"/>
          </p:cNvSpPr>
          <p:nvPr/>
        </p:nvSpPr>
        <p:spPr bwMode="auto">
          <a:xfrm>
            <a:off x="1638300" y="52578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6</a:t>
            </a:r>
          </a:p>
        </p:txBody>
      </p:sp>
      <p:sp>
        <p:nvSpPr>
          <p:cNvPr id="68625" name="Text Box 17"/>
          <p:cNvSpPr txBox="1">
            <a:spLocks noChangeArrowheads="1"/>
          </p:cNvSpPr>
          <p:nvPr/>
        </p:nvSpPr>
        <p:spPr bwMode="auto">
          <a:xfrm>
            <a:off x="1638300" y="58674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7</a:t>
            </a:r>
          </a:p>
        </p:txBody>
      </p:sp>
      <p:sp>
        <p:nvSpPr>
          <p:cNvPr id="68626" name="Text Box 18"/>
          <p:cNvSpPr txBox="1">
            <a:spLocks noChangeArrowheads="1"/>
          </p:cNvSpPr>
          <p:nvPr/>
        </p:nvSpPr>
        <p:spPr bwMode="auto">
          <a:xfrm>
            <a:off x="685800" y="2133600"/>
            <a:ext cx="882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1">
                <a:solidFill>
                  <a:srgbClr val="008000"/>
                </a:solidFill>
              </a:rPr>
              <a:t>TRAIN</a:t>
            </a:r>
          </a:p>
        </p:txBody>
      </p:sp>
      <p:sp>
        <p:nvSpPr>
          <p:cNvPr id="68627" name="Text Box 19"/>
          <p:cNvSpPr txBox="1">
            <a:spLocks noChangeArrowheads="1"/>
          </p:cNvSpPr>
          <p:nvPr/>
        </p:nvSpPr>
        <p:spPr bwMode="auto">
          <a:xfrm>
            <a:off x="685800" y="5181600"/>
            <a:ext cx="882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1">
                <a:solidFill>
                  <a:srgbClr val="008000"/>
                </a:solidFill>
              </a:rPr>
              <a:t>TRAIN</a:t>
            </a:r>
          </a:p>
        </p:txBody>
      </p:sp>
      <p:sp>
        <p:nvSpPr>
          <p:cNvPr id="68628" name="Text Box 20"/>
          <p:cNvSpPr txBox="1">
            <a:spLocks noChangeArrowheads="1"/>
          </p:cNvSpPr>
          <p:nvPr/>
        </p:nvSpPr>
        <p:spPr bwMode="auto">
          <a:xfrm>
            <a:off x="685800" y="4648200"/>
            <a:ext cx="882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1">
                <a:solidFill>
                  <a:srgbClr val="008000"/>
                </a:solidFill>
              </a:rPr>
              <a:t>TRAIN</a:t>
            </a:r>
          </a:p>
        </p:txBody>
      </p:sp>
      <p:sp>
        <p:nvSpPr>
          <p:cNvPr id="68629" name="Text Box 21"/>
          <p:cNvSpPr txBox="1">
            <a:spLocks noChangeArrowheads="1"/>
          </p:cNvSpPr>
          <p:nvPr/>
        </p:nvSpPr>
        <p:spPr bwMode="auto">
          <a:xfrm>
            <a:off x="685800" y="4038600"/>
            <a:ext cx="882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1">
                <a:solidFill>
                  <a:srgbClr val="008000"/>
                </a:solidFill>
              </a:rPr>
              <a:t>TRAIN</a:t>
            </a:r>
          </a:p>
        </p:txBody>
      </p:sp>
      <p:sp>
        <p:nvSpPr>
          <p:cNvPr id="68630" name="Text Box 22"/>
          <p:cNvSpPr txBox="1">
            <a:spLocks noChangeArrowheads="1"/>
          </p:cNvSpPr>
          <p:nvPr/>
        </p:nvSpPr>
        <p:spPr bwMode="auto">
          <a:xfrm>
            <a:off x="685800" y="3352800"/>
            <a:ext cx="768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1">
                <a:solidFill>
                  <a:srgbClr val="A50021"/>
                </a:solidFill>
              </a:rPr>
              <a:t>TEST</a:t>
            </a:r>
          </a:p>
        </p:txBody>
      </p:sp>
      <p:sp>
        <p:nvSpPr>
          <p:cNvPr id="68631" name="Text Box 23"/>
          <p:cNvSpPr txBox="1">
            <a:spLocks noChangeArrowheads="1"/>
          </p:cNvSpPr>
          <p:nvPr/>
        </p:nvSpPr>
        <p:spPr bwMode="auto">
          <a:xfrm>
            <a:off x="685800" y="5791200"/>
            <a:ext cx="882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1">
                <a:solidFill>
                  <a:srgbClr val="008000"/>
                </a:solidFill>
              </a:rPr>
              <a:t>TRAIN</a:t>
            </a:r>
          </a:p>
        </p:txBody>
      </p:sp>
      <p:sp>
        <p:nvSpPr>
          <p:cNvPr id="68632" name="Text Box 24"/>
          <p:cNvSpPr txBox="1">
            <a:spLocks noChangeArrowheads="1"/>
          </p:cNvSpPr>
          <p:nvPr/>
        </p:nvSpPr>
        <p:spPr bwMode="auto">
          <a:xfrm>
            <a:off x="685800" y="2743200"/>
            <a:ext cx="882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1">
                <a:solidFill>
                  <a:srgbClr val="008000"/>
                </a:solidFill>
              </a:rPr>
              <a:t>TRAIN</a:t>
            </a:r>
          </a:p>
        </p:txBody>
      </p:sp>
      <p:sp>
        <p:nvSpPr>
          <p:cNvPr id="28" name="Rectangle 3"/>
          <p:cNvSpPr txBox="1">
            <a:spLocks noChangeArrowheads="1"/>
          </p:cNvSpPr>
          <p:nvPr/>
        </p:nvSpPr>
        <p:spPr bwMode="auto">
          <a:xfrm>
            <a:off x="3352800" y="2362200"/>
            <a:ext cx="57912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135000"/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25000"/>
              <a:buFont typeface="Wingdings" charset="0"/>
              <a:buChar char="§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Times" charset="0"/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9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228850" indent="-228600" algn="l" rtl="0" fontAlgn="base">
              <a:spcBef>
                <a:spcPct val="20000"/>
              </a:spcBef>
              <a:spcAft>
                <a:spcPct val="0"/>
              </a:spcAft>
              <a:buSzPct val="9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686050" indent="-228600" algn="l" rtl="0" fontAlgn="base">
              <a:spcBef>
                <a:spcPct val="20000"/>
              </a:spcBef>
              <a:spcAft>
                <a:spcPct val="0"/>
              </a:spcAft>
              <a:buSzPct val="9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143250" indent="-228600" algn="l" rtl="0" fontAlgn="base">
              <a:spcBef>
                <a:spcPct val="20000"/>
              </a:spcBef>
              <a:spcAft>
                <a:spcPct val="0"/>
              </a:spcAft>
              <a:buSzPct val="9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00450" indent="-228600" algn="l" rtl="0" fontAlgn="base">
              <a:spcBef>
                <a:spcPct val="20000"/>
              </a:spcBef>
              <a:spcAft>
                <a:spcPct val="0"/>
              </a:spcAft>
              <a:buSzPct val="9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Let</a:t>
            </a:r>
            <a:r>
              <a:rPr lang="ja-JP" altLang="en-US" dirty="0" smtClean="0">
                <a:latin typeface="Arial" charset="0"/>
              </a:rPr>
              <a:t>’</a:t>
            </a:r>
            <a:r>
              <a:rPr lang="en-US" dirty="0" smtClean="0">
                <a:latin typeface="Arial" charset="0"/>
              </a:rPr>
              <a:t>s say your data has attributes A, B, and C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You want to train a rule to predict D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First train on 1, </a:t>
            </a:r>
            <a:r>
              <a:rPr lang="en-US" dirty="0">
                <a:latin typeface="Arial" charset="0"/>
              </a:rPr>
              <a:t>2</a:t>
            </a:r>
            <a:r>
              <a:rPr lang="en-US" dirty="0" smtClean="0">
                <a:latin typeface="Arial" charset="0"/>
              </a:rPr>
              <a:t>, 4, 5, 6,7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and apply trained model to 1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The results is Accuracy3</a:t>
            </a:r>
            <a:endParaRPr lang="en-US" dirty="0">
              <a:latin typeface="Arial" charset="0"/>
            </a:endParaRPr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1117528" y="1402556"/>
            <a:ext cx="933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1" dirty="0"/>
              <a:t>Fold: </a:t>
            </a:r>
            <a:r>
              <a:rPr lang="en-US" b="1" dirty="0" smtClean="0"/>
              <a:t>3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775731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28600"/>
            <a:ext cx="8229600" cy="13716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		Cross </a:t>
            </a:r>
            <a:r>
              <a:rPr lang="en-US" dirty="0">
                <a:latin typeface="Arial" charset="0"/>
              </a:rPr>
              <a:t>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9636" name="Rectangle 4"/>
          <p:cNvSpPr>
            <a:spLocks noChangeArrowheads="1"/>
          </p:cNvSpPr>
          <p:nvPr/>
        </p:nvSpPr>
        <p:spPr bwMode="auto">
          <a:xfrm>
            <a:off x="609600" y="1981200"/>
            <a:ext cx="2362200" cy="43434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69637" name="Line 5"/>
          <p:cNvSpPr>
            <a:spLocks noChangeShapeType="1"/>
          </p:cNvSpPr>
          <p:nvPr/>
        </p:nvSpPr>
        <p:spPr bwMode="auto">
          <a:xfrm>
            <a:off x="609600" y="25908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38" name="Line 6"/>
          <p:cNvSpPr>
            <a:spLocks noChangeShapeType="1"/>
          </p:cNvSpPr>
          <p:nvPr/>
        </p:nvSpPr>
        <p:spPr bwMode="auto">
          <a:xfrm>
            <a:off x="609600" y="32004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39" name="Line 7"/>
          <p:cNvSpPr>
            <a:spLocks noChangeShapeType="1"/>
          </p:cNvSpPr>
          <p:nvPr/>
        </p:nvSpPr>
        <p:spPr bwMode="auto">
          <a:xfrm>
            <a:off x="609600" y="38862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0" name="Line 8"/>
          <p:cNvSpPr>
            <a:spLocks noChangeShapeType="1"/>
          </p:cNvSpPr>
          <p:nvPr/>
        </p:nvSpPr>
        <p:spPr bwMode="auto">
          <a:xfrm>
            <a:off x="609600" y="44958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1" name="Line 9"/>
          <p:cNvSpPr>
            <a:spLocks noChangeShapeType="1"/>
          </p:cNvSpPr>
          <p:nvPr/>
        </p:nvSpPr>
        <p:spPr bwMode="auto">
          <a:xfrm>
            <a:off x="609600" y="51054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2" name="Line 10"/>
          <p:cNvSpPr>
            <a:spLocks noChangeShapeType="1"/>
          </p:cNvSpPr>
          <p:nvPr/>
        </p:nvSpPr>
        <p:spPr bwMode="auto">
          <a:xfrm>
            <a:off x="609600" y="57150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3" name="Text Box 11"/>
          <p:cNvSpPr txBox="1">
            <a:spLocks noChangeArrowheads="1"/>
          </p:cNvSpPr>
          <p:nvPr/>
        </p:nvSpPr>
        <p:spPr bwMode="auto">
          <a:xfrm>
            <a:off x="1638300" y="21336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1</a:t>
            </a:r>
          </a:p>
        </p:txBody>
      </p:sp>
      <p:sp>
        <p:nvSpPr>
          <p:cNvPr id="69644" name="Text Box 12"/>
          <p:cNvSpPr txBox="1">
            <a:spLocks noChangeArrowheads="1"/>
          </p:cNvSpPr>
          <p:nvPr/>
        </p:nvSpPr>
        <p:spPr bwMode="auto">
          <a:xfrm>
            <a:off x="1638300" y="27432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2</a:t>
            </a:r>
          </a:p>
        </p:txBody>
      </p:sp>
      <p:sp>
        <p:nvSpPr>
          <p:cNvPr id="69645" name="Text Box 13"/>
          <p:cNvSpPr txBox="1">
            <a:spLocks noChangeArrowheads="1"/>
          </p:cNvSpPr>
          <p:nvPr/>
        </p:nvSpPr>
        <p:spPr bwMode="auto">
          <a:xfrm>
            <a:off x="1638300" y="34290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3</a:t>
            </a:r>
          </a:p>
        </p:txBody>
      </p:sp>
      <p:sp>
        <p:nvSpPr>
          <p:cNvPr id="69646" name="Text Box 14"/>
          <p:cNvSpPr txBox="1">
            <a:spLocks noChangeArrowheads="1"/>
          </p:cNvSpPr>
          <p:nvPr/>
        </p:nvSpPr>
        <p:spPr bwMode="auto">
          <a:xfrm>
            <a:off x="1638300" y="40386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4</a:t>
            </a:r>
          </a:p>
        </p:txBody>
      </p:sp>
      <p:sp>
        <p:nvSpPr>
          <p:cNvPr id="69647" name="Text Box 15"/>
          <p:cNvSpPr txBox="1">
            <a:spLocks noChangeArrowheads="1"/>
          </p:cNvSpPr>
          <p:nvPr/>
        </p:nvSpPr>
        <p:spPr bwMode="auto">
          <a:xfrm>
            <a:off x="1638300" y="46482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5</a:t>
            </a:r>
          </a:p>
        </p:txBody>
      </p:sp>
      <p:sp>
        <p:nvSpPr>
          <p:cNvPr id="69648" name="Text Box 16"/>
          <p:cNvSpPr txBox="1">
            <a:spLocks noChangeArrowheads="1"/>
          </p:cNvSpPr>
          <p:nvPr/>
        </p:nvSpPr>
        <p:spPr bwMode="auto">
          <a:xfrm>
            <a:off x="1638300" y="52578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6</a:t>
            </a:r>
          </a:p>
        </p:txBody>
      </p:sp>
      <p:sp>
        <p:nvSpPr>
          <p:cNvPr id="69649" name="Text Box 17"/>
          <p:cNvSpPr txBox="1">
            <a:spLocks noChangeArrowheads="1"/>
          </p:cNvSpPr>
          <p:nvPr/>
        </p:nvSpPr>
        <p:spPr bwMode="auto">
          <a:xfrm>
            <a:off x="1638300" y="58674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7</a:t>
            </a:r>
          </a:p>
        </p:txBody>
      </p:sp>
      <p:sp>
        <p:nvSpPr>
          <p:cNvPr id="69650" name="Text Box 18"/>
          <p:cNvSpPr txBox="1">
            <a:spLocks noChangeArrowheads="1"/>
          </p:cNvSpPr>
          <p:nvPr/>
        </p:nvSpPr>
        <p:spPr bwMode="auto">
          <a:xfrm>
            <a:off x="685800" y="2133600"/>
            <a:ext cx="882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1">
                <a:solidFill>
                  <a:srgbClr val="008000"/>
                </a:solidFill>
              </a:rPr>
              <a:t>TRAIN</a:t>
            </a:r>
          </a:p>
        </p:txBody>
      </p:sp>
      <p:sp>
        <p:nvSpPr>
          <p:cNvPr id="69651" name="Text Box 19"/>
          <p:cNvSpPr txBox="1">
            <a:spLocks noChangeArrowheads="1"/>
          </p:cNvSpPr>
          <p:nvPr/>
        </p:nvSpPr>
        <p:spPr bwMode="auto">
          <a:xfrm>
            <a:off x="685800" y="5181600"/>
            <a:ext cx="882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1">
                <a:solidFill>
                  <a:srgbClr val="008000"/>
                </a:solidFill>
              </a:rPr>
              <a:t>TRAIN</a:t>
            </a:r>
          </a:p>
        </p:txBody>
      </p:sp>
      <p:sp>
        <p:nvSpPr>
          <p:cNvPr id="69652" name="Text Box 20"/>
          <p:cNvSpPr txBox="1">
            <a:spLocks noChangeArrowheads="1"/>
          </p:cNvSpPr>
          <p:nvPr/>
        </p:nvSpPr>
        <p:spPr bwMode="auto">
          <a:xfrm>
            <a:off x="685800" y="4648200"/>
            <a:ext cx="882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1">
                <a:solidFill>
                  <a:srgbClr val="008000"/>
                </a:solidFill>
              </a:rPr>
              <a:t>TRAIN</a:t>
            </a:r>
          </a:p>
        </p:txBody>
      </p:sp>
      <p:sp>
        <p:nvSpPr>
          <p:cNvPr id="69653" name="Text Box 21"/>
          <p:cNvSpPr txBox="1">
            <a:spLocks noChangeArrowheads="1"/>
          </p:cNvSpPr>
          <p:nvPr/>
        </p:nvSpPr>
        <p:spPr bwMode="auto">
          <a:xfrm>
            <a:off x="685800" y="4038600"/>
            <a:ext cx="768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1">
                <a:solidFill>
                  <a:srgbClr val="A50021"/>
                </a:solidFill>
              </a:rPr>
              <a:t>TEST</a:t>
            </a:r>
          </a:p>
        </p:txBody>
      </p:sp>
      <p:sp>
        <p:nvSpPr>
          <p:cNvPr id="69654" name="Text Box 22"/>
          <p:cNvSpPr txBox="1">
            <a:spLocks noChangeArrowheads="1"/>
          </p:cNvSpPr>
          <p:nvPr/>
        </p:nvSpPr>
        <p:spPr bwMode="auto">
          <a:xfrm>
            <a:off x="685800" y="3352800"/>
            <a:ext cx="882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1">
                <a:solidFill>
                  <a:srgbClr val="008000"/>
                </a:solidFill>
              </a:rPr>
              <a:t>TRAIN</a:t>
            </a:r>
          </a:p>
        </p:txBody>
      </p:sp>
      <p:sp>
        <p:nvSpPr>
          <p:cNvPr id="69655" name="Text Box 23"/>
          <p:cNvSpPr txBox="1">
            <a:spLocks noChangeArrowheads="1"/>
          </p:cNvSpPr>
          <p:nvPr/>
        </p:nvSpPr>
        <p:spPr bwMode="auto">
          <a:xfrm>
            <a:off x="685800" y="5791200"/>
            <a:ext cx="882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1">
                <a:solidFill>
                  <a:srgbClr val="008000"/>
                </a:solidFill>
              </a:rPr>
              <a:t>TRAIN</a:t>
            </a:r>
          </a:p>
        </p:txBody>
      </p:sp>
      <p:sp>
        <p:nvSpPr>
          <p:cNvPr id="69656" name="Text Box 24"/>
          <p:cNvSpPr txBox="1">
            <a:spLocks noChangeArrowheads="1"/>
          </p:cNvSpPr>
          <p:nvPr/>
        </p:nvSpPr>
        <p:spPr bwMode="auto">
          <a:xfrm>
            <a:off x="685800" y="2743200"/>
            <a:ext cx="882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1">
                <a:solidFill>
                  <a:srgbClr val="008000"/>
                </a:solidFill>
              </a:rPr>
              <a:t>TRAIN</a:t>
            </a:r>
          </a:p>
        </p:txBody>
      </p:sp>
      <p:sp>
        <p:nvSpPr>
          <p:cNvPr id="28" name="Rectangle 3"/>
          <p:cNvSpPr txBox="1">
            <a:spLocks noChangeArrowheads="1"/>
          </p:cNvSpPr>
          <p:nvPr/>
        </p:nvSpPr>
        <p:spPr bwMode="auto">
          <a:xfrm>
            <a:off x="3352800" y="2362200"/>
            <a:ext cx="57912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135000"/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25000"/>
              <a:buFont typeface="Wingdings" charset="0"/>
              <a:buChar char="§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Times" charset="0"/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9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228850" indent="-228600" algn="l" rtl="0" fontAlgn="base">
              <a:spcBef>
                <a:spcPct val="20000"/>
              </a:spcBef>
              <a:spcAft>
                <a:spcPct val="0"/>
              </a:spcAft>
              <a:buSzPct val="9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686050" indent="-228600" algn="l" rtl="0" fontAlgn="base">
              <a:spcBef>
                <a:spcPct val="20000"/>
              </a:spcBef>
              <a:spcAft>
                <a:spcPct val="0"/>
              </a:spcAft>
              <a:buSzPct val="9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143250" indent="-228600" algn="l" rtl="0" fontAlgn="base">
              <a:spcBef>
                <a:spcPct val="20000"/>
              </a:spcBef>
              <a:spcAft>
                <a:spcPct val="0"/>
              </a:spcAft>
              <a:buSzPct val="9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00450" indent="-228600" algn="l" rtl="0" fontAlgn="base">
              <a:spcBef>
                <a:spcPct val="20000"/>
              </a:spcBef>
              <a:spcAft>
                <a:spcPct val="0"/>
              </a:spcAft>
              <a:buSzPct val="9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Let</a:t>
            </a:r>
            <a:r>
              <a:rPr lang="ja-JP" altLang="en-US" dirty="0" smtClean="0">
                <a:latin typeface="Arial" charset="0"/>
              </a:rPr>
              <a:t>’</a:t>
            </a:r>
            <a:r>
              <a:rPr lang="en-US" dirty="0" smtClean="0">
                <a:latin typeface="Arial" charset="0"/>
              </a:rPr>
              <a:t>s say your data has attributes A, B, and C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You want to train a rule to predict D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First train on 1, 2, 3, 5, 6,7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and apply trained model to 1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The results is Accuracy4</a:t>
            </a:r>
            <a:endParaRPr lang="en-US" dirty="0">
              <a:latin typeface="Arial" charset="0"/>
            </a:endParaRPr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1117528" y="1402556"/>
            <a:ext cx="933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1" dirty="0"/>
              <a:t>Fold: </a:t>
            </a:r>
            <a:r>
              <a:rPr lang="en-US" b="1" dirty="0" smtClean="0"/>
              <a:t>4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288291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28600"/>
            <a:ext cx="8229600" cy="13716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		Cross </a:t>
            </a:r>
            <a:r>
              <a:rPr lang="en-US" dirty="0">
                <a:latin typeface="Arial" charset="0"/>
              </a:rPr>
              <a:t>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9636" name="Rectangle 4"/>
          <p:cNvSpPr>
            <a:spLocks noChangeArrowheads="1"/>
          </p:cNvSpPr>
          <p:nvPr/>
        </p:nvSpPr>
        <p:spPr bwMode="auto">
          <a:xfrm>
            <a:off x="609600" y="1981200"/>
            <a:ext cx="2362200" cy="43434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69637" name="Line 5"/>
          <p:cNvSpPr>
            <a:spLocks noChangeShapeType="1"/>
          </p:cNvSpPr>
          <p:nvPr/>
        </p:nvSpPr>
        <p:spPr bwMode="auto">
          <a:xfrm>
            <a:off x="609600" y="25908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38" name="Line 6"/>
          <p:cNvSpPr>
            <a:spLocks noChangeShapeType="1"/>
          </p:cNvSpPr>
          <p:nvPr/>
        </p:nvSpPr>
        <p:spPr bwMode="auto">
          <a:xfrm>
            <a:off x="609600" y="32004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39" name="Line 7"/>
          <p:cNvSpPr>
            <a:spLocks noChangeShapeType="1"/>
          </p:cNvSpPr>
          <p:nvPr/>
        </p:nvSpPr>
        <p:spPr bwMode="auto">
          <a:xfrm>
            <a:off x="609600" y="38862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0" name="Line 8"/>
          <p:cNvSpPr>
            <a:spLocks noChangeShapeType="1"/>
          </p:cNvSpPr>
          <p:nvPr/>
        </p:nvSpPr>
        <p:spPr bwMode="auto">
          <a:xfrm>
            <a:off x="609600" y="44958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1" name="Line 9"/>
          <p:cNvSpPr>
            <a:spLocks noChangeShapeType="1"/>
          </p:cNvSpPr>
          <p:nvPr/>
        </p:nvSpPr>
        <p:spPr bwMode="auto">
          <a:xfrm>
            <a:off x="609600" y="51054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2" name="Line 10"/>
          <p:cNvSpPr>
            <a:spLocks noChangeShapeType="1"/>
          </p:cNvSpPr>
          <p:nvPr/>
        </p:nvSpPr>
        <p:spPr bwMode="auto">
          <a:xfrm>
            <a:off x="609600" y="57150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3" name="Text Box 11"/>
          <p:cNvSpPr txBox="1">
            <a:spLocks noChangeArrowheads="1"/>
          </p:cNvSpPr>
          <p:nvPr/>
        </p:nvSpPr>
        <p:spPr bwMode="auto">
          <a:xfrm>
            <a:off x="1638300" y="21336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1</a:t>
            </a:r>
          </a:p>
        </p:txBody>
      </p:sp>
      <p:sp>
        <p:nvSpPr>
          <p:cNvPr id="69644" name="Text Box 12"/>
          <p:cNvSpPr txBox="1">
            <a:spLocks noChangeArrowheads="1"/>
          </p:cNvSpPr>
          <p:nvPr/>
        </p:nvSpPr>
        <p:spPr bwMode="auto">
          <a:xfrm>
            <a:off x="1638300" y="27432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2</a:t>
            </a:r>
          </a:p>
        </p:txBody>
      </p:sp>
      <p:sp>
        <p:nvSpPr>
          <p:cNvPr id="69645" name="Text Box 13"/>
          <p:cNvSpPr txBox="1">
            <a:spLocks noChangeArrowheads="1"/>
          </p:cNvSpPr>
          <p:nvPr/>
        </p:nvSpPr>
        <p:spPr bwMode="auto">
          <a:xfrm>
            <a:off x="1638300" y="34290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3</a:t>
            </a:r>
          </a:p>
        </p:txBody>
      </p:sp>
      <p:sp>
        <p:nvSpPr>
          <p:cNvPr id="69646" name="Text Box 14"/>
          <p:cNvSpPr txBox="1">
            <a:spLocks noChangeArrowheads="1"/>
          </p:cNvSpPr>
          <p:nvPr/>
        </p:nvSpPr>
        <p:spPr bwMode="auto">
          <a:xfrm>
            <a:off x="1638300" y="40386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4</a:t>
            </a:r>
          </a:p>
        </p:txBody>
      </p:sp>
      <p:sp>
        <p:nvSpPr>
          <p:cNvPr id="69647" name="Text Box 15"/>
          <p:cNvSpPr txBox="1">
            <a:spLocks noChangeArrowheads="1"/>
          </p:cNvSpPr>
          <p:nvPr/>
        </p:nvSpPr>
        <p:spPr bwMode="auto">
          <a:xfrm>
            <a:off x="1638300" y="46482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5</a:t>
            </a:r>
          </a:p>
        </p:txBody>
      </p:sp>
      <p:sp>
        <p:nvSpPr>
          <p:cNvPr id="69648" name="Text Box 16"/>
          <p:cNvSpPr txBox="1">
            <a:spLocks noChangeArrowheads="1"/>
          </p:cNvSpPr>
          <p:nvPr/>
        </p:nvSpPr>
        <p:spPr bwMode="auto">
          <a:xfrm>
            <a:off x="1638300" y="52578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6</a:t>
            </a:r>
          </a:p>
        </p:txBody>
      </p:sp>
      <p:sp>
        <p:nvSpPr>
          <p:cNvPr id="69649" name="Text Box 17"/>
          <p:cNvSpPr txBox="1">
            <a:spLocks noChangeArrowheads="1"/>
          </p:cNvSpPr>
          <p:nvPr/>
        </p:nvSpPr>
        <p:spPr bwMode="auto">
          <a:xfrm>
            <a:off x="1638300" y="58674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7</a:t>
            </a:r>
          </a:p>
        </p:txBody>
      </p:sp>
      <p:sp>
        <p:nvSpPr>
          <p:cNvPr id="69650" name="Text Box 18"/>
          <p:cNvSpPr txBox="1">
            <a:spLocks noChangeArrowheads="1"/>
          </p:cNvSpPr>
          <p:nvPr/>
        </p:nvSpPr>
        <p:spPr bwMode="auto">
          <a:xfrm>
            <a:off x="685800" y="2133600"/>
            <a:ext cx="882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1">
                <a:solidFill>
                  <a:srgbClr val="008000"/>
                </a:solidFill>
              </a:rPr>
              <a:t>TRAIN</a:t>
            </a:r>
          </a:p>
        </p:txBody>
      </p:sp>
      <p:sp>
        <p:nvSpPr>
          <p:cNvPr id="69651" name="Text Box 19"/>
          <p:cNvSpPr txBox="1">
            <a:spLocks noChangeArrowheads="1"/>
          </p:cNvSpPr>
          <p:nvPr/>
        </p:nvSpPr>
        <p:spPr bwMode="auto">
          <a:xfrm>
            <a:off x="685800" y="5181600"/>
            <a:ext cx="882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1">
                <a:solidFill>
                  <a:srgbClr val="008000"/>
                </a:solidFill>
              </a:rPr>
              <a:t>TRAIN</a:t>
            </a:r>
          </a:p>
        </p:txBody>
      </p:sp>
      <p:sp>
        <p:nvSpPr>
          <p:cNvPr id="69652" name="Text Box 20"/>
          <p:cNvSpPr txBox="1">
            <a:spLocks noChangeArrowheads="1"/>
          </p:cNvSpPr>
          <p:nvPr/>
        </p:nvSpPr>
        <p:spPr bwMode="auto">
          <a:xfrm>
            <a:off x="685800" y="4648200"/>
            <a:ext cx="882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1">
                <a:solidFill>
                  <a:srgbClr val="008000"/>
                </a:solidFill>
              </a:rPr>
              <a:t>TRAIN</a:t>
            </a:r>
          </a:p>
        </p:txBody>
      </p:sp>
      <p:sp>
        <p:nvSpPr>
          <p:cNvPr id="69653" name="Text Box 21"/>
          <p:cNvSpPr txBox="1">
            <a:spLocks noChangeArrowheads="1"/>
          </p:cNvSpPr>
          <p:nvPr/>
        </p:nvSpPr>
        <p:spPr bwMode="auto">
          <a:xfrm>
            <a:off x="685800" y="4038600"/>
            <a:ext cx="768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1" dirty="0">
                <a:solidFill>
                  <a:srgbClr val="008000"/>
                </a:solidFill>
              </a:rPr>
              <a:t>TEST</a:t>
            </a:r>
          </a:p>
        </p:txBody>
      </p:sp>
      <p:sp>
        <p:nvSpPr>
          <p:cNvPr id="69654" name="Text Box 22"/>
          <p:cNvSpPr txBox="1">
            <a:spLocks noChangeArrowheads="1"/>
          </p:cNvSpPr>
          <p:nvPr/>
        </p:nvSpPr>
        <p:spPr bwMode="auto">
          <a:xfrm>
            <a:off x="685800" y="3352800"/>
            <a:ext cx="882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1">
                <a:solidFill>
                  <a:srgbClr val="008000"/>
                </a:solidFill>
              </a:rPr>
              <a:t>TRAIN</a:t>
            </a:r>
          </a:p>
        </p:txBody>
      </p:sp>
      <p:sp>
        <p:nvSpPr>
          <p:cNvPr id="69655" name="Text Box 23"/>
          <p:cNvSpPr txBox="1">
            <a:spLocks noChangeArrowheads="1"/>
          </p:cNvSpPr>
          <p:nvPr/>
        </p:nvSpPr>
        <p:spPr bwMode="auto">
          <a:xfrm>
            <a:off x="685800" y="5791200"/>
            <a:ext cx="882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1">
                <a:solidFill>
                  <a:srgbClr val="008000"/>
                </a:solidFill>
              </a:rPr>
              <a:t>TRAIN</a:t>
            </a:r>
          </a:p>
        </p:txBody>
      </p:sp>
      <p:sp>
        <p:nvSpPr>
          <p:cNvPr id="69656" name="Text Box 24"/>
          <p:cNvSpPr txBox="1">
            <a:spLocks noChangeArrowheads="1"/>
          </p:cNvSpPr>
          <p:nvPr/>
        </p:nvSpPr>
        <p:spPr bwMode="auto">
          <a:xfrm>
            <a:off x="685800" y="2743200"/>
            <a:ext cx="882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1">
                <a:solidFill>
                  <a:srgbClr val="008000"/>
                </a:solidFill>
              </a:rPr>
              <a:t>TRAIN</a:t>
            </a:r>
          </a:p>
        </p:txBody>
      </p:sp>
      <p:sp>
        <p:nvSpPr>
          <p:cNvPr id="28" name="Rectangle 3"/>
          <p:cNvSpPr txBox="1">
            <a:spLocks noChangeArrowheads="1"/>
          </p:cNvSpPr>
          <p:nvPr/>
        </p:nvSpPr>
        <p:spPr bwMode="auto">
          <a:xfrm>
            <a:off x="3352800" y="2362200"/>
            <a:ext cx="57912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135000"/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25000"/>
              <a:buFont typeface="Wingdings" charset="0"/>
              <a:buChar char="§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Times" charset="0"/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9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228850" indent="-228600" algn="l" rtl="0" fontAlgn="base">
              <a:spcBef>
                <a:spcPct val="20000"/>
              </a:spcBef>
              <a:spcAft>
                <a:spcPct val="0"/>
              </a:spcAft>
              <a:buSzPct val="9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686050" indent="-228600" algn="l" rtl="0" fontAlgn="base">
              <a:spcBef>
                <a:spcPct val="20000"/>
              </a:spcBef>
              <a:spcAft>
                <a:spcPct val="0"/>
              </a:spcAft>
              <a:buSzPct val="9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143250" indent="-228600" algn="l" rtl="0" fontAlgn="base">
              <a:spcBef>
                <a:spcPct val="20000"/>
              </a:spcBef>
              <a:spcAft>
                <a:spcPct val="0"/>
              </a:spcAft>
              <a:buSzPct val="9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00450" indent="-228600" algn="l" rtl="0" fontAlgn="base">
              <a:spcBef>
                <a:spcPct val="20000"/>
              </a:spcBef>
              <a:spcAft>
                <a:spcPct val="0"/>
              </a:spcAft>
              <a:buSzPct val="9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Continue for all folds</a:t>
            </a:r>
          </a:p>
          <a:p>
            <a:pPr eaLnBrk="1" hangingPunct="1">
              <a:lnSpc>
                <a:spcPct val="90000"/>
              </a:lnSpc>
            </a:pPr>
            <a:r>
              <a:rPr lang="en-US" i="1" dirty="0" smtClean="0">
                <a:latin typeface="Arial" charset="0"/>
              </a:rPr>
              <a:t>Average </a:t>
            </a:r>
            <a:r>
              <a:rPr lang="en-US" dirty="0" smtClean="0">
                <a:latin typeface="Arial" charset="0"/>
              </a:rPr>
              <a:t>the resulting accuracies</a:t>
            </a:r>
            <a:endParaRPr lang="en-US" i="1" dirty="0">
              <a:latin typeface="Arial" charset="0"/>
            </a:endParaRPr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1117528" y="1402556"/>
            <a:ext cx="933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1" dirty="0"/>
              <a:t>Fold: </a:t>
            </a:r>
            <a:r>
              <a:rPr lang="en-US" b="1" dirty="0" smtClean="0"/>
              <a:t>5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536587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Cross Validation</a:t>
            </a:r>
            <a:endParaRPr lang="en-US" sz="3200" dirty="0">
              <a:latin typeface="Arial" charset="0"/>
            </a:endParaRP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28943" y="1571043"/>
            <a:ext cx="7048804" cy="43799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 smtClean="0">
                <a:latin typeface="Arial" charset="0"/>
              </a:rPr>
              <a:t>Typically done with 10 subsamples (ten-fold cross validation)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3200" dirty="0" smtClean="0">
                <a:latin typeface="Arial" charset="0"/>
              </a:rPr>
              <a:t>Provides an </a:t>
            </a:r>
            <a:r>
              <a:rPr lang="en-US" sz="3200" i="1" dirty="0">
                <a:latin typeface="Arial" charset="0"/>
              </a:rPr>
              <a:t>estimate</a:t>
            </a:r>
            <a:r>
              <a:rPr lang="en-US" sz="3200" dirty="0">
                <a:latin typeface="Arial" charset="0"/>
              </a:rPr>
              <a:t> </a:t>
            </a:r>
            <a:r>
              <a:rPr lang="en-US" sz="3200" dirty="0" smtClean="0">
                <a:latin typeface="Arial" charset="0"/>
              </a:rPr>
              <a:t>of performance on an independent sample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3200" dirty="0">
                <a:latin typeface="Arial" charset="0"/>
              </a:rPr>
              <a:t>Makes the most of your data – large portion used for </a:t>
            </a:r>
            <a:r>
              <a:rPr lang="en-US" sz="3200" dirty="0" smtClean="0">
                <a:latin typeface="Arial" charset="0"/>
              </a:rPr>
              <a:t>training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3200" dirty="0">
                <a:latin typeface="Arial" charset="0"/>
              </a:rPr>
              <a:t>But </a:t>
            </a:r>
            <a:r>
              <a:rPr lang="en-US" sz="3200" dirty="0" smtClean="0">
                <a:latin typeface="Arial" charset="0"/>
              </a:rPr>
              <a:t>many iterations you </a:t>
            </a:r>
            <a:r>
              <a:rPr lang="en-US" sz="3200" dirty="0">
                <a:latin typeface="Arial" charset="0"/>
              </a:rPr>
              <a:t>are using insights from your testing data in building your </a:t>
            </a:r>
            <a:r>
              <a:rPr lang="en-US" sz="3200" dirty="0" smtClean="0">
                <a:latin typeface="Arial" charset="0"/>
              </a:rPr>
              <a:t>model -&gt; need that optimization set </a:t>
            </a:r>
            <a:endParaRPr lang="en-US" sz="3200" dirty="0">
              <a:latin typeface="Arial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3200" dirty="0">
              <a:latin typeface="Arial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3200" dirty="0" smtClean="0">
              <a:latin typeface="Arial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3200" dirty="0" smtClean="0">
                <a:latin typeface="Arial" charset="0"/>
              </a:rPr>
              <a:t>Partitioning</a:t>
            </a:r>
          </a:p>
          <a:p>
            <a:pPr lvl="1">
              <a:lnSpc>
                <a:spcPct val="90000"/>
              </a:lnSpc>
            </a:pPr>
            <a:r>
              <a:rPr lang="ja-JP" altLang="en-US" sz="2400" dirty="0" smtClean="0">
                <a:latin typeface="Arial" charset="0"/>
              </a:rPr>
              <a:t>“</a:t>
            </a:r>
            <a:r>
              <a:rPr lang="en-US" sz="2400" dirty="0">
                <a:latin typeface="Arial" charset="0"/>
              </a:rPr>
              <a:t>Stratified</a:t>
            </a:r>
            <a:r>
              <a:rPr lang="ja-JP" altLang="en-US" sz="2400" dirty="0">
                <a:latin typeface="Arial" charset="0"/>
              </a:rPr>
              <a:t>”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>
                <a:latin typeface="Arial" charset="0"/>
                <a:sym typeface="Wingdings" charset="0"/>
              </a:rPr>
              <a:t> randomly choose partitions but in a way guaranteeing that each class is represented in </a:t>
            </a:r>
            <a:r>
              <a:rPr lang="en-US" sz="2400" i="1" dirty="0">
                <a:latin typeface="Arial" charset="0"/>
                <a:sym typeface="Wingdings" charset="0"/>
              </a:rPr>
              <a:t>approximately</a:t>
            </a:r>
            <a:r>
              <a:rPr lang="en-US" sz="2400" dirty="0">
                <a:latin typeface="Arial" charset="0"/>
                <a:sym typeface="Wingdings" charset="0"/>
              </a:rPr>
              <a:t> the right </a:t>
            </a:r>
            <a:r>
              <a:rPr lang="en-US" sz="2400" dirty="0" smtClean="0">
                <a:latin typeface="Arial" charset="0"/>
                <a:sym typeface="Wingdings" charset="0"/>
              </a:rPr>
              <a:t>proportion</a:t>
            </a:r>
            <a:endParaRPr lang="en-US" sz="2400" dirty="0">
              <a:latin typeface="Arial" charset="0"/>
              <a:sym typeface="Wingding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9370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Partitioning your data</a:t>
            </a:r>
            <a:endParaRPr lang="en-US" sz="3200" dirty="0">
              <a:latin typeface="Arial" charset="0"/>
            </a:endParaRP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28943" y="1543432"/>
            <a:ext cx="7048804" cy="4379976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ja-JP" altLang="en-US" sz="3000" dirty="0" smtClean="0">
                <a:latin typeface="Arial" charset="0"/>
              </a:rPr>
              <a:t>“</a:t>
            </a:r>
            <a:r>
              <a:rPr lang="en-US" sz="3000" dirty="0">
                <a:latin typeface="Arial" charset="0"/>
              </a:rPr>
              <a:t>Stratified</a:t>
            </a:r>
            <a:r>
              <a:rPr lang="ja-JP" altLang="en-US" sz="3000" dirty="0">
                <a:latin typeface="Arial" charset="0"/>
              </a:rPr>
              <a:t>”</a:t>
            </a:r>
            <a:r>
              <a:rPr lang="en-US" sz="3000" dirty="0">
                <a:latin typeface="Arial" charset="0"/>
              </a:rPr>
              <a:t> </a:t>
            </a:r>
            <a:r>
              <a:rPr lang="en-US" sz="3000" dirty="0">
                <a:latin typeface="Arial" charset="0"/>
                <a:sym typeface="Wingdings" charset="0"/>
              </a:rPr>
              <a:t> randomly choose partitions but in a way guaranteeing that each class is represented in </a:t>
            </a:r>
            <a:r>
              <a:rPr lang="en-US" sz="3000" i="1" dirty="0">
                <a:latin typeface="Arial" charset="0"/>
                <a:sym typeface="Wingdings" charset="0"/>
              </a:rPr>
              <a:t>approximately</a:t>
            </a:r>
            <a:r>
              <a:rPr lang="en-US" sz="3000" dirty="0">
                <a:latin typeface="Arial" charset="0"/>
                <a:sym typeface="Wingdings" charset="0"/>
              </a:rPr>
              <a:t> the right </a:t>
            </a:r>
            <a:r>
              <a:rPr lang="en-US" sz="3000" dirty="0" smtClean="0">
                <a:latin typeface="Arial" charset="0"/>
                <a:sym typeface="Wingdings" charset="0"/>
              </a:rPr>
              <a:t>proportion</a:t>
            </a:r>
          </a:p>
          <a:p>
            <a:pPr marL="0" indent="0">
              <a:buNone/>
            </a:pPr>
            <a:endParaRPr lang="en-US" sz="32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172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Partitioning your data</a:t>
            </a:r>
            <a:endParaRPr lang="en-US" sz="3200" dirty="0">
              <a:latin typeface="Arial" charset="0"/>
            </a:endParaRP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28943" y="1543432"/>
            <a:ext cx="7048804" cy="4379976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ja-JP" altLang="en-US" sz="3000" dirty="0" smtClean="0">
                <a:latin typeface="Arial" charset="0"/>
              </a:rPr>
              <a:t>“</a:t>
            </a:r>
            <a:r>
              <a:rPr lang="en-US" sz="3000" dirty="0">
                <a:latin typeface="Arial" charset="0"/>
              </a:rPr>
              <a:t>Stratified</a:t>
            </a:r>
            <a:r>
              <a:rPr lang="ja-JP" altLang="en-US" sz="3000" dirty="0">
                <a:latin typeface="Arial" charset="0"/>
              </a:rPr>
              <a:t>”</a:t>
            </a:r>
            <a:r>
              <a:rPr lang="en-US" sz="3000" dirty="0">
                <a:latin typeface="Arial" charset="0"/>
              </a:rPr>
              <a:t> </a:t>
            </a:r>
            <a:r>
              <a:rPr lang="en-US" sz="3000" dirty="0">
                <a:latin typeface="Arial" charset="0"/>
                <a:sym typeface="Wingdings" charset="0"/>
              </a:rPr>
              <a:t> randomly choose partitions but in a way guaranteeing that each class is represented in </a:t>
            </a:r>
            <a:r>
              <a:rPr lang="en-US" sz="3000" i="1" dirty="0">
                <a:latin typeface="Arial" charset="0"/>
                <a:sym typeface="Wingdings" charset="0"/>
              </a:rPr>
              <a:t>approximately</a:t>
            </a:r>
            <a:r>
              <a:rPr lang="en-US" sz="3000" dirty="0">
                <a:latin typeface="Arial" charset="0"/>
                <a:sym typeface="Wingdings" charset="0"/>
              </a:rPr>
              <a:t> the right </a:t>
            </a:r>
            <a:r>
              <a:rPr lang="en-US" sz="3000" dirty="0" smtClean="0">
                <a:latin typeface="Arial" charset="0"/>
                <a:sym typeface="Wingdings" charset="0"/>
              </a:rPr>
              <a:t>proportion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3000" dirty="0" smtClean="0">
                <a:latin typeface="Arial" charset="0"/>
                <a:sym typeface="Wingdings" charset="0"/>
              </a:rPr>
              <a:t>“Per Person” -&gt; randomly choose one or </a:t>
            </a:r>
            <a:r>
              <a:rPr lang="en-US" sz="3000" dirty="0" err="1" smtClean="0">
                <a:latin typeface="Arial" charset="0"/>
                <a:sym typeface="Wingdings" charset="0"/>
              </a:rPr>
              <a:t>moer</a:t>
            </a:r>
            <a:r>
              <a:rPr lang="en-US" sz="3000" dirty="0" smtClean="0">
                <a:latin typeface="Arial" charset="0"/>
                <a:sym typeface="Wingdings" charset="0"/>
              </a:rPr>
              <a:t> people to hold out (less standard, but may be more accurate)</a:t>
            </a:r>
          </a:p>
          <a:p>
            <a:pPr marL="228600" lvl="1" indent="0">
              <a:lnSpc>
                <a:spcPct val="90000"/>
              </a:lnSpc>
              <a:buNone/>
            </a:pPr>
            <a:r>
              <a:rPr lang="en-US" sz="2400" dirty="0">
                <a:latin typeface="Arial" charset="0"/>
                <a:sym typeface="Wingdings" charset="0"/>
              </a:rPr>
              <a:t>	</a:t>
            </a:r>
            <a:r>
              <a:rPr lang="en-US" dirty="0" smtClean="0">
                <a:latin typeface="Arial" charset="0"/>
                <a:sym typeface="Wingdings" charset="0"/>
              </a:rPr>
              <a:t>Especially good if you want to know how your classifier would perform if a new user comes along</a:t>
            </a:r>
            <a:endParaRPr lang="en-US" dirty="0">
              <a:latin typeface="Arial" charset="0"/>
            </a:endParaRPr>
          </a:p>
          <a:p>
            <a:pPr marL="0" indent="0">
              <a:buNone/>
            </a:pPr>
            <a:endParaRPr lang="en-US" sz="32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7289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>
                <a:latin typeface="Arial" charset="0"/>
              </a:rPr>
              <a:t>Do we have to do all of the folds?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Yes!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The test set on each fold is too small to give you an accurate estimate of performance alone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Variation across folds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Evaluation over part of the data is likely to be misleading</a:t>
            </a:r>
          </a:p>
          <a:p>
            <a:pPr eaLnBrk="1" hangingPunct="1">
              <a:lnSpc>
                <a:spcPct val="90000"/>
              </a:lnSpc>
            </a:pPr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77533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To make your classifier</a:t>
            </a:r>
            <a:endParaRPr lang="en-US" dirty="0">
              <a:latin typeface="Arial" charset="0"/>
            </a:endParaRP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4132" y="2209800"/>
            <a:ext cx="7732668" cy="3276600"/>
          </a:xfrm>
        </p:spPr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en-US" dirty="0">
                <a:latin typeface="Arial" charset="0"/>
              </a:rPr>
              <a:t>If </a:t>
            </a:r>
            <a:r>
              <a:rPr lang="en-US" dirty="0" smtClean="0">
                <a:latin typeface="Arial" charset="0"/>
              </a:rPr>
              <a:t>satisfied </a:t>
            </a:r>
            <a:r>
              <a:rPr lang="en-US" dirty="0">
                <a:latin typeface="Arial" charset="0"/>
              </a:rPr>
              <a:t>with the performance estimate we get using cross-validation</a:t>
            </a:r>
          </a:p>
          <a:p>
            <a:pPr eaLnBrk="1" hangingPunct="1"/>
            <a:endParaRPr lang="en-US" dirty="0">
              <a:latin typeface="Arial" charset="0"/>
            </a:endParaRPr>
          </a:p>
          <a:p>
            <a:pPr marL="0" indent="0" eaLnBrk="1" hangingPunct="1">
              <a:buNone/>
            </a:pPr>
            <a:r>
              <a:rPr lang="en-US" dirty="0" smtClean="0">
                <a:latin typeface="Arial" charset="0"/>
              </a:rPr>
              <a:t>Build the </a:t>
            </a:r>
            <a:r>
              <a:rPr lang="en-US" dirty="0">
                <a:latin typeface="Arial" charset="0"/>
              </a:rPr>
              <a:t>model with the </a:t>
            </a:r>
            <a:r>
              <a:rPr lang="en-US" b="1" u="sng" dirty="0">
                <a:latin typeface="Arial" charset="0"/>
              </a:rPr>
              <a:t>WHOLE SET</a:t>
            </a:r>
          </a:p>
          <a:p>
            <a:pPr eaLnBrk="1" hangingPunct="1"/>
            <a:endParaRPr lang="en-US" b="1" u="sng" dirty="0">
              <a:latin typeface="Arial" charset="0"/>
            </a:endParaRPr>
          </a:p>
          <a:p>
            <a:pPr marL="0" indent="0" eaLnBrk="1" hangingPunct="1">
              <a:buNone/>
            </a:pPr>
            <a:r>
              <a:rPr lang="en-US" dirty="0" smtClean="0">
                <a:latin typeface="Arial" charset="0"/>
              </a:rPr>
              <a:t>Don’t use </a:t>
            </a:r>
            <a:r>
              <a:rPr lang="en-US" dirty="0">
                <a:latin typeface="Arial" charset="0"/>
              </a:rPr>
              <a:t>cross-validation to build the model</a:t>
            </a:r>
          </a:p>
        </p:txBody>
      </p:sp>
    </p:spTree>
    <p:extLst>
      <p:ext uri="{BB962C8B-B14F-4D97-AF65-F5344CB8AC3E}">
        <p14:creationId xmlns:p14="http://schemas.microsoft.com/office/powerpoint/2010/main" val="38614077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4000">
                <a:latin typeface="Arial" charset="0"/>
              </a:rPr>
              <a:t>Slightly less naïve approach: Aimless wandering…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3276600" y="2971800"/>
            <a:ext cx="2286000" cy="2438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6148" name="Picture 4" descr="hamm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124200"/>
            <a:ext cx="3651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149" name="Group 5"/>
          <p:cNvGrpSpPr>
            <a:grpSpLocks/>
          </p:cNvGrpSpPr>
          <p:nvPr/>
        </p:nvGrpSpPr>
        <p:grpSpPr bwMode="auto">
          <a:xfrm>
            <a:off x="6388100" y="3808413"/>
            <a:ext cx="2057400" cy="763587"/>
            <a:chOff x="3824" y="2519"/>
            <a:chExt cx="1296" cy="481"/>
          </a:xfrm>
        </p:grpSpPr>
        <p:sp>
          <p:nvSpPr>
            <p:cNvPr id="6172" name="Text Box 6"/>
            <p:cNvSpPr txBox="1">
              <a:spLocks noChangeArrowheads="1"/>
            </p:cNvSpPr>
            <p:nvPr/>
          </p:nvSpPr>
          <p:spPr bwMode="auto">
            <a:xfrm>
              <a:off x="3926" y="2519"/>
              <a:ext cx="1092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/>
                <a:t>Target</a:t>
              </a:r>
            </a:p>
            <a:p>
              <a:pPr algn="ctr"/>
              <a:r>
                <a:rPr lang="en-US"/>
                <a:t>Representation</a:t>
              </a:r>
            </a:p>
          </p:txBody>
        </p:sp>
        <p:sp>
          <p:nvSpPr>
            <p:cNvPr id="6173" name="Oval 7"/>
            <p:cNvSpPr>
              <a:spLocks noChangeArrowheads="1"/>
            </p:cNvSpPr>
            <p:nvPr/>
          </p:nvSpPr>
          <p:spPr bwMode="auto">
            <a:xfrm>
              <a:off x="3824" y="2520"/>
              <a:ext cx="1296" cy="4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150" name="Line 8"/>
          <p:cNvSpPr>
            <a:spLocks noChangeShapeType="1"/>
          </p:cNvSpPr>
          <p:nvPr/>
        </p:nvSpPr>
        <p:spPr bwMode="auto">
          <a:xfrm>
            <a:off x="2438400" y="4191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1" name="Line 9"/>
          <p:cNvSpPr>
            <a:spLocks noChangeShapeType="1"/>
          </p:cNvSpPr>
          <p:nvPr/>
        </p:nvSpPr>
        <p:spPr bwMode="auto">
          <a:xfrm>
            <a:off x="5562600" y="4191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6152" name="Picture 10" descr="hamm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6700" y="3124200"/>
            <a:ext cx="3651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3" name="Picture 11" descr="hamm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100" y="3124200"/>
            <a:ext cx="3651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4" name="Picture 12" descr="hamm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7300" y="3124200"/>
            <a:ext cx="3651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5" name="Picture 13" descr="hamm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100" y="3662363"/>
            <a:ext cx="3651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6" name="Picture 14" descr="hamm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6700" y="3662363"/>
            <a:ext cx="3651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7" name="Picture 15" descr="hamm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662363"/>
            <a:ext cx="3651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8" name="Picture 16" descr="hamm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7300" y="3662363"/>
            <a:ext cx="3651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9" name="Picture 17" descr="hamm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100" y="4191000"/>
            <a:ext cx="3651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60" name="Picture 18" descr="hamm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191000"/>
            <a:ext cx="3651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61" name="Picture 19" descr="hamm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7300" y="4191000"/>
            <a:ext cx="3651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62" name="Picture 20" descr="hamm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100" y="4724400"/>
            <a:ext cx="3651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63" name="Picture 21" descr="hamm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6700" y="4724400"/>
            <a:ext cx="3651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64" name="Picture 22" descr="hamm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724400"/>
            <a:ext cx="3651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65" name="Picture 23" descr="hamm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7300" y="4724400"/>
            <a:ext cx="3651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166" name="Group 24"/>
          <p:cNvGrpSpPr>
            <a:grpSpLocks/>
          </p:cNvGrpSpPr>
          <p:nvPr/>
        </p:nvGrpSpPr>
        <p:grpSpPr bwMode="auto">
          <a:xfrm>
            <a:off x="3886200" y="4114800"/>
            <a:ext cx="609600" cy="533400"/>
            <a:chOff x="768" y="3600"/>
            <a:chExt cx="384" cy="336"/>
          </a:xfrm>
        </p:grpSpPr>
        <p:sp>
          <p:nvSpPr>
            <p:cNvPr id="6170" name="Oval 25"/>
            <p:cNvSpPr>
              <a:spLocks noChangeArrowheads="1"/>
            </p:cNvSpPr>
            <p:nvPr/>
          </p:nvSpPr>
          <p:spPr bwMode="auto">
            <a:xfrm>
              <a:off x="768" y="3600"/>
              <a:ext cx="384" cy="33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6171" name="Picture 26" descr="hammer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0" y="3648"/>
              <a:ext cx="230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167" name="Group 27"/>
          <p:cNvGrpSpPr>
            <a:grpSpLocks/>
          </p:cNvGrpSpPr>
          <p:nvPr/>
        </p:nvGrpSpPr>
        <p:grpSpPr bwMode="auto">
          <a:xfrm>
            <a:off x="1219200" y="3733800"/>
            <a:ext cx="1219200" cy="838200"/>
            <a:chOff x="768" y="2352"/>
            <a:chExt cx="768" cy="528"/>
          </a:xfrm>
        </p:grpSpPr>
        <p:sp>
          <p:nvSpPr>
            <p:cNvPr id="6168" name="Text Box 28"/>
            <p:cNvSpPr txBox="1">
              <a:spLocks noChangeArrowheads="1"/>
            </p:cNvSpPr>
            <p:nvPr/>
          </p:nvSpPr>
          <p:spPr bwMode="auto">
            <a:xfrm>
              <a:off x="924" y="2352"/>
              <a:ext cx="42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endParaRPr lang="en-US"/>
            </a:p>
            <a:p>
              <a:pPr algn="ctr"/>
              <a:r>
                <a:rPr lang="en-US"/>
                <a:t>Data</a:t>
              </a:r>
            </a:p>
          </p:txBody>
        </p:sp>
        <p:sp>
          <p:nvSpPr>
            <p:cNvPr id="6169" name="Oval 29"/>
            <p:cNvSpPr>
              <a:spLocks noChangeArrowheads="1"/>
            </p:cNvSpPr>
            <p:nvPr/>
          </p:nvSpPr>
          <p:spPr bwMode="auto">
            <a:xfrm>
              <a:off x="768" y="2448"/>
              <a:ext cx="768" cy="4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319821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To make your classifier…</a:t>
            </a:r>
            <a:endParaRPr lang="en-US" dirty="0">
              <a:latin typeface="Arial" charset="0"/>
            </a:endParaRPr>
          </a:p>
        </p:txBody>
      </p:sp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>
                <a:latin typeface="Arial" charset="0"/>
              </a:rPr>
              <a:t>If we are satisfied with the performance estimate we get</a:t>
            </a:r>
          </a:p>
          <a:p>
            <a:pPr eaLnBrk="1" hangingPunct="1"/>
            <a:endParaRPr lang="en-US">
              <a:latin typeface="Arial" charset="0"/>
            </a:endParaRPr>
          </a:p>
          <a:p>
            <a:pPr eaLnBrk="1" hangingPunct="1"/>
            <a:r>
              <a:rPr lang="en-US">
                <a:latin typeface="Arial" charset="0"/>
              </a:rPr>
              <a:t>Then we build the model with the </a:t>
            </a:r>
            <a:r>
              <a:rPr lang="en-US" b="1" u="sng">
                <a:latin typeface="Arial" charset="0"/>
              </a:rPr>
              <a:t>WHOLE SET</a:t>
            </a:r>
          </a:p>
          <a:p>
            <a:pPr eaLnBrk="1" hangingPunct="1"/>
            <a:endParaRPr lang="en-US" b="1" u="sng">
              <a:latin typeface="Arial" charset="0"/>
            </a:endParaRPr>
          </a:p>
          <a:p>
            <a:pPr eaLnBrk="1" hangingPunct="1"/>
            <a:r>
              <a:rPr lang="en-US">
                <a:latin typeface="Arial" charset="0"/>
              </a:rPr>
              <a:t>Now let</a:t>
            </a:r>
            <a:r>
              <a:rPr lang="ja-JP" altLang="en-US">
                <a:latin typeface="Arial" charset="0"/>
              </a:rPr>
              <a:t>’</a:t>
            </a:r>
            <a:r>
              <a:rPr lang="en-US">
                <a:latin typeface="Arial" charset="0"/>
              </a:rPr>
              <a:t>s see how it works…</a:t>
            </a:r>
          </a:p>
        </p:txBody>
      </p:sp>
      <p:grpSp>
        <p:nvGrpSpPr>
          <p:cNvPr id="65540" name="Group 4"/>
          <p:cNvGrpSpPr>
            <a:grpSpLocks/>
          </p:cNvGrpSpPr>
          <p:nvPr/>
        </p:nvGrpSpPr>
        <p:grpSpPr bwMode="auto">
          <a:xfrm>
            <a:off x="984250" y="1219200"/>
            <a:ext cx="7473950" cy="4495800"/>
            <a:chOff x="480" y="624"/>
            <a:chExt cx="4708" cy="2832"/>
          </a:xfrm>
        </p:grpSpPr>
        <p:grpSp>
          <p:nvGrpSpPr>
            <p:cNvPr id="65541" name="Group 5"/>
            <p:cNvGrpSpPr>
              <a:grpSpLocks/>
            </p:cNvGrpSpPr>
            <p:nvPr/>
          </p:nvGrpSpPr>
          <p:grpSpPr bwMode="auto">
            <a:xfrm>
              <a:off x="480" y="624"/>
              <a:ext cx="4708" cy="2832"/>
              <a:chOff x="480" y="624"/>
              <a:chExt cx="4708" cy="2832"/>
            </a:xfrm>
          </p:grpSpPr>
          <p:sp>
            <p:nvSpPr>
              <p:cNvPr id="65543" name="Rectangle 6"/>
              <p:cNvSpPr>
                <a:spLocks noChangeArrowheads="1"/>
              </p:cNvSpPr>
              <p:nvPr/>
            </p:nvSpPr>
            <p:spPr bwMode="auto">
              <a:xfrm>
                <a:off x="480" y="624"/>
                <a:ext cx="4656" cy="283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544" name="Text Box 7"/>
              <p:cNvSpPr txBox="1">
                <a:spLocks noChangeArrowheads="1"/>
              </p:cNvSpPr>
              <p:nvPr/>
            </p:nvSpPr>
            <p:spPr bwMode="auto">
              <a:xfrm>
                <a:off x="480" y="1200"/>
                <a:ext cx="4708" cy="2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3600"/>
                  <a:t>If you are not satisfied with the </a:t>
                </a:r>
              </a:p>
              <a:p>
                <a:pPr algn="ctr"/>
                <a:r>
                  <a:rPr lang="en-US" sz="3600"/>
                  <a:t>performance you get,</a:t>
                </a:r>
              </a:p>
              <a:p>
                <a:pPr algn="ctr"/>
                <a:r>
                  <a:rPr lang="en-US" sz="3600"/>
                  <a:t>then you should try to determine </a:t>
                </a:r>
              </a:p>
              <a:p>
                <a:pPr algn="ctr"/>
                <a:r>
                  <a:rPr lang="en-US" sz="3600"/>
                  <a:t>what went wrong,</a:t>
                </a:r>
              </a:p>
              <a:p>
                <a:pPr algn="ctr"/>
                <a:r>
                  <a:rPr lang="en-US" sz="3600"/>
                  <a:t>and then evaluate a different model </a:t>
                </a:r>
              </a:p>
              <a:p>
                <a:pPr algn="ctr"/>
                <a:r>
                  <a:rPr lang="en-US" sz="3600"/>
                  <a:t>that compensates.</a:t>
                </a:r>
              </a:p>
            </p:txBody>
          </p:sp>
        </p:grpSp>
        <p:pic>
          <p:nvPicPr>
            <p:cNvPr id="65542" name="Picture 8" descr="sherlock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50" y="672"/>
              <a:ext cx="768" cy="5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331456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Feature Selection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 typeface="Wingdings" charset="0"/>
              <a:buNone/>
            </a:pPr>
            <a:r>
              <a:rPr lang="en-US">
                <a:latin typeface="Arial" charset="0"/>
              </a:rPr>
              <a:t>Earlier indicated that feature selection is typically important to success</a:t>
            </a:r>
          </a:p>
          <a:p>
            <a:pPr marL="0" indent="0" eaLnBrk="1" hangingPunct="1">
              <a:buFont typeface="Wingdings" charset="0"/>
              <a:buNone/>
            </a:pPr>
            <a:endParaRPr lang="en-US" sz="1600">
              <a:latin typeface="Arial" charset="0"/>
            </a:endParaRPr>
          </a:p>
          <a:p>
            <a:pPr marL="0" indent="0" eaLnBrk="1" hangingPunct="1">
              <a:buFont typeface="Wingdings" charset="0"/>
              <a:buNone/>
            </a:pPr>
            <a:r>
              <a:rPr lang="en-US">
                <a:latin typeface="Arial" charset="0"/>
              </a:rPr>
              <a:t>Very typical feature selection method: </a:t>
            </a:r>
            <a:br>
              <a:rPr lang="en-US">
                <a:latin typeface="Arial" charset="0"/>
              </a:rPr>
            </a:br>
            <a:r>
              <a:rPr lang="en-US">
                <a:latin typeface="Arial" charset="0"/>
              </a:rPr>
              <a:t>use information gain to </a:t>
            </a:r>
            <a:r>
              <a:rPr lang="ja-JP" altLang="en-US">
                <a:latin typeface="Arial" charset="0"/>
              </a:rPr>
              <a:t>“</a:t>
            </a:r>
            <a:r>
              <a:rPr lang="en-US">
                <a:latin typeface="Arial" charset="0"/>
              </a:rPr>
              <a:t>score</a:t>
            </a:r>
            <a:r>
              <a:rPr lang="ja-JP" altLang="en-US">
                <a:latin typeface="Arial" charset="0"/>
              </a:rPr>
              <a:t>”</a:t>
            </a:r>
            <a:r>
              <a:rPr lang="en-US">
                <a:latin typeface="Arial" charset="0"/>
              </a:rPr>
              <a:t> your features</a:t>
            </a:r>
          </a:p>
          <a:p>
            <a:pPr lvl="1" eaLnBrk="1" hangingPunct="1"/>
            <a:r>
              <a:rPr lang="en-US">
                <a:latin typeface="Arial" charset="0"/>
              </a:rPr>
              <a:t>Use the top N features ranked by information gain</a:t>
            </a:r>
          </a:p>
          <a:p>
            <a:pPr marL="0" indent="0" eaLnBrk="1" hangingPunct="1">
              <a:buFont typeface="Wingdings" charset="0"/>
              <a:buNone/>
            </a:pPr>
            <a:endParaRPr lang="en-US" sz="16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2176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Wrapper based feature selection</a:t>
            </a:r>
            <a:endParaRPr lang="en-US" dirty="0">
              <a:latin typeface="Arial" charset="0"/>
            </a:endParaRP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dirty="0" err="1" smtClean="0">
                <a:latin typeface="Arial" charset="0"/>
              </a:rPr>
              <a:t>Combinatoric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>
                <a:latin typeface="Arial" charset="0"/>
              </a:rPr>
              <a:t>search / optimization through possible feature subsets using classifier accuracy as the objective function </a:t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(this can be </a:t>
            </a:r>
            <a:r>
              <a:rPr lang="ja-JP" altLang="en-US" dirty="0">
                <a:latin typeface="Arial" charset="0"/>
              </a:rPr>
              <a:t>“</a:t>
            </a:r>
            <a:r>
              <a:rPr lang="en-US" dirty="0">
                <a:latin typeface="Arial" charset="0"/>
              </a:rPr>
              <a:t>wrapped</a:t>
            </a:r>
            <a:r>
              <a:rPr lang="ja-JP" altLang="en-US" dirty="0">
                <a:latin typeface="Arial" charset="0"/>
              </a:rPr>
              <a:t>”</a:t>
            </a:r>
            <a:r>
              <a:rPr lang="en-US" dirty="0">
                <a:latin typeface="Arial" charset="0"/>
              </a:rPr>
              <a:t> around any type of classifier</a:t>
            </a:r>
            <a:r>
              <a:rPr lang="en-US" dirty="0" smtClean="0">
                <a:latin typeface="Arial" charset="0"/>
              </a:rPr>
              <a:t>)</a:t>
            </a:r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6284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Wrapper based feature selection</a:t>
            </a:r>
            <a:endParaRPr lang="en-US" dirty="0">
              <a:latin typeface="Arial" charset="0"/>
            </a:endParaRP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dirty="0" err="1" smtClean="0">
                <a:latin typeface="Arial" charset="0"/>
              </a:rPr>
              <a:t>Combinatoric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>
                <a:latin typeface="Arial" charset="0"/>
              </a:rPr>
              <a:t>search / optimization through possible feature subsets using classifier accuracy as the objective function </a:t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(this can be </a:t>
            </a:r>
            <a:r>
              <a:rPr lang="ja-JP" altLang="en-US" dirty="0">
                <a:latin typeface="Arial" charset="0"/>
              </a:rPr>
              <a:t>“</a:t>
            </a:r>
            <a:r>
              <a:rPr lang="en-US" dirty="0">
                <a:latin typeface="Arial" charset="0"/>
              </a:rPr>
              <a:t>wrapped</a:t>
            </a:r>
            <a:r>
              <a:rPr lang="ja-JP" altLang="en-US" dirty="0">
                <a:latin typeface="Arial" charset="0"/>
              </a:rPr>
              <a:t>”</a:t>
            </a:r>
            <a:r>
              <a:rPr lang="en-US" dirty="0">
                <a:latin typeface="Arial" charset="0"/>
              </a:rPr>
              <a:t> around any type of classifier</a:t>
            </a:r>
            <a:r>
              <a:rPr lang="en-US" dirty="0" smtClean="0">
                <a:latin typeface="Arial" charset="0"/>
              </a:rPr>
              <a:t>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dirty="0" smtClean="0">
                <a:latin typeface="Arial" charset="0"/>
              </a:rPr>
              <a:t>Example:</a:t>
            </a:r>
            <a:endParaRPr lang="en-US" dirty="0">
              <a:latin typeface="Arial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800" dirty="0">
                <a:latin typeface="Arial" charset="0"/>
              </a:rPr>
              <a:t>	</a:t>
            </a:r>
            <a:r>
              <a:rPr lang="en-US" sz="2000" dirty="0" smtClean="0">
                <a:latin typeface="Arial" charset="0"/>
              </a:rPr>
              <a:t>Start </a:t>
            </a:r>
            <a:r>
              <a:rPr lang="en-US" sz="2000" dirty="0">
                <a:latin typeface="Arial" charset="0"/>
              </a:rPr>
              <a:t>with an empty set of selected features</a:t>
            </a:r>
          </a:p>
          <a:p>
            <a:pPr marL="457200" lvl="2" indent="0" eaLnBrk="1" hangingPunct="1">
              <a:lnSpc>
                <a:spcPct val="90000"/>
              </a:lnSpc>
              <a:buNone/>
            </a:pPr>
            <a:r>
              <a:rPr lang="en-US" sz="2000" dirty="0">
                <a:latin typeface="Arial" charset="0"/>
              </a:rPr>
              <a:t>Train a new classifier adding each candidate new feature </a:t>
            </a:r>
          </a:p>
          <a:p>
            <a:pPr marL="457200" lvl="2" indent="0" eaLnBrk="1" hangingPunct="1">
              <a:lnSpc>
                <a:spcPct val="90000"/>
              </a:lnSpc>
              <a:buNone/>
            </a:pPr>
            <a:r>
              <a:rPr lang="en-US" sz="2000" dirty="0">
                <a:latin typeface="Arial" charset="0"/>
              </a:rPr>
              <a:t>Keep the feature which produces the classifier with the </a:t>
            </a:r>
            <a:r>
              <a:rPr lang="en-US" sz="2000" dirty="0" smtClean="0">
                <a:latin typeface="Arial" charset="0"/>
              </a:rPr>
              <a:t>best accuracy</a:t>
            </a:r>
            <a:endParaRPr lang="en-US" sz="2000" dirty="0">
              <a:latin typeface="Arial" charset="0"/>
            </a:endParaRPr>
          </a:p>
          <a:p>
            <a:pPr marL="457200" lvl="2" indent="0" eaLnBrk="1" hangingPunct="1">
              <a:lnSpc>
                <a:spcPct val="90000"/>
              </a:lnSpc>
              <a:buNone/>
            </a:pPr>
            <a:r>
              <a:rPr lang="en-US" sz="2000" dirty="0">
                <a:latin typeface="Arial" charset="0"/>
              </a:rPr>
              <a:t>Repeat until things stop </a:t>
            </a:r>
            <a:r>
              <a:rPr lang="en-US" sz="2000" dirty="0" smtClean="0">
                <a:latin typeface="Arial" charset="0"/>
              </a:rPr>
              <a:t>improving</a:t>
            </a:r>
            <a:endParaRPr lang="en-US" sz="20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4222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954132" y="310162"/>
            <a:ext cx="7223615" cy="990107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Wrapper Based Feature Selection Cons</a:t>
            </a:r>
            <a:endParaRPr lang="en-US" dirty="0">
              <a:latin typeface="Arial" charset="0"/>
            </a:endParaRP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3200" dirty="0" smtClean="0">
                <a:latin typeface="Arial" charset="0"/>
              </a:rPr>
              <a:t>This </a:t>
            </a:r>
            <a:r>
              <a:rPr lang="en-US" sz="3200" dirty="0">
                <a:latin typeface="Arial" charset="0"/>
              </a:rPr>
              <a:t>is an expensive process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800" dirty="0">
                <a:latin typeface="Arial" charset="0"/>
              </a:rPr>
              <a:t>Building and testing a classifier is </a:t>
            </a:r>
            <a:r>
              <a:rPr lang="ja-JP" altLang="en-US" sz="2800" dirty="0">
                <a:latin typeface="Arial" charset="0"/>
              </a:rPr>
              <a:t>“</a:t>
            </a:r>
            <a:r>
              <a:rPr lang="en-US" sz="2800" dirty="0">
                <a:latin typeface="Arial" charset="0"/>
              </a:rPr>
              <a:t>inside the loop</a:t>
            </a:r>
            <a:r>
              <a:rPr lang="ja-JP" altLang="en-US" sz="2800" dirty="0">
                <a:latin typeface="Arial" charset="0"/>
              </a:rPr>
              <a:t>”</a:t>
            </a:r>
            <a:r>
              <a:rPr lang="en-US" sz="2800" dirty="0">
                <a:latin typeface="Arial" charset="0"/>
              </a:rPr>
              <a:t> here </a:t>
            </a:r>
            <a:r>
              <a:rPr lang="en-US" sz="2800" dirty="0" smtClean="0">
                <a:latin typeface="Arial" charset="0"/>
              </a:rPr>
              <a:t> so </a:t>
            </a:r>
            <a:r>
              <a:rPr lang="en-US" sz="2800" dirty="0">
                <a:latin typeface="Arial" charset="0"/>
              </a:rPr>
              <a:t>typically want a fast learner (e.g., naïve Bayes,  decision trees</a:t>
            </a:r>
            <a:r>
              <a:rPr lang="en-US" sz="2800" dirty="0" smtClean="0">
                <a:latin typeface="Arial" charset="0"/>
              </a:rPr>
              <a:t>)</a:t>
            </a:r>
            <a:endParaRPr lang="en-US" sz="2400" dirty="0">
              <a:latin typeface="Arial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3000" dirty="0">
                <a:latin typeface="Arial" charset="0"/>
              </a:rPr>
              <a:t>What would happen </a:t>
            </a:r>
            <a:r>
              <a:rPr lang="en-US" sz="3000" dirty="0" smtClean="0">
                <a:latin typeface="Arial" charset="0"/>
              </a:rPr>
              <a:t>if </a:t>
            </a:r>
            <a:r>
              <a:rPr lang="en-US" sz="3000" dirty="0">
                <a:latin typeface="Arial" charset="0"/>
              </a:rPr>
              <a:t>you do feature selection </a:t>
            </a:r>
            <a:r>
              <a:rPr lang="en-US" sz="3000" dirty="0" smtClean="0">
                <a:latin typeface="Arial" charset="0"/>
              </a:rPr>
              <a:t>over </a:t>
            </a:r>
            <a:r>
              <a:rPr lang="en-US" sz="3000" dirty="0">
                <a:latin typeface="Arial" charset="0"/>
              </a:rPr>
              <a:t>your whole set of data </a:t>
            </a:r>
            <a:r>
              <a:rPr lang="en-US" sz="3000" dirty="0" smtClean="0">
                <a:latin typeface="Arial" charset="0"/>
              </a:rPr>
              <a:t>prior </a:t>
            </a:r>
            <a:r>
              <a:rPr lang="en-US" sz="3000" dirty="0">
                <a:latin typeface="Arial" charset="0"/>
              </a:rPr>
              <a:t>to cross validation?</a:t>
            </a:r>
          </a:p>
        </p:txBody>
      </p:sp>
    </p:spTree>
    <p:extLst>
      <p:ext uri="{BB962C8B-B14F-4D97-AF65-F5344CB8AC3E}">
        <p14:creationId xmlns:p14="http://schemas.microsoft.com/office/powerpoint/2010/main" val="611840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954132" y="310162"/>
            <a:ext cx="7223615" cy="990107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Wrapper Based Feature Selection Cons</a:t>
            </a:r>
            <a:endParaRPr lang="en-US" dirty="0">
              <a:latin typeface="Arial" charset="0"/>
            </a:endParaRP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3200" dirty="0" smtClean="0">
                <a:latin typeface="Arial" charset="0"/>
              </a:rPr>
              <a:t>This </a:t>
            </a:r>
            <a:r>
              <a:rPr lang="en-US" sz="3200" dirty="0">
                <a:latin typeface="Arial" charset="0"/>
              </a:rPr>
              <a:t>is an expensive process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800" dirty="0">
                <a:latin typeface="Arial" charset="0"/>
              </a:rPr>
              <a:t>Building and testing a classifier is </a:t>
            </a:r>
            <a:r>
              <a:rPr lang="ja-JP" altLang="en-US" sz="2800" dirty="0">
                <a:latin typeface="Arial" charset="0"/>
              </a:rPr>
              <a:t>“</a:t>
            </a:r>
            <a:r>
              <a:rPr lang="en-US" sz="2800" dirty="0">
                <a:latin typeface="Arial" charset="0"/>
              </a:rPr>
              <a:t>inside the loop</a:t>
            </a:r>
            <a:r>
              <a:rPr lang="ja-JP" altLang="en-US" sz="2800" dirty="0">
                <a:latin typeface="Arial" charset="0"/>
              </a:rPr>
              <a:t>”</a:t>
            </a:r>
            <a:r>
              <a:rPr lang="en-US" sz="2800" dirty="0">
                <a:latin typeface="Arial" charset="0"/>
              </a:rPr>
              <a:t> here </a:t>
            </a:r>
            <a:r>
              <a:rPr lang="en-US" sz="2800" dirty="0" smtClean="0">
                <a:latin typeface="Arial" charset="0"/>
              </a:rPr>
              <a:t> so </a:t>
            </a:r>
            <a:r>
              <a:rPr lang="en-US" sz="2800" dirty="0">
                <a:latin typeface="Arial" charset="0"/>
              </a:rPr>
              <a:t>typically want a fast learner (e.g., naïve Bayes,  decision trees</a:t>
            </a:r>
            <a:r>
              <a:rPr lang="en-US" sz="2800" dirty="0" smtClean="0">
                <a:latin typeface="Arial" charset="0"/>
              </a:rPr>
              <a:t>)</a:t>
            </a:r>
            <a:endParaRPr lang="en-US" sz="2400" dirty="0">
              <a:latin typeface="Arial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3000" dirty="0" smtClean="0">
                <a:latin typeface="Arial" charset="0"/>
              </a:rPr>
              <a:t>Will </a:t>
            </a:r>
            <a:r>
              <a:rPr lang="en-US" sz="3000" dirty="0" err="1" smtClean="0">
                <a:latin typeface="Arial" charset="0"/>
              </a:rPr>
              <a:t>overfit</a:t>
            </a:r>
            <a:r>
              <a:rPr lang="en-US" sz="3000" dirty="0" smtClean="0">
                <a:latin typeface="Arial" charset="0"/>
              </a:rPr>
              <a:t> if you do it on </a:t>
            </a:r>
            <a:r>
              <a:rPr lang="en-US" sz="3000" i="1" dirty="0" smtClean="0">
                <a:latin typeface="Arial" charset="0"/>
              </a:rPr>
              <a:t>entire data set </a:t>
            </a:r>
            <a:r>
              <a:rPr lang="en-US" sz="3000" dirty="0" smtClean="0">
                <a:latin typeface="Arial" charset="0"/>
              </a:rPr>
              <a:t>(have to do on </a:t>
            </a:r>
            <a:r>
              <a:rPr lang="en-US" sz="3000" i="1" dirty="0" smtClean="0">
                <a:latin typeface="Arial" charset="0"/>
              </a:rPr>
              <a:t>each fold</a:t>
            </a:r>
            <a:r>
              <a:rPr lang="en-US" sz="3000" dirty="0" smtClean="0">
                <a:latin typeface="Arial" charset="0"/>
              </a:rPr>
              <a:t>)</a:t>
            </a:r>
            <a:endParaRPr lang="en-US" sz="30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469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</a:rPr>
              <a:t>Finding Features </a:t>
            </a:r>
            <a:endParaRPr lang="en-US" dirty="0">
              <a:latin typeface="Arial" charset="0"/>
            </a:endParaRP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500" dirty="0" smtClean="0">
                <a:latin typeface="Arial" charset="0"/>
              </a:rPr>
              <a:t>The </a:t>
            </a:r>
            <a:r>
              <a:rPr lang="en-US" sz="3500" dirty="0">
                <a:latin typeface="Arial" charset="0"/>
              </a:rPr>
              <a:t>same problem occurs if you design new features based on observations over your whole set of data.  </a:t>
            </a:r>
          </a:p>
          <a:p>
            <a:r>
              <a:rPr lang="en-US" sz="2800" dirty="0">
                <a:latin typeface="Arial" charset="0"/>
              </a:rPr>
              <a:t>Can you explain why?</a:t>
            </a:r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60405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</a:rPr>
              <a:t>Finding Features </a:t>
            </a:r>
            <a:endParaRPr lang="en-US" dirty="0">
              <a:latin typeface="Arial" charset="0"/>
            </a:endParaRP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500" dirty="0" smtClean="0">
                <a:latin typeface="Arial" charset="0"/>
              </a:rPr>
              <a:t>The </a:t>
            </a:r>
            <a:r>
              <a:rPr lang="en-US" sz="3500" dirty="0">
                <a:latin typeface="Arial" charset="0"/>
              </a:rPr>
              <a:t>same problem occurs if you design new features based on observations over your whole set of data.  </a:t>
            </a:r>
          </a:p>
          <a:p>
            <a:r>
              <a:rPr lang="en-US" sz="2800" dirty="0" smtClean="0">
                <a:latin typeface="Arial" charset="0"/>
              </a:rPr>
              <a:t>At training time the features will perform better than they should because they wer</a:t>
            </a:r>
            <a:r>
              <a:rPr lang="en-US" dirty="0" smtClean="0">
                <a:latin typeface="Arial" charset="0"/>
              </a:rPr>
              <a:t>e </a:t>
            </a:r>
            <a:r>
              <a:rPr lang="en-US" sz="2800" dirty="0" smtClean="0">
                <a:latin typeface="Arial" charset="0"/>
              </a:rPr>
              <a:t>design based on the training data</a:t>
            </a:r>
          </a:p>
          <a:p>
            <a:r>
              <a:rPr lang="en-US" dirty="0" smtClean="0">
                <a:latin typeface="Arial" charset="0"/>
              </a:rPr>
              <a:t>At testing time, you will have used ‘omniscience’ to build features </a:t>
            </a:r>
            <a:endParaRPr lang="en-US" sz="2800" dirty="0" smtClean="0">
              <a:latin typeface="Arial" charset="0"/>
            </a:endParaRPr>
          </a:p>
          <a:p>
            <a:endParaRPr lang="en-US" sz="2800" dirty="0" smtClean="0">
              <a:latin typeface="Arial" charset="0"/>
            </a:endParaRPr>
          </a:p>
          <a:p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13153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</a:rPr>
              <a:t>Finding Features </a:t>
            </a:r>
            <a:endParaRPr lang="en-US" dirty="0">
              <a:latin typeface="Arial" charset="0"/>
            </a:endParaRP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500" dirty="0" smtClean="0">
                <a:latin typeface="Arial" charset="0"/>
              </a:rPr>
              <a:t>The </a:t>
            </a:r>
            <a:r>
              <a:rPr lang="en-US" sz="3500" dirty="0">
                <a:latin typeface="Arial" charset="0"/>
              </a:rPr>
              <a:t>same problem occurs if you design new features based on observations over your whole set of data.  </a:t>
            </a:r>
            <a:endParaRPr lang="en-US" sz="3500" dirty="0" smtClean="0">
              <a:latin typeface="Arial" charset="0"/>
            </a:endParaRPr>
          </a:p>
          <a:p>
            <a:pPr marL="0" indent="0">
              <a:buNone/>
            </a:pPr>
            <a:r>
              <a:rPr lang="en-US" sz="3500" dirty="0" smtClean="0">
                <a:latin typeface="Arial" charset="0"/>
              </a:rPr>
              <a:t>-&gt; Yet another reason for the optimization set! </a:t>
            </a:r>
            <a:endParaRPr lang="en-US" sz="35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0056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Software Tools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err="1">
                <a:latin typeface="Arial" charset="0"/>
              </a:rPr>
              <a:t>Weka</a:t>
            </a:r>
            <a:r>
              <a:rPr lang="en-US" dirty="0">
                <a:latin typeface="Arial" charset="0"/>
              </a:rPr>
              <a:t> (http://</a:t>
            </a:r>
            <a:r>
              <a:rPr lang="en-US" dirty="0" err="1">
                <a:latin typeface="Arial" charset="0"/>
              </a:rPr>
              <a:t>www.cs.waikato.ac.nz</a:t>
            </a:r>
            <a:r>
              <a:rPr lang="en-US" dirty="0">
                <a:latin typeface="Arial" charset="0"/>
              </a:rPr>
              <a:t>/ml/</a:t>
            </a:r>
            <a:r>
              <a:rPr lang="en-US" dirty="0" err="1">
                <a:latin typeface="Arial" charset="0"/>
              </a:rPr>
              <a:t>weka</a:t>
            </a:r>
            <a:r>
              <a:rPr lang="en-US" dirty="0">
                <a:latin typeface="Arial" charset="0"/>
              </a:rPr>
              <a:t>/)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Open source machine learning toolkit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Includes Java API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Data manipulation tools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Whatever you are comfortable with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Scripting language like Perl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Excel</a:t>
            </a:r>
          </a:p>
          <a:p>
            <a:pPr lvl="1" eaLnBrk="1" hangingPunct="1">
              <a:lnSpc>
                <a:spcPct val="90000"/>
              </a:lnSpc>
            </a:pPr>
            <a:endParaRPr lang="en-US" sz="1800" dirty="0">
              <a:latin typeface="Arial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60978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4000">
                <a:latin typeface="Arial" charset="0"/>
              </a:rPr>
              <a:t>Slightly less naïve approach: Aimless wandering…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3276600" y="2971800"/>
            <a:ext cx="2286000" cy="2438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7172" name="Picture 4" descr="hamm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124200"/>
            <a:ext cx="3651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173" name="Group 5"/>
          <p:cNvGrpSpPr>
            <a:grpSpLocks/>
          </p:cNvGrpSpPr>
          <p:nvPr/>
        </p:nvGrpSpPr>
        <p:grpSpPr bwMode="auto">
          <a:xfrm>
            <a:off x="6388100" y="3808413"/>
            <a:ext cx="2057400" cy="763587"/>
            <a:chOff x="3824" y="2519"/>
            <a:chExt cx="1296" cy="481"/>
          </a:xfrm>
        </p:grpSpPr>
        <p:sp>
          <p:nvSpPr>
            <p:cNvPr id="7197" name="Text Box 6"/>
            <p:cNvSpPr txBox="1">
              <a:spLocks noChangeArrowheads="1"/>
            </p:cNvSpPr>
            <p:nvPr/>
          </p:nvSpPr>
          <p:spPr bwMode="auto">
            <a:xfrm>
              <a:off x="3926" y="2519"/>
              <a:ext cx="1092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/>
                <a:t>Target</a:t>
              </a:r>
            </a:p>
            <a:p>
              <a:pPr algn="ctr"/>
              <a:r>
                <a:rPr lang="en-US"/>
                <a:t>Representation</a:t>
              </a:r>
            </a:p>
          </p:txBody>
        </p:sp>
        <p:sp>
          <p:nvSpPr>
            <p:cNvPr id="7198" name="Oval 7"/>
            <p:cNvSpPr>
              <a:spLocks noChangeArrowheads="1"/>
            </p:cNvSpPr>
            <p:nvPr/>
          </p:nvSpPr>
          <p:spPr bwMode="auto">
            <a:xfrm>
              <a:off x="3824" y="2520"/>
              <a:ext cx="1296" cy="4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174" name="Line 8"/>
          <p:cNvSpPr>
            <a:spLocks noChangeShapeType="1"/>
          </p:cNvSpPr>
          <p:nvPr/>
        </p:nvSpPr>
        <p:spPr bwMode="auto">
          <a:xfrm>
            <a:off x="2438400" y="4191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5" name="Line 9"/>
          <p:cNvSpPr>
            <a:spLocks noChangeShapeType="1"/>
          </p:cNvSpPr>
          <p:nvPr/>
        </p:nvSpPr>
        <p:spPr bwMode="auto">
          <a:xfrm>
            <a:off x="5562600" y="4191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7176" name="Picture 10" descr="hamm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6700" y="3124200"/>
            <a:ext cx="3651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7" name="Picture 11" descr="hamm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100" y="3124200"/>
            <a:ext cx="3651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8" name="Picture 12" descr="hamm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7300" y="3124200"/>
            <a:ext cx="3651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9" name="Picture 13" descr="hamm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100" y="3662363"/>
            <a:ext cx="3651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0" name="Picture 14" descr="hamm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6700" y="3662363"/>
            <a:ext cx="3651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1" name="Picture 15" descr="hamm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662363"/>
            <a:ext cx="3651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2" name="Picture 16" descr="hamm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7300" y="3662363"/>
            <a:ext cx="3651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3" name="Picture 17" descr="hamm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100" y="4191000"/>
            <a:ext cx="3651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4" name="Picture 18" descr="hamm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191000"/>
            <a:ext cx="3651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5" name="Picture 19" descr="hamm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7300" y="4191000"/>
            <a:ext cx="3651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6" name="Picture 20" descr="hamm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100" y="4724400"/>
            <a:ext cx="3651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7" name="Picture 21" descr="hamm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6700" y="4724400"/>
            <a:ext cx="3651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8" name="Picture 22" descr="hamm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724400"/>
            <a:ext cx="3651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9" name="Picture 23" descr="hamm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7300" y="4724400"/>
            <a:ext cx="3651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190" name="Group 24"/>
          <p:cNvGrpSpPr>
            <a:grpSpLocks/>
          </p:cNvGrpSpPr>
          <p:nvPr/>
        </p:nvGrpSpPr>
        <p:grpSpPr bwMode="auto">
          <a:xfrm>
            <a:off x="3886200" y="4114800"/>
            <a:ext cx="609600" cy="533400"/>
            <a:chOff x="768" y="3600"/>
            <a:chExt cx="384" cy="336"/>
          </a:xfrm>
        </p:grpSpPr>
        <p:sp>
          <p:nvSpPr>
            <p:cNvPr id="7195" name="Oval 25"/>
            <p:cNvSpPr>
              <a:spLocks noChangeArrowheads="1"/>
            </p:cNvSpPr>
            <p:nvPr/>
          </p:nvSpPr>
          <p:spPr bwMode="auto">
            <a:xfrm>
              <a:off x="768" y="3600"/>
              <a:ext cx="384" cy="33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7196" name="Picture 26" descr="hammer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0" y="3648"/>
              <a:ext cx="230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191" name="Text Box 27"/>
          <p:cNvSpPr txBox="1">
            <a:spLocks noChangeArrowheads="1"/>
          </p:cNvSpPr>
          <p:nvPr/>
        </p:nvSpPr>
        <p:spPr bwMode="auto">
          <a:xfrm>
            <a:off x="2889250" y="5867400"/>
            <a:ext cx="3359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1"/>
              <a:t>Problem  1:</a:t>
            </a:r>
            <a:r>
              <a:rPr lang="en-US"/>
              <a:t>  It takes too long!!!</a:t>
            </a:r>
          </a:p>
        </p:txBody>
      </p:sp>
      <p:grpSp>
        <p:nvGrpSpPr>
          <p:cNvPr id="7192" name="Group 28"/>
          <p:cNvGrpSpPr>
            <a:grpSpLocks/>
          </p:cNvGrpSpPr>
          <p:nvPr/>
        </p:nvGrpSpPr>
        <p:grpSpPr bwMode="auto">
          <a:xfrm>
            <a:off x="1219200" y="3733800"/>
            <a:ext cx="1219200" cy="838200"/>
            <a:chOff x="768" y="2352"/>
            <a:chExt cx="768" cy="528"/>
          </a:xfrm>
        </p:grpSpPr>
        <p:sp>
          <p:nvSpPr>
            <p:cNvPr id="7193" name="Text Box 29"/>
            <p:cNvSpPr txBox="1">
              <a:spLocks noChangeArrowheads="1"/>
            </p:cNvSpPr>
            <p:nvPr/>
          </p:nvSpPr>
          <p:spPr bwMode="auto">
            <a:xfrm>
              <a:off x="924" y="2352"/>
              <a:ext cx="42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endParaRPr lang="en-US"/>
            </a:p>
            <a:p>
              <a:pPr algn="ctr"/>
              <a:r>
                <a:rPr lang="en-US"/>
                <a:t>Data</a:t>
              </a:r>
            </a:p>
          </p:txBody>
        </p:sp>
        <p:sp>
          <p:nvSpPr>
            <p:cNvPr id="7194" name="Oval 30"/>
            <p:cNvSpPr>
              <a:spLocks noChangeArrowheads="1"/>
            </p:cNvSpPr>
            <p:nvPr/>
          </p:nvSpPr>
          <p:spPr bwMode="auto">
            <a:xfrm>
              <a:off x="768" y="2448"/>
              <a:ext cx="768" cy="4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624540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If you want to know more…</a:t>
            </a:r>
            <a:endParaRPr lang="en-US" dirty="0">
              <a:latin typeface="Arial" charset="0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590800"/>
            <a:ext cx="5334000" cy="3276600"/>
          </a:xfrm>
        </p:spPr>
        <p:txBody>
          <a:bodyPr/>
          <a:lstStyle/>
          <a:p>
            <a:pPr eaLnBrk="1" hangingPunct="1"/>
            <a:r>
              <a:rPr lang="de-DE" sz="2800" dirty="0">
                <a:latin typeface="Arial" charset="0"/>
              </a:rPr>
              <a:t>Witten, I. H., Frank, E., Hall, M. (2011).  </a:t>
            </a:r>
            <a:r>
              <a:rPr lang="en-US" sz="2800" i="1" dirty="0">
                <a:latin typeface="Arial" charset="0"/>
              </a:rPr>
              <a:t>Data Mining: Practical Machine Learning Tools and Techniques</a:t>
            </a:r>
            <a:r>
              <a:rPr lang="en-US" sz="2800" dirty="0">
                <a:latin typeface="Arial" charset="0"/>
              </a:rPr>
              <a:t>, third edition, Elsevier: San Francisco</a:t>
            </a:r>
          </a:p>
        </p:txBody>
      </p:sp>
      <p:pic>
        <p:nvPicPr>
          <p:cNvPr id="1229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3437" y="2286000"/>
            <a:ext cx="3230563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53581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arnegie">
      <a:dk1>
        <a:srgbClr val="000000"/>
      </a:dk1>
      <a:lt1>
        <a:sysClr val="window" lastClr="FFFFFF"/>
      </a:lt1>
      <a:dk2>
        <a:srgbClr val="363636"/>
      </a:dk2>
      <a:lt2>
        <a:srgbClr val="F4F4F4"/>
      </a:lt2>
      <a:accent1>
        <a:srgbClr val="850205"/>
      </a:accent1>
      <a:accent2>
        <a:srgbClr val="618091"/>
      </a:accent2>
      <a:accent3>
        <a:srgbClr val="535353"/>
      </a:accent3>
      <a:accent4>
        <a:srgbClr val="B5B5B5"/>
      </a:accent4>
      <a:accent5>
        <a:srgbClr val="CACACA"/>
      </a:accent5>
      <a:accent6>
        <a:srgbClr val="F4F4F4"/>
      </a:accent6>
      <a:hlink>
        <a:srgbClr val="363636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10511</TotalTime>
  <Words>3383</Words>
  <Application>Microsoft Macintosh PowerPoint</Application>
  <PresentationFormat>On-screen Show (4:3)</PresentationFormat>
  <Paragraphs>848</Paragraphs>
  <Slides>90</Slides>
  <Notes>60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90</vt:i4>
      </vt:variant>
    </vt:vector>
  </HeadingPairs>
  <TitlesOfParts>
    <vt:vector size="92" baseType="lpstr">
      <vt:lpstr>Office Theme</vt:lpstr>
      <vt:lpstr>Bitmap Image</vt:lpstr>
      <vt:lpstr>PowerPoint Presentation</vt:lpstr>
      <vt:lpstr>First…</vt:lpstr>
      <vt:lpstr>Key Review Concepts from Correlation &amp; Regression</vt:lpstr>
      <vt:lpstr>Review, continued…</vt:lpstr>
      <vt:lpstr>Review, continued</vt:lpstr>
      <vt:lpstr>Naïve Approach: When all you have is a hammer…</vt:lpstr>
      <vt:lpstr>Naïve Approach: When all you have is a hammer…</vt:lpstr>
      <vt:lpstr>Slightly less naïve approach: Aimless wandering…</vt:lpstr>
      <vt:lpstr>Slightly less naïve approach: Aimless wandering…</vt:lpstr>
      <vt:lpstr>Slightly less naïve approach: Aimless wandering…</vt:lpstr>
      <vt:lpstr>Expert Approach: Hypothesis driven</vt:lpstr>
      <vt:lpstr>Expert Approach: Hypothesis driven</vt:lpstr>
      <vt:lpstr>Expert Approach: Hypothesis driven</vt:lpstr>
      <vt:lpstr>Suggested Readings</vt:lpstr>
      <vt:lpstr>“Just enough to be dangerous”…</vt:lpstr>
      <vt:lpstr>What is machine learning?</vt:lpstr>
      <vt:lpstr>Two main approaches</vt:lpstr>
      <vt:lpstr>Example uses of ML</vt:lpstr>
      <vt:lpstr>Today’s Focus</vt:lpstr>
      <vt:lpstr>Typical Supervised Learning Flow</vt:lpstr>
      <vt:lpstr>Typical Supervised Learning Flow</vt:lpstr>
      <vt:lpstr>Example: Sewer Overflows</vt:lpstr>
      <vt:lpstr>Example: Sewer Overflows</vt:lpstr>
      <vt:lpstr>Example: Sewer Overflows</vt:lpstr>
      <vt:lpstr>Example: Sewer Overflows</vt:lpstr>
      <vt:lpstr>Example: Sewer Overflows</vt:lpstr>
      <vt:lpstr>Classification</vt:lpstr>
      <vt:lpstr>Training data:  Multiple Examples</vt:lpstr>
      <vt:lpstr>Including Features</vt:lpstr>
      <vt:lpstr>PowerPoint Presentation</vt:lpstr>
      <vt:lpstr>How does classification work?</vt:lpstr>
      <vt:lpstr>PowerPoint Presentation</vt:lpstr>
      <vt:lpstr>What will the prediction be?</vt:lpstr>
      <vt:lpstr>0R &amp; 1R Classification</vt:lpstr>
      <vt:lpstr>Learned Classifiers</vt:lpstr>
      <vt:lpstr>Learned Classifiers</vt:lpstr>
      <vt:lpstr>Learned Classifiers</vt:lpstr>
      <vt:lpstr>Selecting algorithms</vt:lpstr>
      <vt:lpstr>Learned Classifiers</vt:lpstr>
      <vt:lpstr>Learned Classifiers</vt:lpstr>
      <vt:lpstr>Quiz 5 was feedback to me about the class</vt:lpstr>
      <vt:lpstr>Topics</vt:lpstr>
      <vt:lpstr>And Quiz 6</vt:lpstr>
      <vt:lpstr>How can I tell if  my classifier is any good?</vt:lpstr>
      <vt:lpstr>How can I tell if  my classifier is any good?</vt:lpstr>
      <vt:lpstr>How can I tell if  my classifier is any good?</vt:lpstr>
      <vt:lpstr>Alternative takes on Accuracy</vt:lpstr>
      <vt:lpstr>Kappa: Accounting for Skew</vt:lpstr>
      <vt:lpstr>Kappa: Accounting for Skew</vt:lpstr>
      <vt:lpstr>Kappa: Accounting for Skew</vt:lpstr>
      <vt:lpstr>Kappa: Accounting for Skew</vt:lpstr>
      <vt:lpstr>Kappa: Accounting for Skew</vt:lpstr>
      <vt:lpstr>Kappa: Accounting for Skew</vt:lpstr>
      <vt:lpstr>Kappa: Accounting for Skew</vt:lpstr>
      <vt:lpstr>Kappa: Accounting for Skew</vt:lpstr>
      <vt:lpstr>Kappa: Accounting for Skew</vt:lpstr>
      <vt:lpstr>Kappa: Accounting for Skew</vt:lpstr>
      <vt:lpstr>Kappa: Accounting for Skew</vt:lpstr>
      <vt:lpstr>Kappa: Accounting for Skew</vt:lpstr>
      <vt:lpstr>Kappa: Accounting for Skew</vt:lpstr>
      <vt:lpstr>Kappa: Accounting for Skew</vt:lpstr>
      <vt:lpstr>Sources of Bias</vt:lpstr>
      <vt:lpstr>Best Approach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Best Approach</vt:lpstr>
      <vt:lpstr>Cross Validation Helps for Small Data Sets</vt:lpstr>
      <vt:lpstr>  Cross Validation</vt:lpstr>
      <vt:lpstr>  Cross Validation</vt:lpstr>
      <vt:lpstr>  Cross Validation</vt:lpstr>
      <vt:lpstr>  Cross Validation</vt:lpstr>
      <vt:lpstr>Cross Validation</vt:lpstr>
      <vt:lpstr>Partitioning your data</vt:lpstr>
      <vt:lpstr>Partitioning your data</vt:lpstr>
      <vt:lpstr>Do we have to do all of the folds?</vt:lpstr>
      <vt:lpstr>To make your classifier</vt:lpstr>
      <vt:lpstr>To make your classifier…</vt:lpstr>
      <vt:lpstr>Feature Selection</vt:lpstr>
      <vt:lpstr>Wrapper based feature selection</vt:lpstr>
      <vt:lpstr>Wrapper based feature selection</vt:lpstr>
      <vt:lpstr>Wrapper Based Feature Selection Cons</vt:lpstr>
      <vt:lpstr>Wrapper Based Feature Selection Cons</vt:lpstr>
      <vt:lpstr>Finding Features </vt:lpstr>
      <vt:lpstr>Finding Features </vt:lpstr>
      <vt:lpstr>Finding Features </vt:lpstr>
      <vt:lpstr>Software Tools</vt:lpstr>
      <vt:lpstr>If you want to know more…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yohoo</dc:creator>
  <cp:lastModifiedBy>Jen Mankoff</cp:lastModifiedBy>
  <cp:revision>576</cp:revision>
  <dcterms:created xsi:type="dcterms:W3CDTF">2013-10-07T16:54:34Z</dcterms:created>
  <dcterms:modified xsi:type="dcterms:W3CDTF">2014-03-06T08:37:16Z</dcterms:modified>
</cp:coreProperties>
</file>