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oleObject1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oleObject2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oleObject3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oleObject4.bin" ContentType="application/vnd.openxmlformats-officedocument.oleObject"/>
  <Override PartName="/ppt/embeddings/Microsoft_Equation10.bin" ContentType="application/vnd.openxmlformats-officedocument.oleObject"/>
  <Override PartName="/ppt/embeddings/Microsoft_Equation11.bin" ContentType="application/vnd.openxmlformats-officedocument.oleObject"/>
  <Override PartName="/ppt/embeddings/Microsoft_Equation12.bin" ContentType="application/vnd.openxmlformats-officedocument.oleObject"/>
  <Override PartName="/ppt/embeddings/Microsoft_Equation13.bin" ContentType="application/vnd.openxmlformats-officedocument.oleObject"/>
  <Override PartName="/ppt/embeddings/Microsoft_Equation14.bin" ContentType="application/vnd.openxmlformats-officedocument.oleObject"/>
  <Override PartName="/ppt/embeddings/oleObject5.bin" ContentType="application/vnd.openxmlformats-officedocument.oleObject"/>
  <Override PartName="/ppt/embeddings/Microsoft_Equation15.bin" ContentType="application/vnd.openxmlformats-officedocument.oleObject"/>
  <Override PartName="/ppt/embeddings/Microsoft_Equation16.bin" ContentType="application/vnd.openxmlformats-officedocument.oleObject"/>
  <Override PartName="/ppt/notesSlides/notesSlide1.xml" ContentType="application/vnd.openxmlformats-officedocument.presentationml.notesSlide+xml"/>
  <Override PartName="/ppt/embeddings/oleObject6.bin" ContentType="application/vnd.openxmlformats-officedocument.oleObject"/>
  <Override PartName="/ppt/embeddings/Microsoft_Equation17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7.bin" ContentType="application/vnd.openxmlformats-officedocument.oleObject"/>
  <Override PartName="/ppt/embeddings/Microsoft_Equation18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8" r:id="rId3"/>
    <p:sldId id="274" r:id="rId4"/>
    <p:sldId id="277" r:id="rId5"/>
    <p:sldId id="279" r:id="rId6"/>
    <p:sldId id="280" r:id="rId7"/>
    <p:sldId id="281" r:id="rId8"/>
    <p:sldId id="282" r:id="rId9"/>
    <p:sldId id="285" r:id="rId10"/>
    <p:sldId id="283" r:id="rId11"/>
    <p:sldId id="286" r:id="rId12"/>
    <p:sldId id="293" r:id="rId13"/>
    <p:sldId id="290" r:id="rId14"/>
    <p:sldId id="284" r:id="rId15"/>
    <p:sldId id="288" r:id="rId16"/>
    <p:sldId id="289" r:id="rId17"/>
    <p:sldId id="267" r:id="rId18"/>
    <p:sldId id="269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85305" autoAdjust="0"/>
  </p:normalViewPr>
  <p:slideViewPr>
    <p:cSldViewPr snapToGrid="0" snapToObjects="1">
      <p:cViewPr varScale="1">
        <p:scale>
          <a:sx n="84" d="100"/>
          <a:sy n="84" d="100"/>
        </p:scale>
        <p:origin x="-1552" y="-104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9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folHlink"/>
                </a:solidFill>
              </a:rPr>
              <a:t>Here, no houses had 0 square feet, so b</a:t>
            </a:r>
            <a:r>
              <a:rPr lang="en-US" baseline="-25000" dirty="0" smtClean="0">
                <a:solidFill>
                  <a:schemeClr val="folHlink"/>
                </a:solidFill>
              </a:rPr>
              <a:t>0</a:t>
            </a:r>
            <a:r>
              <a:rPr lang="en-US" dirty="0" smtClean="0">
                <a:solidFill>
                  <a:schemeClr val="folHlink"/>
                </a:solidFill>
              </a:rPr>
              <a:t> = 98.24833 just indicates that, for houses within the range of sizes observed, $98,248.33 is the portion of the house price not explained by square feet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20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Hopefully</a:t>
            </a:r>
            <a:r>
              <a:rPr lang="en-US" baseline="0" dirty="0" smtClean="0"/>
              <a:t> change in schedule addressed this for project. Bytes are meant to be quick.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We’re getting there. Need to understand </a:t>
            </a:r>
            <a:r>
              <a:rPr lang="en-US" smtClean="0"/>
              <a:t>small data first!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Sse</a:t>
            </a:r>
            <a:r>
              <a:rPr lang="en-US" baseline="0" dirty="0" smtClean="0"/>
              <a:t> = sum of squared errors</a:t>
            </a:r>
          </a:p>
          <a:p>
            <a:r>
              <a:rPr lang="en-US" baseline="0" dirty="0" err="1" smtClean="0"/>
              <a:t>Sst</a:t>
            </a:r>
            <a:r>
              <a:rPr lang="en-US" baseline="0" dirty="0" smtClean="0"/>
              <a:t> = total sum of squares</a:t>
            </a:r>
          </a:p>
          <a:p>
            <a:r>
              <a:rPr lang="en-US" baseline="0" dirty="0" err="1" smtClean="0"/>
              <a:t>Ssr</a:t>
            </a:r>
            <a:r>
              <a:rPr lang="en-US" baseline="0" dirty="0" smtClean="0"/>
              <a:t> = regression sum of squares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96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58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model contained 15 predictors,</a:t>
            </a:r>
            <a:r>
              <a:rPr lang="en-US" baseline="0" dirty="0" smtClean="0"/>
              <a:t> </a:t>
            </a:r>
            <a:r>
              <a:rPr lang="en-US" dirty="0" smtClean="0"/>
              <a:t>each consisting of randomly generated values, and a response variable, whose</a:t>
            </a:r>
            <a:r>
              <a:rPr lang="en-US" baseline="0" dirty="0" smtClean="0"/>
              <a:t> </a:t>
            </a:r>
            <a:r>
              <a:rPr lang="en-US" dirty="0" smtClean="0"/>
              <a:t>values were also randomly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14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 axis is percent of sample distributions that had a given R2 value (for that</a:t>
            </a:r>
            <a:r>
              <a:rPr lang="en-US" baseline="0" dirty="0" smtClean="0"/>
              <a:t> N). X axis is distribution of R2 values across the 10,000 regressions (for that 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14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14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 year we build up more great examples. Also I pick the best each year and</a:t>
            </a:r>
            <a:r>
              <a:rPr lang="en-US" baseline="0" dirty="0" smtClean="0"/>
              <a:t> you go further – raising the class bar </a:t>
            </a:r>
            <a:r>
              <a:rPr lang="en-US" baseline="0" dirty="0" smtClean="0">
                <a:sym typeface="Wingdings"/>
              </a:rPr>
              <a:t>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Will take into account and</a:t>
            </a:r>
            <a:r>
              <a:rPr lang="en-US" baseline="0" dirty="0" smtClean="0"/>
              <a:t> </a:t>
            </a:r>
            <a:r>
              <a:rPr lang="en-US" dirty="0" smtClean="0"/>
              <a:t>consider revising. At the same time, they are a bonus (and the reason things can/do move quick). Be grateful!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Please, use more!</a:t>
            </a:r>
            <a:r>
              <a:rPr lang="en-US" baseline="0" dirty="0" smtClean="0"/>
              <a:t> Don’t let me stop you!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2/24/15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6" Type="http://schemas.openxmlformats.org/officeDocument/2006/relationships/oleObject" Target="../embeddings/Microsoft_Equation17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2.emf"/><Relationship Id="rId6" Type="http://schemas.openxmlformats.org/officeDocument/2006/relationships/oleObject" Target="../embeddings/Microsoft_Equation18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4.wmf"/><Relationship Id="rId10" Type="http://schemas.openxmlformats.org/officeDocument/2006/relationships/oleObject" Target="../embeddings/oleObject9.bin"/><Relationship Id="rId11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emf"/><Relationship Id="rId7" Type="http://schemas.openxmlformats.org/officeDocument/2006/relationships/oleObject" Target="../embeddings/Microsoft_Equation4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Microsoft_Equation6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7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7" Type="http://schemas.openxmlformats.org/officeDocument/2006/relationships/oleObject" Target="../embeddings/Microsoft_Equation8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12.bin"/><Relationship Id="rId12" Type="http://schemas.openxmlformats.org/officeDocument/2006/relationships/image" Target="../media/image7.emf"/><Relationship Id="rId13" Type="http://schemas.openxmlformats.org/officeDocument/2006/relationships/oleObject" Target="../embeddings/Microsoft_Equation13.bin"/><Relationship Id="rId14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9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7" Type="http://schemas.openxmlformats.org/officeDocument/2006/relationships/oleObject" Target="../embeddings/Microsoft_Equation10.bin"/><Relationship Id="rId8" Type="http://schemas.openxmlformats.org/officeDocument/2006/relationships/image" Target="../media/image5.emf"/><Relationship Id="rId9" Type="http://schemas.openxmlformats.org/officeDocument/2006/relationships/oleObject" Target="../embeddings/Microsoft_Equation11.bin"/><Relationship Id="rId10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4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4.emf"/><Relationship Id="rId7" Type="http://schemas.openxmlformats.org/officeDocument/2006/relationships/oleObject" Target="../embeddings/Microsoft_Equation15.bin"/><Relationship Id="rId8" Type="http://schemas.openxmlformats.org/officeDocument/2006/relationships/image" Target="../media/image5.emf"/><Relationship Id="rId9" Type="http://schemas.openxmlformats.org/officeDocument/2006/relationships/oleObject" Target="../embeddings/Microsoft_Equation16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Announcements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Careful with p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tell us the likelihood something is true. It only lets us reject or accept a </a:t>
            </a:r>
            <a:r>
              <a:rPr lang="en-US" dirty="0" err="1" smtClean="0"/>
              <a:t>hyp</a:t>
            </a:r>
            <a:r>
              <a:rPr lang="en-US" dirty="0" smtClean="0"/>
              <a:t>.</a:t>
            </a:r>
          </a:p>
          <a:p>
            <a:r>
              <a:rPr lang="en-US" dirty="0" smtClean="0"/>
              <a:t>Gives a yes or no answer: Either the null hypothesis is rejected (the result would be unlikely [defined by </a:t>
            </a:r>
            <a:r>
              <a:rPr lang="en-US" dirty="0" smtClean="0">
                <a:sym typeface="Symbol" charset="0"/>
              </a:rPr>
              <a:t>] </a:t>
            </a:r>
            <a:r>
              <a:rPr lang="en-US" dirty="0" smtClean="0"/>
              <a:t>in a world where the null hypothesis was true) or it </a:t>
            </a:r>
            <a:r>
              <a:rPr lang="en-US" i="1" dirty="0" smtClean="0"/>
              <a:t>cannot be rejected</a:t>
            </a:r>
          </a:p>
          <a:p>
            <a:r>
              <a:rPr lang="en-US" i="1" dirty="0" smtClean="0"/>
              <a:t>false negatives: </a:t>
            </a:r>
            <a:r>
              <a:rPr lang="en-US" dirty="0" smtClean="0"/>
              <a:t>increase</a:t>
            </a:r>
            <a:r>
              <a:rPr lang="en-US" i="1" dirty="0" smtClean="0"/>
              <a:t> </a:t>
            </a:r>
            <a:r>
              <a:rPr lang="en-US" dirty="0" smtClean="0">
                <a:sym typeface="Symbol" charset="0"/>
              </a:rPr>
              <a:t> to reduce these</a:t>
            </a:r>
          </a:p>
          <a:p>
            <a:r>
              <a:rPr lang="en-US" i="1" dirty="0" smtClean="0">
                <a:sym typeface="Symbol" charset="0"/>
              </a:rPr>
              <a:t>false positives</a:t>
            </a:r>
            <a:r>
              <a:rPr lang="en-US" dirty="0">
                <a:sym typeface="Symbol" charset="0"/>
              </a:rPr>
              <a:t>:</a:t>
            </a:r>
            <a:r>
              <a:rPr lang="en-US" dirty="0" smtClean="0">
                <a:sym typeface="Symbol" charset="0"/>
              </a:rPr>
              <a:t> reduce  to reduce these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0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209800" y="2514600"/>
          <a:ext cx="48768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Chart" r:id="rId4" imgW="5562600" imgH="3781552" progId="Excel.Chart.8">
                  <p:embed/>
                </p:oleObj>
              </mc:Choice>
              <mc:Fallback>
                <p:oleObj name="Chart" r:id="rId4" imgW="5562600" imgH="378155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14600"/>
                        <a:ext cx="4876800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828800" y="5715000"/>
            <a:ext cx="6019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&amp; Regression</a:t>
            </a:r>
            <a:endParaRPr lang="en-US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8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scatter </a:t>
            </a:r>
            <a:r>
              <a:rPr lang="en-US" dirty="0"/>
              <a:t>plot and regression line</a:t>
            </a:r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1981200" y="5943600"/>
          <a:ext cx="57356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6" imgW="3200400" imgH="203040" progId="Equation.3">
                  <p:embed/>
                </p:oleObj>
              </mc:Choice>
              <mc:Fallback>
                <p:oleObj name="Equation" r:id="rId6" imgW="3200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943600"/>
                        <a:ext cx="57356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5D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Line 7"/>
          <p:cNvSpPr>
            <a:spLocks noChangeShapeType="1"/>
          </p:cNvSpPr>
          <p:nvPr/>
        </p:nvSpPr>
        <p:spPr bwMode="auto">
          <a:xfrm flipH="1">
            <a:off x="2819400" y="38862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72" name="Freeform 8"/>
          <p:cNvSpPr>
            <a:spLocks/>
          </p:cNvSpPr>
          <p:nvPr/>
        </p:nvSpPr>
        <p:spPr bwMode="auto">
          <a:xfrm>
            <a:off x="2438400" y="5867400"/>
            <a:ext cx="628650" cy="85725"/>
          </a:xfrm>
          <a:custGeom>
            <a:avLst/>
            <a:gdLst>
              <a:gd name="T0" fmla="*/ 0 w 396"/>
              <a:gd name="T1" fmla="*/ 48 h 54"/>
              <a:gd name="T2" fmla="*/ 204 w 396"/>
              <a:gd name="T3" fmla="*/ 0 h 54"/>
              <a:gd name="T4" fmla="*/ 396 w 396"/>
              <a:gd name="T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7010400" y="3124200"/>
            <a:ext cx="1371600" cy="7175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/>
              <a:t>Slope </a:t>
            </a:r>
          </a:p>
          <a:p>
            <a:pPr eaLnBrk="0" hangingPunct="0"/>
            <a:r>
              <a:rPr lang="en-US" sz="2000"/>
              <a:t>= 0.10977</a:t>
            </a:r>
            <a:endParaRPr lang="en-US" sz="2000" baseline="-25000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1066800" y="4724400"/>
            <a:ext cx="1219200" cy="687388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Intercept 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/>
              <a:t>= 98.248  </a:t>
            </a:r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 flipH="1">
            <a:off x="6019800" y="24384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76" name="Freeform 12"/>
          <p:cNvSpPr>
            <a:spLocks/>
          </p:cNvSpPr>
          <p:nvPr/>
        </p:nvSpPr>
        <p:spPr bwMode="auto">
          <a:xfrm>
            <a:off x="6400800" y="3048000"/>
            <a:ext cx="609600" cy="457200"/>
          </a:xfrm>
          <a:custGeom>
            <a:avLst/>
            <a:gdLst>
              <a:gd name="T0" fmla="*/ 384 w 384"/>
              <a:gd name="T1" fmla="*/ 288 h 288"/>
              <a:gd name="T2" fmla="*/ 96 w 384"/>
              <a:gd name="T3" fmla="*/ 240 h 288"/>
              <a:gd name="T4" fmla="*/ 0 w 384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288">
                <a:moveTo>
                  <a:pt x="384" y="288"/>
                </a:moveTo>
                <a:cubicBezTo>
                  <a:pt x="272" y="288"/>
                  <a:pt x="160" y="288"/>
                  <a:pt x="96" y="240"/>
                </a:cubicBezTo>
                <a:cubicBezTo>
                  <a:pt x="32" y="192"/>
                  <a:pt x="16" y="96"/>
                  <a:pt x="0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877" name="Freeform 13"/>
          <p:cNvSpPr>
            <a:spLocks/>
          </p:cNvSpPr>
          <p:nvPr/>
        </p:nvSpPr>
        <p:spPr bwMode="auto">
          <a:xfrm>
            <a:off x="2286000" y="4572000"/>
            <a:ext cx="762000" cy="635000"/>
          </a:xfrm>
          <a:custGeom>
            <a:avLst/>
            <a:gdLst>
              <a:gd name="T0" fmla="*/ 0 w 480"/>
              <a:gd name="T1" fmla="*/ 384 h 400"/>
              <a:gd name="T2" fmla="*/ 384 w 480"/>
              <a:gd name="T3" fmla="*/ 336 h 400"/>
              <a:gd name="T4" fmla="*/ 480 w 480"/>
              <a:gd name="T5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400">
                <a:moveTo>
                  <a:pt x="0" y="384"/>
                </a:moveTo>
                <a:cubicBezTo>
                  <a:pt x="152" y="392"/>
                  <a:pt x="304" y="400"/>
                  <a:pt x="384" y="336"/>
                </a:cubicBezTo>
                <a:cubicBezTo>
                  <a:pt x="464" y="272"/>
                  <a:pt x="464" y="56"/>
                  <a:pt x="480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488668"/>
            <a:ext cx="710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http</a:t>
            </a:r>
            <a:r>
              <a:rPr lang="en-US" dirty="0"/>
              <a:t>://</a:t>
            </a:r>
            <a:r>
              <a:rPr lang="en-US" dirty="0" err="1"/>
              <a:t>www.fordham.edu</a:t>
            </a:r>
            <a:r>
              <a:rPr lang="en-US" dirty="0"/>
              <a:t>/economics/</a:t>
            </a:r>
            <a:r>
              <a:rPr lang="en-US" dirty="0" err="1"/>
              <a:t>Vinod</a:t>
            </a:r>
            <a:r>
              <a:rPr lang="en-US" dirty="0" smtClean="0"/>
              <a:t>/</a:t>
            </a:r>
            <a:r>
              <a:rPr lang="en-US" dirty="0" err="1" smtClean="0"/>
              <a:t>correl-regr.ppt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6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 flipH="1">
            <a:off x="685800" y="4724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 flipH="1">
            <a:off x="685800" y="22098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570413" y="4037013"/>
            <a:ext cx="685800" cy="457200"/>
          </a:xfrm>
          <a:prstGeom prst="rect">
            <a:avLst/>
          </a:prstGeom>
          <a:solidFill>
            <a:srgbClr val="C4E6C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4572000" y="2362200"/>
            <a:ext cx="685800" cy="457200"/>
          </a:xfrm>
          <a:prstGeom prst="rect">
            <a:avLst/>
          </a:prstGeom>
          <a:solidFill>
            <a:srgbClr val="FFE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838200" y="3124200"/>
            <a:ext cx="685800" cy="457200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  <a:latin typeface="Tahoma" charset="0"/>
              </a:rPr>
              <a:t>(continued)</a:t>
            </a: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685800" y="1828800"/>
            <a:ext cx="0" cy="4159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685800" y="6019800"/>
            <a:ext cx="7639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V="1">
            <a:off x="1209675" y="2454275"/>
            <a:ext cx="6269038" cy="2713038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3810000" y="2057400"/>
            <a:ext cx="304800" cy="304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3962400" y="2386013"/>
            <a:ext cx="0" cy="2319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3735388" y="6021388"/>
            <a:ext cx="8350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X</a:t>
            </a:r>
            <a:r>
              <a:rPr lang="en-US" sz="2400" b="1" baseline="-25000"/>
              <a:t>i</a:t>
            </a: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950913" y="4724400"/>
            <a:ext cx="7170737" cy="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8305800" y="4495800"/>
            <a:ext cx="4667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 i="1">
                <a:solidFill>
                  <a:srgbClr val="00FF00"/>
                </a:solidFill>
              </a:rPr>
              <a:t>y</a:t>
            </a:r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8305800" y="5867400"/>
            <a:ext cx="4667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x</a:t>
            </a:r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228600" y="1905000"/>
            <a:ext cx="7715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folHlink"/>
                </a:solidFill>
              </a:rPr>
              <a:t>y</a:t>
            </a:r>
            <a:r>
              <a:rPr lang="en-US" sz="2800" b="1" baseline="-25000">
                <a:solidFill>
                  <a:schemeClr val="folHlink"/>
                </a:solidFill>
              </a:rPr>
              <a:t>i</a:t>
            </a:r>
          </a:p>
        </p:txBody>
      </p:sp>
      <p:sp>
        <p:nvSpPr>
          <p:cNvPr id="43026" name="Freeform 18"/>
          <p:cNvSpPr>
            <a:spLocks/>
          </p:cNvSpPr>
          <p:nvPr/>
        </p:nvSpPr>
        <p:spPr bwMode="auto">
          <a:xfrm>
            <a:off x="3125788" y="2208213"/>
            <a:ext cx="534987" cy="2519362"/>
          </a:xfrm>
          <a:custGeom>
            <a:avLst/>
            <a:gdLst>
              <a:gd name="T0" fmla="*/ 336 w 337"/>
              <a:gd name="T1" fmla="*/ 0 h 1587"/>
              <a:gd name="T2" fmla="*/ 303 w 337"/>
              <a:gd name="T3" fmla="*/ 5 h 1587"/>
              <a:gd name="T4" fmla="*/ 270 w 337"/>
              <a:gd name="T5" fmla="*/ 10 h 1587"/>
              <a:gd name="T6" fmla="*/ 240 w 337"/>
              <a:gd name="T7" fmla="*/ 23 h 1587"/>
              <a:gd name="T8" fmla="*/ 218 w 337"/>
              <a:gd name="T9" fmla="*/ 42 h 1587"/>
              <a:gd name="T10" fmla="*/ 196 w 337"/>
              <a:gd name="T11" fmla="*/ 60 h 1587"/>
              <a:gd name="T12" fmla="*/ 181 w 337"/>
              <a:gd name="T13" fmla="*/ 83 h 1587"/>
              <a:gd name="T14" fmla="*/ 170 w 337"/>
              <a:gd name="T15" fmla="*/ 106 h 1587"/>
              <a:gd name="T16" fmla="*/ 166 w 337"/>
              <a:gd name="T17" fmla="*/ 134 h 1587"/>
              <a:gd name="T18" fmla="*/ 166 w 337"/>
              <a:gd name="T19" fmla="*/ 659 h 1587"/>
              <a:gd name="T20" fmla="*/ 163 w 337"/>
              <a:gd name="T21" fmla="*/ 687 h 1587"/>
              <a:gd name="T22" fmla="*/ 155 w 337"/>
              <a:gd name="T23" fmla="*/ 710 h 1587"/>
              <a:gd name="T24" fmla="*/ 137 w 337"/>
              <a:gd name="T25" fmla="*/ 733 h 1587"/>
              <a:gd name="T26" fmla="*/ 118 w 337"/>
              <a:gd name="T27" fmla="*/ 756 h 1587"/>
              <a:gd name="T28" fmla="*/ 93 w 337"/>
              <a:gd name="T29" fmla="*/ 770 h 1587"/>
              <a:gd name="T30" fmla="*/ 67 w 337"/>
              <a:gd name="T31" fmla="*/ 784 h 1587"/>
              <a:gd name="T32" fmla="*/ 34 w 337"/>
              <a:gd name="T33" fmla="*/ 789 h 1587"/>
              <a:gd name="T34" fmla="*/ 0 w 337"/>
              <a:gd name="T35" fmla="*/ 793 h 1587"/>
              <a:gd name="T36" fmla="*/ 34 w 337"/>
              <a:gd name="T37" fmla="*/ 798 h 1587"/>
              <a:gd name="T38" fmla="*/ 67 w 337"/>
              <a:gd name="T39" fmla="*/ 802 h 1587"/>
              <a:gd name="T40" fmla="*/ 93 w 337"/>
              <a:gd name="T41" fmla="*/ 816 h 1587"/>
              <a:gd name="T42" fmla="*/ 118 w 337"/>
              <a:gd name="T43" fmla="*/ 835 h 1587"/>
              <a:gd name="T44" fmla="*/ 137 w 337"/>
              <a:gd name="T45" fmla="*/ 853 h 1587"/>
              <a:gd name="T46" fmla="*/ 155 w 337"/>
              <a:gd name="T47" fmla="*/ 876 h 1587"/>
              <a:gd name="T48" fmla="*/ 163 w 337"/>
              <a:gd name="T49" fmla="*/ 899 h 1587"/>
              <a:gd name="T50" fmla="*/ 166 w 337"/>
              <a:gd name="T51" fmla="*/ 927 h 1587"/>
              <a:gd name="T52" fmla="*/ 166 w 337"/>
              <a:gd name="T53" fmla="*/ 1452 h 1587"/>
              <a:gd name="T54" fmla="*/ 170 w 337"/>
              <a:gd name="T55" fmla="*/ 1480 h 1587"/>
              <a:gd name="T56" fmla="*/ 181 w 337"/>
              <a:gd name="T57" fmla="*/ 1503 h 1587"/>
              <a:gd name="T58" fmla="*/ 196 w 337"/>
              <a:gd name="T59" fmla="*/ 1526 h 1587"/>
              <a:gd name="T60" fmla="*/ 218 w 337"/>
              <a:gd name="T61" fmla="*/ 1549 h 1587"/>
              <a:gd name="T62" fmla="*/ 240 w 337"/>
              <a:gd name="T63" fmla="*/ 1563 h 1587"/>
              <a:gd name="T64" fmla="*/ 270 w 337"/>
              <a:gd name="T65" fmla="*/ 1577 h 1587"/>
              <a:gd name="T66" fmla="*/ 303 w 337"/>
              <a:gd name="T67" fmla="*/ 1581 h 1587"/>
              <a:gd name="T68" fmla="*/ 336 w 337"/>
              <a:gd name="T69" fmla="*/ 1586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7" h="1587">
                <a:moveTo>
                  <a:pt x="336" y="0"/>
                </a:moveTo>
                <a:lnTo>
                  <a:pt x="303" y="5"/>
                </a:lnTo>
                <a:lnTo>
                  <a:pt x="270" y="10"/>
                </a:lnTo>
                <a:lnTo>
                  <a:pt x="240" y="23"/>
                </a:lnTo>
                <a:lnTo>
                  <a:pt x="218" y="42"/>
                </a:lnTo>
                <a:lnTo>
                  <a:pt x="196" y="60"/>
                </a:lnTo>
                <a:lnTo>
                  <a:pt x="181" y="83"/>
                </a:lnTo>
                <a:lnTo>
                  <a:pt x="170" y="106"/>
                </a:lnTo>
                <a:lnTo>
                  <a:pt x="166" y="134"/>
                </a:lnTo>
                <a:lnTo>
                  <a:pt x="166" y="659"/>
                </a:lnTo>
                <a:lnTo>
                  <a:pt x="163" y="687"/>
                </a:lnTo>
                <a:lnTo>
                  <a:pt x="155" y="710"/>
                </a:lnTo>
                <a:lnTo>
                  <a:pt x="137" y="733"/>
                </a:lnTo>
                <a:lnTo>
                  <a:pt x="118" y="756"/>
                </a:lnTo>
                <a:lnTo>
                  <a:pt x="93" y="770"/>
                </a:lnTo>
                <a:lnTo>
                  <a:pt x="67" y="784"/>
                </a:lnTo>
                <a:lnTo>
                  <a:pt x="34" y="789"/>
                </a:lnTo>
                <a:lnTo>
                  <a:pt x="0" y="793"/>
                </a:lnTo>
                <a:lnTo>
                  <a:pt x="34" y="798"/>
                </a:lnTo>
                <a:lnTo>
                  <a:pt x="67" y="802"/>
                </a:lnTo>
                <a:lnTo>
                  <a:pt x="93" y="816"/>
                </a:lnTo>
                <a:lnTo>
                  <a:pt x="118" y="835"/>
                </a:lnTo>
                <a:lnTo>
                  <a:pt x="137" y="853"/>
                </a:lnTo>
                <a:lnTo>
                  <a:pt x="155" y="876"/>
                </a:lnTo>
                <a:lnTo>
                  <a:pt x="163" y="899"/>
                </a:lnTo>
                <a:lnTo>
                  <a:pt x="166" y="927"/>
                </a:lnTo>
                <a:lnTo>
                  <a:pt x="166" y="1452"/>
                </a:lnTo>
                <a:lnTo>
                  <a:pt x="170" y="1480"/>
                </a:lnTo>
                <a:lnTo>
                  <a:pt x="181" y="1503"/>
                </a:lnTo>
                <a:lnTo>
                  <a:pt x="196" y="1526"/>
                </a:lnTo>
                <a:lnTo>
                  <a:pt x="218" y="1549"/>
                </a:lnTo>
                <a:lnTo>
                  <a:pt x="240" y="1563"/>
                </a:lnTo>
                <a:lnTo>
                  <a:pt x="270" y="1577"/>
                </a:lnTo>
                <a:lnTo>
                  <a:pt x="303" y="1581"/>
                </a:lnTo>
                <a:lnTo>
                  <a:pt x="336" y="1586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763588" y="3125788"/>
            <a:ext cx="2587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/>
              <a:t>SST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/>
              <a:t>=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latin typeface="Symbol" charset="0"/>
              </a:rPr>
              <a:t></a:t>
            </a:r>
            <a:r>
              <a:rPr lang="en-US" sz="2400" b="1" dirty="0"/>
              <a:t>(</a:t>
            </a:r>
            <a:r>
              <a:rPr lang="en-US" sz="2400" b="1" dirty="0" err="1">
                <a:solidFill>
                  <a:schemeClr val="folHlink"/>
                </a:solidFill>
              </a:rPr>
              <a:t>y</a:t>
            </a:r>
            <a:r>
              <a:rPr lang="en-US" sz="2400" b="1" baseline="-25000" dirty="0" err="1">
                <a:solidFill>
                  <a:schemeClr val="folHlink"/>
                </a:solidFill>
              </a:rPr>
              <a:t>i</a:t>
            </a:r>
            <a:r>
              <a:rPr lang="en-US" sz="2400" b="1" baseline="-25000" dirty="0">
                <a:solidFill>
                  <a:schemeClr val="tx2"/>
                </a:solidFill>
              </a:rPr>
              <a:t> </a:t>
            </a:r>
            <a:r>
              <a:rPr lang="en-US" sz="2400" b="1" dirty="0"/>
              <a:t>-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rgbClr val="00FF00"/>
                </a:solidFill>
              </a:rPr>
              <a:t>y</a:t>
            </a:r>
            <a:r>
              <a:rPr lang="en-US" sz="2400" b="1" dirty="0"/>
              <a:t>)</a:t>
            </a:r>
            <a:r>
              <a:rPr lang="en-US" sz="2400" b="1" baseline="30000" dirty="0"/>
              <a:t>2</a:t>
            </a:r>
          </a:p>
        </p:txBody>
      </p:sp>
      <p:sp>
        <p:nvSpPr>
          <p:cNvPr id="43028" name="Freeform 20"/>
          <p:cNvSpPr>
            <a:spLocks/>
          </p:cNvSpPr>
          <p:nvPr/>
        </p:nvSpPr>
        <p:spPr bwMode="auto">
          <a:xfrm>
            <a:off x="4114800" y="2209800"/>
            <a:ext cx="311150" cy="1606550"/>
          </a:xfrm>
          <a:custGeom>
            <a:avLst/>
            <a:gdLst>
              <a:gd name="T0" fmla="*/ 0 w 196"/>
              <a:gd name="T1" fmla="*/ 0 h 1012"/>
              <a:gd name="T2" fmla="*/ 18 w 196"/>
              <a:gd name="T3" fmla="*/ 4 h 1012"/>
              <a:gd name="T4" fmla="*/ 41 w 196"/>
              <a:gd name="T5" fmla="*/ 8 h 1012"/>
              <a:gd name="T6" fmla="*/ 73 w 196"/>
              <a:gd name="T7" fmla="*/ 26 h 1012"/>
              <a:gd name="T8" fmla="*/ 91 w 196"/>
              <a:gd name="T9" fmla="*/ 52 h 1012"/>
              <a:gd name="T10" fmla="*/ 100 w 196"/>
              <a:gd name="T11" fmla="*/ 85 h 1012"/>
              <a:gd name="T12" fmla="*/ 100 w 196"/>
              <a:gd name="T13" fmla="*/ 421 h 1012"/>
              <a:gd name="T14" fmla="*/ 109 w 196"/>
              <a:gd name="T15" fmla="*/ 454 h 1012"/>
              <a:gd name="T16" fmla="*/ 127 w 196"/>
              <a:gd name="T17" fmla="*/ 480 h 1012"/>
              <a:gd name="T18" fmla="*/ 159 w 196"/>
              <a:gd name="T19" fmla="*/ 498 h 1012"/>
              <a:gd name="T20" fmla="*/ 195 w 196"/>
              <a:gd name="T21" fmla="*/ 506 h 1012"/>
              <a:gd name="T22" fmla="*/ 159 w 196"/>
              <a:gd name="T23" fmla="*/ 513 h 1012"/>
              <a:gd name="T24" fmla="*/ 127 w 196"/>
              <a:gd name="T25" fmla="*/ 532 h 1012"/>
              <a:gd name="T26" fmla="*/ 109 w 196"/>
              <a:gd name="T27" fmla="*/ 557 h 1012"/>
              <a:gd name="T28" fmla="*/ 100 w 196"/>
              <a:gd name="T29" fmla="*/ 591 h 1012"/>
              <a:gd name="T30" fmla="*/ 100 w 196"/>
              <a:gd name="T31" fmla="*/ 926 h 1012"/>
              <a:gd name="T32" fmla="*/ 91 w 196"/>
              <a:gd name="T33" fmla="*/ 959 h 1012"/>
              <a:gd name="T34" fmla="*/ 73 w 196"/>
              <a:gd name="T35" fmla="*/ 985 h 1012"/>
              <a:gd name="T36" fmla="*/ 41 w 196"/>
              <a:gd name="T37" fmla="*/ 1004 h 1012"/>
              <a:gd name="T38" fmla="*/ 18 w 196"/>
              <a:gd name="T39" fmla="*/ 1011 h 1012"/>
              <a:gd name="T40" fmla="*/ 0 w 196"/>
              <a:gd name="T41" fmla="*/ 1011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6" h="1012">
                <a:moveTo>
                  <a:pt x="0" y="0"/>
                </a:moveTo>
                <a:lnTo>
                  <a:pt x="18" y="4"/>
                </a:lnTo>
                <a:lnTo>
                  <a:pt x="41" y="8"/>
                </a:lnTo>
                <a:lnTo>
                  <a:pt x="73" y="26"/>
                </a:lnTo>
                <a:lnTo>
                  <a:pt x="91" y="52"/>
                </a:lnTo>
                <a:lnTo>
                  <a:pt x="100" y="85"/>
                </a:lnTo>
                <a:lnTo>
                  <a:pt x="100" y="421"/>
                </a:lnTo>
                <a:lnTo>
                  <a:pt x="109" y="454"/>
                </a:lnTo>
                <a:lnTo>
                  <a:pt x="127" y="480"/>
                </a:lnTo>
                <a:lnTo>
                  <a:pt x="159" y="498"/>
                </a:lnTo>
                <a:lnTo>
                  <a:pt x="195" y="506"/>
                </a:lnTo>
                <a:lnTo>
                  <a:pt x="159" y="513"/>
                </a:lnTo>
                <a:lnTo>
                  <a:pt x="127" y="532"/>
                </a:lnTo>
                <a:lnTo>
                  <a:pt x="109" y="557"/>
                </a:lnTo>
                <a:lnTo>
                  <a:pt x="100" y="591"/>
                </a:lnTo>
                <a:lnTo>
                  <a:pt x="100" y="926"/>
                </a:lnTo>
                <a:lnTo>
                  <a:pt x="91" y="959"/>
                </a:lnTo>
                <a:lnTo>
                  <a:pt x="73" y="985"/>
                </a:lnTo>
                <a:lnTo>
                  <a:pt x="41" y="1004"/>
                </a:lnTo>
                <a:lnTo>
                  <a:pt x="18" y="1011"/>
                </a:lnTo>
                <a:lnTo>
                  <a:pt x="0" y="1011"/>
                </a:lnTo>
              </a:path>
            </a:pathLst>
          </a:custGeom>
          <a:noFill/>
          <a:ln w="254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4497388" y="2363788"/>
            <a:ext cx="2511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SSE</a:t>
            </a:r>
            <a:r>
              <a:rPr lang="en-US" sz="2400" b="1">
                <a:solidFill>
                  <a:srgbClr val="FF9900"/>
                </a:solidFill>
              </a:rPr>
              <a:t> </a:t>
            </a:r>
            <a:r>
              <a:rPr lang="en-US" sz="2400" b="1"/>
              <a:t>= </a:t>
            </a:r>
            <a:r>
              <a:rPr lang="en-US" sz="2400" b="1">
                <a:latin typeface="Symbol" charset="0"/>
              </a:rPr>
              <a:t></a:t>
            </a:r>
            <a:r>
              <a:rPr lang="en-US" sz="2400" b="1"/>
              <a:t>(</a:t>
            </a:r>
            <a:r>
              <a:rPr lang="en-US" sz="2400" b="1">
                <a:solidFill>
                  <a:schemeClr val="folHlink"/>
                </a:solidFill>
              </a:rPr>
              <a:t>y</a:t>
            </a:r>
            <a:r>
              <a:rPr lang="en-US" sz="2400" b="1" baseline="-25000">
                <a:solidFill>
                  <a:schemeClr val="folHlink"/>
                </a:solidFill>
              </a:rPr>
              <a:t>i</a:t>
            </a:r>
            <a:r>
              <a:rPr lang="en-US" sz="2400" b="1" baseline="-25000">
                <a:solidFill>
                  <a:schemeClr val="tx2"/>
                </a:solidFill>
              </a:rPr>
              <a:t> </a:t>
            </a:r>
            <a:r>
              <a:rPr lang="en-US" sz="2400" b="1"/>
              <a:t>-</a:t>
            </a:r>
            <a:r>
              <a:rPr lang="en-US" sz="2400" b="1">
                <a:solidFill>
                  <a:schemeClr val="tx2"/>
                </a:solidFill>
              </a:rPr>
              <a:t> </a:t>
            </a:r>
            <a:r>
              <a:rPr lang="en-US" sz="2400" b="1">
                <a:solidFill>
                  <a:schemeClr val="hlink"/>
                </a:solidFill>
              </a:rPr>
              <a:t>y</a:t>
            </a:r>
            <a:r>
              <a:rPr lang="en-US" sz="2400" b="1" baseline="-25000">
                <a:solidFill>
                  <a:schemeClr val="hlink"/>
                </a:solidFill>
              </a:rPr>
              <a:t>i </a:t>
            </a:r>
            <a:r>
              <a:rPr lang="en-US" sz="2400" b="1"/>
              <a:t>)</a:t>
            </a:r>
            <a:r>
              <a:rPr lang="en-US" sz="2400" b="1" baseline="30000"/>
              <a:t>2</a:t>
            </a:r>
            <a:r>
              <a:rPr lang="en-US" sz="2400" b="1"/>
              <a:t> </a:t>
            </a:r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5925480" y="2133600"/>
            <a:ext cx="10763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Symbol" charset="0"/>
              </a:rPr>
              <a:t></a:t>
            </a:r>
          </a:p>
        </p:txBody>
      </p:sp>
      <p:sp>
        <p:nvSpPr>
          <p:cNvPr id="43031" name="Freeform 23"/>
          <p:cNvSpPr>
            <a:spLocks/>
          </p:cNvSpPr>
          <p:nvPr/>
        </p:nvSpPr>
        <p:spPr bwMode="auto">
          <a:xfrm>
            <a:off x="4114800" y="3962400"/>
            <a:ext cx="228600" cy="765175"/>
          </a:xfrm>
          <a:custGeom>
            <a:avLst/>
            <a:gdLst>
              <a:gd name="T0" fmla="*/ 0 w 144"/>
              <a:gd name="T1" fmla="*/ 0 h 577"/>
              <a:gd name="T2" fmla="*/ 28 w 144"/>
              <a:gd name="T3" fmla="*/ 4 h 577"/>
              <a:gd name="T4" fmla="*/ 51 w 144"/>
              <a:gd name="T5" fmla="*/ 14 h 577"/>
              <a:gd name="T6" fmla="*/ 65 w 144"/>
              <a:gd name="T7" fmla="*/ 27 h 577"/>
              <a:gd name="T8" fmla="*/ 69 w 144"/>
              <a:gd name="T9" fmla="*/ 46 h 577"/>
              <a:gd name="T10" fmla="*/ 69 w 144"/>
              <a:gd name="T11" fmla="*/ 239 h 577"/>
              <a:gd name="T12" fmla="*/ 74 w 144"/>
              <a:gd name="T13" fmla="*/ 258 h 577"/>
              <a:gd name="T14" fmla="*/ 92 w 144"/>
              <a:gd name="T15" fmla="*/ 272 h 577"/>
              <a:gd name="T16" fmla="*/ 115 w 144"/>
              <a:gd name="T17" fmla="*/ 281 h 577"/>
              <a:gd name="T18" fmla="*/ 143 w 144"/>
              <a:gd name="T19" fmla="*/ 286 h 577"/>
              <a:gd name="T20" fmla="*/ 115 w 144"/>
              <a:gd name="T21" fmla="*/ 290 h 577"/>
              <a:gd name="T22" fmla="*/ 92 w 144"/>
              <a:gd name="T23" fmla="*/ 299 h 577"/>
              <a:gd name="T24" fmla="*/ 74 w 144"/>
              <a:gd name="T25" fmla="*/ 318 h 577"/>
              <a:gd name="T26" fmla="*/ 69 w 144"/>
              <a:gd name="T27" fmla="*/ 336 h 577"/>
              <a:gd name="T28" fmla="*/ 69 w 144"/>
              <a:gd name="T29" fmla="*/ 525 h 577"/>
              <a:gd name="T30" fmla="*/ 65 w 144"/>
              <a:gd name="T31" fmla="*/ 544 h 577"/>
              <a:gd name="T32" fmla="*/ 51 w 144"/>
              <a:gd name="T33" fmla="*/ 562 h 577"/>
              <a:gd name="T34" fmla="*/ 28 w 144"/>
              <a:gd name="T35" fmla="*/ 571 h 577"/>
              <a:gd name="T36" fmla="*/ 0 w 144"/>
              <a:gd name="T37" fmla="*/ 576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4" h="577">
                <a:moveTo>
                  <a:pt x="0" y="0"/>
                </a:moveTo>
                <a:lnTo>
                  <a:pt x="28" y="4"/>
                </a:lnTo>
                <a:lnTo>
                  <a:pt x="51" y="14"/>
                </a:lnTo>
                <a:lnTo>
                  <a:pt x="65" y="27"/>
                </a:lnTo>
                <a:lnTo>
                  <a:pt x="69" y="46"/>
                </a:lnTo>
                <a:lnTo>
                  <a:pt x="69" y="239"/>
                </a:lnTo>
                <a:lnTo>
                  <a:pt x="74" y="258"/>
                </a:lnTo>
                <a:lnTo>
                  <a:pt x="92" y="272"/>
                </a:lnTo>
                <a:lnTo>
                  <a:pt x="115" y="281"/>
                </a:lnTo>
                <a:lnTo>
                  <a:pt x="143" y="286"/>
                </a:lnTo>
                <a:lnTo>
                  <a:pt x="115" y="290"/>
                </a:lnTo>
                <a:lnTo>
                  <a:pt x="92" y="299"/>
                </a:lnTo>
                <a:lnTo>
                  <a:pt x="74" y="318"/>
                </a:lnTo>
                <a:lnTo>
                  <a:pt x="69" y="336"/>
                </a:lnTo>
                <a:lnTo>
                  <a:pt x="69" y="525"/>
                </a:lnTo>
                <a:lnTo>
                  <a:pt x="65" y="544"/>
                </a:lnTo>
                <a:lnTo>
                  <a:pt x="51" y="562"/>
                </a:lnTo>
                <a:lnTo>
                  <a:pt x="28" y="571"/>
                </a:lnTo>
                <a:lnTo>
                  <a:pt x="0" y="576"/>
                </a:lnTo>
              </a:path>
            </a:pathLst>
          </a:custGeom>
          <a:noFill/>
          <a:ln w="254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4495800" y="4038600"/>
            <a:ext cx="3349625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SSR = </a:t>
            </a:r>
            <a:r>
              <a:rPr lang="en-US" sz="2400" b="1">
                <a:latin typeface="Symbol" charset="0"/>
              </a:rPr>
              <a:t></a:t>
            </a:r>
            <a:r>
              <a:rPr lang="en-US" sz="2400" b="1"/>
              <a:t>(</a:t>
            </a:r>
            <a:r>
              <a:rPr lang="en-US" sz="2400" b="1">
                <a:solidFill>
                  <a:schemeClr val="hlink"/>
                </a:solidFill>
              </a:rPr>
              <a:t>y</a:t>
            </a:r>
            <a:r>
              <a:rPr lang="en-US" sz="2400" b="1" baseline="-25000">
                <a:solidFill>
                  <a:schemeClr val="hlink"/>
                </a:solidFill>
              </a:rPr>
              <a:t>i </a:t>
            </a:r>
            <a:r>
              <a:rPr lang="en-US" sz="2400" b="1"/>
              <a:t>-</a:t>
            </a:r>
            <a:r>
              <a:rPr lang="en-US" sz="2400" b="1">
                <a:solidFill>
                  <a:schemeClr val="tx2"/>
                </a:solidFill>
              </a:rPr>
              <a:t> </a:t>
            </a:r>
            <a:r>
              <a:rPr lang="en-US" sz="2400" b="1">
                <a:solidFill>
                  <a:srgbClr val="00FF00"/>
                </a:solidFill>
              </a:rPr>
              <a:t>y</a:t>
            </a:r>
            <a:r>
              <a:rPr lang="en-US" sz="2400" b="1"/>
              <a:t>)</a:t>
            </a:r>
            <a:r>
              <a:rPr lang="en-US" sz="2400" b="1" baseline="30000"/>
              <a:t>2</a:t>
            </a:r>
            <a:r>
              <a:rPr lang="en-US" sz="2400" b="1"/>
              <a:t> 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/>
              <a:t> </a:t>
            </a: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554392" y="3810000"/>
            <a:ext cx="10763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Symbol" charset="0"/>
              </a:rPr>
              <a:t></a:t>
            </a:r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3962400" y="4748213"/>
            <a:ext cx="0" cy="12525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8307388" y="4116388"/>
            <a:ext cx="6064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FF33"/>
                </a:solidFill>
                <a:latin typeface="Times New Roman" charset="0"/>
              </a:rPr>
              <a:t>_</a:t>
            </a: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5947008" y="3657600"/>
            <a:ext cx="606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FF33"/>
                </a:solidFill>
                <a:latin typeface="Times New Roman" charset="0"/>
              </a:rPr>
              <a:t>_</a:t>
            </a:r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2234736" y="2743200"/>
            <a:ext cx="606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 dirty="0">
                <a:solidFill>
                  <a:srgbClr val="66FF33"/>
                </a:solidFill>
                <a:latin typeface="Times New Roman" charset="0"/>
              </a:rPr>
              <a:t>_</a:t>
            </a:r>
          </a:p>
        </p:txBody>
      </p:sp>
      <p:sp>
        <p:nvSpPr>
          <p:cNvPr id="43038" name="Rectangle 30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762000"/>
          </a:xfrm>
          <a:noFill/>
          <a:ln/>
        </p:spPr>
        <p:txBody>
          <a:bodyPr lIns="85342" tIns="42672" rIns="85342" bIns="42672" anchor="b"/>
          <a:lstStyle/>
          <a:p>
            <a:pPr defTabSz="852488"/>
            <a:r>
              <a:rPr lang="en-US" sz="4000"/>
              <a:t>Explained and Unexplained Variation</a:t>
            </a:r>
          </a:p>
        </p:txBody>
      </p:sp>
      <p:sp>
        <p:nvSpPr>
          <p:cNvPr id="43039" name="Rectangle 31"/>
          <p:cNvSpPr>
            <a:spLocks noChangeArrowheads="1"/>
          </p:cNvSpPr>
          <p:nvPr/>
        </p:nvSpPr>
        <p:spPr bwMode="auto">
          <a:xfrm>
            <a:off x="7543800" y="2286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7543800" y="2057400"/>
            <a:ext cx="10763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hlink"/>
                </a:solidFill>
                <a:latin typeface="Symbol" charset="0"/>
              </a:rPr>
              <a:t></a:t>
            </a:r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381000" y="1524000"/>
            <a:ext cx="4667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y</a:t>
            </a:r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 flipH="1">
            <a:off x="685800" y="39624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3" name="Rectangle 35"/>
          <p:cNvSpPr>
            <a:spLocks noChangeArrowheads="1"/>
          </p:cNvSpPr>
          <p:nvPr/>
        </p:nvSpPr>
        <p:spPr bwMode="auto">
          <a:xfrm>
            <a:off x="228600" y="4495800"/>
            <a:ext cx="4572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00FF00"/>
                </a:solidFill>
              </a:rPr>
              <a:t>y</a:t>
            </a:r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auto">
          <a:xfrm>
            <a:off x="228600" y="4114800"/>
            <a:ext cx="606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FF33"/>
                </a:solidFill>
                <a:latin typeface="Times New Roman" charset="0"/>
              </a:rPr>
              <a:t>_</a:t>
            </a:r>
          </a:p>
        </p:txBody>
      </p:sp>
      <p:sp>
        <p:nvSpPr>
          <p:cNvPr id="43045" name="Rectangle 37"/>
          <p:cNvSpPr>
            <a:spLocks noChangeArrowheads="1"/>
          </p:cNvSpPr>
          <p:nvPr/>
        </p:nvSpPr>
        <p:spPr bwMode="auto">
          <a:xfrm>
            <a:off x="304800" y="3733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43046" name="Rectangle 38"/>
          <p:cNvSpPr>
            <a:spLocks noChangeArrowheads="1"/>
          </p:cNvSpPr>
          <p:nvPr/>
        </p:nvSpPr>
        <p:spPr bwMode="auto">
          <a:xfrm>
            <a:off x="304800" y="3505200"/>
            <a:ext cx="10763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hlink"/>
                </a:solidFill>
                <a:latin typeface="Symbol" charset="0"/>
              </a:rPr>
              <a:t></a:t>
            </a:r>
          </a:p>
        </p:txBody>
      </p:sp>
    </p:spTree>
    <p:extLst>
      <p:ext uri="{BB962C8B-B14F-4D97-AF65-F5344CB8AC3E}">
        <p14:creationId xmlns:p14="http://schemas.microsoft.com/office/powerpoint/2010/main" val="395782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52488">
              <a:lnSpc>
                <a:spcPct val="90000"/>
              </a:lnSpc>
            </a:pPr>
            <a:r>
              <a:rPr lang="en-US" sz="4000" dirty="0" smtClean="0"/>
              <a:t>Correlation </a:t>
            </a:r>
            <a:r>
              <a:rPr lang="en-US" sz="4000" dirty="0" err="1" smtClean="0"/>
              <a:t>vs</a:t>
            </a:r>
            <a:r>
              <a:rPr lang="en-US" sz="4000" dirty="0" smtClean="0"/>
              <a:t> Regression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Pearson correlation coefficient: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Coefficient of determination (Regression):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  after minimizing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060139"/>
              </p:ext>
            </p:extLst>
          </p:nvPr>
        </p:nvGraphicFramePr>
        <p:xfrm>
          <a:off x="1128943" y="2335044"/>
          <a:ext cx="4078287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4" imgW="1841500" imgH="584200" progId="Equation.3">
                  <p:embed/>
                </p:oleObj>
              </mc:Choice>
              <mc:Fallback>
                <p:oleObj name="Equation" r:id="rId4" imgW="18415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35044"/>
                        <a:ext cx="4078287" cy="1292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4341"/>
              </p:ext>
            </p:extLst>
          </p:nvPr>
        </p:nvGraphicFramePr>
        <p:xfrm>
          <a:off x="1213919" y="4565526"/>
          <a:ext cx="2256189" cy="1194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6" imgW="1003300" imgH="533400" progId="Equation.3">
                  <p:embed/>
                </p:oleObj>
              </mc:Choice>
              <mc:Fallback>
                <p:oleObj name="Equation" r:id="rId6" imgW="10033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919" y="4565526"/>
                        <a:ext cx="2256189" cy="1194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720559"/>
              </p:ext>
            </p:extLst>
          </p:nvPr>
        </p:nvGraphicFramePr>
        <p:xfrm>
          <a:off x="5936531" y="2485688"/>
          <a:ext cx="1298041" cy="1141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8" imgW="736560" imgH="647640" progId="Equation.3">
                  <p:embed/>
                </p:oleObj>
              </mc:Choice>
              <mc:Fallback>
                <p:oleObj name="Equation" r:id="rId8" imgW="73656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6531" y="2485688"/>
                        <a:ext cx="1298041" cy="114158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438966"/>
              </p:ext>
            </p:extLst>
          </p:nvPr>
        </p:nvGraphicFramePr>
        <p:xfrm>
          <a:off x="6293399" y="4969533"/>
          <a:ext cx="2294930" cy="605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10" imgW="1054100" imgH="279400" progId="Equation.3">
                  <p:embed/>
                </p:oleObj>
              </mc:Choice>
              <mc:Fallback>
                <p:oleObj name="Equation" r:id="rId10" imgW="10541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3399" y="4969533"/>
                        <a:ext cx="2294930" cy="60583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662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7014265" cy="990107"/>
          </a:xfrm>
        </p:spPr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 simulation (where we </a:t>
            </a:r>
            <a:br>
              <a:rPr lang="en-US" dirty="0" smtClean="0"/>
            </a:br>
            <a:r>
              <a:rPr lang="en-US" dirty="0" smtClean="0"/>
              <a:t>know the ‘true’ population </a:t>
            </a:r>
            <a:r>
              <a:rPr lang="en-US" dirty="0" smtClean="0"/>
              <a:t>has R</a:t>
            </a:r>
            <a:r>
              <a:rPr lang="en-US" baseline="30000" dirty="0" smtClean="0"/>
              <a:t>2</a:t>
            </a:r>
            <a:r>
              <a:rPr lang="en-US" dirty="0" smtClean="0"/>
              <a:t>=0)</a:t>
            </a:r>
            <a:endParaRPr lang="en-US" dirty="0"/>
          </a:p>
        </p:txBody>
      </p:sp>
      <p:pic>
        <p:nvPicPr>
          <p:cNvPr id="1083395" name="Picture 3" descr="overfittin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4572000" cy="319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ine Callout 1 1"/>
          <p:cNvSpPr/>
          <p:nvPr/>
        </p:nvSpPr>
        <p:spPr>
          <a:xfrm>
            <a:off x="627494" y="4852948"/>
            <a:ext cx="1224744" cy="529137"/>
          </a:xfrm>
          <a:prstGeom prst="borderCallout1">
            <a:avLst>
              <a:gd name="adj1" fmla="val 22860"/>
              <a:gd name="adj2" fmla="val 113889"/>
              <a:gd name="adj3" fmla="val -38185"/>
              <a:gd name="adj4" fmla="val 149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 R</a:t>
            </a:r>
            <a:r>
              <a:rPr lang="en-US" baseline="30000" dirty="0" smtClean="0"/>
              <a:t>2 </a:t>
            </a:r>
            <a:r>
              <a:rPr lang="en-US" dirty="0" smtClean="0"/>
              <a:t>= 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00352" y="1904999"/>
            <a:ext cx="2268045" cy="997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regression models in simulation have 15 predictors</a:t>
            </a:r>
            <a:endParaRPr lang="en-US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14400" y="6155576"/>
            <a:ext cx="7391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200" b="0" baseline="0" dirty="0" smtClean="0">
              <a:solidFill>
                <a:schemeClr val="tx1"/>
              </a:solidFill>
              <a:latin typeface="Tahoma" charset="0"/>
            </a:endParaRPr>
          </a:p>
          <a:p>
            <a:pPr>
              <a:spcBef>
                <a:spcPct val="50000"/>
              </a:spcBef>
            </a:pPr>
            <a:r>
              <a:rPr lang="en-US" sz="1200" b="0" baseline="0" dirty="0" smtClean="0">
                <a:solidFill>
                  <a:schemeClr val="tx1"/>
                </a:solidFill>
                <a:latin typeface="Tahoma" charset="0"/>
              </a:rPr>
              <a:t>(</a:t>
            </a:r>
            <a:r>
              <a:rPr lang="en-US" sz="1200" b="0" baseline="0" dirty="0" smtClean="0">
                <a:solidFill>
                  <a:schemeClr val="tx1"/>
                </a:solidFill>
                <a:latin typeface="Tahoma" charset="0"/>
              </a:rPr>
              <a:t>Figure 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from: </a:t>
            </a:r>
            <a:r>
              <a:rPr lang="en-US" sz="1200" b="0" baseline="0" dirty="0" err="1">
                <a:solidFill>
                  <a:schemeClr val="tx1"/>
                </a:solidFill>
                <a:latin typeface="Tahoma" charset="0"/>
              </a:rPr>
              <a:t>Babyak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, MA. What You See May Not Be What You Get: A Brief, Nontechnical Introduction to </a:t>
            </a:r>
            <a:r>
              <a:rPr lang="en-US" sz="1200" b="0" baseline="0" dirty="0" err="1">
                <a:solidFill>
                  <a:schemeClr val="tx1"/>
                </a:solidFill>
                <a:latin typeface="Tahoma" charset="0"/>
              </a:rPr>
              <a:t>Overfitting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 in Regression-Type Models. </a:t>
            </a:r>
            <a:r>
              <a:rPr lang="en-US" sz="1200" b="0" i="1" baseline="0" dirty="0">
                <a:solidFill>
                  <a:schemeClr val="tx1"/>
                </a:solidFill>
                <a:latin typeface="Tahoma" charset="0"/>
              </a:rPr>
              <a:t>Psychosomatic Medicine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 66:411-421 (2004).)</a:t>
            </a:r>
            <a:endParaRPr lang="en-US" sz="1200" baseline="0" dirty="0">
              <a:solidFill>
                <a:schemeClr val="tx1"/>
              </a:solidFill>
              <a:latin typeface="Tahoma" charset="0"/>
            </a:endParaRPr>
          </a:p>
          <a:p>
            <a:pPr>
              <a:spcBef>
                <a:spcPct val="50000"/>
              </a:spcBef>
            </a:pPr>
            <a:endParaRPr lang="en-US" sz="1200" b="0" baseline="0" dirty="0">
              <a:solidFill>
                <a:schemeClr val="tx1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18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: 3 cases/predictor: </a:t>
            </a:r>
            <a:br>
              <a:rPr lang="en-US" dirty="0" smtClean="0"/>
            </a:br>
            <a:r>
              <a:rPr lang="en-US" dirty="0" smtClean="0"/>
              <a:t>mean R</a:t>
            </a:r>
            <a:r>
              <a:rPr lang="en-US" baseline="30000" dirty="0" smtClean="0"/>
              <a:t>2</a:t>
            </a:r>
            <a:r>
              <a:rPr lang="en-US" dirty="0" smtClean="0"/>
              <a:t> looks like .3</a:t>
            </a:r>
            <a:endParaRPr lang="en-US" dirty="0"/>
          </a:p>
        </p:txBody>
      </p:sp>
      <p:pic>
        <p:nvPicPr>
          <p:cNvPr id="1083395" name="Picture 3" descr="overfittin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4572000" cy="319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ine Callout 1 1"/>
          <p:cNvSpPr/>
          <p:nvPr/>
        </p:nvSpPr>
        <p:spPr>
          <a:xfrm>
            <a:off x="6622201" y="3507427"/>
            <a:ext cx="2359256" cy="2146785"/>
          </a:xfrm>
          <a:prstGeom prst="borderCallout1">
            <a:avLst>
              <a:gd name="adj1" fmla="val 17967"/>
              <a:gd name="adj2" fmla="val -5223"/>
              <a:gd name="adj3" fmla="val 35565"/>
              <a:gd name="adj4" fmla="val -74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US" baseline="30000" dirty="0" smtClean="0"/>
              <a:t>2 </a:t>
            </a:r>
            <a:r>
              <a:rPr lang="en-US" dirty="0" smtClean="0"/>
              <a:t>distribution for 10,000 regressions based on 10,000 random samples of the data (N=50).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6155576"/>
            <a:ext cx="7391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200" b="0" baseline="0" dirty="0" smtClean="0">
              <a:solidFill>
                <a:schemeClr val="tx1"/>
              </a:solidFill>
              <a:latin typeface="Tahoma" charset="0"/>
            </a:endParaRPr>
          </a:p>
          <a:p>
            <a:pPr>
              <a:spcBef>
                <a:spcPct val="50000"/>
              </a:spcBef>
            </a:pPr>
            <a:r>
              <a:rPr lang="en-US" sz="1200" b="0" baseline="0" dirty="0" smtClean="0">
                <a:solidFill>
                  <a:schemeClr val="tx1"/>
                </a:solidFill>
                <a:latin typeface="Tahoma" charset="0"/>
              </a:rPr>
              <a:t>(</a:t>
            </a:r>
            <a:r>
              <a:rPr lang="en-US" sz="1200" b="0" baseline="0" dirty="0" smtClean="0">
                <a:solidFill>
                  <a:schemeClr val="tx1"/>
                </a:solidFill>
                <a:latin typeface="Tahoma" charset="0"/>
              </a:rPr>
              <a:t>Figure 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from: </a:t>
            </a:r>
            <a:r>
              <a:rPr lang="en-US" sz="1200" b="0" baseline="0" dirty="0" err="1">
                <a:solidFill>
                  <a:schemeClr val="tx1"/>
                </a:solidFill>
                <a:latin typeface="Tahoma" charset="0"/>
              </a:rPr>
              <a:t>Babyak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, MA. What You See May Not Be What You Get: A Brief, Nontechnical Introduction to </a:t>
            </a:r>
            <a:r>
              <a:rPr lang="en-US" sz="1200" b="0" baseline="0" dirty="0" err="1">
                <a:solidFill>
                  <a:schemeClr val="tx1"/>
                </a:solidFill>
                <a:latin typeface="Tahoma" charset="0"/>
              </a:rPr>
              <a:t>Overfitting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 in Regression-Type Models. </a:t>
            </a:r>
            <a:r>
              <a:rPr lang="en-US" sz="1200" b="0" i="1" baseline="0" dirty="0">
                <a:solidFill>
                  <a:schemeClr val="tx1"/>
                </a:solidFill>
                <a:latin typeface="Tahoma" charset="0"/>
              </a:rPr>
              <a:t>Psychosomatic Medicine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 66:411-421 (2004).)</a:t>
            </a:r>
            <a:endParaRPr lang="en-US" sz="1200" baseline="0" dirty="0">
              <a:solidFill>
                <a:schemeClr val="tx1"/>
              </a:solidFill>
              <a:latin typeface="Tahoma" charset="0"/>
            </a:endParaRPr>
          </a:p>
          <a:p>
            <a:pPr>
              <a:spcBef>
                <a:spcPct val="50000"/>
              </a:spcBef>
            </a:pPr>
            <a:endParaRPr lang="en-US" sz="1200" b="0" baseline="0" dirty="0">
              <a:solidFill>
                <a:schemeClr val="tx1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1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: 13 </a:t>
            </a:r>
            <a:r>
              <a:rPr lang="en-US" dirty="0"/>
              <a:t>cases/predictor: </a:t>
            </a:r>
            <a:br>
              <a:rPr lang="en-US" dirty="0"/>
            </a:br>
            <a:r>
              <a:rPr lang="en-US" dirty="0"/>
              <a:t>mean R</a:t>
            </a:r>
            <a:r>
              <a:rPr lang="en-US" baseline="30000" dirty="0"/>
              <a:t>2</a:t>
            </a:r>
            <a:r>
              <a:rPr lang="en-US" dirty="0"/>
              <a:t> looks like </a:t>
            </a:r>
            <a:r>
              <a:rPr lang="en-US" dirty="0" smtClean="0"/>
              <a:t>.05</a:t>
            </a:r>
            <a:endParaRPr lang="en-US" dirty="0"/>
          </a:p>
        </p:txBody>
      </p:sp>
      <p:pic>
        <p:nvPicPr>
          <p:cNvPr id="1083395" name="Picture 3" descr="overfittin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4572000" cy="319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ine Callout 1 1"/>
          <p:cNvSpPr/>
          <p:nvPr/>
        </p:nvSpPr>
        <p:spPr>
          <a:xfrm>
            <a:off x="5775465" y="1224679"/>
            <a:ext cx="2359256" cy="2146785"/>
          </a:xfrm>
          <a:prstGeom prst="borderCallout1">
            <a:avLst>
              <a:gd name="adj1" fmla="val 17967"/>
              <a:gd name="adj2" fmla="val -5223"/>
              <a:gd name="adj3" fmla="val 64438"/>
              <a:gd name="adj4" fmla="val -114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US" baseline="30000" dirty="0" smtClean="0"/>
              <a:t>2 </a:t>
            </a:r>
            <a:r>
              <a:rPr lang="en-US" dirty="0" smtClean="0"/>
              <a:t>distribution for 10,000 regressions based on 10,000 random samples of the data (N=200)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6155576"/>
            <a:ext cx="7391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200" b="0" baseline="0" dirty="0" smtClean="0">
              <a:solidFill>
                <a:schemeClr val="tx1"/>
              </a:solidFill>
              <a:latin typeface="Tahoma" charset="0"/>
            </a:endParaRPr>
          </a:p>
          <a:p>
            <a:pPr>
              <a:spcBef>
                <a:spcPct val="50000"/>
              </a:spcBef>
            </a:pPr>
            <a:r>
              <a:rPr lang="en-US" sz="1200" b="0" baseline="0" dirty="0" smtClean="0">
                <a:solidFill>
                  <a:schemeClr val="tx1"/>
                </a:solidFill>
                <a:latin typeface="Tahoma" charset="0"/>
              </a:rPr>
              <a:t>(</a:t>
            </a:r>
            <a:r>
              <a:rPr lang="en-US" sz="1200" b="0" baseline="0" dirty="0" smtClean="0">
                <a:solidFill>
                  <a:schemeClr val="tx1"/>
                </a:solidFill>
                <a:latin typeface="Tahoma" charset="0"/>
              </a:rPr>
              <a:t>Figure 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from: </a:t>
            </a:r>
            <a:r>
              <a:rPr lang="en-US" sz="1200" b="0" baseline="0" dirty="0" err="1">
                <a:solidFill>
                  <a:schemeClr val="tx1"/>
                </a:solidFill>
                <a:latin typeface="Tahoma" charset="0"/>
              </a:rPr>
              <a:t>Babyak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, MA. What You See May Not Be What You Get: A Brief, Nontechnical Introduction to </a:t>
            </a:r>
            <a:r>
              <a:rPr lang="en-US" sz="1200" b="0" baseline="0" dirty="0" err="1">
                <a:solidFill>
                  <a:schemeClr val="tx1"/>
                </a:solidFill>
                <a:latin typeface="Tahoma" charset="0"/>
              </a:rPr>
              <a:t>Overfitting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 in Regression-Type Models. </a:t>
            </a:r>
            <a:r>
              <a:rPr lang="en-US" sz="1200" b="0" i="1" baseline="0" dirty="0">
                <a:solidFill>
                  <a:schemeClr val="tx1"/>
                </a:solidFill>
                <a:latin typeface="Tahoma" charset="0"/>
              </a:rPr>
              <a:t>Psychosomatic Medicine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 66:411-421 (2004).)</a:t>
            </a:r>
            <a:endParaRPr lang="en-US" sz="1200" baseline="0" dirty="0">
              <a:solidFill>
                <a:schemeClr val="tx1"/>
              </a:solidFill>
              <a:latin typeface="Tahoma" charset="0"/>
            </a:endParaRPr>
          </a:p>
          <a:p>
            <a:pPr>
              <a:spcBef>
                <a:spcPct val="50000"/>
              </a:spcBef>
            </a:pPr>
            <a:endParaRPr lang="en-US" sz="1200" b="0" baseline="0" dirty="0">
              <a:solidFill>
                <a:schemeClr val="tx1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	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Biggest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for your helpfulness &amp; honesty</a:t>
            </a:r>
          </a:p>
          <a:p>
            <a:pPr marL="0" indent="0">
              <a:buNone/>
            </a:pPr>
            <a:r>
              <a:rPr lang="en-US" dirty="0" smtClean="0"/>
              <a:t>Can’t address everything now (or even this year) but a few comments</a:t>
            </a:r>
          </a:p>
          <a:p>
            <a:pPr marL="0" lvl="0" indent="0">
              <a:buNone/>
            </a:pPr>
            <a:r>
              <a:rPr lang="en-US" dirty="0"/>
              <a:t>More </a:t>
            </a:r>
            <a:r>
              <a:rPr lang="en-US" dirty="0" smtClean="0"/>
              <a:t>examples (many of you)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36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Biggest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for your helpfulness &amp; honesty</a:t>
            </a:r>
          </a:p>
          <a:p>
            <a:pPr marL="0" indent="0">
              <a:buNone/>
            </a:pPr>
            <a:r>
              <a:rPr lang="en-US" dirty="0" smtClean="0"/>
              <a:t>Can’t address everything now (or even this year) but a few comments</a:t>
            </a:r>
          </a:p>
          <a:p>
            <a:pPr marL="0" lvl="0" indent="0">
              <a:buNone/>
            </a:pPr>
            <a:r>
              <a:rPr lang="en-US" dirty="0"/>
              <a:t>More </a:t>
            </a:r>
            <a:r>
              <a:rPr lang="en-US" dirty="0" smtClean="0"/>
              <a:t>examples (many of you)</a:t>
            </a:r>
          </a:p>
          <a:p>
            <a:pPr marL="0" lvl="0" indent="0">
              <a:buNone/>
            </a:pPr>
            <a:r>
              <a:rPr lang="en-US" dirty="0" smtClean="0"/>
              <a:t>Tutorial difficulties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9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 for meetings!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tinyurl.com</a:t>
            </a:r>
            <a:r>
              <a:rPr lang="en-US" dirty="0"/>
              <a:t>/</a:t>
            </a:r>
            <a:r>
              <a:rPr lang="en-US" dirty="0" smtClean="0"/>
              <a:t>km3j45d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Next Tuesday, 9-1.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70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Biggest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for your helpfulness &amp; honesty</a:t>
            </a:r>
          </a:p>
          <a:p>
            <a:pPr marL="0" indent="0">
              <a:buNone/>
            </a:pPr>
            <a:r>
              <a:rPr lang="en-US" dirty="0" smtClean="0"/>
              <a:t>Can’t address everything now (or even this year) but a few comments</a:t>
            </a:r>
          </a:p>
          <a:p>
            <a:pPr marL="0" lvl="0" indent="0">
              <a:buNone/>
            </a:pPr>
            <a:r>
              <a:rPr lang="en-US" dirty="0"/>
              <a:t>More </a:t>
            </a:r>
            <a:r>
              <a:rPr lang="en-US" dirty="0" smtClean="0"/>
              <a:t>examples (many of you)</a:t>
            </a:r>
          </a:p>
          <a:p>
            <a:pPr marL="0" lvl="0" indent="0">
              <a:buNone/>
            </a:pPr>
            <a:r>
              <a:rPr lang="en-US" dirty="0" smtClean="0"/>
              <a:t>Tutorial difficulties</a:t>
            </a:r>
          </a:p>
          <a:p>
            <a:pPr marL="0" lvl="0" indent="0">
              <a:buNone/>
            </a:pPr>
            <a:r>
              <a:rPr lang="en-US" dirty="0" smtClean="0"/>
              <a:t>More datasets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32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Biggest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for your helpfulness &amp; honesty</a:t>
            </a:r>
          </a:p>
          <a:p>
            <a:pPr marL="0" indent="0">
              <a:buNone/>
            </a:pPr>
            <a:r>
              <a:rPr lang="en-US" dirty="0" smtClean="0"/>
              <a:t>Can’t address everything now (or even this year) but a few comments</a:t>
            </a:r>
          </a:p>
          <a:p>
            <a:pPr marL="0" lvl="0" indent="0">
              <a:buNone/>
            </a:pPr>
            <a:r>
              <a:rPr lang="en-US" dirty="0"/>
              <a:t>More </a:t>
            </a:r>
            <a:r>
              <a:rPr lang="en-US" dirty="0" smtClean="0"/>
              <a:t>examples (many of you)</a:t>
            </a:r>
          </a:p>
          <a:p>
            <a:pPr marL="0" lvl="0" indent="0">
              <a:buNone/>
            </a:pPr>
            <a:r>
              <a:rPr lang="en-US" dirty="0" smtClean="0"/>
              <a:t>Tutorial difficulties</a:t>
            </a:r>
          </a:p>
          <a:p>
            <a:pPr marL="0" lvl="0" indent="0">
              <a:buNone/>
            </a:pPr>
            <a:r>
              <a:rPr lang="en-US" dirty="0" smtClean="0"/>
              <a:t>More datasets</a:t>
            </a:r>
          </a:p>
          <a:p>
            <a:pPr marL="0" lvl="0" indent="0">
              <a:buNone/>
            </a:pPr>
            <a:r>
              <a:rPr lang="en-US" dirty="0" smtClean="0"/>
              <a:t>More time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92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Biggest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for your helpfulness &amp; honesty</a:t>
            </a:r>
          </a:p>
          <a:p>
            <a:pPr marL="0" indent="0">
              <a:buNone/>
            </a:pPr>
            <a:r>
              <a:rPr lang="en-US" dirty="0" smtClean="0"/>
              <a:t>Can’t address everything now (or even this year) but a few comments</a:t>
            </a:r>
          </a:p>
          <a:p>
            <a:pPr marL="0" lvl="0" indent="0">
              <a:buNone/>
            </a:pPr>
            <a:r>
              <a:rPr lang="en-US" dirty="0"/>
              <a:t>More </a:t>
            </a:r>
            <a:r>
              <a:rPr lang="en-US" dirty="0" smtClean="0"/>
              <a:t>examples (many of you)</a:t>
            </a:r>
          </a:p>
          <a:p>
            <a:pPr marL="0" lvl="0" indent="0">
              <a:buNone/>
            </a:pPr>
            <a:r>
              <a:rPr lang="en-US" dirty="0" smtClean="0"/>
              <a:t>Tutorial difficulties</a:t>
            </a:r>
          </a:p>
          <a:p>
            <a:pPr marL="0" lvl="0" indent="0">
              <a:buNone/>
            </a:pPr>
            <a:r>
              <a:rPr lang="en-US" dirty="0" smtClean="0"/>
              <a:t>More datasets</a:t>
            </a:r>
          </a:p>
          <a:p>
            <a:pPr marL="0" lvl="0" indent="0">
              <a:buNone/>
            </a:pPr>
            <a:r>
              <a:rPr lang="en-US" dirty="0" smtClean="0"/>
              <a:t>More time </a:t>
            </a:r>
          </a:p>
          <a:p>
            <a:pPr marL="0" lvl="0" indent="0">
              <a:buNone/>
            </a:pPr>
            <a:r>
              <a:rPr lang="en-US" dirty="0" smtClean="0"/>
              <a:t>Big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4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a z score mean?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410942"/>
              </p:ext>
            </p:extLst>
          </p:nvPr>
        </p:nvGraphicFramePr>
        <p:xfrm>
          <a:off x="1128943" y="2375774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75774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360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a z score mean?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tests how good your sample is (how many standard deviations from the population mean the sample mean is)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717307"/>
              </p:ext>
            </p:extLst>
          </p:nvPr>
        </p:nvGraphicFramePr>
        <p:xfrm>
          <a:off x="1128943" y="2375774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75774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26120" y="4233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8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a z score mean?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does a t statistic mean?</a:t>
            </a:r>
          </a:p>
          <a:p>
            <a:pPr marL="0" indent="0">
              <a:buNone/>
            </a:pPr>
            <a:r>
              <a:rPr lang="en-US" dirty="0" smtClean="0"/>
              <a:t>				where: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524683"/>
              </p:ext>
            </p:extLst>
          </p:nvPr>
        </p:nvGraphicFramePr>
        <p:xfrm>
          <a:off x="1128943" y="2375774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75774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26120" y="4233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588474"/>
              </p:ext>
            </p:extLst>
          </p:nvPr>
        </p:nvGraphicFramePr>
        <p:xfrm>
          <a:off x="1160933" y="3939651"/>
          <a:ext cx="1323736" cy="101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" name="Equation" r:id="rId5" imgW="596900" imgH="457200" progId="Equation.3">
                  <p:embed/>
                </p:oleObj>
              </mc:Choice>
              <mc:Fallback>
                <p:oleObj name="Equation" r:id="rId5" imgW="59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933" y="3939651"/>
                        <a:ext cx="1323736" cy="1014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877167"/>
              </p:ext>
            </p:extLst>
          </p:nvPr>
        </p:nvGraphicFramePr>
        <p:xfrm>
          <a:off x="4111303" y="3764787"/>
          <a:ext cx="13636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" name="Equation" r:id="rId7" imgW="609600" imgH="419100" progId="Equation.3">
                  <p:embed/>
                </p:oleObj>
              </mc:Choice>
              <mc:Fallback>
                <p:oleObj name="Equation" r:id="rId7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303" y="3764787"/>
                        <a:ext cx="13636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234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a z score mean?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does a t statistic mean?</a:t>
            </a:r>
          </a:p>
          <a:p>
            <a:pPr marL="0" indent="0">
              <a:buNone/>
            </a:pPr>
            <a:r>
              <a:rPr lang="en-US" dirty="0" smtClean="0"/>
              <a:t>				where: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is an estimated z score </a:t>
            </a:r>
            <a:br>
              <a:rPr lang="en-US" dirty="0" smtClean="0"/>
            </a:br>
            <a:r>
              <a:rPr lang="en-US" dirty="0" smtClean="0"/>
              <a:t>	(based on an estimated pop mean)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542852"/>
              </p:ext>
            </p:extLst>
          </p:nvPr>
        </p:nvGraphicFramePr>
        <p:xfrm>
          <a:off x="1128943" y="2375774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75774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26120" y="4233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073507"/>
              </p:ext>
            </p:extLst>
          </p:nvPr>
        </p:nvGraphicFramePr>
        <p:xfrm>
          <a:off x="1160933" y="3939651"/>
          <a:ext cx="1323736" cy="101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" name="Equation" r:id="rId5" imgW="596900" imgH="457200" progId="Equation.3">
                  <p:embed/>
                </p:oleObj>
              </mc:Choice>
              <mc:Fallback>
                <p:oleObj name="Equation" r:id="rId5" imgW="59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933" y="3939651"/>
                        <a:ext cx="1323736" cy="1014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33662"/>
              </p:ext>
            </p:extLst>
          </p:nvPr>
        </p:nvGraphicFramePr>
        <p:xfrm>
          <a:off x="4111303" y="3764787"/>
          <a:ext cx="13636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" name="Equation" r:id="rId7" imgW="609600" imgH="419100" progId="Equation.3">
                  <p:embed/>
                </p:oleObj>
              </mc:Choice>
              <mc:Fallback>
                <p:oleObj name="Equation" r:id="rId7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303" y="3764787"/>
                        <a:ext cx="13636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420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a z score mean?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does a t statistic mean?</a:t>
            </a:r>
          </a:p>
          <a:p>
            <a:pPr marL="0" indent="0">
              <a:buNone/>
            </a:pPr>
            <a:r>
              <a:rPr lang="en-US" dirty="0" smtClean="0"/>
              <a:t>				where: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One use of t is to compare to the </a:t>
            </a:r>
            <a:r>
              <a:rPr lang="en-US" i="1" dirty="0" smtClean="0"/>
              <a:t>critical value </a:t>
            </a:r>
            <a:r>
              <a:rPr lang="en-US" dirty="0">
                <a:sym typeface="Symbol" charset="0"/>
              </a:rPr>
              <a:t>t</a:t>
            </a:r>
            <a:r>
              <a:rPr lang="en-US" baseline="-25000" dirty="0">
                <a:sym typeface="Symbol" charset="0"/>
              </a:rPr>
              <a:t></a:t>
            </a:r>
            <a:r>
              <a:rPr lang="en-US" dirty="0" smtClean="0"/>
              <a:t> (look up </a:t>
            </a:r>
            <a:r>
              <a:rPr lang="en-US" dirty="0" smtClean="0">
                <a:sym typeface="Symbol" charset="0"/>
              </a:rPr>
              <a:t> and N-1 to get this)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 Lets us accept or reject H</a:t>
            </a:r>
            <a:r>
              <a:rPr lang="en-US" baseline="-25000" dirty="0" smtClean="0">
                <a:sym typeface="Wingdings"/>
              </a:rPr>
              <a:t>0 </a:t>
            </a:r>
            <a:r>
              <a:rPr lang="en-US" dirty="0" smtClean="0">
                <a:sym typeface="Wingdings"/>
              </a:rPr>
              <a:t>if t &gt; </a:t>
            </a:r>
            <a:r>
              <a:rPr lang="en-US" dirty="0">
                <a:sym typeface="Symbol" charset="0"/>
              </a:rPr>
              <a:t>t</a:t>
            </a:r>
            <a:r>
              <a:rPr lang="en-US" baseline="-25000" dirty="0">
                <a:sym typeface="Symbol" charset="0"/>
              </a:rPr>
              <a:t></a:t>
            </a:r>
            <a:r>
              <a:rPr lang="en-US" dirty="0"/>
              <a:t> </a:t>
            </a:r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37493"/>
              </p:ext>
            </p:extLst>
          </p:nvPr>
        </p:nvGraphicFramePr>
        <p:xfrm>
          <a:off x="1128943" y="2375774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75774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26120" y="4233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86530"/>
              </p:ext>
            </p:extLst>
          </p:nvPr>
        </p:nvGraphicFramePr>
        <p:xfrm>
          <a:off x="1160933" y="3939651"/>
          <a:ext cx="1323736" cy="101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" name="Equation" r:id="rId5" imgW="596900" imgH="457200" progId="Equation.3">
                  <p:embed/>
                </p:oleObj>
              </mc:Choice>
              <mc:Fallback>
                <p:oleObj name="Equation" r:id="rId5" imgW="59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933" y="3939651"/>
                        <a:ext cx="1323736" cy="1014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856903"/>
              </p:ext>
            </p:extLst>
          </p:nvPr>
        </p:nvGraphicFramePr>
        <p:xfrm>
          <a:off x="4111303" y="3764787"/>
          <a:ext cx="13636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" name="Equation" r:id="rId7" imgW="609600" imgH="419100" progId="Equation.3">
                  <p:embed/>
                </p:oleObj>
              </mc:Choice>
              <mc:Fallback>
                <p:oleObj name="Equation" r:id="rId7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303" y="3764787"/>
                        <a:ext cx="13636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0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a z score mean?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does a t statistic mean?</a:t>
            </a:r>
          </a:p>
          <a:p>
            <a:pPr marL="0" indent="0">
              <a:buNone/>
            </a:pPr>
            <a:r>
              <a:rPr lang="en-US" dirty="0" smtClean="0"/>
              <a:t>				where: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we solve for μ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843057"/>
              </p:ext>
            </p:extLst>
          </p:nvPr>
        </p:nvGraphicFramePr>
        <p:xfrm>
          <a:off x="1128943" y="2375774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75774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26120" y="4233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676206"/>
              </p:ext>
            </p:extLst>
          </p:nvPr>
        </p:nvGraphicFramePr>
        <p:xfrm>
          <a:off x="1160933" y="3939651"/>
          <a:ext cx="1323736" cy="101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" name="Equation" r:id="rId5" imgW="596900" imgH="457200" progId="Equation.3">
                  <p:embed/>
                </p:oleObj>
              </mc:Choice>
              <mc:Fallback>
                <p:oleObj name="Equation" r:id="rId5" imgW="59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933" y="3939651"/>
                        <a:ext cx="1323736" cy="1014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594876"/>
              </p:ext>
            </p:extLst>
          </p:nvPr>
        </p:nvGraphicFramePr>
        <p:xfrm>
          <a:off x="4111303" y="3764787"/>
          <a:ext cx="13636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name="Equation" r:id="rId7" imgW="609600" imgH="419100" progId="Equation.3">
                  <p:embed/>
                </p:oleObj>
              </mc:Choice>
              <mc:Fallback>
                <p:oleObj name="Equation" r:id="rId7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303" y="3764787"/>
                        <a:ext cx="13636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915211"/>
              </p:ext>
            </p:extLst>
          </p:nvPr>
        </p:nvGraphicFramePr>
        <p:xfrm>
          <a:off x="4195763" y="5035550"/>
          <a:ext cx="14954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" name="Equation" r:id="rId9" imgW="723900" imgH="228600" progId="Equation.3">
                  <p:embed/>
                </p:oleObj>
              </mc:Choice>
              <mc:Fallback>
                <p:oleObj name="Equation" r:id="rId9" imgW="723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5035550"/>
                        <a:ext cx="14954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952973"/>
              </p:ext>
            </p:extLst>
          </p:nvPr>
        </p:nvGraphicFramePr>
        <p:xfrm>
          <a:off x="4195763" y="5511979"/>
          <a:ext cx="14954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" name="Equation" r:id="rId11" imgW="723900" imgH="228600" progId="Equation.3">
                  <p:embed/>
                </p:oleObj>
              </mc:Choice>
              <mc:Fallback>
                <p:oleObj name="Equation" r:id="rId11" imgW="723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5511979"/>
                        <a:ext cx="14954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590007"/>
              </p:ext>
            </p:extLst>
          </p:nvPr>
        </p:nvGraphicFramePr>
        <p:xfrm>
          <a:off x="4172840" y="5983214"/>
          <a:ext cx="16287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" name="Equation" r:id="rId13" imgW="787400" imgH="228600" progId="Equation.3">
                  <p:embed/>
                </p:oleObj>
              </mc:Choice>
              <mc:Fallback>
                <p:oleObj name="Equation" r:id="rId13" imgW="787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2840" y="5983214"/>
                        <a:ext cx="1628775" cy="4730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Callout 1 13"/>
          <p:cNvSpPr/>
          <p:nvPr/>
        </p:nvSpPr>
        <p:spPr>
          <a:xfrm>
            <a:off x="6674079" y="4602432"/>
            <a:ext cx="2153839" cy="1273424"/>
          </a:xfrm>
          <a:prstGeom prst="borderCallout1">
            <a:avLst>
              <a:gd name="adj1" fmla="val 73647"/>
              <a:gd name="adj2" fmla="val -6200"/>
              <a:gd name="adj3" fmla="val 126244"/>
              <a:gd name="adj4" fmla="val -40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just the formula for calculating the confidence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0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a z score mean?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does a t statistic mean?</a:t>
            </a:r>
          </a:p>
          <a:p>
            <a:pPr marL="0" indent="0">
              <a:buNone/>
            </a:pPr>
            <a:r>
              <a:rPr lang="en-US" dirty="0" smtClean="0"/>
              <a:t>				where: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do we compare two samples?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154869"/>
              </p:ext>
            </p:extLst>
          </p:nvPr>
        </p:nvGraphicFramePr>
        <p:xfrm>
          <a:off x="1128943" y="2375774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75774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26120" y="4233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123006"/>
              </p:ext>
            </p:extLst>
          </p:nvPr>
        </p:nvGraphicFramePr>
        <p:xfrm>
          <a:off x="1160933" y="3939651"/>
          <a:ext cx="1323736" cy="101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" name="Equation" r:id="rId5" imgW="596900" imgH="457200" progId="Equation.3">
                  <p:embed/>
                </p:oleObj>
              </mc:Choice>
              <mc:Fallback>
                <p:oleObj name="Equation" r:id="rId5" imgW="59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933" y="3939651"/>
                        <a:ext cx="1323736" cy="1014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923074"/>
              </p:ext>
            </p:extLst>
          </p:nvPr>
        </p:nvGraphicFramePr>
        <p:xfrm>
          <a:off x="4111303" y="3764787"/>
          <a:ext cx="13636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" name="Equation" r:id="rId7" imgW="609600" imgH="419100" progId="Equation.3">
                  <p:embed/>
                </p:oleObj>
              </mc:Choice>
              <mc:Fallback>
                <p:oleObj name="Equation" r:id="rId7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303" y="3764787"/>
                        <a:ext cx="13636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932460"/>
              </p:ext>
            </p:extLst>
          </p:nvPr>
        </p:nvGraphicFramePr>
        <p:xfrm>
          <a:off x="1149282" y="5383803"/>
          <a:ext cx="2750341" cy="1204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Equation" r:id="rId9" imgW="1130300" imgH="495300" progId="Equation.3">
                  <p:embed/>
                </p:oleObj>
              </mc:Choice>
              <mc:Fallback>
                <p:oleObj name="Equation" r:id="rId9" imgW="11303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282" y="5383803"/>
                        <a:ext cx="2750341" cy="1204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Callout 1 15"/>
          <p:cNvSpPr/>
          <p:nvPr/>
        </p:nvSpPr>
        <p:spPr>
          <a:xfrm>
            <a:off x="6719440" y="4701412"/>
            <a:ext cx="2153839" cy="1273424"/>
          </a:xfrm>
          <a:prstGeom prst="borderCallout1">
            <a:avLst>
              <a:gd name="adj1" fmla="val 76021"/>
              <a:gd name="adj2" fmla="val -3392"/>
              <a:gd name="adj3" fmla="val 108436"/>
              <a:gd name="adj4" fmla="val -1350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square root was missing yesterday. I fixed it in ALL the slides.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4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15854</TotalTime>
  <Words>995</Words>
  <Application>Microsoft Macintosh PowerPoint</Application>
  <PresentationFormat>On-screen Show (4:3)</PresentationFormat>
  <Paragraphs>203</Paragraphs>
  <Slides>22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Office Theme</vt:lpstr>
      <vt:lpstr>Microsoft Equation</vt:lpstr>
      <vt:lpstr>Equation</vt:lpstr>
      <vt:lpstr>Chart</vt:lpstr>
      <vt:lpstr>PowerPoint Presentation</vt:lpstr>
      <vt:lpstr>Sign up for meetings!</vt:lpstr>
      <vt:lpstr>Review of last lecture</vt:lpstr>
      <vt:lpstr>Review of last lecture</vt:lpstr>
      <vt:lpstr>Review of last lecture</vt:lpstr>
      <vt:lpstr>Review of last lecture</vt:lpstr>
      <vt:lpstr>Review of last lecture</vt:lpstr>
      <vt:lpstr>Review of last lecture</vt:lpstr>
      <vt:lpstr>Review of last lecture</vt:lpstr>
      <vt:lpstr>Careful with p values</vt:lpstr>
      <vt:lpstr>Correlation &amp; Regression</vt:lpstr>
      <vt:lpstr>Explained and Unexplained Variation</vt:lpstr>
      <vt:lpstr>Correlation vs Regression</vt:lpstr>
      <vt:lpstr>Overfitting simulation (where we  know the ‘true’ population has R2=0)</vt:lpstr>
      <vt:lpstr>Overfitting: 3 cases/predictor:  mean R2 looks like .3</vt:lpstr>
      <vt:lpstr>Overfitting: 13 cases/predictor:  mean R2 looks like .05</vt:lpstr>
      <vt:lpstr>Quiz 6</vt:lpstr>
      <vt:lpstr>Feedback: Biggest Issues</vt:lpstr>
      <vt:lpstr>Feedback: Biggest Issues</vt:lpstr>
      <vt:lpstr>Feedback: Biggest Issues</vt:lpstr>
      <vt:lpstr>Feedback: Biggest Issues</vt:lpstr>
      <vt:lpstr>Feedback: Biggest Issues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Jennifer Mankoff</cp:lastModifiedBy>
  <cp:revision>413</cp:revision>
  <cp:lastPrinted>2014-02-18T19:49:30Z</cp:lastPrinted>
  <dcterms:created xsi:type="dcterms:W3CDTF">2013-10-07T16:54:34Z</dcterms:created>
  <dcterms:modified xsi:type="dcterms:W3CDTF">2015-02-25T02:29:16Z</dcterms:modified>
</cp:coreProperties>
</file>