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8" r:id="rId2"/>
    <p:sldId id="592" r:id="rId3"/>
    <p:sldId id="593" r:id="rId4"/>
    <p:sldId id="594" r:id="rId5"/>
    <p:sldId id="595" r:id="rId6"/>
    <p:sldId id="596" r:id="rId7"/>
    <p:sldId id="633" r:id="rId8"/>
    <p:sldId id="634" r:id="rId9"/>
    <p:sldId id="635" r:id="rId10"/>
    <p:sldId id="636" r:id="rId11"/>
    <p:sldId id="637" r:id="rId12"/>
    <p:sldId id="639" r:id="rId13"/>
    <p:sldId id="638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30" r:id="rId39"/>
    <p:sldId id="631" r:id="rId40"/>
    <p:sldId id="516" r:id="rId41"/>
    <p:sldId id="551" r:id="rId42"/>
    <p:sldId id="553" r:id="rId43"/>
    <p:sldId id="554" r:id="rId44"/>
    <p:sldId id="555" r:id="rId45"/>
    <p:sldId id="560" r:id="rId46"/>
    <p:sldId id="556" r:id="rId47"/>
    <p:sldId id="562" r:id="rId48"/>
    <p:sldId id="564" r:id="rId49"/>
    <p:sldId id="563" r:id="rId50"/>
    <p:sldId id="565" r:id="rId51"/>
    <p:sldId id="568" r:id="rId52"/>
    <p:sldId id="569" r:id="rId53"/>
    <p:sldId id="566" r:id="rId54"/>
    <p:sldId id="570" r:id="rId55"/>
    <p:sldId id="557" r:id="rId56"/>
    <p:sldId id="559" r:id="rId57"/>
    <p:sldId id="561" r:id="rId58"/>
    <p:sldId id="517" r:id="rId59"/>
    <p:sldId id="571" r:id="rId60"/>
    <p:sldId id="577" r:id="rId61"/>
    <p:sldId id="578" r:id="rId62"/>
    <p:sldId id="579" r:id="rId63"/>
    <p:sldId id="580" r:id="rId64"/>
    <p:sldId id="581" r:id="rId65"/>
    <p:sldId id="582" r:id="rId66"/>
    <p:sldId id="572" r:id="rId67"/>
    <p:sldId id="573" r:id="rId68"/>
    <p:sldId id="574" r:id="rId69"/>
    <p:sldId id="575" r:id="rId70"/>
    <p:sldId id="576" r:id="rId71"/>
    <p:sldId id="519" r:id="rId72"/>
    <p:sldId id="583" r:id="rId73"/>
    <p:sldId id="584" r:id="rId74"/>
    <p:sldId id="586" r:id="rId75"/>
    <p:sldId id="532" r:id="rId76"/>
    <p:sldId id="585" r:id="rId77"/>
    <p:sldId id="541" r:id="rId78"/>
    <p:sldId id="542" r:id="rId79"/>
    <p:sldId id="588" r:id="rId80"/>
    <p:sldId id="587" r:id="rId81"/>
    <p:sldId id="589" r:id="rId82"/>
    <p:sldId id="544" r:id="rId83"/>
    <p:sldId id="591" r:id="rId84"/>
    <p:sldId id="590" r:id="rId85"/>
    <p:sldId id="547" r:id="rId86"/>
    <p:sldId id="548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70" d="100"/>
          <a:sy n="70" d="100"/>
        </p:scale>
        <p:origin x="-1288" y="-10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----- Meeting Notes (3/4/14 10:21) -----</a:t>
            </a:r>
          </a:p>
          <a:p>
            <a:pPr eaLnBrk="1" hangingPunct="1"/>
            <a:r>
              <a:rPr lang="en-US"/>
              <a:t>need to update percentages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Xxx need to explain and illustrate </a:t>
            </a:r>
            <a:r>
              <a:rPr lang="en-US" smtClean="0"/>
              <a:t>this better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A2338-E874-F042-9B25-2D798A528C8C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C3598-BFF5-3F48-AAB1-47316EA053D8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72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78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79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80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81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takes to long for this to work well!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Also may not be comprehensive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70606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lvl="1"/>
            <a:r>
              <a:rPr lang="en-US" i="1" dirty="0" smtClean="0"/>
              <a:t>Know the capabilities and limitations of algorithms</a:t>
            </a:r>
          </a:p>
          <a:p>
            <a:pPr lvl="1"/>
            <a:r>
              <a:rPr lang="en-US" i="1" dirty="0" smtClean="0"/>
              <a:t>Generate hypotheses from the data</a:t>
            </a:r>
          </a:p>
          <a:p>
            <a:pPr lvl="1"/>
            <a:r>
              <a:rPr lang="en-US" i="1" dirty="0" smtClean="0"/>
              <a:t>Conduct careful error analysis when things go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demos from your Byte 4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Review Concepts from Correlation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calculate three things for correlation: The slope &amp; intercept of the line; The amount of error (r); and the significance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Outliers &amp; Non-normal &amp; uneven variance values can make this fail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Correlation </a:t>
            </a:r>
            <a:r>
              <a:rPr lang="en-US" i="1" dirty="0" smtClean="0"/>
              <a:t>does not </a:t>
            </a:r>
            <a:r>
              <a:rPr lang="en-US" dirty="0" smtClean="0"/>
              <a:t>imply causation. Randomized controlled trials are the gold stander for evaluating causation (‘frequency proof’) but logical proofs are also important.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Sampling </a:t>
            </a:r>
            <a:r>
              <a:rPr lang="en-US" dirty="0"/>
              <a:t>choices bias results or even turn them on their head! (this latter issue </a:t>
            </a:r>
            <a:r>
              <a:rPr lang="en-US" dirty="0" smtClean="0"/>
              <a:t>is </a:t>
            </a:r>
            <a:r>
              <a:rPr lang="en-US" dirty="0"/>
              <a:t>called </a:t>
            </a:r>
            <a:r>
              <a:rPr lang="en-US" i="1" dirty="0"/>
              <a:t>Simpson’s Paradox). </a:t>
            </a:r>
            <a:r>
              <a:rPr lang="en-US" dirty="0"/>
              <a:t>Sometimes we should subsample; sometimes we should </a:t>
            </a:r>
            <a:r>
              <a:rPr lang="en-US" dirty="0" smtClean="0"/>
              <a:t>not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Regression tells us to what extent a group of independent variables </a:t>
            </a:r>
            <a:r>
              <a:rPr lang="en-US" i="1" dirty="0" smtClean="0"/>
              <a:t>predict </a:t>
            </a:r>
            <a:r>
              <a:rPr lang="en-US" dirty="0" smtClean="0"/>
              <a:t>or </a:t>
            </a:r>
            <a:r>
              <a:rPr lang="en-US" i="1" dirty="0" smtClean="0"/>
              <a:t>explain </a:t>
            </a:r>
            <a:r>
              <a:rPr lang="en-US" dirty="0" smtClean="0"/>
              <a:t>a dependent variable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381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err="1" smtClean="0"/>
                        <a:t>positve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based on the same assumptions as correlation</a:t>
            </a:r>
          </a:p>
          <a:p>
            <a:pPr marL="0" indent="0">
              <a:buNone/>
            </a:pPr>
            <a:r>
              <a:rPr lang="en-US" dirty="0" smtClean="0"/>
              <a:t>In addition, predictor variables that are not independent can mess it up</a:t>
            </a:r>
          </a:p>
          <a:p>
            <a:pPr marL="0" indent="0">
              <a:buNone/>
            </a:pPr>
            <a:r>
              <a:rPr lang="en-US" dirty="0" smtClean="0"/>
              <a:t>Over fitting can be a problem (too little data for the number of independent variables)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86995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31856" y="2733536"/>
            <a:ext cx="2016280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2362200"/>
            <a:ext cx="5791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Accuracy2</a:t>
            </a:r>
            <a:endParaRPr lang="en-US" dirty="0">
              <a:latin typeface="Arial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55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Accuracy3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757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2, 3,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Accuracy4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8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Won’t lead to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1818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Continue for all folds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Average </a:t>
            </a:r>
            <a:r>
              <a:rPr lang="en-US" dirty="0" smtClean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6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more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3276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50" y="1219200"/>
            <a:ext cx="7473950" cy="4495800"/>
            <a:chOff x="480" y="624"/>
            <a:chExt cx="4708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708" cy="2832"/>
              <a:chOff x="480" y="624"/>
              <a:chExt cx="4708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4708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/>
                  <a:t>If you are not satisfied with the </a:t>
                </a:r>
              </a:p>
              <a:p>
                <a:pPr algn="ctr"/>
                <a:r>
                  <a:rPr lang="en-US" sz="3600"/>
                  <a:t>performance you get,</a:t>
                </a:r>
              </a:p>
              <a:p>
                <a:pPr algn="ctr"/>
                <a:r>
                  <a:rPr lang="en-US" sz="3600"/>
                  <a:t>then you should try to determine </a:t>
                </a:r>
              </a:p>
              <a:p>
                <a:pPr algn="ctr"/>
                <a:r>
                  <a:rPr lang="en-US" sz="3600"/>
                  <a:t>what went wrong,</a:t>
                </a:r>
              </a:p>
              <a:p>
                <a:pPr algn="ctr"/>
                <a:r>
                  <a:rPr lang="en-US" sz="3600"/>
                  <a:t>and then evaluate a different model </a:t>
                </a:r>
              </a:p>
              <a:p>
                <a:pPr algn="ctr"/>
                <a:r>
                  <a:rPr lang="en-US" sz="360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i="1" dirty="0" smtClean="0"/>
              <a:t>Different approaches fit different data better or worse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10545</TotalTime>
  <Words>3373</Words>
  <Application>Microsoft Macintosh PowerPoint</Application>
  <PresentationFormat>On-screen Show (4:3)</PresentationFormat>
  <Paragraphs>789</Paragraphs>
  <Slides>86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Office Theme</vt:lpstr>
      <vt:lpstr>Bitmap Image</vt:lpstr>
      <vt:lpstr>PowerPoint Presentation</vt:lpstr>
      <vt:lpstr>First…</vt:lpstr>
      <vt:lpstr>Key Review Concepts from Correlation &amp; Regression</vt:lpstr>
      <vt:lpstr>Review, continued…</vt:lpstr>
      <vt:lpstr>Review, continued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Selecting algorithms</vt:lpstr>
      <vt:lpstr>Naïve Approach: When all you have is a hammer…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Learned Classifiers</vt:lpstr>
      <vt:lpstr>Learned Classifiers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  Cross Validation</vt:lpstr>
      <vt:lpstr>  Cross Validation</vt:lpstr>
      <vt:lpstr>  Cross Validation</vt:lpstr>
      <vt:lpstr>  Cross Validation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586</cp:revision>
  <dcterms:created xsi:type="dcterms:W3CDTF">2013-10-07T16:54:34Z</dcterms:created>
  <dcterms:modified xsi:type="dcterms:W3CDTF">2015-02-19T21:52:41Z</dcterms:modified>
</cp:coreProperties>
</file>