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256" r:id="rId2"/>
    <p:sldId id="498" r:id="rId3"/>
    <p:sldId id="499" r:id="rId4"/>
    <p:sldId id="500" r:id="rId5"/>
    <p:sldId id="423" r:id="rId6"/>
    <p:sldId id="424" r:id="rId7"/>
    <p:sldId id="461" r:id="rId8"/>
    <p:sldId id="462" r:id="rId9"/>
    <p:sldId id="480" r:id="rId10"/>
    <p:sldId id="481" r:id="rId11"/>
    <p:sldId id="501" r:id="rId12"/>
    <p:sldId id="502" r:id="rId13"/>
    <p:sldId id="503" r:id="rId14"/>
    <p:sldId id="504" r:id="rId15"/>
    <p:sldId id="451" r:id="rId16"/>
    <p:sldId id="447" r:id="rId17"/>
    <p:sldId id="440" r:id="rId18"/>
    <p:sldId id="441" r:id="rId19"/>
    <p:sldId id="445" r:id="rId20"/>
    <p:sldId id="482" r:id="rId21"/>
    <p:sldId id="436" r:id="rId22"/>
    <p:sldId id="437" r:id="rId23"/>
    <p:sldId id="444" r:id="rId24"/>
    <p:sldId id="438" r:id="rId25"/>
    <p:sldId id="439"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7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71" d="100"/>
          <a:sy n="71" d="100"/>
        </p:scale>
        <p:origin x="-2720"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3574744"/>
        <c:axId val="-2115381000"/>
      </c:barChart>
      <c:catAx>
        <c:axId val="-2113574744"/>
        <c:scaling>
          <c:orientation val="minMax"/>
        </c:scaling>
        <c:delete val="0"/>
        <c:axPos val="b"/>
        <c:numFmt formatCode="General" sourceLinked="1"/>
        <c:majorTickMark val="out"/>
        <c:minorTickMark val="none"/>
        <c:tickLblPos val="nextTo"/>
        <c:crossAx val="-2115381000"/>
        <c:crosses val="autoZero"/>
        <c:auto val="1"/>
        <c:lblAlgn val="ctr"/>
        <c:lblOffset val="100"/>
        <c:noMultiLvlLbl val="0"/>
      </c:catAx>
      <c:valAx>
        <c:axId val="-2115381000"/>
        <c:scaling>
          <c:orientation val="minMax"/>
        </c:scaling>
        <c:delete val="0"/>
        <c:axPos val="l"/>
        <c:majorGridlines/>
        <c:numFmt formatCode="General" sourceLinked="1"/>
        <c:majorTickMark val="out"/>
        <c:minorTickMark val="none"/>
        <c:tickLblPos val="nextTo"/>
        <c:crossAx val="-211357474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3636072"/>
        <c:axId val="-2113648232"/>
      </c:barChart>
      <c:catAx>
        <c:axId val="-2113636072"/>
        <c:scaling>
          <c:orientation val="minMax"/>
        </c:scaling>
        <c:delete val="0"/>
        <c:axPos val="b"/>
        <c:numFmt formatCode="General" sourceLinked="1"/>
        <c:majorTickMark val="out"/>
        <c:minorTickMark val="none"/>
        <c:tickLblPos val="nextTo"/>
        <c:crossAx val="-2113648232"/>
        <c:crosses val="autoZero"/>
        <c:auto val="1"/>
        <c:lblAlgn val="ctr"/>
        <c:lblOffset val="100"/>
        <c:noMultiLvlLbl val="0"/>
      </c:catAx>
      <c:valAx>
        <c:axId val="-2113648232"/>
        <c:scaling>
          <c:orientation val="minMax"/>
        </c:scaling>
        <c:delete val="0"/>
        <c:axPos val="l"/>
        <c:majorGridlines/>
        <c:numFmt formatCode="General" sourceLinked="1"/>
        <c:majorTickMark val="out"/>
        <c:minorTickMark val="none"/>
        <c:tickLblPos val="nextTo"/>
        <c:crossAx val="-211363607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5755304"/>
        <c:axId val="2126082264"/>
      </c:barChart>
      <c:catAx>
        <c:axId val="-2115755304"/>
        <c:scaling>
          <c:orientation val="minMax"/>
        </c:scaling>
        <c:delete val="0"/>
        <c:axPos val="b"/>
        <c:numFmt formatCode="General" sourceLinked="1"/>
        <c:majorTickMark val="out"/>
        <c:minorTickMark val="none"/>
        <c:tickLblPos val="nextTo"/>
        <c:crossAx val="2126082264"/>
        <c:crosses val="autoZero"/>
        <c:auto val="1"/>
        <c:lblAlgn val="ctr"/>
        <c:lblOffset val="100"/>
        <c:noMultiLvlLbl val="0"/>
      </c:catAx>
      <c:valAx>
        <c:axId val="2126082264"/>
        <c:scaling>
          <c:orientation val="minMax"/>
        </c:scaling>
        <c:delete val="0"/>
        <c:axPos val="l"/>
        <c:majorGridlines/>
        <c:numFmt formatCode="General" sourceLinked="1"/>
        <c:majorTickMark val="out"/>
        <c:minorTickMark val="none"/>
        <c:tickLblPos val="nextTo"/>
        <c:crossAx val="-21157553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3604712"/>
        <c:axId val="-2113601592"/>
      </c:barChart>
      <c:catAx>
        <c:axId val="-2113604712"/>
        <c:scaling>
          <c:orientation val="minMax"/>
        </c:scaling>
        <c:delete val="0"/>
        <c:axPos val="b"/>
        <c:numFmt formatCode="General" sourceLinked="1"/>
        <c:majorTickMark val="out"/>
        <c:minorTickMark val="none"/>
        <c:tickLblPos val="nextTo"/>
        <c:crossAx val="-2113601592"/>
        <c:crosses val="autoZero"/>
        <c:auto val="1"/>
        <c:lblAlgn val="ctr"/>
        <c:lblOffset val="100"/>
        <c:noMultiLvlLbl val="0"/>
      </c:catAx>
      <c:valAx>
        <c:axId val="-2113601592"/>
        <c:scaling>
          <c:orientation val="minMax"/>
        </c:scaling>
        <c:delete val="0"/>
        <c:axPos val="l"/>
        <c:majorGridlines/>
        <c:numFmt formatCode="General" sourceLinked="1"/>
        <c:majorTickMark val="out"/>
        <c:minorTickMark val="none"/>
        <c:tickLblPos val="nextTo"/>
        <c:crossAx val="-211360471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4395752"/>
        <c:axId val="-2124392744"/>
      </c:barChart>
      <c:catAx>
        <c:axId val="-2124395752"/>
        <c:scaling>
          <c:orientation val="minMax"/>
        </c:scaling>
        <c:delete val="0"/>
        <c:axPos val="b"/>
        <c:numFmt formatCode="General" sourceLinked="1"/>
        <c:majorTickMark val="out"/>
        <c:minorTickMark val="none"/>
        <c:tickLblPos val="nextTo"/>
        <c:crossAx val="-2124392744"/>
        <c:crosses val="autoZero"/>
        <c:auto val="1"/>
        <c:lblAlgn val="ctr"/>
        <c:lblOffset val="100"/>
        <c:noMultiLvlLbl val="0"/>
      </c:catAx>
      <c:valAx>
        <c:axId val="-2124392744"/>
        <c:scaling>
          <c:orientation val="minMax"/>
        </c:scaling>
        <c:delete val="0"/>
        <c:axPos val="l"/>
        <c:majorGridlines/>
        <c:numFmt formatCode="General" sourceLinked="1"/>
        <c:majorTickMark val="out"/>
        <c:minorTickMark val="none"/>
        <c:tickLblPos val="nextTo"/>
        <c:crossAx val="-2124395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32</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33</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34</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35</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https://www.usablestats.com/calcs/2samplet&amp;summary=1</a:t>
            </a:r>
            <a:endParaRPr lang="en-US" dirty="0"/>
          </a:p>
        </p:txBody>
      </p:sp>
      <p:sp>
        <p:nvSpPr>
          <p:cNvPr id="4" name="Slide Number Placeholder 3"/>
          <p:cNvSpPr>
            <a:spLocks noGrp="1"/>
          </p:cNvSpPr>
          <p:nvPr>
            <p:ph type="sldNum" sz="quarter" idx="10"/>
          </p:nvPr>
        </p:nvSpPr>
        <p:spPr/>
        <p:txBody>
          <a:bodyPr/>
          <a:lstStyle/>
          <a:p>
            <a:fld id="{45CE00E4-D1E5-4A3B-AF78-0F2489D36710}" type="slidenum">
              <a:rPr lang="en-US" smtClean="0"/>
              <a:pPr/>
              <a:t>11</a:t>
            </a:fld>
            <a:endParaRPr lang="en-US"/>
          </a:p>
        </p:txBody>
      </p:sp>
    </p:spTree>
    <p:extLst>
      <p:ext uri="{BB962C8B-B14F-4D97-AF65-F5344CB8AC3E}">
        <p14:creationId xmlns:p14="http://schemas.microsoft.com/office/powerpoint/2010/main" val="116270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17</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2/2/15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4" name="Content Placeholder 2"/>
          <p:cNvSpPr>
            <a:spLocks noGrp="1"/>
          </p:cNvSpPr>
          <p:nvPr>
            <p:ph idx="1"/>
          </p:nvPr>
        </p:nvSpPr>
        <p:spPr>
          <a:xfrm>
            <a:off x="1554408" y="1459754"/>
            <a:ext cx="7132391" cy="5245846"/>
          </a:xfrm>
        </p:spPr>
        <p:txBody>
          <a:bodyPr/>
          <a:lstStyle/>
          <a:p>
            <a:pPr marL="0" indent="0">
              <a:buNone/>
            </a:pPr>
            <a:r>
              <a:rPr lang="en-US" dirty="0" smtClean="0"/>
              <a:t>How many hours of sleep did you get last night?</a:t>
            </a:r>
          </a:p>
          <a:p>
            <a:pPr marL="0" indent="0">
              <a:buNone/>
            </a:pPr>
            <a:endParaRPr lang="en-US" dirty="0" smtClean="0"/>
          </a:p>
          <a:p>
            <a:pPr marL="0" indent="0">
              <a:buNone/>
            </a:pPr>
            <a:r>
              <a:rPr lang="en-US" dirty="0"/>
              <a:t>http://</a:t>
            </a:r>
            <a:r>
              <a:rPr lang="en-US" dirty="0" err="1"/>
              <a:t>tinyurl.com</a:t>
            </a:r>
            <a:r>
              <a:rPr lang="en-US" dirty="0"/>
              <a:t>/k6xwvnm</a:t>
            </a:r>
          </a:p>
          <a:p>
            <a:pPr marL="0" indent="0">
              <a:buNone/>
            </a:pPr>
            <a:endParaRPr lang="en-US" dirty="0"/>
          </a:p>
          <a:p>
            <a:pPr marL="0" indent="0">
              <a:buNone/>
            </a:pPr>
            <a:endParaRPr lang="en-US" dirty="0"/>
          </a:p>
        </p:txBody>
      </p:sp>
      <p:sp>
        <p:nvSpPr>
          <p:cNvPr id="5" name="TextBox 4"/>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27732565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50" y="238125"/>
            <a:ext cx="9334500" cy="6381750"/>
          </a:xfrm>
          <a:prstGeom prst="rect">
            <a:avLst/>
          </a:prstGeom>
        </p:spPr>
      </p:pic>
    </p:spTree>
    <p:extLst>
      <p:ext uri="{BB962C8B-B14F-4D97-AF65-F5344CB8AC3E}">
        <p14:creationId xmlns:p14="http://schemas.microsoft.com/office/powerpoint/2010/main" val="31406008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 y="342900"/>
            <a:ext cx="9020175" cy="6172200"/>
          </a:xfrm>
          <a:prstGeom prst="rect">
            <a:avLst/>
          </a:prstGeom>
        </p:spPr>
      </p:pic>
    </p:spTree>
    <p:extLst>
      <p:ext uri="{BB962C8B-B14F-4D97-AF65-F5344CB8AC3E}">
        <p14:creationId xmlns:p14="http://schemas.microsoft.com/office/powerpoint/2010/main" val="3260665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4000" y="19050"/>
            <a:ext cx="5872163" cy="6835344"/>
            <a:chOff x="1900237" y="19050"/>
            <a:chExt cx="5348288" cy="6225540"/>
          </a:xfrm>
        </p:grpSpPr>
        <p:pic>
          <p:nvPicPr>
            <p:cNvPr id="2" name="Picture 1"/>
            <p:cNvPicPr>
              <a:picLocks noChangeAspect="1"/>
            </p:cNvPicPr>
            <p:nvPr/>
          </p:nvPicPr>
          <p:blipFill rotWithShape="1">
            <a:blip r:embed="rId2"/>
            <a:srcRect b="11430"/>
            <a:stretch/>
          </p:blipFill>
          <p:spPr>
            <a:xfrm>
              <a:off x="1900237" y="19050"/>
              <a:ext cx="5343525" cy="6040374"/>
            </a:xfrm>
            <a:prstGeom prst="rect">
              <a:avLst/>
            </a:prstGeom>
          </p:spPr>
        </p:pic>
        <p:pic>
          <p:nvPicPr>
            <p:cNvPr id="3" name="Picture 2"/>
            <p:cNvPicPr>
              <a:picLocks noChangeAspect="1"/>
            </p:cNvPicPr>
            <p:nvPr/>
          </p:nvPicPr>
          <p:blipFill rotWithShape="1">
            <a:blip r:embed="rId2"/>
            <a:srcRect t="92235"/>
            <a:stretch/>
          </p:blipFill>
          <p:spPr>
            <a:xfrm>
              <a:off x="1905000" y="5715000"/>
              <a:ext cx="5343525" cy="529590"/>
            </a:xfrm>
            <a:prstGeom prst="rect">
              <a:avLst/>
            </a:prstGeom>
          </p:spPr>
        </p:pic>
      </p:grpSp>
    </p:spTree>
    <p:extLst>
      <p:ext uri="{BB962C8B-B14F-4D97-AF65-F5344CB8AC3E}">
        <p14:creationId xmlns:p14="http://schemas.microsoft.com/office/powerpoint/2010/main" val="25521781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42425593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8522694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0387112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8</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15101</TotalTime>
  <Words>2649</Words>
  <Application>Microsoft Macintosh PowerPoint</Application>
  <PresentationFormat>On-screen Show (4:3)</PresentationFormat>
  <Paragraphs>259</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Quick aside: Questions for Byte 2</vt:lpstr>
      <vt:lpstr>Quick aside: Questions for Byte 2</vt:lpstr>
      <vt:lpstr>Quick aside: Questions for Byte 2</vt:lpstr>
      <vt:lpstr>Theory: The Data you Want and the Data you Get</vt:lpstr>
      <vt:lpstr>Where do we sample from?</vt:lpstr>
      <vt:lpstr>Where do we sample from?</vt:lpstr>
      <vt:lpstr>Independent Samples (infinite)</vt:lpstr>
      <vt:lpstr>‘Random’ Sampling Error</vt:lpstr>
      <vt:lpstr>‘Systematic Bias’ in Sampling </vt:lpstr>
      <vt:lpstr>Survey</vt:lpstr>
      <vt:lpstr>PowerPoint Presentation</vt:lpstr>
      <vt:lpstr>PowerPoint Presentation</vt:lpstr>
      <vt:lpstr>PowerPoint Presentation</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328</cp:revision>
  <dcterms:created xsi:type="dcterms:W3CDTF">2013-10-07T16:54:34Z</dcterms:created>
  <dcterms:modified xsi:type="dcterms:W3CDTF">2015-02-02T15:29:20Z</dcterms:modified>
</cp:coreProperties>
</file>