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5.bin" ContentType="application/vnd.openxmlformats-officedocument.oleObject"/>
  <Override PartName="/ppt/notesSlides/notesSlide9.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2.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5.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6.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17.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18.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notesSlides/notesSlide19.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Microsoft_Equation1.bin" ContentType="application/vnd.openxmlformats-officedocument.oleObject"/>
  <Override PartName="/ppt/notesSlides/notesSlide20.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25.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notesSlides/notesSlide26.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27.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6"/>
  </p:notesMasterIdLst>
  <p:handoutMasterIdLst>
    <p:handoutMasterId r:id="rId97"/>
  </p:handoutMasterIdLst>
  <p:sldIdLst>
    <p:sldId id="258" r:id="rId2"/>
    <p:sldId id="592" r:id="rId3"/>
    <p:sldId id="581" r:id="rId4"/>
    <p:sldId id="455" r:id="rId5"/>
    <p:sldId id="542" r:id="rId6"/>
    <p:sldId id="527" r:id="rId7"/>
    <p:sldId id="548" r:id="rId8"/>
    <p:sldId id="549" r:id="rId9"/>
    <p:sldId id="528" r:id="rId10"/>
    <p:sldId id="556" r:id="rId11"/>
    <p:sldId id="552" r:id="rId12"/>
    <p:sldId id="551" r:id="rId13"/>
    <p:sldId id="553" r:id="rId14"/>
    <p:sldId id="554" r:id="rId15"/>
    <p:sldId id="555" r:id="rId16"/>
    <p:sldId id="574" r:id="rId17"/>
    <p:sldId id="575" r:id="rId18"/>
    <p:sldId id="583" r:id="rId19"/>
    <p:sldId id="582" r:id="rId20"/>
    <p:sldId id="577" r:id="rId21"/>
    <p:sldId id="578" r:id="rId22"/>
    <p:sldId id="579" r:id="rId23"/>
    <p:sldId id="580" r:id="rId24"/>
    <p:sldId id="573" r:id="rId25"/>
    <p:sldId id="563" r:id="rId26"/>
    <p:sldId id="564" r:id="rId27"/>
    <p:sldId id="565" r:id="rId28"/>
    <p:sldId id="566" r:id="rId29"/>
    <p:sldId id="567" r:id="rId30"/>
    <p:sldId id="568" r:id="rId31"/>
    <p:sldId id="589" r:id="rId32"/>
    <p:sldId id="591" r:id="rId33"/>
    <p:sldId id="543" r:id="rId34"/>
    <p:sldId id="544" r:id="rId35"/>
    <p:sldId id="301" r:id="rId36"/>
    <p:sldId id="473" r:id="rId37"/>
    <p:sldId id="474"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95" r:id="rId59"/>
    <p:sldId id="496" r:id="rId60"/>
    <p:sldId id="497" r:id="rId61"/>
    <p:sldId id="498" r:id="rId62"/>
    <p:sldId id="502" r:id="rId63"/>
    <p:sldId id="546" r:id="rId64"/>
    <p:sldId id="519" r:id="rId65"/>
    <p:sldId id="509" r:id="rId66"/>
    <p:sldId id="310" r:id="rId67"/>
    <p:sldId id="311" r:id="rId68"/>
    <p:sldId id="511" r:id="rId69"/>
    <p:sldId id="510" r:id="rId70"/>
    <p:sldId id="314" r:id="rId71"/>
    <p:sldId id="315" r:id="rId72"/>
    <p:sldId id="316" r:id="rId73"/>
    <p:sldId id="317" r:id="rId74"/>
    <p:sldId id="437" r:id="rId75"/>
    <p:sldId id="438" r:id="rId76"/>
    <p:sldId id="439" r:id="rId77"/>
    <p:sldId id="440" r:id="rId78"/>
    <p:sldId id="322" r:id="rId79"/>
    <p:sldId id="512" r:id="rId80"/>
    <p:sldId id="513" r:id="rId81"/>
    <p:sldId id="324" r:id="rId82"/>
    <p:sldId id="325" r:id="rId83"/>
    <p:sldId id="331" r:id="rId84"/>
    <p:sldId id="514" r:id="rId85"/>
    <p:sldId id="547" r:id="rId86"/>
    <p:sldId id="469" r:id="rId87"/>
    <p:sldId id="520" r:id="rId88"/>
    <p:sldId id="521" r:id="rId89"/>
    <p:sldId id="522" r:id="rId90"/>
    <p:sldId id="523" r:id="rId91"/>
    <p:sldId id="524" r:id="rId92"/>
    <p:sldId id="525" r:id="rId93"/>
    <p:sldId id="526" r:id="rId94"/>
    <p:sldId id="515"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19" d="100"/>
          <a:sy n="19" d="100"/>
        </p:scale>
        <p:origin x="-1440" y="-10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heme" Target="theme/theme1.xml"/><Relationship Id="rId10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notesMaster" Target="notesMasters/notesMaster1.xml"/><Relationship Id="rId97" Type="http://schemas.openxmlformats.org/officeDocument/2006/relationships/handoutMaster" Target="handoutMasters/handoutMaster1.xml"/><Relationship Id="rId98" Type="http://schemas.openxmlformats.org/officeDocument/2006/relationships/printerSettings" Target="printerSettings/printerSettings1.bin"/><Relationship Id="rId9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viewProps" Target="view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21</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35</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41</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42</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43</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44</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45</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46</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47</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48</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49</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52</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53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54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55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56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57</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58</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61</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64</a:t>
            </a:fld>
            <a:endParaRPr 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65</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66</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67</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68</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69</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70</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71</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72</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73</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74</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75</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76</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77</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78</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79</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80</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81</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82</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83</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a:p>
            <a:pPr eaLnBrk="1" hangingPunct="1"/>
            <a:endParaRPr lang="en-US" dirty="0"/>
          </a:p>
          <a:p>
            <a:pPr eaLnBrk="1" hangingPunct="1"/>
            <a:r>
              <a:rPr lang="en-US" dirty="0"/>
              <a:t>----- Meeting Notes (3/5/15 09:54) -----</a:t>
            </a:r>
          </a:p>
          <a:p>
            <a:pPr eaLnBrk="1" hangingPunct="1"/>
            <a:r>
              <a:rPr lang="en-US" dirty="0"/>
              <a:t>should be Ci = 1 not P(Ci) = 1.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84</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85</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86</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a:latin typeface="Arial" charset="0"/>
                <a:ea typeface="ＭＳ Ｐゴシック" charset="0"/>
                <a:cs typeface="ＭＳ Ｐゴシック" charset="0"/>
              </a:rPr>
              <a:t>These actions don</a:t>
            </a:r>
            <a:r>
              <a:rPr lang="ja-JP" altLang="en-US" b="1">
                <a:latin typeface="Arial" charset="0"/>
                <a:ea typeface="ＭＳ Ｐゴシック" charset="0"/>
                <a:cs typeface="ＭＳ Ｐゴシック" charset="0"/>
              </a:rPr>
              <a:t>’</a:t>
            </a:r>
            <a:r>
              <a:rPr lang="en-US" b="1">
                <a:latin typeface="Arial" charset="0"/>
                <a:ea typeface="ＭＳ Ｐゴシック" charset="0"/>
                <a:cs typeface="ＭＳ Ｐゴシック" charset="0"/>
              </a:rPr>
              <a:t>t change, meaning that many  users either already did them or didn</a:t>
            </a:r>
            <a:r>
              <a:rPr lang="ja-JP" altLang="en-US" b="1">
                <a:latin typeface="Arial" charset="0"/>
                <a:ea typeface="ＭＳ Ｐゴシック" charset="0"/>
                <a:cs typeface="ＭＳ Ｐゴシック" charset="0"/>
              </a:rPr>
              <a:t>’</a:t>
            </a:r>
            <a:r>
              <a:rPr lang="en-US" b="1">
                <a:latin typeface="Arial" charset="0"/>
                <a:ea typeface="ＭＳ Ｐゴシック" charset="0"/>
                <a:cs typeface="ＭＳ Ｐゴシック" charset="0"/>
              </a:rPr>
              <a:t>t plan on committing them</a:t>
            </a:r>
          </a:p>
          <a:p>
            <a:endParaRPr lang="en-US" b="1">
              <a:latin typeface="Arial" charset="0"/>
              <a:ea typeface="ＭＳ Ｐゴシック" charset="0"/>
              <a:cs typeface="ＭＳ Ｐゴシック" charset="0"/>
            </a:endParaRPr>
          </a:p>
          <a:p>
            <a:r>
              <a:rPr lang="en-US" b="1">
                <a:latin typeface="Arial" charset="0"/>
                <a:ea typeface="ＭＳ Ｐゴシック" charset="0"/>
                <a:cs typeface="ＭＳ Ｐゴシック" charset="0"/>
              </a:rPr>
              <a:t>Already Do: </a:t>
            </a:r>
            <a:r>
              <a:rPr lang="en-US">
                <a:latin typeface="Arial" charset="0"/>
                <a:ea typeface="ＭＳ Ｐゴシック" charset="0"/>
                <a:cs typeface="ＭＳ Ｐゴシック" charset="0"/>
              </a:rPr>
              <a:t>Top 3 actions already done based on %age of users who marked them in each category in our open deployment. </a:t>
            </a:r>
          </a:p>
          <a:p>
            <a:r>
              <a:rPr lang="en-US" b="1">
                <a:latin typeface="Arial" charset="0"/>
                <a:ea typeface="ＭＳ Ｐゴシック" charset="0"/>
                <a:cs typeface="ＭＳ Ｐゴシック" charset="0"/>
              </a:rPr>
              <a:t>Unappealing: </a:t>
            </a:r>
            <a:r>
              <a:rPr lang="en-US">
                <a:latin typeface="Arial" charset="0"/>
                <a:ea typeface="ＭＳ Ｐゴシック" charset="0"/>
                <a:cs typeface="ＭＳ Ｐゴシック" charset="0"/>
              </a:rPr>
              <a:t>examples of actions few committed to/already do.</a:t>
            </a:r>
            <a:endParaRPr lang="en-US" b="1">
              <a:latin typeface="Arial" charset="0"/>
              <a:ea typeface="ＭＳ Ｐゴシック" charset="0"/>
              <a:cs typeface="ＭＳ Ｐゴシック" charset="0"/>
            </a:endParaRPr>
          </a:p>
          <a:p>
            <a:endParaRPr lang="en-US">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89</a:t>
            </a:fld>
            <a:endParaRPr 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90</a:t>
            </a:fld>
            <a:endParaRPr 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91</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A4D1B00-FFE3-1440-8A72-B672AC7ABAE9}" type="slidenum">
              <a:rPr lang="en-US"/>
              <a:pPr/>
              <a:t>94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20</a:t>
            </a:fld>
            <a:endParaRPr lang="en-US"/>
          </a:p>
        </p:txBody>
      </p:sp>
    </p:spTree>
    <p:extLst>
      <p:ext uri="{BB962C8B-B14F-4D97-AF65-F5344CB8AC3E}">
        <p14:creationId xmlns:p14="http://schemas.microsoft.com/office/powerpoint/2010/main" val="194048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0.jpeg"/><Relationship Id="rId3"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6.bin"/><Relationship Id="rId5" Type="http://schemas.openxmlformats.org/officeDocument/2006/relationships/image" Target="../media/image14.emf"/><Relationship Id="rId6" Type="http://schemas.openxmlformats.org/officeDocument/2006/relationships/oleObject" Target="../embeddings/oleObject7.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8.bin"/><Relationship Id="rId5" Type="http://schemas.openxmlformats.org/officeDocument/2006/relationships/image" Target="../media/image19.emf"/><Relationship Id="rId6" Type="http://schemas.openxmlformats.org/officeDocument/2006/relationships/oleObject" Target="../embeddings/oleObject9.bin"/><Relationship Id="rId7"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0.bin"/><Relationship Id="rId5" Type="http://schemas.openxmlformats.org/officeDocument/2006/relationships/image" Target="../media/image21.emf"/><Relationship Id="rId6" Type="http://schemas.openxmlformats.org/officeDocument/2006/relationships/oleObject" Target="../embeddings/oleObject11.bin"/><Relationship Id="rId7" Type="http://schemas.openxmlformats.org/officeDocument/2006/relationships/image" Target="../media/image2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2.bin"/><Relationship Id="rId5" Type="http://schemas.openxmlformats.org/officeDocument/2006/relationships/image" Target="../media/image23.emf"/><Relationship Id="rId6" Type="http://schemas.openxmlformats.org/officeDocument/2006/relationships/oleObject" Target="../embeddings/oleObject13.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4.bin"/><Relationship Id="rId5" Type="http://schemas.openxmlformats.org/officeDocument/2006/relationships/image" Target="../media/image23.emf"/><Relationship Id="rId6" Type="http://schemas.openxmlformats.org/officeDocument/2006/relationships/oleObject" Target="../embeddings/oleObject15.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6.bin"/><Relationship Id="rId5" Type="http://schemas.openxmlformats.org/officeDocument/2006/relationships/image" Target="../media/image23.emf"/><Relationship Id="rId6" Type="http://schemas.openxmlformats.org/officeDocument/2006/relationships/oleObject" Target="../embeddings/oleObject17.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8.bin"/><Relationship Id="rId5" Type="http://schemas.openxmlformats.org/officeDocument/2006/relationships/image" Target="../media/image23.emf"/><Relationship Id="rId6" Type="http://schemas.openxmlformats.org/officeDocument/2006/relationships/oleObject" Target="../embeddings/oleObject19.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0.bin"/><Relationship Id="rId5" Type="http://schemas.openxmlformats.org/officeDocument/2006/relationships/image" Target="../media/image23.emf"/><Relationship Id="rId6" Type="http://schemas.openxmlformats.org/officeDocument/2006/relationships/oleObject" Target="../embeddings/oleObject21.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22.bin"/><Relationship Id="rId5" Type="http://schemas.openxmlformats.org/officeDocument/2006/relationships/image" Target="../media/image23.emf"/><Relationship Id="rId6" Type="http://schemas.openxmlformats.org/officeDocument/2006/relationships/oleObject" Target="../embeddings/oleObject23.bin"/><Relationship Id="rId7"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2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Microsoft_Equation2.bin"/><Relationship Id="rId5" Type="http://schemas.openxmlformats.org/officeDocument/2006/relationships/image" Target="../media/image25.emf"/><Relationship Id="rId6" Type="http://schemas.openxmlformats.org/officeDocument/2006/relationships/oleObject" Target="../embeddings/Microsoft_Equation3.bin"/><Relationship Id="rId7" Type="http://schemas.openxmlformats.org/officeDocument/2006/relationships/image" Target="../media/image2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4.bin"/><Relationship Id="rId5" Type="http://schemas.openxmlformats.org/officeDocument/2006/relationships/image" Target="../media/image27.emf"/><Relationship Id="rId6" Type="http://schemas.openxmlformats.org/officeDocument/2006/relationships/oleObject" Target="../embeddings/oleObject25.bin"/><Relationship Id="rId7" Type="http://schemas.openxmlformats.org/officeDocument/2006/relationships/image" Target="../media/image28.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6.bin"/><Relationship Id="rId5" Type="http://schemas.openxmlformats.org/officeDocument/2006/relationships/image" Target="../media/image27.emf"/><Relationship Id="rId6" Type="http://schemas.openxmlformats.org/officeDocument/2006/relationships/oleObject" Target="../embeddings/oleObject27.bin"/><Relationship Id="rId7" Type="http://schemas.openxmlformats.org/officeDocument/2006/relationships/image" Target="../media/image28.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8.bin"/><Relationship Id="rId5" Type="http://schemas.openxmlformats.org/officeDocument/2006/relationships/image" Target="../media/image27.emf"/><Relationship Id="rId6" Type="http://schemas.openxmlformats.org/officeDocument/2006/relationships/oleObject" Target="../embeddings/oleObject29.bin"/><Relationship Id="rId7" Type="http://schemas.openxmlformats.org/officeDocument/2006/relationships/image" Target="../media/image28.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30.bin"/><Relationship Id="rId5" Type="http://schemas.openxmlformats.org/officeDocument/2006/relationships/image" Target="../media/image27.emf"/><Relationship Id="rId6" Type="http://schemas.openxmlformats.org/officeDocument/2006/relationships/oleObject" Target="../embeddings/oleObject31.bin"/><Relationship Id="rId7" Type="http://schemas.openxmlformats.org/officeDocument/2006/relationships/image" Target="../media/image28.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2.jpe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2.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2.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2.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2.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2.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2.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2.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2.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7.xml"/><Relationship Id="rId3" Type="http://schemas.openxmlformats.org/officeDocument/2006/relationships/image" Target="../media/image3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8.xml"/><Relationship Id="rId3" Type="http://schemas.openxmlformats.org/officeDocument/2006/relationships/image" Target="../media/image3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7570198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15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4491962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9017111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6275071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072"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r>
              <a:rPr lang="en-US" dirty="0" smtClean="0"/>
              <a:t>Logistics</a:t>
            </a:r>
          </a:p>
          <a:p>
            <a:pPr lvl="1"/>
            <a:r>
              <a:rPr lang="en-US" dirty="0" smtClean="0"/>
              <a:t>Lots of old quizzes</a:t>
            </a:r>
          </a:p>
          <a:p>
            <a:pPr lvl="1"/>
            <a:r>
              <a:rPr lang="en-US" dirty="0" smtClean="0"/>
              <a:t>Byte 5</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814"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815"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840"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841"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5860"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5861"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a:t>
            </a:r>
            <a:r>
              <a:rPr lang="en-US" dirty="0" smtClean="0"/>
              <a:t>global minimum</a:t>
            </a:r>
            <a:endParaRPr lang="en-US" dirty="0" smtClean="0"/>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560"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561"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584"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585"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60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609"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63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63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65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65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9809206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a:t>
            </a:r>
            <a:r>
              <a:rPr lang="en-US" dirty="0" smtClean="0"/>
              <a:t>fit</a:t>
            </a:r>
            <a:endParaRPr lang="en-US" dirty="0" smtClean="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68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68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249"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281"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282"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134"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135"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158"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159"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182"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183"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206"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207"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185"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186"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2939904534"/>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3137"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23067367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t>
            </a:r>
            <a:r>
              <a:rPr lang="en-US" i="1" dirty="0" smtClean="0"/>
              <a:t>n </a:t>
            </a:r>
            <a:r>
              <a:rPr lang="en-US" dirty="0" smtClean="0"/>
              <a:t>dimensions</a:t>
            </a:r>
            <a:endParaRPr lang="en-US" dirty="0"/>
          </a:p>
        </p:txBody>
      </p:sp>
      <p:sp>
        <p:nvSpPr>
          <p:cNvPr id="3" name="Content Placeholder 2"/>
          <p:cNvSpPr>
            <a:spLocks noGrp="1"/>
          </p:cNvSpPr>
          <p:nvPr>
            <p:ph idx="1"/>
          </p:nvPr>
        </p:nvSpPr>
        <p:spPr/>
        <p:txBody>
          <a:bodyPr/>
          <a:lstStyle/>
          <a:p>
            <a:pPr marL="0" indent="0">
              <a:buNone/>
            </a:pPr>
            <a:r>
              <a:rPr lang="en-US" dirty="0" smtClean="0"/>
              <a:t>Given training examples: </a:t>
            </a:r>
          </a:p>
          <a:p>
            <a:pPr marL="0" indent="0">
              <a:buNone/>
            </a:pPr>
            <a:r>
              <a:rPr lang="en-US" dirty="0" smtClean="0"/>
              <a:t> x</a:t>
            </a:r>
            <a:r>
              <a:rPr lang="en-US" baseline="-25000" dirty="0" smtClean="0"/>
              <a:t>1..i</a:t>
            </a:r>
            <a:r>
              <a:rPr lang="en-US" dirty="0" smtClean="0"/>
              <a:t> in </a:t>
            </a:r>
            <a:r>
              <a:rPr lang="en-US" dirty="0" err="1" smtClean="0"/>
              <a:t>R</a:t>
            </a:r>
            <a:r>
              <a:rPr lang="en-US" baseline="30000" dirty="0" err="1" smtClean="0"/>
              <a:t>n</a:t>
            </a:r>
            <a:r>
              <a:rPr lang="en-US" baseline="30000" dirty="0" smtClean="0"/>
              <a:t> 							</a:t>
            </a:r>
            <a:r>
              <a:rPr lang="en-US" dirty="0" smtClean="0"/>
              <a:t>[our feature vectors]</a:t>
            </a:r>
            <a:endParaRPr lang="en-US" dirty="0"/>
          </a:p>
          <a:p>
            <a:pPr marL="0" indent="0">
              <a:buNone/>
            </a:pPr>
            <a:r>
              <a:rPr lang="en-US" dirty="0" smtClean="0"/>
              <a:t>And labels</a:t>
            </a:r>
          </a:p>
          <a:p>
            <a:pPr marL="0" indent="0">
              <a:buNone/>
            </a:pPr>
            <a:r>
              <a:rPr lang="en-US" dirty="0" smtClean="0"/>
              <a:t>y</a:t>
            </a:r>
            <a:r>
              <a:rPr lang="en-US" baseline="-25000" dirty="0" smtClean="0"/>
              <a:t>1..i </a:t>
            </a:r>
            <a:r>
              <a:rPr lang="en-US" dirty="0" smtClean="0"/>
              <a:t>in R</a:t>
            </a:r>
            <a:r>
              <a:rPr lang="en-US" baseline="-25000" dirty="0" smtClean="0"/>
              <a:t>		</a:t>
            </a:r>
          </a:p>
          <a:p>
            <a:pPr marL="0" indent="0">
              <a:buNone/>
            </a:pPr>
            <a:r>
              <a:rPr lang="en-US" dirty="0" smtClean="0"/>
              <a:t>we want to learn f(x) = </a:t>
            </a:r>
            <a:r>
              <a:rPr lang="en-US" dirty="0" err="1" smtClean="0"/>
              <a:t>w</a:t>
            </a:r>
            <a:r>
              <a:rPr lang="en-US" baseline="30000" dirty="0" err="1" smtClean="0"/>
              <a:t>T</a:t>
            </a:r>
            <a:r>
              <a:rPr lang="en-US" dirty="0" err="1" smtClean="0"/>
              <a:t>x</a:t>
            </a:r>
            <a:r>
              <a:rPr lang="en-US" dirty="0" smtClean="0"/>
              <a:t> + b</a:t>
            </a:r>
            <a:endParaRPr lang="en-US" i="1"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83393469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92289"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60541572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 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881382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smtClean="0">
                <a:solidFill>
                  <a:srgbClr val="850205"/>
                </a:solidFill>
                <a:latin typeface="Arial" charset="0"/>
              </a:rPr>
              <a:t>P(</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a:t>
            </a:r>
            <a:r>
              <a:rPr lang="en-US" dirty="0" smtClean="0">
                <a:latin typeface="Arial" charset="0"/>
              </a:rPr>
              <a:t>)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908137283"/>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87</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88</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smtClean="0">
                <a:latin typeface="Benguiat Frisky" charset="0"/>
                <a:cs typeface="Times New Roman" charset="0"/>
              </a:rPr>
              <a:t>Result is no longer continuous:</a:t>
            </a:r>
            <a:endParaRPr lang="en-US" sz="2400" dirty="0">
              <a:latin typeface="Benguiat Frisky" charset="0"/>
              <a:cs typeface="Times New Roman" charset="0"/>
            </a:endParaRPr>
          </a:p>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094626955"/>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Arial" charset="0"/>
              </a:rPr>
              <a:t>If you want to know more…</a:t>
            </a:r>
            <a:endParaRPr lang="en-US" dirty="0">
              <a:latin typeface="Arial" charset="0"/>
            </a:endParaRPr>
          </a:p>
        </p:txBody>
      </p:sp>
      <p:sp>
        <p:nvSpPr>
          <p:cNvPr id="12291" name="Rectangle 3"/>
          <p:cNvSpPr>
            <a:spLocks noGrp="1" noChangeArrowheads="1"/>
          </p:cNvSpPr>
          <p:nvPr>
            <p:ph idx="1"/>
          </p:nvPr>
        </p:nvSpPr>
        <p:spPr>
          <a:xfrm>
            <a:off x="457200" y="2590800"/>
            <a:ext cx="5334000" cy="3276600"/>
          </a:xfrm>
        </p:spPr>
        <p:txBody>
          <a:bodyPr/>
          <a:lstStyle/>
          <a:p>
            <a:pPr eaLnBrk="1" hangingPunct="1"/>
            <a:r>
              <a:rPr lang="de-DE" sz="2800" dirty="0">
                <a:latin typeface="Arial" charset="0"/>
              </a:rPr>
              <a:t>Witten, I. H., Frank, E., Hall, M. (2011).  </a:t>
            </a:r>
            <a:r>
              <a:rPr lang="en-US" sz="2800" i="1" dirty="0">
                <a:latin typeface="Arial" charset="0"/>
              </a:rPr>
              <a:t>Data Mining: Practical Machine Learning Tools and Techniques</a:t>
            </a:r>
            <a:r>
              <a:rPr lang="en-US" sz="2800" dirty="0">
                <a:latin typeface="Arial" charset="0"/>
              </a:rPr>
              <a:t>, third edition, Elsevier: San Francisco</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2286000"/>
            <a:ext cx="32305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8751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10064</TotalTime>
  <Words>4366</Words>
  <Application>Microsoft Macintosh PowerPoint</Application>
  <PresentationFormat>On-screen Show (4:3)</PresentationFormat>
  <Paragraphs>851</Paragraphs>
  <Slides>94</Slides>
  <Notes>79</Notes>
  <HiddenSlides>19</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94</vt:i4>
      </vt:variant>
    </vt:vector>
  </HeadingPairs>
  <TitlesOfParts>
    <vt:vector size="98" baseType="lpstr">
      <vt:lpstr>Office Theme</vt:lpstr>
      <vt:lpstr>Equation</vt:lpstr>
      <vt:lpstr>Bitmap Image</vt:lpstr>
      <vt:lpstr>Microsoft Equation</vt:lpstr>
      <vt:lpstr>PowerPoint Presentation</vt:lpstr>
      <vt:lpstr>Plan for today</vt:lpstr>
      <vt:lpstr>How do you pick your features?</vt:lpstr>
      <vt:lpstr>Selecting algorithms</vt:lpstr>
      <vt:lpstr>Selecting algorithms</vt:lpstr>
      <vt:lpstr>Regression:  Predicting a Quantity</vt:lpstr>
      <vt:lpstr>Least Squares Regression</vt:lpstr>
      <vt:lpstr>Learning in n dimensions</vt:lpstr>
      <vt:lpstr>Animal Outcomes</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Selecting algorithms</vt:lpstr>
      <vt:lpstr>Selecting algorithms</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Selecting algorithms</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Bayes Law</vt:lpstr>
      <vt:lpstr>Naïve Bayes</vt:lpstr>
      <vt:lpstr>Naïve Bayes</vt:lpstr>
      <vt:lpstr>Small Issues</vt:lpstr>
      <vt:lpstr>Naïve Bayes Pros and Cons</vt:lpstr>
      <vt:lpstr>Selecting algorithms</vt:lpstr>
      <vt:lpstr>Naïve Bayes vs Decision Trees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If you want to know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560</cp:revision>
  <dcterms:created xsi:type="dcterms:W3CDTF">2013-10-07T16:54:34Z</dcterms:created>
  <dcterms:modified xsi:type="dcterms:W3CDTF">2015-03-05T15:22:58Z</dcterms:modified>
</cp:coreProperties>
</file>