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8" r:id="rId2"/>
    <p:sldId id="520" r:id="rId3"/>
    <p:sldId id="521" r:id="rId4"/>
    <p:sldId id="522" r:id="rId5"/>
    <p:sldId id="523" r:id="rId6"/>
    <p:sldId id="524" r:id="rId7"/>
    <p:sldId id="525" r:id="rId8"/>
    <p:sldId id="526" r:id="rId9"/>
    <p:sldId id="527" r:id="rId10"/>
    <p:sldId id="566" r:id="rId11"/>
    <p:sldId id="567" r:id="rId12"/>
    <p:sldId id="534" r:id="rId13"/>
    <p:sldId id="568" r:id="rId14"/>
    <p:sldId id="569" r:id="rId15"/>
    <p:sldId id="570" r:id="rId16"/>
    <p:sldId id="571" r:id="rId17"/>
    <p:sldId id="572" r:id="rId18"/>
    <p:sldId id="573" r:id="rId19"/>
    <p:sldId id="535" r:id="rId20"/>
    <p:sldId id="536" r:id="rId21"/>
    <p:sldId id="537" r:id="rId22"/>
    <p:sldId id="574" r:id="rId23"/>
    <p:sldId id="575" r:id="rId24"/>
    <p:sldId id="576" r:id="rId25"/>
    <p:sldId id="538" r:id="rId26"/>
    <p:sldId id="540" r:id="rId27"/>
    <p:sldId id="542" r:id="rId28"/>
    <p:sldId id="543" r:id="rId29"/>
    <p:sldId id="544" r:id="rId30"/>
    <p:sldId id="545" r:id="rId31"/>
    <p:sldId id="546" r:id="rId32"/>
    <p:sldId id="547" r:id="rId33"/>
    <p:sldId id="548" r:id="rId34"/>
    <p:sldId id="550" r:id="rId35"/>
    <p:sldId id="551" r:id="rId36"/>
    <p:sldId id="552" r:id="rId37"/>
    <p:sldId id="553" r:id="rId38"/>
    <p:sldId id="554" r:id="rId39"/>
    <p:sldId id="555" r:id="rId40"/>
    <p:sldId id="556" r:id="rId41"/>
    <p:sldId id="557" r:id="rId42"/>
    <p:sldId id="559" r:id="rId43"/>
    <p:sldId id="560" r:id="rId44"/>
    <p:sldId id="562" r:id="rId45"/>
    <p:sldId id="563" r:id="rId46"/>
    <p:sldId id="558" r:id="rId47"/>
    <p:sldId id="564" r:id="rId48"/>
    <p:sldId id="561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207" autoAdjust="0"/>
    <p:restoredTop sz="73305" autoAdjust="0"/>
  </p:normalViewPr>
  <p:slideViewPr>
    <p:cSldViewPr snapToGrid="0" snapToObjects="1">
      <p:cViewPr varScale="1">
        <p:scale>
          <a:sx n="62" d="100"/>
          <a:sy n="62" d="100"/>
        </p:scale>
        <p:origin x="-1296" y="-112"/>
      </p:cViewPr>
      <p:guideLst>
        <p:guide orient="horz" pos="2160"/>
        <p:guide pos="5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3/4/15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3/4/15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3 requires any serious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54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F307BC5-8A41-C140-84F0-D3079BEAA6EA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F307BC5-8A41-C140-84F0-D3079BEAA6EA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F307BC5-8A41-C140-84F0-D3079BEAA6EA}" type="slidenum">
              <a:rPr lang="en-US" sz="1200"/>
              <a:pPr/>
              <a:t>35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1200" dirty="0" smtClean="0">
                <a:latin typeface="Arial" charset="0"/>
              </a:rPr>
              <a:t>Unfair advantage – you know more about the data than your system!</a:t>
            </a:r>
          </a:p>
          <a:p>
            <a:r>
              <a:rPr lang="en-US" dirty="0" smtClean="0">
                <a:latin typeface="Arial" charset="0"/>
              </a:rPr>
              <a:t>Your estimate will be overly optimistic</a:t>
            </a: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1200" dirty="0" smtClean="0">
                <a:latin typeface="Arial" charset="0"/>
              </a:rPr>
              <a:t>Unfair advantage – you know more about the data than your system!</a:t>
            </a:r>
          </a:p>
          <a:p>
            <a:r>
              <a:rPr lang="en-US" dirty="0" smtClean="0">
                <a:latin typeface="Arial" charset="0"/>
              </a:rPr>
              <a:t>Your estimate will be overly optimistic</a:t>
            </a:r>
          </a:p>
          <a:p>
            <a:endParaRPr lang="en-US" dirty="0" smtClean="0">
              <a:latin typeface="Arial" charset="0"/>
            </a:endParaRPr>
          </a:p>
          <a:p>
            <a:endParaRPr 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write code to create this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70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F307BC5-8A41-C140-84F0-D3079BEAA6EA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F307BC5-8A41-C140-84F0-D3079BEAA6EA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(so we can select just those columns out of the array)</a:t>
            </a:r>
            <a:endParaRPr lang="en-US" sz="1000" dirty="0" smtClean="0">
              <a:latin typeface="Andale Mono"/>
              <a:cs typeface="Andale Mon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57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(so we can select just those columns out of the array)</a:t>
            </a:r>
            <a:endParaRPr lang="en-US" sz="1000" dirty="0" smtClean="0">
              <a:latin typeface="Andale Mono"/>
              <a:cs typeface="Andale Mon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5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(so we can select just those columns out of the array)</a:t>
            </a:r>
            <a:endParaRPr lang="en-US" sz="1000" dirty="0" smtClean="0">
              <a:latin typeface="Andale Mono"/>
              <a:cs typeface="Andale Mon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5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(so we can select just those columns out of the array</a:t>
            </a:r>
            <a:r>
              <a:rPr lang="en-US" sz="1200" dirty="0" smtClean="0"/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ndale Mono"/>
                <a:cs typeface="Andale Mono"/>
              </a:rPr>
              <a:t>(otherwise too many things to select among…)</a:t>
            </a:r>
            <a:endParaRPr lang="en-US" sz="1000" dirty="0" smtClean="0">
              <a:latin typeface="Andale Mono"/>
              <a:cs typeface="Andale Mon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5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F307BC5-8A41-C140-84F0-D3079BEAA6EA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3/4/15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3/4/15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3/4/15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3/4/15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3/4/15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382000" cy="7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39748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3/4/15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3/4/15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  <p:sldLayoutId id="2147483669" r:id="rId19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3205" y="3518487"/>
            <a:ext cx="5766798" cy="1040870"/>
          </a:xfrm>
        </p:spPr>
        <p:txBody>
          <a:bodyPr/>
          <a:lstStyle/>
          <a:p>
            <a:r>
              <a:rPr lang="en-US" dirty="0" smtClean="0"/>
              <a:t>Byte 5: Statistics and Machine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25513" y="4895317"/>
            <a:ext cx="7250112" cy="302207"/>
          </a:xfrm>
        </p:spPr>
        <p:txBody>
          <a:bodyPr/>
          <a:lstStyle/>
          <a:p>
            <a:r>
              <a:rPr lang="en-US" dirty="0" smtClean="0"/>
              <a:t>© Jennifer </a:t>
            </a:r>
            <a:r>
              <a:rPr lang="en-US" dirty="0" err="1" smtClean="0"/>
              <a:t>Mankoff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17867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Preparing </a:t>
            </a:r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02029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np.array</a:t>
            </a:r>
            <a:r>
              <a:rPr lang="pl-PL" sz="2000" dirty="0">
                <a:latin typeface="Andale Mono"/>
                <a:cs typeface="Andale Mono"/>
              </a:rPr>
              <a:t>([0.0,0,0,0,0,0]</a:t>
            </a:r>
            <a:r>
              <a:rPr lang="pl-PL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rows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cats</a:t>
            </a:r>
            <a:r>
              <a:rPr lang="pl-PL" sz="2000" dirty="0">
                <a:latin typeface="Andale Mono"/>
                <a:cs typeface="Andale Mono"/>
              </a:rPr>
              <a:t>['</a:t>
            </a:r>
            <a:r>
              <a:rPr lang="pl-PL" sz="2000" dirty="0" err="1">
                <a:latin typeface="Andale Mono"/>
                <a:cs typeface="Andale Mono"/>
              </a:rPr>
              <a:t>rows</a:t>
            </a:r>
            <a:r>
              <a:rPr lang="pl-PL" sz="2000" dirty="0">
                <a:latin typeface="Andale Mono"/>
                <a:cs typeface="Andale Mono"/>
              </a:rPr>
              <a:t>'] # the </a:t>
            </a:r>
            <a:r>
              <a:rPr lang="pl-PL" sz="2000" dirty="0" err="1">
                <a:latin typeface="Andale Mono"/>
                <a:cs typeface="Andale Mono"/>
              </a:rPr>
              <a:t>actual</a:t>
            </a:r>
            <a:r>
              <a:rPr lang="pl-PL" sz="2000" dirty="0">
                <a:latin typeface="Andale Mono"/>
                <a:cs typeface="Andale Mono"/>
              </a:rPr>
              <a:t> data 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for </a:t>
            </a:r>
            <a:r>
              <a:rPr lang="pl-PL" sz="2000" dirty="0" err="1">
                <a:latin typeface="Andale Mono"/>
                <a:cs typeface="Andale Mono"/>
              </a:rPr>
              <a:t>cat</a:t>
            </a:r>
            <a:r>
              <a:rPr lang="pl-PL" sz="2000" dirty="0">
                <a:latin typeface="Andale Mono"/>
                <a:cs typeface="Andale Mono"/>
              </a:rPr>
              <a:t> in </a:t>
            </a:r>
            <a:r>
              <a:rPr lang="pl-PL" sz="2000" dirty="0" err="1">
                <a:latin typeface="Andale Mono"/>
                <a:cs typeface="Andale Mono"/>
              </a:rPr>
              <a:t>rows</a:t>
            </a:r>
            <a:r>
              <a:rPr lang="pl-PL" sz="2000" dirty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# </a:t>
            </a:r>
            <a:r>
              <a:rPr lang="pl-PL" sz="2000" dirty="0" err="1">
                <a:latin typeface="Andale Mono"/>
                <a:cs typeface="Andale Mono"/>
              </a:rPr>
              <a:t>get</a:t>
            </a:r>
            <a:r>
              <a:rPr lang="pl-PL" sz="2000" dirty="0">
                <a:latin typeface="Andale Mono"/>
                <a:cs typeface="Andale Mono"/>
              </a:rPr>
              <a:t> the 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 for </a:t>
            </a:r>
            <a:r>
              <a:rPr lang="pl-PL" sz="2000" dirty="0" err="1">
                <a:latin typeface="Andale Mono"/>
                <a:cs typeface="Andale Mono"/>
              </a:rPr>
              <a:t>this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cat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cat</a:t>
            </a:r>
            <a:r>
              <a:rPr lang="pl-PL" sz="2000" dirty="0">
                <a:latin typeface="Andale Mono"/>
                <a:cs typeface="Andale Mono"/>
              </a:rPr>
              <a:t>[0]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</a:t>
            </a:r>
            <a:r>
              <a:rPr lang="pl-PL" sz="2000" dirty="0" err="1">
                <a:latin typeface="Andale Mono"/>
                <a:cs typeface="Andale Mono"/>
              </a:rPr>
              <a:t>try</a:t>
            </a:r>
            <a:r>
              <a:rPr lang="pl-PL" sz="2000" dirty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i = </a:t>
            </a:r>
            <a:r>
              <a:rPr lang="pl-PL" sz="2000" dirty="0" err="1">
                <a:latin typeface="Andale Mono"/>
                <a:cs typeface="Andale Mono"/>
              </a:rPr>
              <a:t>outcome_types.index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# one of </a:t>
            </a:r>
            <a:r>
              <a:rPr lang="pl-PL" sz="2000" dirty="0" err="1">
                <a:latin typeface="Andale Mono"/>
                <a:cs typeface="Andale Mono"/>
              </a:rPr>
              <a:t>outcome_types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[i] =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[i] + 1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</a:t>
            </a:r>
            <a:r>
              <a:rPr lang="pl-PL" sz="2000" dirty="0" err="1">
                <a:latin typeface="Andale Mono"/>
                <a:cs typeface="Andale Mono"/>
              </a:rPr>
              <a:t>except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ValueError</a:t>
            </a:r>
            <a:r>
              <a:rPr lang="pl-PL" sz="2000" dirty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# </a:t>
            </a:r>
            <a:r>
              <a:rPr lang="pl-PL" sz="2000" dirty="0" err="1">
                <a:latin typeface="Andale Mono"/>
                <a:cs typeface="Andale Mono"/>
              </a:rPr>
              <a:t>everything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else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[5] =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[5] + 1</a:t>
            </a:r>
          </a:p>
          <a:p>
            <a:pPr marL="0" indent="0">
              <a:buNone/>
            </a:pP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94781" y="4392159"/>
            <a:ext cx="5837900" cy="91138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3417054" y="2701246"/>
            <a:ext cx="5251470" cy="1134980"/>
          </a:xfrm>
          <a:prstGeom prst="borderCallout1">
            <a:avLst>
              <a:gd name="adj1" fmla="val 188274"/>
              <a:gd name="adj2" fmla="val 19612"/>
              <a:gd name="adj3" fmla="val 112454"/>
              <a:gd name="adj4" fmla="val 58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Here we use it to increment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910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Preparing </a:t>
            </a:r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02029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np.array</a:t>
            </a:r>
            <a:r>
              <a:rPr lang="pl-PL" sz="2000" dirty="0">
                <a:latin typeface="Andale Mono"/>
                <a:cs typeface="Andale Mono"/>
              </a:rPr>
              <a:t>([0.0,0,0,0,0,0]</a:t>
            </a:r>
            <a:r>
              <a:rPr lang="pl-PL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rows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cats</a:t>
            </a:r>
            <a:r>
              <a:rPr lang="pl-PL" sz="2000" dirty="0">
                <a:latin typeface="Andale Mono"/>
                <a:cs typeface="Andale Mono"/>
              </a:rPr>
              <a:t>['</a:t>
            </a:r>
            <a:r>
              <a:rPr lang="pl-PL" sz="2000" dirty="0" err="1">
                <a:latin typeface="Andale Mono"/>
                <a:cs typeface="Andale Mono"/>
              </a:rPr>
              <a:t>rows</a:t>
            </a:r>
            <a:r>
              <a:rPr lang="pl-PL" sz="2000" dirty="0">
                <a:latin typeface="Andale Mono"/>
                <a:cs typeface="Andale Mono"/>
              </a:rPr>
              <a:t>'] # the </a:t>
            </a:r>
            <a:r>
              <a:rPr lang="pl-PL" sz="2000" dirty="0" err="1">
                <a:latin typeface="Andale Mono"/>
                <a:cs typeface="Andale Mono"/>
              </a:rPr>
              <a:t>actual</a:t>
            </a:r>
            <a:r>
              <a:rPr lang="pl-PL" sz="2000" dirty="0">
                <a:latin typeface="Andale Mono"/>
                <a:cs typeface="Andale Mono"/>
              </a:rPr>
              <a:t> data 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for </a:t>
            </a:r>
            <a:r>
              <a:rPr lang="pl-PL" sz="2000" dirty="0" err="1">
                <a:latin typeface="Andale Mono"/>
                <a:cs typeface="Andale Mono"/>
              </a:rPr>
              <a:t>cat</a:t>
            </a:r>
            <a:r>
              <a:rPr lang="pl-PL" sz="2000" dirty="0">
                <a:latin typeface="Andale Mono"/>
                <a:cs typeface="Andale Mono"/>
              </a:rPr>
              <a:t> in </a:t>
            </a:r>
            <a:r>
              <a:rPr lang="pl-PL" sz="2000" dirty="0" err="1">
                <a:latin typeface="Andale Mono"/>
                <a:cs typeface="Andale Mono"/>
              </a:rPr>
              <a:t>rows</a:t>
            </a:r>
            <a:r>
              <a:rPr lang="pl-PL" sz="2000" dirty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# </a:t>
            </a:r>
            <a:r>
              <a:rPr lang="pl-PL" sz="2000" dirty="0" err="1">
                <a:latin typeface="Andale Mono"/>
                <a:cs typeface="Andale Mono"/>
              </a:rPr>
              <a:t>get</a:t>
            </a:r>
            <a:r>
              <a:rPr lang="pl-PL" sz="2000" dirty="0">
                <a:latin typeface="Andale Mono"/>
                <a:cs typeface="Andale Mono"/>
              </a:rPr>
              <a:t> the 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 for </a:t>
            </a:r>
            <a:r>
              <a:rPr lang="pl-PL" sz="2000" dirty="0" err="1">
                <a:latin typeface="Andale Mono"/>
                <a:cs typeface="Andale Mono"/>
              </a:rPr>
              <a:t>this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cat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cat</a:t>
            </a:r>
            <a:r>
              <a:rPr lang="pl-PL" sz="2000" dirty="0">
                <a:latin typeface="Andale Mono"/>
                <a:cs typeface="Andale Mono"/>
              </a:rPr>
              <a:t>[0]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</a:t>
            </a:r>
            <a:r>
              <a:rPr lang="pl-PL" sz="2000" dirty="0" err="1">
                <a:latin typeface="Andale Mono"/>
                <a:cs typeface="Andale Mono"/>
              </a:rPr>
              <a:t>try</a:t>
            </a:r>
            <a:r>
              <a:rPr lang="pl-PL" sz="2000" dirty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i = </a:t>
            </a:r>
            <a:r>
              <a:rPr lang="pl-PL" sz="2000" dirty="0" err="1">
                <a:latin typeface="Andale Mono"/>
                <a:cs typeface="Andale Mono"/>
              </a:rPr>
              <a:t>outcome_types.index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# one of </a:t>
            </a:r>
            <a:r>
              <a:rPr lang="pl-PL" sz="2000" dirty="0" err="1">
                <a:latin typeface="Andale Mono"/>
                <a:cs typeface="Andale Mono"/>
              </a:rPr>
              <a:t>outcome_types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[i] =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[i] + 1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</a:t>
            </a:r>
            <a:r>
              <a:rPr lang="pl-PL" sz="2000" dirty="0" err="1">
                <a:latin typeface="Andale Mono"/>
                <a:cs typeface="Andale Mono"/>
              </a:rPr>
              <a:t>except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ValueError</a:t>
            </a:r>
            <a:r>
              <a:rPr lang="pl-PL" sz="2000" dirty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# </a:t>
            </a:r>
            <a:r>
              <a:rPr lang="pl-PL" sz="2000" dirty="0" err="1">
                <a:latin typeface="Andale Mono"/>
                <a:cs typeface="Andale Mono"/>
              </a:rPr>
              <a:t>everything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else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[5] =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[5] + 1</a:t>
            </a:r>
          </a:p>
          <a:p>
            <a:pPr marL="0" indent="0">
              <a:buNone/>
            </a:pP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00715" y="5070616"/>
            <a:ext cx="6577031" cy="151798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3097207" y="2988063"/>
            <a:ext cx="5251470" cy="1134980"/>
          </a:xfrm>
          <a:prstGeom prst="borderCallout1">
            <a:avLst>
              <a:gd name="adj1" fmla="val 188274"/>
              <a:gd name="adj2" fmla="val 19612"/>
              <a:gd name="adj3" fmla="val 112454"/>
              <a:gd name="adj4" fmla="val 58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This catches the case where the outcome wasn’t found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3177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&amp; 5: Calculate </a:t>
            </a:r>
            <a:r>
              <a:rPr lang="en-US" dirty="0" smtClean="0"/>
              <a:t>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02029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X_2, p, </a:t>
            </a:r>
            <a:r>
              <a:rPr lang="en-US" sz="2000" dirty="0" err="1">
                <a:latin typeface="Andale Mono"/>
                <a:cs typeface="Andale Mono"/>
              </a:rPr>
              <a:t>dof</a:t>
            </a:r>
            <a:r>
              <a:rPr lang="en-US" sz="2000" dirty="0">
                <a:latin typeface="Andale Mono"/>
                <a:cs typeface="Andale Mono"/>
              </a:rPr>
              <a:t>, expected= scipy.stats.chi2_contingency(Observed)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print "CHI-squared: ", X_2, "p = ", </a:t>
            </a:r>
            <a:r>
              <a:rPr lang="en-US" sz="2000" dirty="0" smtClean="0">
                <a:latin typeface="Andale Mono"/>
                <a:cs typeface="Andale Mono"/>
              </a:rPr>
              <a:t>p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Result: </a:t>
            </a:r>
            <a:r>
              <a:rPr lang="en-US" sz="2000" dirty="0" smtClean="0"/>
              <a:t>X_2= </a:t>
            </a:r>
            <a:r>
              <a:rPr lang="en-US" sz="2000" dirty="0"/>
              <a:t>2717.60764258 , </a:t>
            </a:r>
            <a:r>
              <a:rPr lang="en-US" sz="2000" dirty="0" smtClean="0"/>
              <a:t>p= </a:t>
            </a:r>
            <a:r>
              <a:rPr lang="en-US" sz="2000" dirty="0"/>
              <a:t>0.0</a:t>
            </a:r>
            <a:endParaRPr lang="en-US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4132" y="1344837"/>
            <a:ext cx="7713589" cy="15846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2228437" y="3743221"/>
            <a:ext cx="5006135" cy="555386"/>
          </a:xfrm>
          <a:prstGeom prst="borderCallout1">
            <a:avLst>
              <a:gd name="adj1" fmla="val -139277"/>
              <a:gd name="adj2" fmla="val 72168"/>
              <a:gd name="adj3" fmla="val -16023"/>
              <a:gd name="adj4" fmla="val 58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X_2 is the chi squared value; p is the p value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2960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Plotting for sanity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02029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# plot the data to </a:t>
            </a:r>
            <a:r>
              <a:rPr lang="pl-PL" sz="2000" dirty="0" err="1">
                <a:latin typeface="Andale Mono"/>
                <a:cs typeface="Andale Mono"/>
              </a:rPr>
              <a:t>see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what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it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looks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like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fig, </a:t>
            </a:r>
            <a:r>
              <a:rPr lang="pl-PL" sz="2000" dirty="0" err="1">
                <a:latin typeface="Andale Mono"/>
                <a:cs typeface="Andale Mono"/>
              </a:rPr>
              <a:t>ax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plt.subplots</a:t>
            </a:r>
            <a:r>
              <a:rPr lang="pl-PL" sz="2000" dirty="0">
                <a:latin typeface="Andale Mono"/>
                <a:cs typeface="Andale Mono"/>
              </a:rPr>
              <a:t>()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index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np.arange</a:t>
            </a:r>
            <a:r>
              <a:rPr lang="pl-PL" sz="2000" dirty="0">
                <a:latin typeface="Andale Mono"/>
                <a:cs typeface="Andale Mono"/>
              </a:rPr>
              <a:t>(6)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 = 0.35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opacity</a:t>
            </a:r>
            <a:r>
              <a:rPr lang="pl-PL" sz="2000" dirty="0">
                <a:latin typeface="Andale Mono"/>
                <a:cs typeface="Andale Mono"/>
              </a:rPr>
              <a:t> = 0.4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rects1 = </a:t>
            </a:r>
            <a:r>
              <a:rPr lang="pl-PL" sz="2000" dirty="0" err="1">
                <a:latin typeface="Andale Mono"/>
                <a:cs typeface="Andale Mono"/>
              </a:rPr>
              <a:t>plt.bar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index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dog_outcomes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alpha</a:t>
            </a:r>
            <a:r>
              <a:rPr lang="pl-PL" sz="2000" dirty="0">
                <a:latin typeface="Andale Mono"/>
                <a:cs typeface="Andale Mono"/>
              </a:rPr>
              <a:t>=</a:t>
            </a:r>
            <a:r>
              <a:rPr lang="pl-PL" sz="2000" dirty="0" err="1">
                <a:latin typeface="Andale Mono"/>
                <a:cs typeface="Andale Mono"/>
              </a:rPr>
              <a:t>opacity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color</a:t>
            </a:r>
            <a:r>
              <a:rPr lang="pl-PL" sz="2000" dirty="0">
                <a:latin typeface="Andale Mono"/>
                <a:cs typeface="Andale Mono"/>
              </a:rPr>
              <a:t>='b', </a:t>
            </a:r>
            <a:r>
              <a:rPr lang="pl-PL" sz="2000" dirty="0" err="1">
                <a:latin typeface="Andale Mono"/>
                <a:cs typeface="Andale Mono"/>
              </a:rPr>
              <a:t>label</a:t>
            </a:r>
            <a:r>
              <a:rPr lang="pl-PL" sz="2000" dirty="0">
                <a:latin typeface="Andale Mono"/>
                <a:cs typeface="Andale Mono"/>
              </a:rPr>
              <a:t>='Dogs')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rects2 = </a:t>
            </a:r>
            <a:r>
              <a:rPr lang="pl-PL" sz="2000" dirty="0" err="1">
                <a:latin typeface="Andale Mono"/>
                <a:cs typeface="Andale Mono"/>
              </a:rPr>
              <a:t>plt.bar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index+bar_width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alpha</a:t>
            </a:r>
            <a:r>
              <a:rPr lang="pl-PL" sz="2000" dirty="0">
                <a:latin typeface="Andale Mono"/>
                <a:cs typeface="Andale Mono"/>
              </a:rPr>
              <a:t>=</a:t>
            </a:r>
            <a:r>
              <a:rPr lang="pl-PL" sz="2000" dirty="0" err="1">
                <a:latin typeface="Andale Mono"/>
                <a:cs typeface="Andale Mono"/>
              </a:rPr>
              <a:t>opacity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color</a:t>
            </a:r>
            <a:r>
              <a:rPr lang="pl-PL" sz="2000" dirty="0">
                <a:latin typeface="Andale Mono"/>
                <a:cs typeface="Andale Mono"/>
              </a:rPr>
              <a:t>='r', </a:t>
            </a:r>
            <a:r>
              <a:rPr lang="pl-PL" sz="2000" dirty="0" err="1">
                <a:latin typeface="Andale Mono"/>
                <a:cs typeface="Andale Mono"/>
              </a:rPr>
              <a:t>label</a:t>
            </a:r>
            <a:r>
              <a:rPr lang="pl-PL" sz="2000" dirty="0">
                <a:latin typeface="Andale Mono"/>
                <a:cs typeface="Andale Mono"/>
              </a:rPr>
              <a:t>='</a:t>
            </a:r>
            <a:r>
              <a:rPr lang="pl-PL" sz="2000" dirty="0" err="1">
                <a:latin typeface="Andale Mono"/>
                <a:cs typeface="Andale Mono"/>
              </a:rPr>
              <a:t>Cats</a:t>
            </a:r>
            <a:r>
              <a:rPr lang="pl-PL" sz="2000" dirty="0">
                <a:latin typeface="Andale Mono"/>
                <a:cs typeface="Andale Mono"/>
              </a:rPr>
              <a:t>'</a:t>
            </a:r>
            <a:r>
              <a:rPr lang="pl-PL" sz="2000" dirty="0" smtClean="0">
                <a:latin typeface="Andale Mono"/>
                <a:cs typeface="Andale Mono"/>
              </a:rPr>
              <a:t>)</a:t>
            </a:r>
            <a:endParaRPr lang="pl-PL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41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Plotting for sanity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02029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# plot the data to </a:t>
            </a:r>
            <a:r>
              <a:rPr lang="pl-PL" sz="2000" dirty="0" err="1">
                <a:latin typeface="Andale Mono"/>
                <a:cs typeface="Andale Mono"/>
              </a:rPr>
              <a:t>see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what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it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looks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like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fig, </a:t>
            </a:r>
            <a:r>
              <a:rPr lang="pl-PL" sz="2000" dirty="0" err="1">
                <a:latin typeface="Andale Mono"/>
                <a:cs typeface="Andale Mono"/>
              </a:rPr>
              <a:t>ax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plt.subplots</a:t>
            </a:r>
            <a:r>
              <a:rPr lang="pl-PL" sz="2000" dirty="0">
                <a:latin typeface="Andale Mono"/>
                <a:cs typeface="Andale Mono"/>
              </a:rPr>
              <a:t>()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index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np.arange</a:t>
            </a:r>
            <a:r>
              <a:rPr lang="pl-PL" sz="2000" dirty="0">
                <a:latin typeface="Andale Mono"/>
                <a:cs typeface="Andale Mono"/>
              </a:rPr>
              <a:t>(6)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 = 0.35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opacity</a:t>
            </a:r>
            <a:r>
              <a:rPr lang="pl-PL" sz="2000" dirty="0">
                <a:latin typeface="Andale Mono"/>
                <a:cs typeface="Andale Mono"/>
              </a:rPr>
              <a:t> = 0.4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rects1 = </a:t>
            </a:r>
            <a:r>
              <a:rPr lang="pl-PL" sz="2000" dirty="0" err="1">
                <a:latin typeface="Andale Mono"/>
                <a:cs typeface="Andale Mono"/>
              </a:rPr>
              <a:t>plt.bar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index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dog_outcomes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alpha</a:t>
            </a:r>
            <a:r>
              <a:rPr lang="pl-PL" sz="2000" dirty="0">
                <a:latin typeface="Andale Mono"/>
                <a:cs typeface="Andale Mono"/>
              </a:rPr>
              <a:t>=</a:t>
            </a:r>
            <a:r>
              <a:rPr lang="pl-PL" sz="2000" dirty="0" err="1">
                <a:latin typeface="Andale Mono"/>
                <a:cs typeface="Andale Mono"/>
              </a:rPr>
              <a:t>opacity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color</a:t>
            </a:r>
            <a:r>
              <a:rPr lang="pl-PL" sz="2000" dirty="0">
                <a:latin typeface="Andale Mono"/>
                <a:cs typeface="Andale Mono"/>
              </a:rPr>
              <a:t>='b', </a:t>
            </a:r>
            <a:r>
              <a:rPr lang="pl-PL" sz="2000" dirty="0" err="1">
                <a:latin typeface="Andale Mono"/>
                <a:cs typeface="Andale Mono"/>
              </a:rPr>
              <a:t>label</a:t>
            </a:r>
            <a:r>
              <a:rPr lang="pl-PL" sz="2000" dirty="0">
                <a:latin typeface="Andale Mono"/>
                <a:cs typeface="Andale Mono"/>
              </a:rPr>
              <a:t>='Dogs')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rects2 = </a:t>
            </a:r>
            <a:r>
              <a:rPr lang="pl-PL" sz="2000" dirty="0" err="1">
                <a:latin typeface="Andale Mono"/>
                <a:cs typeface="Andale Mono"/>
              </a:rPr>
              <a:t>plt.bar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index+bar_width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alpha</a:t>
            </a:r>
            <a:r>
              <a:rPr lang="pl-PL" sz="2000" dirty="0">
                <a:latin typeface="Andale Mono"/>
                <a:cs typeface="Andale Mono"/>
              </a:rPr>
              <a:t>=</a:t>
            </a:r>
            <a:r>
              <a:rPr lang="pl-PL" sz="2000" dirty="0" err="1">
                <a:latin typeface="Andale Mono"/>
                <a:cs typeface="Andale Mono"/>
              </a:rPr>
              <a:t>opacity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color</a:t>
            </a:r>
            <a:r>
              <a:rPr lang="pl-PL" sz="2000" dirty="0">
                <a:latin typeface="Andale Mono"/>
                <a:cs typeface="Andale Mono"/>
              </a:rPr>
              <a:t>='r', </a:t>
            </a:r>
            <a:r>
              <a:rPr lang="pl-PL" sz="2000" dirty="0" err="1">
                <a:latin typeface="Andale Mono"/>
                <a:cs typeface="Andale Mono"/>
              </a:rPr>
              <a:t>label</a:t>
            </a:r>
            <a:r>
              <a:rPr lang="pl-PL" sz="2000" dirty="0">
                <a:latin typeface="Andale Mono"/>
                <a:cs typeface="Andale Mono"/>
              </a:rPr>
              <a:t>='</a:t>
            </a:r>
            <a:r>
              <a:rPr lang="pl-PL" sz="2000" dirty="0" err="1" smtClean="0">
                <a:latin typeface="Andale Mono"/>
                <a:cs typeface="Andale Mono"/>
              </a:rPr>
              <a:t>Cats</a:t>
            </a:r>
            <a:r>
              <a:rPr lang="pl-PL" sz="2000" dirty="0" smtClean="0">
                <a:latin typeface="Andale Mono"/>
                <a:cs typeface="Andale Mono"/>
              </a:rPr>
              <a:t>’)</a:t>
            </a:r>
            <a:endParaRPr lang="pl-PL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4131" y="3654630"/>
            <a:ext cx="6866871" cy="91138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3297977" y="4991143"/>
            <a:ext cx="3936596" cy="555386"/>
          </a:xfrm>
          <a:prstGeom prst="borderCallout1">
            <a:avLst>
              <a:gd name="adj1" fmla="val -22917"/>
              <a:gd name="adj2" fmla="val 76174"/>
              <a:gd name="adj3" fmla="val -72197"/>
              <a:gd name="adj4" fmla="val 34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One set of bars for the dogs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1629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Plotting for sanity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02029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# plot the data to </a:t>
            </a:r>
            <a:r>
              <a:rPr lang="pl-PL" sz="2000" dirty="0" err="1">
                <a:latin typeface="Andale Mono"/>
                <a:cs typeface="Andale Mono"/>
              </a:rPr>
              <a:t>see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what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it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looks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like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fig, </a:t>
            </a:r>
            <a:r>
              <a:rPr lang="pl-PL" sz="2000" dirty="0" err="1">
                <a:latin typeface="Andale Mono"/>
                <a:cs typeface="Andale Mono"/>
              </a:rPr>
              <a:t>ax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plt.subplots</a:t>
            </a:r>
            <a:r>
              <a:rPr lang="pl-PL" sz="2000" dirty="0">
                <a:latin typeface="Andale Mono"/>
                <a:cs typeface="Andale Mono"/>
              </a:rPr>
              <a:t>()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index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np.arange</a:t>
            </a:r>
            <a:r>
              <a:rPr lang="pl-PL" sz="2000" dirty="0">
                <a:latin typeface="Andale Mono"/>
                <a:cs typeface="Andale Mono"/>
              </a:rPr>
              <a:t>(6)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 = 0.35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opacity</a:t>
            </a:r>
            <a:r>
              <a:rPr lang="pl-PL" sz="2000" dirty="0">
                <a:latin typeface="Andale Mono"/>
                <a:cs typeface="Andale Mono"/>
              </a:rPr>
              <a:t> = 0.4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rects1 = </a:t>
            </a:r>
            <a:r>
              <a:rPr lang="pl-PL" sz="2000" dirty="0" err="1">
                <a:latin typeface="Andale Mono"/>
                <a:cs typeface="Andale Mono"/>
              </a:rPr>
              <a:t>plt.bar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index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dog_outcomes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alpha</a:t>
            </a:r>
            <a:r>
              <a:rPr lang="pl-PL" sz="2000" dirty="0">
                <a:latin typeface="Andale Mono"/>
                <a:cs typeface="Andale Mono"/>
              </a:rPr>
              <a:t>=</a:t>
            </a:r>
            <a:r>
              <a:rPr lang="pl-PL" sz="2000" dirty="0" err="1">
                <a:latin typeface="Andale Mono"/>
                <a:cs typeface="Andale Mono"/>
              </a:rPr>
              <a:t>opacity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color</a:t>
            </a:r>
            <a:r>
              <a:rPr lang="pl-PL" sz="2000" dirty="0">
                <a:latin typeface="Andale Mono"/>
                <a:cs typeface="Andale Mono"/>
              </a:rPr>
              <a:t>='b', </a:t>
            </a:r>
            <a:r>
              <a:rPr lang="pl-PL" sz="2000" dirty="0" err="1">
                <a:latin typeface="Andale Mono"/>
                <a:cs typeface="Andale Mono"/>
              </a:rPr>
              <a:t>label</a:t>
            </a:r>
            <a:r>
              <a:rPr lang="pl-PL" sz="2000" dirty="0">
                <a:latin typeface="Andale Mono"/>
                <a:cs typeface="Andale Mono"/>
              </a:rPr>
              <a:t>='Dogs')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rects2 = </a:t>
            </a:r>
            <a:r>
              <a:rPr lang="pl-PL" sz="2000" dirty="0" err="1">
                <a:latin typeface="Andale Mono"/>
                <a:cs typeface="Andale Mono"/>
              </a:rPr>
              <a:t>plt.bar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index+bar_width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alpha</a:t>
            </a:r>
            <a:r>
              <a:rPr lang="pl-PL" sz="2000" dirty="0">
                <a:latin typeface="Andale Mono"/>
                <a:cs typeface="Andale Mono"/>
              </a:rPr>
              <a:t>=</a:t>
            </a:r>
            <a:r>
              <a:rPr lang="pl-PL" sz="2000" dirty="0" err="1">
                <a:latin typeface="Andale Mono"/>
                <a:cs typeface="Andale Mono"/>
              </a:rPr>
              <a:t>opacity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color</a:t>
            </a:r>
            <a:r>
              <a:rPr lang="pl-PL" sz="2000" dirty="0">
                <a:latin typeface="Andale Mono"/>
                <a:cs typeface="Andale Mono"/>
              </a:rPr>
              <a:t>='r', </a:t>
            </a:r>
            <a:r>
              <a:rPr lang="pl-PL" sz="2000" dirty="0" err="1">
                <a:latin typeface="Andale Mono"/>
                <a:cs typeface="Andale Mono"/>
              </a:rPr>
              <a:t>label</a:t>
            </a:r>
            <a:r>
              <a:rPr lang="pl-PL" sz="2000" dirty="0">
                <a:latin typeface="Andale Mono"/>
                <a:cs typeface="Andale Mono"/>
              </a:rPr>
              <a:t>='</a:t>
            </a:r>
            <a:r>
              <a:rPr lang="pl-PL" sz="2000" dirty="0" err="1" smtClean="0">
                <a:latin typeface="Andale Mono"/>
                <a:cs typeface="Andale Mono"/>
              </a:rPr>
              <a:t>Cats</a:t>
            </a:r>
            <a:r>
              <a:rPr lang="pl-PL" sz="2000" dirty="0" smtClean="0">
                <a:latin typeface="Andale Mono"/>
                <a:cs typeface="Andale Mono"/>
              </a:rPr>
              <a:t>’)</a:t>
            </a:r>
            <a:endParaRPr lang="pl-PL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4131" y="4724277"/>
            <a:ext cx="6866871" cy="91138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2228438" y="3743221"/>
            <a:ext cx="3936596" cy="555386"/>
          </a:xfrm>
          <a:prstGeom prst="borderCallout1">
            <a:avLst>
              <a:gd name="adj1" fmla="val 181715"/>
              <a:gd name="adj2" fmla="val 69382"/>
              <a:gd name="adj3" fmla="val 112374"/>
              <a:gd name="adj4" fmla="val 59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One set of bars for the cats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0957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Plotting for sanity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02029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plt.ylabel</a:t>
            </a:r>
            <a:r>
              <a:rPr lang="pl-PL" sz="2000" dirty="0">
                <a:latin typeface="Andale Mono"/>
                <a:cs typeface="Andale Mono"/>
              </a:rPr>
              <a:t>('</a:t>
            </a:r>
            <a:r>
              <a:rPr lang="pl-PL" sz="2000" dirty="0" err="1">
                <a:latin typeface="Andale Mono"/>
                <a:cs typeface="Andale Mono"/>
              </a:rPr>
              <a:t>Number</a:t>
            </a:r>
            <a:r>
              <a:rPr lang="pl-PL" sz="2000" dirty="0">
                <a:latin typeface="Andale Mono"/>
                <a:cs typeface="Andale Mono"/>
              </a:rPr>
              <a:t>')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plt.title</a:t>
            </a:r>
            <a:r>
              <a:rPr lang="pl-PL" sz="2000" dirty="0">
                <a:latin typeface="Andale Mono"/>
                <a:cs typeface="Andale Mono"/>
              </a:rPr>
              <a:t>('</a:t>
            </a:r>
            <a:r>
              <a:rPr lang="pl-PL" sz="2000" dirty="0" err="1">
                <a:latin typeface="Andale Mono"/>
                <a:cs typeface="Andale Mono"/>
              </a:rPr>
              <a:t>Number</a:t>
            </a:r>
            <a:r>
              <a:rPr lang="pl-PL" sz="2000" dirty="0">
                <a:latin typeface="Andale Mono"/>
                <a:cs typeface="Andale Mono"/>
              </a:rPr>
              <a:t> of </a:t>
            </a:r>
            <a:r>
              <a:rPr lang="pl-PL" sz="2000" dirty="0" err="1">
                <a:latin typeface="Andale Mono"/>
                <a:cs typeface="Andale Mono"/>
              </a:rPr>
              <a:t>animals</a:t>
            </a:r>
            <a:r>
              <a:rPr lang="pl-PL" sz="2000" dirty="0">
                <a:latin typeface="Andale Mono"/>
                <a:cs typeface="Andale Mono"/>
              </a:rPr>
              <a:t> by </a:t>
            </a:r>
            <a:r>
              <a:rPr lang="pl-PL" sz="2000" dirty="0" err="1">
                <a:latin typeface="Andale Mono"/>
                <a:cs typeface="Andale Mono"/>
              </a:rPr>
              <a:t>animal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type</a:t>
            </a:r>
            <a:r>
              <a:rPr lang="pl-PL" sz="2000" dirty="0">
                <a:latin typeface="Andale Mono"/>
                <a:cs typeface="Andale Mono"/>
              </a:rPr>
              <a:t> and 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type</a:t>
            </a:r>
            <a:r>
              <a:rPr lang="pl-PL" sz="2000" dirty="0">
                <a:latin typeface="Andale Mono"/>
                <a:cs typeface="Andale Mono"/>
              </a:rPr>
              <a:t>')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plt.xticks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index</a:t>
            </a:r>
            <a:r>
              <a:rPr lang="pl-PL" sz="2000" dirty="0">
                <a:latin typeface="Andale Mono"/>
                <a:cs typeface="Andale Mono"/>
              </a:rPr>
              <a:t> + </a:t>
            </a: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outcome_labels</a:t>
            </a:r>
            <a:r>
              <a:rPr lang="pl-PL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plt.legend</a:t>
            </a:r>
            <a:r>
              <a:rPr lang="pl-PL" sz="2000" dirty="0">
                <a:latin typeface="Andale Mono"/>
                <a:cs typeface="Andale Mono"/>
              </a:rPr>
              <a:t>()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plt.tight_layout</a:t>
            </a:r>
            <a:r>
              <a:rPr lang="pl-PL" sz="2000" dirty="0">
                <a:latin typeface="Andale Mono"/>
                <a:cs typeface="Andale Mono"/>
              </a:rPr>
              <a:t>()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plt.show</a:t>
            </a:r>
            <a:r>
              <a:rPr lang="pl-PL" sz="2000" dirty="0">
                <a:latin typeface="Andale Mono"/>
                <a:cs typeface="Andale Mono"/>
              </a:rPr>
              <a:t>() </a:t>
            </a:r>
            <a:endParaRPr lang="en-US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4132" y="1624313"/>
            <a:ext cx="7713589" cy="15846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2228438" y="3743221"/>
            <a:ext cx="3936596" cy="555386"/>
          </a:xfrm>
          <a:prstGeom prst="borderCallout1">
            <a:avLst>
              <a:gd name="adj1" fmla="val -99153"/>
              <a:gd name="adj2" fmla="val 76174"/>
              <a:gd name="adj3" fmla="val -16023"/>
              <a:gd name="adj4" fmla="val 58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Make sure you label the axes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6655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Plotting for sanity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02029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plt.ylabel</a:t>
            </a:r>
            <a:r>
              <a:rPr lang="pl-PL" sz="2000" dirty="0">
                <a:latin typeface="Andale Mono"/>
                <a:cs typeface="Andale Mono"/>
              </a:rPr>
              <a:t>('</a:t>
            </a:r>
            <a:r>
              <a:rPr lang="pl-PL" sz="2000" dirty="0" err="1">
                <a:latin typeface="Andale Mono"/>
                <a:cs typeface="Andale Mono"/>
              </a:rPr>
              <a:t>Number</a:t>
            </a:r>
            <a:r>
              <a:rPr lang="pl-PL" sz="2000" dirty="0">
                <a:latin typeface="Andale Mono"/>
                <a:cs typeface="Andale Mono"/>
              </a:rPr>
              <a:t>')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plt.title</a:t>
            </a:r>
            <a:r>
              <a:rPr lang="pl-PL" sz="2000" dirty="0">
                <a:latin typeface="Andale Mono"/>
                <a:cs typeface="Andale Mono"/>
              </a:rPr>
              <a:t>('</a:t>
            </a:r>
            <a:r>
              <a:rPr lang="pl-PL" sz="2000" dirty="0" err="1">
                <a:latin typeface="Andale Mono"/>
                <a:cs typeface="Andale Mono"/>
              </a:rPr>
              <a:t>Number</a:t>
            </a:r>
            <a:r>
              <a:rPr lang="pl-PL" sz="2000" dirty="0">
                <a:latin typeface="Andale Mono"/>
                <a:cs typeface="Andale Mono"/>
              </a:rPr>
              <a:t> of </a:t>
            </a:r>
            <a:r>
              <a:rPr lang="pl-PL" sz="2000" dirty="0" err="1">
                <a:latin typeface="Andale Mono"/>
                <a:cs typeface="Andale Mono"/>
              </a:rPr>
              <a:t>animals</a:t>
            </a:r>
            <a:r>
              <a:rPr lang="pl-PL" sz="2000" dirty="0">
                <a:latin typeface="Andale Mono"/>
                <a:cs typeface="Andale Mono"/>
              </a:rPr>
              <a:t> by </a:t>
            </a:r>
            <a:r>
              <a:rPr lang="pl-PL" sz="2000" dirty="0" err="1">
                <a:latin typeface="Andale Mono"/>
                <a:cs typeface="Andale Mono"/>
              </a:rPr>
              <a:t>animal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type</a:t>
            </a:r>
            <a:r>
              <a:rPr lang="pl-PL" sz="2000" dirty="0">
                <a:latin typeface="Andale Mono"/>
                <a:cs typeface="Andale Mono"/>
              </a:rPr>
              <a:t> and 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type</a:t>
            </a:r>
            <a:r>
              <a:rPr lang="pl-PL" sz="2000" dirty="0">
                <a:latin typeface="Andale Mono"/>
                <a:cs typeface="Andale Mono"/>
              </a:rPr>
              <a:t>')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plt.xticks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index</a:t>
            </a:r>
            <a:r>
              <a:rPr lang="pl-PL" sz="2000" dirty="0">
                <a:latin typeface="Andale Mono"/>
                <a:cs typeface="Andale Mono"/>
              </a:rPr>
              <a:t> + </a:t>
            </a: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outcome_labels</a:t>
            </a:r>
            <a:r>
              <a:rPr lang="pl-PL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plt.legend</a:t>
            </a:r>
            <a:r>
              <a:rPr lang="pl-PL" sz="2000" dirty="0">
                <a:latin typeface="Andale Mono"/>
                <a:cs typeface="Andale Mono"/>
              </a:rPr>
              <a:t>()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plt.tight_layout</a:t>
            </a:r>
            <a:r>
              <a:rPr lang="pl-PL" sz="2000" dirty="0">
                <a:latin typeface="Andale Mono"/>
                <a:cs typeface="Andale Mono"/>
              </a:rPr>
              <a:t>()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plt.show</a:t>
            </a:r>
            <a:r>
              <a:rPr lang="pl-PL" sz="2000" dirty="0">
                <a:latin typeface="Andale Mono"/>
                <a:cs typeface="Andale Mono"/>
              </a:rPr>
              <a:t>() </a:t>
            </a:r>
            <a:endParaRPr lang="en-US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32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Plotting for sanity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02029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plt.ylabel</a:t>
            </a:r>
            <a:r>
              <a:rPr lang="pl-PL" sz="2000" dirty="0">
                <a:latin typeface="Andale Mono"/>
                <a:cs typeface="Andale Mono"/>
              </a:rPr>
              <a:t>('</a:t>
            </a:r>
            <a:r>
              <a:rPr lang="pl-PL" sz="2000" dirty="0" err="1">
                <a:latin typeface="Andale Mono"/>
                <a:cs typeface="Andale Mono"/>
              </a:rPr>
              <a:t>Number</a:t>
            </a:r>
            <a:r>
              <a:rPr lang="pl-PL" sz="2000" dirty="0">
                <a:latin typeface="Andale Mono"/>
                <a:cs typeface="Andale Mono"/>
              </a:rPr>
              <a:t>')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plt.title</a:t>
            </a:r>
            <a:r>
              <a:rPr lang="pl-PL" sz="2000" dirty="0">
                <a:latin typeface="Andale Mono"/>
                <a:cs typeface="Andale Mono"/>
              </a:rPr>
              <a:t>('</a:t>
            </a:r>
            <a:r>
              <a:rPr lang="pl-PL" sz="2000" dirty="0" err="1">
                <a:latin typeface="Andale Mono"/>
                <a:cs typeface="Andale Mono"/>
              </a:rPr>
              <a:t>Number</a:t>
            </a:r>
            <a:r>
              <a:rPr lang="pl-PL" sz="2000" dirty="0">
                <a:latin typeface="Andale Mono"/>
                <a:cs typeface="Andale Mono"/>
              </a:rPr>
              <a:t> of </a:t>
            </a:r>
            <a:r>
              <a:rPr lang="pl-PL" sz="2000" dirty="0" err="1">
                <a:latin typeface="Andale Mono"/>
                <a:cs typeface="Andale Mono"/>
              </a:rPr>
              <a:t>animals</a:t>
            </a:r>
            <a:r>
              <a:rPr lang="pl-PL" sz="2000" dirty="0">
                <a:latin typeface="Andale Mono"/>
                <a:cs typeface="Andale Mono"/>
              </a:rPr>
              <a:t> by </a:t>
            </a:r>
            <a:r>
              <a:rPr lang="pl-PL" sz="2000" dirty="0" err="1">
                <a:latin typeface="Andale Mono"/>
                <a:cs typeface="Andale Mono"/>
              </a:rPr>
              <a:t>animal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type</a:t>
            </a:r>
            <a:r>
              <a:rPr lang="pl-PL" sz="2000" dirty="0">
                <a:latin typeface="Andale Mono"/>
                <a:cs typeface="Andale Mono"/>
              </a:rPr>
              <a:t> and 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type</a:t>
            </a:r>
            <a:r>
              <a:rPr lang="pl-PL" sz="2000" dirty="0">
                <a:latin typeface="Andale Mono"/>
                <a:cs typeface="Andale Mono"/>
              </a:rPr>
              <a:t>')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plt.xticks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index</a:t>
            </a:r>
            <a:r>
              <a:rPr lang="pl-PL" sz="2000" dirty="0">
                <a:latin typeface="Andale Mono"/>
                <a:cs typeface="Andale Mono"/>
              </a:rPr>
              <a:t> + </a:t>
            </a: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outcome_labels</a:t>
            </a:r>
            <a:r>
              <a:rPr lang="pl-PL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plt.legend</a:t>
            </a:r>
            <a:r>
              <a:rPr lang="pl-PL" sz="2000" dirty="0">
                <a:latin typeface="Andale Mono"/>
                <a:cs typeface="Andale Mono"/>
              </a:rPr>
              <a:t>()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plt.tight_layout</a:t>
            </a:r>
            <a:r>
              <a:rPr lang="pl-PL" sz="2000" dirty="0">
                <a:latin typeface="Andale Mono"/>
                <a:cs typeface="Andale Mono"/>
              </a:rPr>
              <a:t>()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plt.show</a:t>
            </a:r>
            <a:r>
              <a:rPr lang="pl-PL" sz="2000" dirty="0">
                <a:latin typeface="Andale Mono"/>
                <a:cs typeface="Andale Mono"/>
              </a:rPr>
              <a:t>() </a:t>
            </a:r>
            <a:endParaRPr lang="en-US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90" y="310162"/>
            <a:ext cx="7887140" cy="591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72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do: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there a significant difference in outcomes at different ages:</a:t>
            </a:r>
          </a:p>
          <a:p>
            <a:pPr lvl="1"/>
            <a:r>
              <a:rPr lang="en-US" dirty="0"/>
              <a:t>What is the hypothesis H0?</a:t>
            </a:r>
          </a:p>
          <a:p>
            <a:pPr lvl="1"/>
            <a:r>
              <a:rPr lang="en-US" dirty="0"/>
              <a:t>Show a chart comparing outcomes for each group</a:t>
            </a:r>
          </a:p>
          <a:p>
            <a:pPr lvl="1"/>
            <a:r>
              <a:rPr lang="en-US" dirty="0"/>
              <a:t>State your results giving the 𝒳</a:t>
            </a:r>
            <a:r>
              <a:rPr lang="en-US" baseline="30000" dirty="0"/>
              <a:t>2</a:t>
            </a:r>
            <a:r>
              <a:rPr lang="en-US" dirty="0"/>
              <a:t> and p values and stating whether H0 is rejected or not. </a:t>
            </a:r>
          </a:p>
        </p:txBody>
      </p:sp>
    </p:spTree>
    <p:extLst>
      <p:ext uri="{BB962C8B-B14F-4D97-AF65-F5344CB8AC3E}">
        <p14:creationId xmlns:p14="http://schemas.microsoft.com/office/powerpoint/2010/main" val="268773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Goals: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/>
              <a:t>a statistical test to check for significant differences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/>
              <a:t>a visualization to sanity check the results you are </a:t>
            </a:r>
            <a:r>
              <a:rPr lang="en-US" dirty="0" smtClean="0"/>
              <a:t>finding</a:t>
            </a:r>
          </a:p>
          <a:p>
            <a:pPr marL="0" indent="0">
              <a:buNone/>
            </a:pPr>
            <a:r>
              <a:rPr lang="en-US" dirty="0" smtClean="0"/>
              <a:t>Dealing with multiple types of comparison tests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40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do:</a:t>
            </a:r>
            <a:endParaRPr lang="en-US" dirty="0"/>
          </a:p>
        </p:txBody>
      </p:sp>
      <p:pic>
        <p:nvPicPr>
          <p:cNvPr id="7" name="Content Placeholder 6" descr="Screen Shot 2014-03-17 at 11.10.1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64" r="-8864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24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Learning: </a:t>
            </a:r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/>
              <a:t>Your goal is to predict the outcome for an animal based on its </a:t>
            </a:r>
            <a:r>
              <a:rPr lang="en-US" sz="3000" dirty="0" smtClean="0"/>
              <a:t>characteristics</a:t>
            </a:r>
          </a:p>
          <a:p>
            <a:pPr marL="0" indent="0">
              <a:buNone/>
            </a:pPr>
            <a:r>
              <a:rPr lang="en-US" dirty="0"/>
              <a:t>We don’t want everything in the fusion table</a:t>
            </a:r>
          </a:p>
          <a:p>
            <a:pPr lvl="1"/>
            <a:r>
              <a:rPr lang="en-US" dirty="0"/>
              <a:t>Can’t use the outcome measure</a:t>
            </a:r>
          </a:p>
          <a:p>
            <a:pPr lvl="1"/>
            <a:r>
              <a:rPr lang="en-US" dirty="0"/>
              <a:t>Some features may introduce bias (such as </a:t>
            </a:r>
            <a:r>
              <a:rPr lang="en-US" dirty="0" err="1"/>
              <a:t>OutcomeMonth</a:t>
            </a:r>
            <a:r>
              <a:rPr lang="en-US" dirty="0"/>
              <a:t>). What do we know that could predict the outcome at </a:t>
            </a:r>
            <a:r>
              <a:rPr lang="en-US" i="1" dirty="0"/>
              <a:t>intake time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Some features too complex to be useful (</a:t>
            </a:r>
            <a:r>
              <a:rPr lang="en-US" dirty="0" err="1"/>
              <a:t>IntakeDate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10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Extracting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smtClean="0"/>
              <a:t>good starting </a:t>
            </a:r>
            <a:r>
              <a:rPr lang="en-US" dirty="0" smtClean="0"/>
              <a:t>set of features: </a:t>
            </a:r>
            <a:endParaRPr lang="en-US" dirty="0" smtClean="0"/>
          </a:p>
          <a:p>
            <a:pPr marL="228600" lvl="1" indent="0">
              <a:buNone/>
            </a:pPr>
            <a:r>
              <a:rPr lang="en-US" sz="1800" dirty="0" smtClean="0">
                <a:latin typeface="Andale Mono"/>
                <a:cs typeface="Andale Mono"/>
              </a:rPr>
              <a:t>features </a:t>
            </a:r>
            <a:r>
              <a:rPr lang="en-US" sz="1800" dirty="0">
                <a:latin typeface="Andale Mono"/>
                <a:cs typeface="Andale Mono"/>
              </a:rPr>
              <a:t>= ['</a:t>
            </a:r>
            <a:r>
              <a:rPr lang="en-US" sz="1800" dirty="0" err="1">
                <a:latin typeface="Andale Mono"/>
                <a:cs typeface="Andale Mono"/>
              </a:rPr>
              <a:t>AnimalType</a:t>
            </a:r>
            <a:r>
              <a:rPr lang="en-US" sz="1800" dirty="0">
                <a:latin typeface="Andale Mono"/>
                <a:cs typeface="Andale Mono"/>
              </a:rPr>
              <a:t>', '</a:t>
            </a:r>
            <a:r>
              <a:rPr lang="en-US" sz="1800" dirty="0" err="1">
                <a:latin typeface="Andale Mono"/>
                <a:cs typeface="Andale Mono"/>
              </a:rPr>
              <a:t>IntakeMonth</a:t>
            </a:r>
            <a:r>
              <a:rPr lang="en-US" sz="1800" dirty="0">
                <a:latin typeface="Andale Mono"/>
                <a:cs typeface="Andale Mono"/>
              </a:rPr>
              <a:t>', 'Breed', 'Age', 'Sex', '</a:t>
            </a:r>
            <a:r>
              <a:rPr lang="en-US" sz="1800" dirty="0" err="1" smtClean="0">
                <a:latin typeface="Andale Mono"/>
                <a:cs typeface="Andale Mono"/>
              </a:rPr>
              <a:t>SpayNeuter</a:t>
            </a:r>
            <a:r>
              <a:rPr lang="en-US" sz="1800" dirty="0" smtClean="0">
                <a:latin typeface="Andale Mono"/>
                <a:cs typeface="Andale Mono"/>
              </a:rPr>
              <a:t>’, '</a:t>
            </a:r>
            <a:r>
              <a:rPr lang="en-US" sz="1800" dirty="0">
                <a:latin typeface="Andale Mono"/>
                <a:cs typeface="Andale Mono"/>
              </a:rPr>
              <a:t>Size', 'Color', '</a:t>
            </a:r>
            <a:r>
              <a:rPr lang="en-US" sz="1800" dirty="0" err="1">
                <a:latin typeface="Andale Mono"/>
                <a:cs typeface="Andale Mono"/>
              </a:rPr>
              <a:t>IntakeType</a:t>
            </a:r>
            <a:r>
              <a:rPr lang="en-US" sz="1800" dirty="0">
                <a:latin typeface="Andale Mono"/>
                <a:cs typeface="Andale Mono"/>
              </a:rPr>
              <a:t>']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2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Recall: Training Classifiers</a:t>
            </a:r>
            <a:endParaRPr lang="en-US" dirty="0">
              <a:latin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  <p:graphicFrame>
        <p:nvGraphicFramePr>
          <p:cNvPr id="27758" name="Group 110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74" name="Text Box 111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Training Data Set</a:t>
            </a:r>
          </a:p>
        </p:txBody>
      </p:sp>
      <p:sp>
        <p:nvSpPr>
          <p:cNvPr id="14375" name="Text Box 112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4378" name="Rectangle 115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4379" name="Line 116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0" name="Line 118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4381" name="Group 140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4385" name="AutoShape 117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4386" name="Group 13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4387" name="Rectangle 127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8" name="Rectangle 128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9" name="Rectangle 129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0" name="Rectangle 130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1" name="Rectangle 131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Rectangle 132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Rectangle 133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Rectangle 134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5" name="Rectangle 135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Rectangle 136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7" name="Rectangle 137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8" name="Rectangle 138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0398093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Recall: Training Classifiers</a:t>
            </a:r>
            <a:endParaRPr lang="en-US" dirty="0">
              <a:latin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  <p:graphicFrame>
        <p:nvGraphicFramePr>
          <p:cNvPr id="27758" name="Group 110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74" name="Text Box 111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Training Data Set</a:t>
            </a:r>
          </a:p>
        </p:txBody>
      </p:sp>
      <p:sp>
        <p:nvSpPr>
          <p:cNvPr id="14375" name="Text Box 112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4378" name="Rectangle 115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4379" name="Line 116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0" name="Line 118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4381" name="Group 140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4385" name="AutoShape 117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4386" name="Group 13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4387" name="Rectangle 127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8" name="Rectangle 128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9" name="Rectangle 129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0" name="Rectangle 130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1" name="Rectangle 131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Rectangle 132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Rectangle 133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Rectangle 134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5" name="Rectangle 135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Rectangle 136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7" name="Rectangle 137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8" name="Rectangle 138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Right Brace 1"/>
          <p:cNvSpPr/>
          <p:nvPr/>
        </p:nvSpPr>
        <p:spPr>
          <a:xfrm rot="16200000" flipH="1">
            <a:off x="4004308" y="3078262"/>
            <a:ext cx="877156" cy="14181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/>
          <p:cNvSpPr/>
          <p:nvPr/>
        </p:nvSpPr>
        <p:spPr>
          <a:xfrm rot="16200000" flipH="1">
            <a:off x="5081431" y="3419319"/>
            <a:ext cx="877155" cy="73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ine Callout 1 34"/>
          <p:cNvSpPr/>
          <p:nvPr/>
        </p:nvSpPr>
        <p:spPr>
          <a:xfrm>
            <a:off x="3780124" y="4764620"/>
            <a:ext cx="1217571" cy="833960"/>
          </a:xfrm>
          <a:prstGeom prst="borderCallout1">
            <a:avLst>
              <a:gd name="adj1" fmla="val -7209"/>
              <a:gd name="adj2" fmla="val 38817"/>
              <a:gd name="adj3" fmla="val -67671"/>
              <a:gd name="adj4" fmla="val 51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This is X</a:t>
            </a:r>
            <a:endParaRPr lang="en-US" sz="2000" dirty="0"/>
          </a:p>
        </p:txBody>
      </p:sp>
      <p:sp>
        <p:nvSpPr>
          <p:cNvPr id="36" name="Line Callout 1 35"/>
          <p:cNvSpPr/>
          <p:nvPr/>
        </p:nvSpPr>
        <p:spPr>
          <a:xfrm>
            <a:off x="5146318" y="4764620"/>
            <a:ext cx="1217571" cy="833960"/>
          </a:xfrm>
          <a:prstGeom prst="borderCallout1">
            <a:avLst>
              <a:gd name="adj1" fmla="val -7209"/>
              <a:gd name="adj2" fmla="val 38817"/>
              <a:gd name="adj3" fmla="val -62327"/>
              <a:gd name="adj4" fmla="val 27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This is 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7070182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Extracting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 smtClean="0"/>
              <a:t>We need to extract column numbers for those features </a:t>
            </a:r>
          </a:p>
          <a:p>
            <a:pPr marL="0" indent="0">
              <a:buNone/>
            </a:pPr>
            <a:r>
              <a:rPr lang="en-US" sz="2000" dirty="0" err="1" smtClean="0">
                <a:latin typeface="Andale Mono"/>
                <a:cs typeface="Andale Mono"/>
              </a:rPr>
              <a:t>ncols</a:t>
            </a:r>
            <a:r>
              <a:rPr lang="en-US" sz="2000" dirty="0" smtClean="0">
                <a:latin typeface="Andale Mono"/>
                <a:cs typeface="Andale Mono"/>
              </a:rPr>
              <a:t> </a:t>
            </a:r>
            <a:r>
              <a:rPr lang="en-US" sz="2000" dirty="0">
                <a:latin typeface="Andale Mono"/>
                <a:cs typeface="Andale Mono"/>
              </a:rPr>
              <a:t>= </a:t>
            </a:r>
            <a:r>
              <a:rPr lang="en-US" sz="2000" dirty="0" err="1">
                <a:latin typeface="Andale Mono"/>
                <a:cs typeface="Andale Mono"/>
              </a:rPr>
              <a:t>len</a:t>
            </a:r>
            <a:r>
              <a:rPr lang="en-US" sz="2000" dirty="0">
                <a:latin typeface="Andale Mono"/>
                <a:cs typeface="Andale Mono"/>
              </a:rPr>
              <a:t>(cols)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for 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 in </a:t>
            </a:r>
            <a:r>
              <a:rPr lang="en-US" sz="2000" dirty="0" err="1">
                <a:latin typeface="Andale Mono"/>
                <a:cs typeface="Andale Mono"/>
              </a:rPr>
              <a:t>np.arange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ncols</a:t>
            </a:r>
            <a:r>
              <a:rPr lang="en-US" sz="2000" dirty="0">
                <a:latin typeface="Andale Mono"/>
                <a:cs typeface="Andale Mono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try: </a:t>
            </a: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        # </a:t>
            </a:r>
            <a:r>
              <a:rPr lang="en-US" sz="2000" dirty="0">
                <a:latin typeface="Andale Mono"/>
                <a:cs typeface="Andale Mono"/>
              </a:rPr>
              <a:t>if </a:t>
            </a:r>
            <a:r>
              <a:rPr lang="en-US" sz="2000" dirty="0" smtClean="0">
                <a:latin typeface="Andale Mono"/>
                <a:cs typeface="Andale Mono"/>
              </a:rPr>
              <a:t>in </a:t>
            </a:r>
            <a:r>
              <a:rPr lang="en-US" sz="2000" dirty="0">
                <a:latin typeface="Andale Mono"/>
                <a:cs typeface="Andale Mono"/>
              </a:rPr>
              <a:t>the list </a:t>
            </a:r>
            <a:r>
              <a:rPr lang="en-US" sz="2000" dirty="0" smtClean="0">
                <a:latin typeface="Andale Mono"/>
                <a:cs typeface="Andale Mono"/>
              </a:rPr>
              <a:t>store the location</a:t>
            </a:r>
            <a:endParaRPr lang="en-US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    </a:t>
            </a:r>
            <a:r>
              <a:rPr lang="en-US" sz="2000" dirty="0" err="1">
                <a:latin typeface="Andale Mono"/>
                <a:cs typeface="Andale Mono"/>
              </a:rPr>
              <a:t>features.index</a:t>
            </a:r>
            <a:r>
              <a:rPr lang="en-US" sz="2000" dirty="0">
                <a:latin typeface="Andale Mono"/>
                <a:cs typeface="Andale Mono"/>
              </a:rPr>
              <a:t>(cols[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])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    </a:t>
            </a:r>
            <a:r>
              <a:rPr lang="en-US" sz="2000" dirty="0" err="1">
                <a:latin typeface="Andale Mono"/>
                <a:cs typeface="Andale Mono"/>
              </a:rPr>
              <a:t>use_data.append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smtClean="0">
                <a:latin typeface="Andale Mono"/>
                <a:cs typeface="Andale Mono"/>
              </a:rPr>
              <a:t>…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X = </a:t>
            </a:r>
            <a:r>
              <a:rPr lang="en-US" sz="2000" dirty="0" err="1">
                <a:latin typeface="Andale Mono"/>
                <a:cs typeface="Andale Mono"/>
              </a:rPr>
              <a:t>all_data</a:t>
            </a:r>
            <a:r>
              <a:rPr lang="en-US" sz="2000" dirty="0">
                <a:latin typeface="Andale Mono"/>
                <a:cs typeface="Andale Mono"/>
              </a:rPr>
              <a:t>[:, </a:t>
            </a:r>
            <a:r>
              <a:rPr lang="en-US" sz="2000" dirty="0" err="1">
                <a:latin typeface="Andale Mono"/>
                <a:cs typeface="Andale Mono"/>
              </a:rPr>
              <a:t>use_data</a:t>
            </a:r>
            <a:r>
              <a:rPr lang="en-US" sz="2000" dirty="0" smtClean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y = </a:t>
            </a:r>
            <a:r>
              <a:rPr lang="en-US" sz="2000" dirty="0" err="1">
                <a:latin typeface="Andale Mono"/>
                <a:cs typeface="Andale Mono"/>
              </a:rPr>
              <a:t>all_data</a:t>
            </a:r>
            <a:r>
              <a:rPr lang="en-US" sz="2000" dirty="0">
                <a:latin typeface="Andale Mono"/>
                <a:cs typeface="Andale Mono"/>
              </a:rPr>
              <a:t>[:, </a:t>
            </a:r>
            <a:r>
              <a:rPr lang="en-US" sz="2000" dirty="0" err="1">
                <a:latin typeface="Andale Mono"/>
                <a:cs typeface="Andale Mono"/>
              </a:rPr>
              <a:t>out_index</a:t>
            </a:r>
            <a:r>
              <a:rPr lang="en-US" sz="2000" dirty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endParaRPr lang="en-US" sz="20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36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Extracting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 smtClean="0"/>
              <a:t>We need to extract column numbers for those features </a:t>
            </a:r>
          </a:p>
          <a:p>
            <a:pPr marL="0" indent="0">
              <a:buNone/>
            </a:pPr>
            <a:r>
              <a:rPr lang="en-US" sz="2000" dirty="0" err="1" smtClean="0">
                <a:latin typeface="Andale Mono"/>
                <a:cs typeface="Andale Mono"/>
              </a:rPr>
              <a:t>ncols</a:t>
            </a:r>
            <a:r>
              <a:rPr lang="en-US" sz="2000" dirty="0" smtClean="0">
                <a:latin typeface="Andale Mono"/>
                <a:cs typeface="Andale Mono"/>
              </a:rPr>
              <a:t> </a:t>
            </a:r>
            <a:r>
              <a:rPr lang="en-US" sz="2000" dirty="0">
                <a:latin typeface="Andale Mono"/>
                <a:cs typeface="Andale Mono"/>
              </a:rPr>
              <a:t>= </a:t>
            </a:r>
            <a:r>
              <a:rPr lang="en-US" sz="2000" dirty="0" err="1">
                <a:latin typeface="Andale Mono"/>
                <a:cs typeface="Andale Mono"/>
              </a:rPr>
              <a:t>len</a:t>
            </a:r>
            <a:r>
              <a:rPr lang="en-US" sz="2000" dirty="0">
                <a:latin typeface="Andale Mono"/>
                <a:cs typeface="Andale Mono"/>
              </a:rPr>
              <a:t>(cols)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for 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 in </a:t>
            </a:r>
            <a:r>
              <a:rPr lang="en-US" sz="2000" dirty="0" err="1">
                <a:latin typeface="Andale Mono"/>
                <a:cs typeface="Andale Mono"/>
              </a:rPr>
              <a:t>np.arange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ncols</a:t>
            </a:r>
            <a:r>
              <a:rPr lang="en-US" sz="2000" dirty="0">
                <a:latin typeface="Andale Mono"/>
                <a:cs typeface="Andale Mono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try: </a:t>
            </a: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        # </a:t>
            </a:r>
            <a:r>
              <a:rPr lang="en-US" sz="2000" dirty="0">
                <a:latin typeface="Andale Mono"/>
                <a:cs typeface="Andale Mono"/>
              </a:rPr>
              <a:t>if </a:t>
            </a:r>
            <a:r>
              <a:rPr lang="en-US" sz="2000" dirty="0" smtClean="0">
                <a:latin typeface="Andale Mono"/>
                <a:cs typeface="Andale Mono"/>
              </a:rPr>
              <a:t>in </a:t>
            </a:r>
            <a:r>
              <a:rPr lang="en-US" sz="2000" dirty="0">
                <a:latin typeface="Andale Mono"/>
                <a:cs typeface="Andale Mono"/>
              </a:rPr>
              <a:t>the list </a:t>
            </a:r>
            <a:r>
              <a:rPr lang="en-US" sz="2000" dirty="0" smtClean="0">
                <a:latin typeface="Andale Mono"/>
                <a:cs typeface="Andale Mono"/>
              </a:rPr>
              <a:t>store the location</a:t>
            </a:r>
            <a:endParaRPr lang="en-US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    </a:t>
            </a:r>
            <a:r>
              <a:rPr lang="en-US" sz="2000" dirty="0" err="1">
                <a:latin typeface="Andale Mono"/>
                <a:cs typeface="Andale Mono"/>
              </a:rPr>
              <a:t>features.index</a:t>
            </a:r>
            <a:r>
              <a:rPr lang="en-US" sz="2000" dirty="0">
                <a:latin typeface="Andale Mono"/>
                <a:cs typeface="Andale Mono"/>
              </a:rPr>
              <a:t>(cols[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])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    </a:t>
            </a:r>
            <a:r>
              <a:rPr lang="en-US" sz="2000" dirty="0" err="1">
                <a:latin typeface="Andale Mono"/>
                <a:cs typeface="Andale Mono"/>
              </a:rPr>
              <a:t>use_data.append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smtClean="0">
                <a:latin typeface="Andale Mono"/>
                <a:cs typeface="Andale Mono"/>
              </a:rPr>
              <a:t>…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X = </a:t>
            </a:r>
            <a:r>
              <a:rPr lang="en-US" sz="2000" dirty="0" err="1">
                <a:latin typeface="Andale Mono"/>
                <a:cs typeface="Andale Mono"/>
              </a:rPr>
              <a:t>all_data</a:t>
            </a:r>
            <a:r>
              <a:rPr lang="en-US" sz="2000" dirty="0">
                <a:latin typeface="Andale Mono"/>
                <a:cs typeface="Andale Mono"/>
              </a:rPr>
              <a:t>[:, </a:t>
            </a:r>
            <a:r>
              <a:rPr lang="en-US" sz="2000" dirty="0" err="1">
                <a:latin typeface="Andale Mono"/>
                <a:cs typeface="Andale Mono"/>
              </a:rPr>
              <a:t>use_data</a:t>
            </a:r>
            <a:r>
              <a:rPr lang="en-US" sz="2000" dirty="0" smtClean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y = </a:t>
            </a:r>
            <a:r>
              <a:rPr lang="en-US" sz="2000" dirty="0" err="1">
                <a:latin typeface="Andale Mono"/>
                <a:cs typeface="Andale Mono"/>
              </a:rPr>
              <a:t>all_data</a:t>
            </a:r>
            <a:r>
              <a:rPr lang="en-US" sz="2000" dirty="0">
                <a:latin typeface="Andale Mono"/>
                <a:cs typeface="Andale Mono"/>
              </a:rPr>
              <a:t>[:, </a:t>
            </a:r>
            <a:r>
              <a:rPr lang="en-US" sz="2000" dirty="0" err="1">
                <a:latin typeface="Andale Mono"/>
                <a:cs typeface="Andale Mono"/>
              </a:rPr>
              <a:t>out_index</a:t>
            </a:r>
            <a:r>
              <a:rPr lang="en-US" sz="2000" dirty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endParaRPr lang="en-US" sz="20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19727" y="3654630"/>
            <a:ext cx="6312686" cy="198103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4494114" y="1583708"/>
            <a:ext cx="3936596" cy="1134980"/>
          </a:xfrm>
          <a:prstGeom prst="borderCallout1">
            <a:avLst>
              <a:gd name="adj1" fmla="val 191095"/>
              <a:gd name="adj2" fmla="val 25798"/>
              <a:gd name="adj3" fmla="val 105110"/>
              <a:gd name="adj4" fmla="val 70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Similar approach to counting cat and dog outcomes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618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unwanted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 smtClean="0"/>
              <a:t>We need to extract column numbers for those features </a:t>
            </a:r>
          </a:p>
          <a:p>
            <a:pPr marL="0" indent="0">
              <a:buNone/>
            </a:pPr>
            <a:r>
              <a:rPr lang="en-US" sz="2000" dirty="0" err="1" smtClean="0">
                <a:latin typeface="Andale Mono"/>
                <a:cs typeface="Andale Mono"/>
              </a:rPr>
              <a:t>ncols</a:t>
            </a:r>
            <a:r>
              <a:rPr lang="en-US" sz="2000" dirty="0" smtClean="0">
                <a:latin typeface="Andale Mono"/>
                <a:cs typeface="Andale Mono"/>
              </a:rPr>
              <a:t> </a:t>
            </a:r>
            <a:r>
              <a:rPr lang="en-US" sz="2000" dirty="0">
                <a:latin typeface="Andale Mono"/>
                <a:cs typeface="Andale Mono"/>
              </a:rPr>
              <a:t>= </a:t>
            </a:r>
            <a:r>
              <a:rPr lang="en-US" sz="2000" dirty="0" err="1">
                <a:latin typeface="Andale Mono"/>
                <a:cs typeface="Andale Mono"/>
              </a:rPr>
              <a:t>len</a:t>
            </a:r>
            <a:r>
              <a:rPr lang="en-US" sz="2000" dirty="0">
                <a:latin typeface="Andale Mono"/>
                <a:cs typeface="Andale Mono"/>
              </a:rPr>
              <a:t>(cols)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for 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 in </a:t>
            </a:r>
            <a:r>
              <a:rPr lang="en-US" sz="2000" dirty="0" err="1">
                <a:latin typeface="Andale Mono"/>
                <a:cs typeface="Andale Mono"/>
              </a:rPr>
              <a:t>np.arange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ncols</a:t>
            </a:r>
            <a:r>
              <a:rPr lang="en-US" sz="2000" dirty="0">
                <a:latin typeface="Andale Mono"/>
                <a:cs typeface="Andale Mono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try: </a:t>
            </a: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        # </a:t>
            </a:r>
            <a:r>
              <a:rPr lang="en-US" sz="2000" dirty="0">
                <a:latin typeface="Andale Mono"/>
                <a:cs typeface="Andale Mono"/>
              </a:rPr>
              <a:t>if </a:t>
            </a:r>
            <a:r>
              <a:rPr lang="en-US" sz="2000" dirty="0" smtClean="0">
                <a:latin typeface="Andale Mono"/>
                <a:cs typeface="Andale Mono"/>
              </a:rPr>
              <a:t>in </a:t>
            </a:r>
            <a:r>
              <a:rPr lang="en-US" sz="2000" dirty="0">
                <a:latin typeface="Andale Mono"/>
                <a:cs typeface="Andale Mono"/>
              </a:rPr>
              <a:t>the list </a:t>
            </a:r>
            <a:r>
              <a:rPr lang="en-US" sz="2000" dirty="0" smtClean="0">
                <a:latin typeface="Andale Mono"/>
                <a:cs typeface="Andale Mono"/>
              </a:rPr>
              <a:t>store the location</a:t>
            </a:r>
            <a:endParaRPr lang="en-US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    </a:t>
            </a:r>
            <a:r>
              <a:rPr lang="en-US" sz="2000" dirty="0" err="1">
                <a:latin typeface="Andale Mono"/>
                <a:cs typeface="Andale Mono"/>
              </a:rPr>
              <a:t>features.index</a:t>
            </a:r>
            <a:r>
              <a:rPr lang="en-US" sz="2000" dirty="0">
                <a:latin typeface="Andale Mono"/>
                <a:cs typeface="Andale Mono"/>
              </a:rPr>
              <a:t>(cols[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])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    </a:t>
            </a:r>
            <a:r>
              <a:rPr lang="en-US" sz="2000" dirty="0" err="1">
                <a:latin typeface="Andale Mono"/>
                <a:cs typeface="Andale Mono"/>
              </a:rPr>
              <a:t>use_data.append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smtClean="0">
                <a:latin typeface="Andale Mono"/>
                <a:cs typeface="Andale Mono"/>
              </a:rPr>
              <a:t>…</a:t>
            </a:r>
            <a:endParaRPr lang="en-US" sz="3000" dirty="0" smtClean="0"/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X </a:t>
            </a:r>
            <a:r>
              <a:rPr lang="en-US" sz="2000" dirty="0">
                <a:latin typeface="Andale Mono"/>
                <a:cs typeface="Andale Mono"/>
              </a:rPr>
              <a:t>= </a:t>
            </a:r>
            <a:r>
              <a:rPr lang="en-US" sz="2000" dirty="0" err="1">
                <a:latin typeface="Andale Mono"/>
                <a:cs typeface="Andale Mono"/>
              </a:rPr>
              <a:t>all_data</a:t>
            </a:r>
            <a:r>
              <a:rPr lang="en-US" sz="2000" dirty="0">
                <a:latin typeface="Andale Mono"/>
                <a:cs typeface="Andale Mono"/>
              </a:rPr>
              <a:t>[:, </a:t>
            </a:r>
            <a:r>
              <a:rPr lang="en-US" sz="2000" dirty="0" err="1">
                <a:latin typeface="Andale Mono"/>
                <a:cs typeface="Andale Mono"/>
              </a:rPr>
              <a:t>use_data</a:t>
            </a:r>
            <a:r>
              <a:rPr lang="en-US" sz="2000" dirty="0" smtClean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y = </a:t>
            </a:r>
            <a:r>
              <a:rPr lang="en-US" sz="2000" dirty="0" err="1">
                <a:latin typeface="Andale Mono"/>
                <a:cs typeface="Andale Mono"/>
              </a:rPr>
              <a:t>all_data</a:t>
            </a:r>
            <a:r>
              <a:rPr lang="en-US" sz="2000" dirty="0">
                <a:latin typeface="Andale Mono"/>
                <a:cs typeface="Andale Mono"/>
              </a:rPr>
              <a:t>[:, </a:t>
            </a:r>
            <a:r>
              <a:rPr lang="en-US" sz="2000" dirty="0" err="1">
                <a:latin typeface="Andale Mono"/>
                <a:cs typeface="Andale Mono"/>
              </a:rPr>
              <a:t>out_index</a:t>
            </a:r>
            <a:r>
              <a:rPr lang="en-US" sz="2000" dirty="0" smtClean="0">
                <a:latin typeface="Andale Mono"/>
                <a:cs typeface="Andale Mono"/>
              </a:rPr>
              <a:t>]</a:t>
            </a:r>
            <a:endParaRPr lang="en-US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5996" y="5635665"/>
            <a:ext cx="6312686" cy="11252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2525816" y="3477875"/>
            <a:ext cx="3936596" cy="1134980"/>
          </a:xfrm>
          <a:prstGeom prst="borderCallout1">
            <a:avLst>
              <a:gd name="adj1" fmla="val 191095"/>
              <a:gd name="adj2" fmla="val 25798"/>
              <a:gd name="adj3" fmla="val 105110"/>
              <a:gd name="adj4" fmla="val 70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Selects only those columns used in </a:t>
            </a:r>
            <a:r>
              <a:rPr lang="en-US" sz="2000" dirty="0" err="1" smtClean="0"/>
              <a:t>all_data</a:t>
            </a:r>
            <a:r>
              <a:rPr lang="en-US" sz="2000" dirty="0" smtClean="0"/>
              <a:t> for X, and the outcome variable for y (what we will predict)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733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unwanted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y[y=="No Show"] = "Other"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y[y=="Missing Report Expired"] = "Other"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y[y=="Found Report Expired"] = "</a:t>
            </a:r>
            <a:r>
              <a:rPr lang="en-US" sz="2000" dirty="0" smtClean="0">
                <a:latin typeface="Andale Mono"/>
                <a:cs typeface="Andale Mono"/>
              </a:rPr>
              <a:t>Other”</a:t>
            </a:r>
            <a:endParaRPr lang="en-US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…</a:t>
            </a:r>
            <a:endParaRPr lang="en-US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y[y=="Trap Neuter/Spay Released"] = "Other"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y[y=="Transferred to Rescue Group"] = "Other"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y[y==</a:t>
            </a:r>
            <a:r>
              <a:rPr lang="en-US" sz="2000" dirty="0" err="1">
                <a:latin typeface="Andale Mono"/>
                <a:cs typeface="Andale Mono"/>
              </a:rPr>
              <a:t>u'Foster</a:t>
            </a:r>
            <a:r>
              <a:rPr lang="en-US" sz="2000" dirty="0">
                <a:latin typeface="Andale Mono"/>
                <a:cs typeface="Andale Mono"/>
              </a:rPr>
              <a:t>']="Other"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13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Dividing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nrows</a:t>
            </a:r>
            <a:r>
              <a:rPr lang="en-US" sz="2400" dirty="0">
                <a:latin typeface="Andale Mono"/>
                <a:cs typeface="Andale Mono"/>
              </a:rPr>
              <a:t> = </a:t>
            </a:r>
            <a:r>
              <a:rPr lang="en-US" sz="2400" dirty="0" err="1">
                <a:latin typeface="Andale Mono"/>
                <a:cs typeface="Andale Mono"/>
              </a:rPr>
              <a:t>len</a:t>
            </a:r>
            <a:r>
              <a:rPr lang="en-US" sz="2400" dirty="0">
                <a:latin typeface="Andale Mono"/>
                <a:cs typeface="Andale Mono"/>
              </a:rPr>
              <a:t>(</a:t>
            </a:r>
            <a:r>
              <a:rPr lang="en-US" sz="2400" dirty="0" err="1">
                <a:latin typeface="Andale Mono"/>
                <a:cs typeface="Andale Mono"/>
              </a:rPr>
              <a:t>all_data</a:t>
            </a:r>
            <a:r>
              <a:rPr lang="en-US" sz="24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Andale Mono"/>
                <a:cs typeface="Andale Mono"/>
              </a:rPr>
              <a:t>percent = </a:t>
            </a:r>
            <a:r>
              <a:rPr lang="en-US" sz="2400" dirty="0" err="1">
                <a:latin typeface="Andale Mono"/>
                <a:cs typeface="Andale Mono"/>
              </a:rPr>
              <a:t>len</a:t>
            </a:r>
            <a:r>
              <a:rPr lang="en-US" sz="2400" dirty="0">
                <a:latin typeface="Andale Mono"/>
                <a:cs typeface="Andale Mono"/>
              </a:rPr>
              <a:t>(X)/20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X_opt</a:t>
            </a:r>
            <a:r>
              <a:rPr lang="en-US" sz="2400" dirty="0">
                <a:latin typeface="Andale Mono"/>
                <a:cs typeface="Andale Mono"/>
              </a:rPr>
              <a:t> = X[:percent, :]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y_opt</a:t>
            </a:r>
            <a:r>
              <a:rPr lang="en-US" sz="2400" dirty="0">
                <a:latin typeface="Andale Mono"/>
                <a:cs typeface="Andale Mono"/>
              </a:rPr>
              <a:t> = y[:percent]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X_rest</a:t>
            </a:r>
            <a:r>
              <a:rPr lang="en-US" sz="2400" dirty="0">
                <a:latin typeface="Andale Mono"/>
                <a:cs typeface="Andale Mono"/>
              </a:rPr>
              <a:t> = X[percent:, :]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y_rest</a:t>
            </a:r>
            <a:r>
              <a:rPr lang="en-US" sz="2400" dirty="0">
                <a:latin typeface="Andale Mono"/>
                <a:cs typeface="Andale Mono"/>
              </a:rPr>
              <a:t> = y[percent:]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2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Goals: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Developing </a:t>
            </a:r>
            <a:r>
              <a:rPr lang="en-US" dirty="0"/>
              <a:t>a feature set to be used for </a:t>
            </a:r>
            <a:r>
              <a:rPr lang="en-US" dirty="0" smtClean="0"/>
              <a:t>prediction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/>
              <a:t>Naive Bayes and Decision Trees to train a </a:t>
            </a:r>
            <a:r>
              <a:rPr lang="en-US" dirty="0" smtClean="0"/>
              <a:t>classifier</a:t>
            </a:r>
          </a:p>
          <a:p>
            <a:pPr marL="0" indent="0">
              <a:buNone/>
            </a:pPr>
            <a:r>
              <a:rPr lang="en-US" dirty="0" smtClean="0"/>
              <a:t>Developing in an optimization set</a:t>
            </a:r>
          </a:p>
          <a:p>
            <a:pPr marL="0" indent="0">
              <a:buNone/>
            </a:pPr>
            <a:r>
              <a:rPr lang="en-US" dirty="0" smtClean="0"/>
              <a:t>Understanding </a:t>
            </a:r>
            <a:r>
              <a:rPr lang="en-US" dirty="0"/>
              <a:t>your results and comparing them to a baseline classifier</a:t>
            </a:r>
          </a:p>
          <a:p>
            <a:pPr marL="0" indent="0">
              <a:buNone/>
            </a:pPr>
            <a:r>
              <a:rPr lang="en-US" dirty="0" smtClean="0"/>
              <a:t>Documenting </a:t>
            </a:r>
            <a:r>
              <a:rPr lang="en-US" dirty="0"/>
              <a:t>your findings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37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Dividing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nrows</a:t>
            </a:r>
            <a:r>
              <a:rPr lang="en-US" sz="2400" dirty="0">
                <a:latin typeface="Andale Mono"/>
                <a:cs typeface="Andale Mono"/>
              </a:rPr>
              <a:t> = </a:t>
            </a:r>
            <a:r>
              <a:rPr lang="en-US" sz="2400" dirty="0" err="1">
                <a:latin typeface="Andale Mono"/>
                <a:cs typeface="Andale Mono"/>
              </a:rPr>
              <a:t>len</a:t>
            </a:r>
            <a:r>
              <a:rPr lang="en-US" sz="2400" dirty="0">
                <a:latin typeface="Andale Mono"/>
                <a:cs typeface="Andale Mono"/>
              </a:rPr>
              <a:t>(</a:t>
            </a:r>
            <a:r>
              <a:rPr lang="en-US" sz="2400" dirty="0" err="1">
                <a:latin typeface="Andale Mono"/>
                <a:cs typeface="Andale Mono"/>
              </a:rPr>
              <a:t>all_data</a:t>
            </a:r>
            <a:r>
              <a:rPr lang="en-US" sz="24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Andale Mono"/>
                <a:cs typeface="Andale Mono"/>
              </a:rPr>
              <a:t>percent = </a:t>
            </a:r>
            <a:r>
              <a:rPr lang="en-US" sz="2400" dirty="0" err="1">
                <a:latin typeface="Andale Mono"/>
                <a:cs typeface="Andale Mono"/>
              </a:rPr>
              <a:t>len</a:t>
            </a:r>
            <a:r>
              <a:rPr lang="en-US" sz="2400" dirty="0">
                <a:latin typeface="Andale Mono"/>
                <a:cs typeface="Andale Mono"/>
              </a:rPr>
              <a:t>(X)/20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X_opt</a:t>
            </a:r>
            <a:r>
              <a:rPr lang="en-US" sz="2400" dirty="0">
                <a:latin typeface="Andale Mono"/>
                <a:cs typeface="Andale Mono"/>
              </a:rPr>
              <a:t> = X[:percent, :]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y_opt</a:t>
            </a:r>
            <a:r>
              <a:rPr lang="en-US" sz="2400" dirty="0">
                <a:latin typeface="Andale Mono"/>
                <a:cs typeface="Andale Mono"/>
              </a:rPr>
              <a:t> = y[:percent]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X_rest</a:t>
            </a:r>
            <a:r>
              <a:rPr lang="en-US" sz="2400" dirty="0">
                <a:latin typeface="Andale Mono"/>
                <a:cs typeface="Andale Mono"/>
              </a:rPr>
              <a:t> = X[percent:, :]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y_rest</a:t>
            </a:r>
            <a:r>
              <a:rPr lang="en-US" sz="2400" dirty="0">
                <a:latin typeface="Andale Mono"/>
                <a:cs typeface="Andale Mono"/>
              </a:rPr>
              <a:t> = y[percent:]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0022" y="2716419"/>
            <a:ext cx="6312686" cy="11252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3297977" y="4877907"/>
            <a:ext cx="3936596" cy="1134980"/>
          </a:xfrm>
          <a:prstGeom prst="borderCallout1">
            <a:avLst>
              <a:gd name="adj1" fmla="val -13100"/>
              <a:gd name="adj2" fmla="val 46741"/>
              <a:gd name="adj3" fmla="val -83378"/>
              <a:gd name="adj4" fmla="val 34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All the hard work is done with </a:t>
            </a:r>
            <a:r>
              <a:rPr lang="en-US" sz="2000" dirty="0" err="1" smtClean="0"/>
              <a:t>X_opt</a:t>
            </a:r>
            <a:r>
              <a:rPr lang="en-US" sz="2000" dirty="0" smtClean="0"/>
              <a:t> and </a:t>
            </a:r>
            <a:r>
              <a:rPr lang="en-US" sz="2000" dirty="0" err="1" smtClean="0"/>
              <a:t>y_opt</a:t>
            </a:r>
            <a:r>
              <a:rPr lang="en-US" sz="2000" dirty="0" smtClean="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8323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Dividing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nrows</a:t>
            </a:r>
            <a:r>
              <a:rPr lang="en-US" sz="2400" dirty="0">
                <a:latin typeface="Andale Mono"/>
                <a:cs typeface="Andale Mono"/>
              </a:rPr>
              <a:t> = </a:t>
            </a:r>
            <a:r>
              <a:rPr lang="en-US" sz="2400" dirty="0" err="1">
                <a:latin typeface="Andale Mono"/>
                <a:cs typeface="Andale Mono"/>
              </a:rPr>
              <a:t>len</a:t>
            </a:r>
            <a:r>
              <a:rPr lang="en-US" sz="2400" dirty="0">
                <a:latin typeface="Andale Mono"/>
                <a:cs typeface="Andale Mono"/>
              </a:rPr>
              <a:t>(</a:t>
            </a:r>
            <a:r>
              <a:rPr lang="en-US" sz="2400" dirty="0" err="1">
                <a:latin typeface="Andale Mono"/>
                <a:cs typeface="Andale Mono"/>
              </a:rPr>
              <a:t>all_data</a:t>
            </a:r>
            <a:r>
              <a:rPr lang="en-US" sz="24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Andale Mono"/>
                <a:cs typeface="Andale Mono"/>
              </a:rPr>
              <a:t>percent = </a:t>
            </a:r>
            <a:r>
              <a:rPr lang="en-US" sz="2400" dirty="0" err="1">
                <a:latin typeface="Andale Mono"/>
                <a:cs typeface="Andale Mono"/>
              </a:rPr>
              <a:t>len</a:t>
            </a:r>
            <a:r>
              <a:rPr lang="en-US" sz="2400" dirty="0">
                <a:latin typeface="Andale Mono"/>
                <a:cs typeface="Andale Mono"/>
              </a:rPr>
              <a:t>(X)/20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X_opt</a:t>
            </a:r>
            <a:r>
              <a:rPr lang="en-US" sz="2400" dirty="0">
                <a:latin typeface="Andale Mono"/>
                <a:cs typeface="Andale Mono"/>
              </a:rPr>
              <a:t> = X[:percent, :]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y_opt</a:t>
            </a:r>
            <a:r>
              <a:rPr lang="en-US" sz="2400" dirty="0">
                <a:latin typeface="Andale Mono"/>
                <a:cs typeface="Andale Mono"/>
              </a:rPr>
              <a:t> = y[:percent]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X_rest</a:t>
            </a:r>
            <a:r>
              <a:rPr lang="en-US" sz="2400" dirty="0">
                <a:latin typeface="Andale Mono"/>
                <a:cs typeface="Andale Mono"/>
              </a:rPr>
              <a:t> = X[percent:, :]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y_rest</a:t>
            </a:r>
            <a:r>
              <a:rPr lang="en-US" sz="2400" dirty="0">
                <a:latin typeface="Andale Mono"/>
                <a:cs typeface="Andale Mono"/>
              </a:rPr>
              <a:t> = y[percent:]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3381" y="3652361"/>
            <a:ext cx="6312686" cy="11252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2748636" y="5093670"/>
            <a:ext cx="3936596" cy="1134980"/>
          </a:xfrm>
          <a:prstGeom prst="borderCallout1">
            <a:avLst>
              <a:gd name="adj1" fmla="val 51693"/>
              <a:gd name="adj2" fmla="val -4201"/>
              <a:gd name="adj3" fmla="val -26439"/>
              <a:gd name="adj4" fmla="val -18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Only use </a:t>
            </a:r>
            <a:r>
              <a:rPr lang="en-US" sz="2000" dirty="0" smtClean="0"/>
              <a:t>th</a:t>
            </a:r>
            <a:r>
              <a:rPr lang="en-US" sz="2000" dirty="0" smtClean="0"/>
              <a:t>e </a:t>
            </a:r>
            <a:r>
              <a:rPr lang="en-US" sz="2000" dirty="0" smtClean="0"/>
              <a:t>rest </a:t>
            </a:r>
            <a:r>
              <a:rPr lang="en-US" sz="2000" dirty="0" smtClean="0"/>
              <a:t>of the data for validation at the very end (you will use this to report numbers in Byte5)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7845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Recall: Training Classifiers</a:t>
            </a:r>
            <a:endParaRPr lang="en-US" dirty="0">
              <a:latin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  <p:graphicFrame>
        <p:nvGraphicFramePr>
          <p:cNvPr id="27758" name="Group 110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74" name="Text Box 111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Training Data Set</a:t>
            </a:r>
          </a:p>
        </p:txBody>
      </p:sp>
      <p:sp>
        <p:nvSpPr>
          <p:cNvPr id="14375" name="Text Box 112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4378" name="Rectangle 115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4379" name="Line 116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0" name="Line 118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4381" name="Group 140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4385" name="AutoShape 117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4386" name="Group 13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4387" name="Rectangle 127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8" name="Rectangle 128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9" name="Rectangle 129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0" name="Rectangle 130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1" name="Rectangle 131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Rectangle 132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Rectangle 133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Rectangle 134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5" name="Rectangle 135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Rectangle 136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7" name="Rectangle 137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8" name="Rectangle 138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4354559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Recall: Training Classifiers</a:t>
            </a:r>
            <a:endParaRPr lang="en-US" dirty="0">
              <a:latin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  <p:graphicFrame>
        <p:nvGraphicFramePr>
          <p:cNvPr id="27758" name="Group 110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74" name="Text Box 111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Training Data Set</a:t>
            </a:r>
          </a:p>
        </p:txBody>
      </p:sp>
      <p:sp>
        <p:nvSpPr>
          <p:cNvPr id="14375" name="Text Box 112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4378" name="Rectangle 115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4379" name="Line 116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0" name="Line 118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4381" name="Group 140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4385" name="AutoShape 117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4386" name="Group 13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4387" name="Rectangle 127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8" name="Rectangle 128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9" name="Rectangle 129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0" name="Rectangle 130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1" name="Rectangle 131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Rectangle 132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Rectangle 133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Rectangle 134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5" name="Rectangle 135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Rectangle 136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7" name="Rectangle 137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8" name="Rectangle 138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Right Brace 1"/>
          <p:cNvSpPr/>
          <p:nvPr/>
        </p:nvSpPr>
        <p:spPr>
          <a:xfrm rot="16200000" flipH="1">
            <a:off x="4004308" y="3078262"/>
            <a:ext cx="877156" cy="14181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/>
          <p:cNvSpPr/>
          <p:nvPr/>
        </p:nvSpPr>
        <p:spPr>
          <a:xfrm rot="16200000" flipH="1">
            <a:off x="5081431" y="3419319"/>
            <a:ext cx="877155" cy="73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ine Callout 1 34"/>
          <p:cNvSpPr/>
          <p:nvPr/>
        </p:nvSpPr>
        <p:spPr>
          <a:xfrm>
            <a:off x="3780124" y="4764620"/>
            <a:ext cx="1217571" cy="833960"/>
          </a:xfrm>
          <a:prstGeom prst="borderCallout1">
            <a:avLst>
              <a:gd name="adj1" fmla="val -7209"/>
              <a:gd name="adj2" fmla="val 38817"/>
              <a:gd name="adj3" fmla="val -67671"/>
              <a:gd name="adj4" fmla="val 51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This is X</a:t>
            </a:r>
            <a:endParaRPr lang="en-US" sz="2000" dirty="0"/>
          </a:p>
        </p:txBody>
      </p:sp>
      <p:sp>
        <p:nvSpPr>
          <p:cNvPr id="36" name="Line Callout 1 35"/>
          <p:cNvSpPr/>
          <p:nvPr/>
        </p:nvSpPr>
        <p:spPr>
          <a:xfrm>
            <a:off x="5146318" y="4764620"/>
            <a:ext cx="1217571" cy="833960"/>
          </a:xfrm>
          <a:prstGeom prst="borderCallout1">
            <a:avLst>
              <a:gd name="adj1" fmla="val -7209"/>
              <a:gd name="adj2" fmla="val 38817"/>
              <a:gd name="adj3" fmla="val -62327"/>
              <a:gd name="adj4" fmla="val 27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This is 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9737582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Training Classifiers</a:t>
            </a:r>
            <a:endParaRPr lang="en-US" dirty="0">
              <a:latin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3278" y="5359872"/>
            <a:ext cx="8730722" cy="102201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dc = </a:t>
            </a:r>
            <a:r>
              <a:rPr lang="en-US" sz="1800" dirty="0" err="1">
                <a:latin typeface="Andale Mono"/>
                <a:cs typeface="Andale Mono"/>
              </a:rPr>
              <a:t>DummyClassifier</a:t>
            </a:r>
            <a:r>
              <a:rPr lang="en-US" sz="1800" dirty="0">
                <a:latin typeface="Andale Mono"/>
                <a:cs typeface="Andale Mono"/>
              </a:rPr>
              <a:t>(strategy='most_frequent',</a:t>
            </a:r>
            <a:r>
              <a:rPr lang="en-US" sz="1800" dirty="0" err="1">
                <a:latin typeface="Andale Mono"/>
                <a:cs typeface="Andale Mono"/>
              </a:rPr>
              <a:t>random_state</a:t>
            </a:r>
            <a:r>
              <a:rPr lang="en-US" sz="1800" dirty="0">
                <a:latin typeface="Andale Mono"/>
                <a:cs typeface="Andale Mono"/>
              </a:rPr>
              <a:t>=0</a:t>
            </a:r>
            <a:r>
              <a:rPr lang="en-US" sz="18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dc = </a:t>
            </a:r>
            <a:r>
              <a:rPr lang="en-US" sz="1800" dirty="0" err="1">
                <a:latin typeface="Andale Mono"/>
                <a:cs typeface="Andale Mono"/>
              </a:rPr>
              <a:t>dc.fit</a:t>
            </a:r>
            <a:r>
              <a:rPr lang="en-US" sz="1800" dirty="0">
                <a:latin typeface="Andale Mono"/>
                <a:cs typeface="Andale Mono"/>
              </a:rPr>
              <a:t>(</a:t>
            </a:r>
            <a:r>
              <a:rPr lang="en-US" sz="1800" dirty="0" err="1">
                <a:latin typeface="Andale Mono"/>
                <a:cs typeface="Andale Mono"/>
              </a:rPr>
              <a:t>X_train</a:t>
            </a:r>
            <a:r>
              <a:rPr lang="en-US" sz="1800" dirty="0">
                <a:latin typeface="Andale Mono"/>
                <a:cs typeface="Andale Mono"/>
              </a:rPr>
              <a:t>, </a:t>
            </a:r>
            <a:r>
              <a:rPr lang="en-US" sz="1800" dirty="0" err="1">
                <a:latin typeface="Andale Mono"/>
                <a:cs typeface="Andale Mono"/>
              </a:rPr>
              <a:t>y_train</a:t>
            </a:r>
            <a:r>
              <a:rPr lang="en-US" sz="1800" dirty="0">
                <a:latin typeface="Andale Mono"/>
                <a:cs typeface="Andale Mono"/>
              </a:rPr>
              <a:t>)</a:t>
            </a:r>
          </a:p>
          <a:p>
            <a:pPr marL="0" indent="0" eaLnBrk="1" hangingPunct="1">
              <a:buFont typeface="Wingdings" charset="0"/>
              <a:buNone/>
            </a:pPr>
            <a:endParaRPr lang="en-US" sz="1800" dirty="0">
              <a:latin typeface="Andale Mono"/>
              <a:cs typeface="Andale Mono"/>
            </a:endParaRPr>
          </a:p>
        </p:txBody>
      </p:sp>
      <p:graphicFrame>
        <p:nvGraphicFramePr>
          <p:cNvPr id="27758" name="Group 110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74" name="Text Box 111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Training Data Set</a:t>
            </a:r>
          </a:p>
        </p:txBody>
      </p:sp>
      <p:sp>
        <p:nvSpPr>
          <p:cNvPr id="14375" name="Text Box 112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4378" name="Rectangle 115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4379" name="Line 116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0" name="Line 118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4381" name="Group 140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4385" name="AutoShape 117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4386" name="Group 13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4387" name="Rectangle 127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8" name="Rectangle 128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9" name="Rectangle 129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0" name="Rectangle 130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1" name="Rectangle 131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Rectangle 132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Rectangle 133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Rectangle 134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5" name="Rectangle 135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Rectangle 136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7" name="Rectangle 137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8" name="Rectangle 138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Right Brace 1"/>
          <p:cNvSpPr/>
          <p:nvPr/>
        </p:nvSpPr>
        <p:spPr>
          <a:xfrm rot="16200000" flipH="1">
            <a:off x="4004308" y="3078262"/>
            <a:ext cx="877156" cy="14181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/>
          <p:cNvSpPr/>
          <p:nvPr/>
        </p:nvSpPr>
        <p:spPr>
          <a:xfrm rot="16200000" flipH="1">
            <a:off x="5081431" y="3419319"/>
            <a:ext cx="877155" cy="73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36830" y="5732739"/>
            <a:ext cx="1271787" cy="35088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75463" y="5731982"/>
            <a:ext cx="1271787" cy="35088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1"/>
          </p:cNvCxnSpPr>
          <p:nvPr/>
        </p:nvCxnSpPr>
        <p:spPr>
          <a:xfrm flipH="1">
            <a:off x="2428744" y="4225927"/>
            <a:ext cx="2014143" cy="1506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435815" y="4226684"/>
            <a:ext cx="2014143" cy="1506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537769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Training Classifiers</a:t>
            </a:r>
            <a:endParaRPr lang="en-US" dirty="0">
              <a:latin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3278" y="5359872"/>
            <a:ext cx="8730722" cy="102201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dc = </a:t>
            </a:r>
            <a:r>
              <a:rPr lang="en-US" sz="1800" dirty="0" err="1">
                <a:latin typeface="Andale Mono"/>
                <a:cs typeface="Andale Mono"/>
              </a:rPr>
              <a:t>DummyClassifier</a:t>
            </a:r>
            <a:r>
              <a:rPr lang="en-US" sz="1800" dirty="0">
                <a:latin typeface="Andale Mono"/>
                <a:cs typeface="Andale Mono"/>
              </a:rPr>
              <a:t>(strategy='most_frequent',</a:t>
            </a:r>
            <a:r>
              <a:rPr lang="en-US" sz="1800" dirty="0" err="1">
                <a:latin typeface="Andale Mono"/>
                <a:cs typeface="Andale Mono"/>
              </a:rPr>
              <a:t>random_state</a:t>
            </a:r>
            <a:r>
              <a:rPr lang="en-US" sz="1800" dirty="0">
                <a:latin typeface="Andale Mono"/>
                <a:cs typeface="Andale Mono"/>
              </a:rPr>
              <a:t>=0</a:t>
            </a:r>
            <a:r>
              <a:rPr lang="en-US" sz="18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dc = </a:t>
            </a:r>
            <a:r>
              <a:rPr lang="en-US" sz="1800" dirty="0" err="1">
                <a:latin typeface="Andale Mono"/>
                <a:cs typeface="Andale Mono"/>
              </a:rPr>
              <a:t>dc.fit</a:t>
            </a:r>
            <a:r>
              <a:rPr lang="en-US" sz="1800" dirty="0" smtClean="0">
                <a:latin typeface="Andale Mono"/>
                <a:cs typeface="Andale Mono"/>
              </a:rPr>
              <a:t>(</a:t>
            </a:r>
            <a:r>
              <a:rPr lang="en-US" sz="1800" dirty="0" err="1" smtClean="0">
                <a:latin typeface="Andale Mono"/>
                <a:cs typeface="Andale Mono"/>
              </a:rPr>
              <a:t>X_opt</a:t>
            </a:r>
            <a:r>
              <a:rPr lang="en-US" sz="1800" dirty="0" smtClean="0">
                <a:latin typeface="Andale Mono"/>
                <a:cs typeface="Andale Mono"/>
              </a:rPr>
              <a:t>, </a:t>
            </a:r>
            <a:r>
              <a:rPr lang="en-US" sz="1800" dirty="0" err="1" smtClean="0">
                <a:latin typeface="Andale Mono"/>
                <a:cs typeface="Andale Mono"/>
              </a:rPr>
              <a:t>y_opt</a:t>
            </a:r>
            <a:r>
              <a:rPr lang="en-US" sz="1800" dirty="0" smtClean="0">
                <a:latin typeface="Andale Mono"/>
                <a:cs typeface="Andale Mono"/>
              </a:rPr>
              <a:t>)</a:t>
            </a:r>
            <a:endParaRPr lang="en-US" sz="1800" dirty="0">
              <a:latin typeface="Andale Mono"/>
              <a:cs typeface="Andale Mono"/>
            </a:endParaRPr>
          </a:p>
          <a:p>
            <a:pPr marL="0" indent="0" eaLnBrk="1" hangingPunct="1">
              <a:buFont typeface="Wingdings" charset="0"/>
              <a:buNone/>
            </a:pPr>
            <a:endParaRPr lang="en-US" sz="1800" dirty="0">
              <a:latin typeface="Andale Mono"/>
              <a:cs typeface="Andale Mono"/>
            </a:endParaRPr>
          </a:p>
        </p:txBody>
      </p:sp>
      <p:graphicFrame>
        <p:nvGraphicFramePr>
          <p:cNvPr id="27758" name="Group 110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74" name="Text Box 111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Training Data Set</a:t>
            </a:r>
          </a:p>
        </p:txBody>
      </p:sp>
      <p:sp>
        <p:nvSpPr>
          <p:cNvPr id="14375" name="Text Box 112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4378" name="Rectangle 115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4379" name="Line 116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0" name="Line 118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4381" name="Group 140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4385" name="AutoShape 117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4386" name="Group 13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4387" name="Rectangle 127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8" name="Rectangle 128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9" name="Rectangle 129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0" name="Rectangle 130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1" name="Rectangle 131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Rectangle 132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Rectangle 133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Rectangle 134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5" name="Rectangle 135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Rectangle 136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7" name="Rectangle 137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8" name="Rectangle 138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9" name="Rectangle 28"/>
          <p:cNvSpPr/>
          <p:nvPr/>
        </p:nvSpPr>
        <p:spPr>
          <a:xfrm>
            <a:off x="994837" y="5759178"/>
            <a:ext cx="1271787" cy="35088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8524" y="5731982"/>
            <a:ext cx="425370" cy="35088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715719" y="2428991"/>
            <a:ext cx="4804144" cy="3302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30" idx="0"/>
          </p:cNvCxnSpPr>
          <p:nvPr/>
        </p:nvCxnSpPr>
        <p:spPr>
          <a:xfrm flipH="1">
            <a:off x="571209" y="4226684"/>
            <a:ext cx="5677191" cy="15052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043619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128943" y="1579745"/>
            <a:ext cx="8274086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Andale Mono"/>
                <a:cs typeface="Andale Mono"/>
              </a:rPr>
              <a:t>skf</a:t>
            </a:r>
            <a:r>
              <a:rPr lang="en-US" sz="2000" dirty="0">
                <a:latin typeface="Andale Mono"/>
                <a:cs typeface="Andale Mono"/>
              </a:rPr>
              <a:t> = </a:t>
            </a:r>
            <a:r>
              <a:rPr lang="en-US" sz="2000" dirty="0" err="1">
                <a:latin typeface="Andale Mono"/>
                <a:cs typeface="Andale Mono"/>
              </a:rPr>
              <a:t>cross_validation.StratifiedKFold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y_opt</a:t>
            </a:r>
            <a:r>
              <a:rPr lang="en-US" sz="2000" dirty="0">
                <a:latin typeface="Andale Mono"/>
                <a:cs typeface="Andale Mono"/>
              </a:rPr>
              <a:t>, 10)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for train, test in </a:t>
            </a:r>
            <a:r>
              <a:rPr lang="en-US" sz="2000" dirty="0" err="1">
                <a:latin typeface="Andale Mono"/>
                <a:cs typeface="Andale Mono"/>
              </a:rPr>
              <a:t>skf</a:t>
            </a:r>
            <a:r>
              <a:rPr lang="en-US" sz="2000" dirty="0" smtClean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    </a:t>
            </a:r>
            <a:r>
              <a:rPr lang="en-US" sz="2000" dirty="0" err="1">
                <a:latin typeface="Andale Mono"/>
                <a:cs typeface="Andale Mono"/>
              </a:rPr>
              <a:t>X_train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X_test</a:t>
            </a:r>
            <a:r>
              <a:rPr lang="en-US" sz="2000" dirty="0">
                <a:latin typeface="Andale Mono"/>
                <a:cs typeface="Andale Mono"/>
              </a:rPr>
              <a:t> = </a:t>
            </a:r>
            <a:r>
              <a:rPr lang="en-US" sz="2000" dirty="0" err="1">
                <a:latin typeface="Andale Mono"/>
                <a:cs typeface="Andale Mono"/>
              </a:rPr>
              <a:t>X_opt</a:t>
            </a:r>
            <a:r>
              <a:rPr lang="en-US" sz="2000" dirty="0">
                <a:latin typeface="Andale Mono"/>
                <a:cs typeface="Andale Mono"/>
              </a:rPr>
              <a:t>[train], </a:t>
            </a:r>
            <a:r>
              <a:rPr lang="en-US" sz="2000" dirty="0" err="1">
                <a:latin typeface="Andale Mono"/>
                <a:cs typeface="Andale Mono"/>
              </a:rPr>
              <a:t>X_opt</a:t>
            </a:r>
            <a:r>
              <a:rPr lang="en-US" sz="2000" dirty="0">
                <a:latin typeface="Andale Mono"/>
                <a:cs typeface="Andale Mono"/>
              </a:rPr>
              <a:t>[test]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err="1">
                <a:latin typeface="Andale Mono"/>
                <a:cs typeface="Andale Mono"/>
              </a:rPr>
              <a:t>y_train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y_test</a:t>
            </a:r>
            <a:r>
              <a:rPr lang="en-US" sz="2000" dirty="0">
                <a:latin typeface="Andale Mono"/>
                <a:cs typeface="Andale Mono"/>
              </a:rPr>
              <a:t> = </a:t>
            </a:r>
            <a:r>
              <a:rPr lang="en-US" sz="2000" dirty="0" err="1">
                <a:latin typeface="Andale Mono"/>
                <a:cs typeface="Andale Mono"/>
              </a:rPr>
              <a:t>y_opt</a:t>
            </a:r>
            <a:r>
              <a:rPr lang="en-US" sz="2000" dirty="0">
                <a:latin typeface="Andale Mono"/>
                <a:cs typeface="Andale Mono"/>
              </a:rPr>
              <a:t>[train], </a:t>
            </a:r>
            <a:r>
              <a:rPr lang="en-US" sz="2000" dirty="0" err="1">
                <a:latin typeface="Andale Mono"/>
                <a:cs typeface="Andale Mono"/>
              </a:rPr>
              <a:t>y_opt</a:t>
            </a:r>
            <a:r>
              <a:rPr lang="en-US" sz="2000" dirty="0">
                <a:latin typeface="Andale Mono"/>
                <a:cs typeface="Andale Mono"/>
              </a:rPr>
              <a:t>[test]</a:t>
            </a:r>
            <a:endParaRPr lang="en-US" sz="20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</a:t>
            </a:r>
            <a:r>
              <a:rPr lang="en-US" sz="2000" dirty="0" smtClean="0">
                <a:latin typeface="Andale Mono"/>
                <a:cs typeface="Andale Mono"/>
              </a:rPr>
              <a:t>  # </a:t>
            </a:r>
            <a:r>
              <a:rPr lang="en-US" sz="2000" dirty="0">
                <a:latin typeface="Andale Mono"/>
                <a:cs typeface="Andale Mono"/>
              </a:rPr>
              <a:t>train the </a:t>
            </a:r>
            <a:r>
              <a:rPr lang="en-US" sz="2000" dirty="0" smtClean="0">
                <a:latin typeface="Andale Mono"/>
                <a:cs typeface="Andale Mono"/>
              </a:rPr>
              <a:t>classifier</a:t>
            </a: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   dc </a:t>
            </a:r>
            <a:r>
              <a:rPr lang="en-US" sz="2000" dirty="0">
                <a:latin typeface="Andale Mono"/>
                <a:cs typeface="Andale Mono"/>
              </a:rPr>
              <a:t>= </a:t>
            </a:r>
            <a:r>
              <a:rPr lang="en-US" sz="2000" dirty="0" err="1">
                <a:latin typeface="Andale Mono"/>
                <a:cs typeface="Andale Mono"/>
              </a:rPr>
              <a:t>dc.fit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X_train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y_train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</a:t>
            </a:r>
            <a:r>
              <a:rPr lang="en-US" sz="2000" dirty="0" smtClean="0">
                <a:latin typeface="Andale Mono"/>
                <a:cs typeface="Andale Mono"/>
              </a:rPr>
              <a:t>  # </a:t>
            </a:r>
            <a:r>
              <a:rPr lang="en-US" sz="2000" dirty="0">
                <a:latin typeface="Andale Mono"/>
                <a:cs typeface="Andale Mono"/>
              </a:rPr>
              <a:t>test the </a:t>
            </a:r>
            <a:r>
              <a:rPr lang="en-US" sz="2000" dirty="0" smtClean="0">
                <a:latin typeface="Andale Mono"/>
                <a:cs typeface="Andale Mono"/>
              </a:rPr>
              <a:t>classifier</a:t>
            </a:r>
            <a:endParaRPr lang="en-US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</a:t>
            </a:r>
            <a:r>
              <a:rPr lang="en-US" sz="2000" dirty="0" err="1" smtClean="0">
                <a:latin typeface="Andale Mono"/>
                <a:cs typeface="Andale Mono"/>
              </a:rPr>
              <a:t>dc_pred</a:t>
            </a:r>
            <a:r>
              <a:rPr lang="en-US" sz="2000" dirty="0" smtClean="0">
                <a:latin typeface="Andale Mono"/>
                <a:cs typeface="Andale Mono"/>
              </a:rPr>
              <a:t> </a:t>
            </a:r>
            <a:r>
              <a:rPr lang="en-US" sz="2000" dirty="0">
                <a:latin typeface="Andale Mono"/>
                <a:cs typeface="Andale Mono"/>
              </a:rPr>
              <a:t>= </a:t>
            </a:r>
            <a:r>
              <a:rPr lang="en-US" sz="2000" dirty="0" err="1">
                <a:latin typeface="Andale Mono"/>
                <a:cs typeface="Andale Mono"/>
              </a:rPr>
              <a:t>dc.predict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X_test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</a:t>
            </a:r>
            <a:r>
              <a:rPr lang="en-US" sz="2000" dirty="0" smtClean="0">
                <a:latin typeface="Andale Mono"/>
                <a:cs typeface="Andale Mono"/>
              </a:rPr>
              <a:t>  # </a:t>
            </a:r>
            <a:r>
              <a:rPr lang="en-US" sz="2000" dirty="0">
                <a:latin typeface="Andale Mono"/>
                <a:cs typeface="Andale Mono"/>
              </a:rPr>
              <a:t>calculate metrics relating how well they did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</a:t>
            </a:r>
            <a:r>
              <a:rPr lang="en-US" sz="2000" dirty="0" smtClean="0">
                <a:latin typeface="Andale Mono"/>
                <a:cs typeface="Andale Mono"/>
              </a:rPr>
              <a:t> </a:t>
            </a:r>
            <a:r>
              <a:rPr lang="en-US" sz="2000" dirty="0" err="1" smtClean="0">
                <a:latin typeface="Andale Mono"/>
                <a:cs typeface="Andale Mono"/>
              </a:rPr>
              <a:t>dc_accuracy</a:t>
            </a:r>
            <a:r>
              <a:rPr lang="en-US" sz="2000" dirty="0" smtClean="0">
                <a:latin typeface="Andale Mono"/>
                <a:cs typeface="Andale Mono"/>
              </a:rPr>
              <a:t> </a:t>
            </a:r>
            <a:r>
              <a:rPr lang="en-US" sz="2000" dirty="0">
                <a:latin typeface="Andale Mono"/>
                <a:cs typeface="Andale Mono"/>
              </a:rPr>
              <a:t>= </a:t>
            </a:r>
            <a:r>
              <a:rPr lang="en-US" sz="2000" dirty="0" err="1">
                <a:latin typeface="Andale Mono"/>
                <a:cs typeface="Andale Mono"/>
              </a:rPr>
              <a:t>metrics.accuracy_score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</a:t>
            </a:r>
            <a:r>
              <a:rPr lang="en-US" sz="2000" dirty="0" smtClean="0">
                <a:latin typeface="Andale Mono"/>
                <a:cs typeface="Andale Mono"/>
              </a:rPr>
              <a:t>         </a:t>
            </a:r>
            <a:r>
              <a:rPr lang="en-US" sz="2000" dirty="0" err="1" smtClean="0">
                <a:latin typeface="Andale Mono"/>
                <a:cs typeface="Andale Mono"/>
              </a:rPr>
              <a:t>y_test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dc_pred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   </a:t>
            </a:r>
            <a:r>
              <a:rPr lang="en-US" sz="2000" dirty="0" err="1">
                <a:latin typeface="Andale Mono"/>
                <a:cs typeface="Andale Mono"/>
              </a:rPr>
              <a:t>dc_acc_scores</a:t>
            </a:r>
            <a:r>
              <a:rPr lang="en-US" sz="2000" dirty="0">
                <a:latin typeface="Andale Mono"/>
                <a:cs typeface="Andale Mono"/>
              </a:rPr>
              <a:t> = </a:t>
            </a:r>
            <a:r>
              <a:rPr lang="en-US" sz="2000" dirty="0" err="1">
                <a:latin typeface="Andale Mono"/>
                <a:cs typeface="Andale Mono"/>
              </a:rPr>
              <a:t>dc_acc_scores</a:t>
            </a:r>
            <a:r>
              <a:rPr lang="en-US" sz="2000" dirty="0">
                <a:latin typeface="Andale Mono"/>
                <a:cs typeface="Andale Mono"/>
              </a:rPr>
              <a:t> + [</a:t>
            </a:r>
            <a:r>
              <a:rPr lang="en-US" sz="2000" dirty="0" err="1">
                <a:latin typeface="Andale Mono"/>
                <a:cs typeface="Andale Mono"/>
              </a:rPr>
              <a:t>dc_accuracy</a:t>
            </a:r>
            <a:r>
              <a:rPr lang="en-US" sz="2000" dirty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endParaRPr lang="en-US" sz="2000" dirty="0" smtClean="0">
              <a:latin typeface="Andale Mono"/>
              <a:cs typeface="Andale Mon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Using </a:t>
            </a:r>
            <a:r>
              <a:rPr lang="en-US" sz="2800" dirty="0" err="1" smtClean="0"/>
              <a:t>Kfold</a:t>
            </a:r>
            <a:r>
              <a:rPr lang="en-US" sz="2800" dirty="0" smtClean="0"/>
              <a:t> Validation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z="700" smtClean="0"/>
              <a:t>3/4/15</a:t>
            </a:fld>
            <a:endParaRPr lang="en-US" sz="7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7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z="3600" smtClean="0"/>
              <a:t>36</a:t>
            </a:fld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465995" y="2025610"/>
            <a:ext cx="7882681" cy="11252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Line Callout 1 7"/>
          <p:cNvSpPr/>
          <p:nvPr/>
        </p:nvSpPr>
        <p:spPr>
          <a:xfrm>
            <a:off x="2748636" y="3637274"/>
            <a:ext cx="3936596" cy="1134980"/>
          </a:xfrm>
          <a:prstGeom prst="borderCallout1">
            <a:avLst>
              <a:gd name="adj1" fmla="val 51693"/>
              <a:gd name="adj2" fmla="val -4201"/>
              <a:gd name="adj3" fmla="val -26439"/>
              <a:gd name="adj4" fmla="val -18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We loop and select a different fold for </a:t>
            </a:r>
            <a:r>
              <a:rPr lang="en-US" sz="2000" dirty="0" err="1" smtClean="0"/>
              <a:t>traininng</a:t>
            </a:r>
            <a:r>
              <a:rPr lang="en-US" sz="2000" dirty="0" smtClean="0"/>
              <a:t>/testing each time from the optimization set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3262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128943" y="1579745"/>
            <a:ext cx="8274086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err="1" smtClean="0">
                <a:latin typeface="Andale Mono"/>
                <a:cs typeface="Andale Mono"/>
              </a:rPr>
              <a:t>skf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cross_validation.StratifiedKFold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latin typeface="Andale Mono"/>
                <a:cs typeface="Andale Mono"/>
              </a:rPr>
              <a:t>y_opt</a:t>
            </a:r>
            <a:r>
              <a:rPr lang="en-US" sz="2000" dirty="0" smtClean="0">
                <a:latin typeface="Andale Mono"/>
                <a:cs typeface="Andale Mono"/>
              </a:rPr>
              <a:t>, 10)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for train, test in </a:t>
            </a:r>
            <a:r>
              <a:rPr lang="en-US" sz="2000" dirty="0" err="1" smtClean="0">
                <a:latin typeface="Andale Mono"/>
                <a:cs typeface="Andale Mono"/>
              </a:rPr>
              <a:t>skf</a:t>
            </a:r>
            <a:r>
              <a:rPr lang="en-US" sz="2000" dirty="0" smtClean="0">
                <a:latin typeface="Andale Mono"/>
                <a:cs typeface="Andale Mono"/>
              </a:rPr>
              <a:t>: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 </a:t>
            </a:r>
            <a:r>
              <a:rPr lang="en-US" sz="2000" dirty="0" err="1" smtClean="0">
                <a:latin typeface="Andale Mono"/>
                <a:cs typeface="Andale Mono"/>
              </a:rPr>
              <a:t>X_train</a:t>
            </a:r>
            <a:r>
              <a:rPr lang="en-US" sz="2000" dirty="0" smtClean="0">
                <a:latin typeface="Andale Mono"/>
                <a:cs typeface="Andale Mono"/>
              </a:rPr>
              <a:t>, </a:t>
            </a:r>
            <a:r>
              <a:rPr lang="en-US" sz="2000" dirty="0" err="1" smtClean="0">
                <a:latin typeface="Andale Mono"/>
                <a:cs typeface="Andale Mono"/>
              </a:rPr>
              <a:t>X_test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X_opt</a:t>
            </a:r>
            <a:r>
              <a:rPr lang="en-US" sz="2000" dirty="0" smtClean="0">
                <a:latin typeface="Andale Mono"/>
                <a:cs typeface="Andale Mono"/>
              </a:rPr>
              <a:t>[train], </a:t>
            </a:r>
            <a:r>
              <a:rPr lang="en-US" sz="2000" dirty="0" err="1" smtClean="0">
                <a:latin typeface="Andale Mono"/>
                <a:cs typeface="Andale Mono"/>
              </a:rPr>
              <a:t>X_opt</a:t>
            </a:r>
            <a:r>
              <a:rPr lang="en-US" sz="2000" dirty="0" smtClean="0">
                <a:latin typeface="Andale Mono"/>
                <a:cs typeface="Andale Mono"/>
              </a:rPr>
              <a:t>[test]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 </a:t>
            </a:r>
            <a:r>
              <a:rPr lang="en-US" sz="2000" dirty="0" err="1" smtClean="0">
                <a:latin typeface="Andale Mono"/>
                <a:cs typeface="Andale Mono"/>
              </a:rPr>
              <a:t>y_train</a:t>
            </a:r>
            <a:r>
              <a:rPr lang="en-US" sz="2000" dirty="0" smtClean="0">
                <a:latin typeface="Andale Mono"/>
                <a:cs typeface="Andale Mono"/>
              </a:rPr>
              <a:t>, </a:t>
            </a:r>
            <a:r>
              <a:rPr lang="en-US" sz="2000" dirty="0" err="1" smtClean="0">
                <a:latin typeface="Andale Mono"/>
                <a:cs typeface="Andale Mono"/>
              </a:rPr>
              <a:t>y_test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y_opt</a:t>
            </a:r>
            <a:r>
              <a:rPr lang="en-US" sz="2000" dirty="0" smtClean="0">
                <a:latin typeface="Andale Mono"/>
                <a:cs typeface="Andale Mono"/>
              </a:rPr>
              <a:t>[train], </a:t>
            </a:r>
            <a:r>
              <a:rPr lang="en-US" sz="2000" dirty="0" err="1" smtClean="0">
                <a:latin typeface="Andale Mono"/>
                <a:cs typeface="Andale Mono"/>
              </a:rPr>
              <a:t>y_opt</a:t>
            </a:r>
            <a:r>
              <a:rPr lang="en-US" sz="2000" dirty="0" smtClean="0">
                <a:latin typeface="Andale Mono"/>
                <a:cs typeface="Andale Mono"/>
              </a:rPr>
              <a:t>[test]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# train the classifier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dc = </a:t>
            </a:r>
            <a:r>
              <a:rPr lang="en-US" sz="2000" dirty="0" err="1" smtClean="0">
                <a:latin typeface="Andale Mono"/>
                <a:cs typeface="Andale Mono"/>
              </a:rPr>
              <a:t>dc.fit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latin typeface="Andale Mono"/>
                <a:cs typeface="Andale Mono"/>
              </a:rPr>
              <a:t>X_train</a:t>
            </a:r>
            <a:r>
              <a:rPr lang="en-US" sz="2000" dirty="0" smtClean="0">
                <a:latin typeface="Andale Mono"/>
                <a:cs typeface="Andale Mono"/>
              </a:rPr>
              <a:t>, </a:t>
            </a:r>
            <a:r>
              <a:rPr lang="en-US" sz="2000" dirty="0" err="1" smtClean="0">
                <a:latin typeface="Andale Mono"/>
                <a:cs typeface="Andale Mono"/>
              </a:rPr>
              <a:t>y_train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# test the classifier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</a:t>
            </a:r>
            <a:r>
              <a:rPr lang="en-US" sz="2000" dirty="0" err="1" smtClean="0">
                <a:latin typeface="Andale Mono"/>
                <a:cs typeface="Andale Mono"/>
              </a:rPr>
              <a:t>dc_pred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dc.predict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latin typeface="Andale Mono"/>
                <a:cs typeface="Andale Mono"/>
              </a:rPr>
              <a:t>X_test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# calculate metrics relating how well they did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</a:t>
            </a:r>
            <a:r>
              <a:rPr lang="en-US" sz="2000" dirty="0" err="1" smtClean="0">
                <a:latin typeface="Andale Mono"/>
                <a:cs typeface="Andale Mono"/>
              </a:rPr>
              <a:t>dc_accuracy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metrics.accuracy_score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       </a:t>
            </a:r>
            <a:r>
              <a:rPr lang="en-US" sz="2000" dirty="0" err="1" smtClean="0">
                <a:latin typeface="Andale Mono"/>
                <a:cs typeface="Andale Mono"/>
              </a:rPr>
              <a:t>y_test</a:t>
            </a:r>
            <a:r>
              <a:rPr lang="en-US" sz="2000" dirty="0" smtClean="0">
                <a:latin typeface="Andale Mono"/>
                <a:cs typeface="Andale Mono"/>
              </a:rPr>
              <a:t>, </a:t>
            </a:r>
            <a:r>
              <a:rPr lang="en-US" sz="2000" dirty="0" err="1" smtClean="0">
                <a:latin typeface="Andale Mono"/>
                <a:cs typeface="Andale Mono"/>
              </a:rPr>
              <a:t>dc_pred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</a:t>
            </a:r>
            <a:r>
              <a:rPr lang="en-US" sz="2000" dirty="0" err="1" smtClean="0">
                <a:latin typeface="Andale Mono"/>
                <a:cs typeface="Andale Mono"/>
              </a:rPr>
              <a:t>dc_acc_scores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dc_acc_scores</a:t>
            </a:r>
            <a:r>
              <a:rPr lang="en-US" sz="2000" dirty="0" smtClean="0">
                <a:latin typeface="Andale Mono"/>
                <a:cs typeface="Andale Mono"/>
              </a:rPr>
              <a:t> + [</a:t>
            </a:r>
            <a:r>
              <a:rPr lang="en-US" sz="2000" dirty="0" err="1" smtClean="0">
                <a:latin typeface="Andale Mono"/>
                <a:cs typeface="Andale Mono"/>
              </a:rPr>
              <a:t>dc_accuracy</a:t>
            </a:r>
            <a:r>
              <a:rPr lang="en-US" sz="2000" dirty="0" smtClean="0">
                <a:latin typeface="Andale Mono"/>
                <a:cs typeface="Andale Mono"/>
              </a:rPr>
              <a:t>]</a:t>
            </a:r>
          </a:p>
          <a:p>
            <a:pPr marL="0" indent="0">
              <a:buFont typeface="Arial"/>
              <a:buNone/>
            </a:pPr>
            <a:endParaRPr lang="en-US" sz="2000" dirty="0" smtClean="0">
              <a:latin typeface="Andale Mono"/>
              <a:cs typeface="Andale Mon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Using </a:t>
            </a:r>
            <a:r>
              <a:rPr lang="en-US" sz="2800" dirty="0" err="1" smtClean="0"/>
              <a:t>Kfold</a:t>
            </a:r>
            <a:r>
              <a:rPr lang="en-US" sz="2800" dirty="0" smtClean="0"/>
              <a:t> Validation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z="700" smtClean="0"/>
              <a:t>3/4/15</a:t>
            </a:fld>
            <a:endParaRPr lang="en-US" sz="7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7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z="3600" smtClean="0"/>
              <a:t>37</a:t>
            </a:fld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465995" y="3074643"/>
            <a:ext cx="7882681" cy="11252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Line Callout 1 7"/>
          <p:cNvSpPr/>
          <p:nvPr/>
        </p:nvSpPr>
        <p:spPr>
          <a:xfrm>
            <a:off x="2748635" y="4476795"/>
            <a:ext cx="4485937" cy="757758"/>
          </a:xfrm>
          <a:prstGeom prst="borderCallout1">
            <a:avLst>
              <a:gd name="adj1" fmla="val 51693"/>
              <a:gd name="adj2" fmla="val -4201"/>
              <a:gd name="adj3" fmla="val -26439"/>
              <a:gd name="adj4" fmla="val -18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Train the classifier with the training set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3722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128943" y="1579745"/>
            <a:ext cx="8274086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err="1" smtClean="0">
                <a:latin typeface="Andale Mono"/>
                <a:cs typeface="Andale Mono"/>
              </a:rPr>
              <a:t>skf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cross_validation.StratifiedKFold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latin typeface="Andale Mono"/>
                <a:cs typeface="Andale Mono"/>
              </a:rPr>
              <a:t>y_opt</a:t>
            </a:r>
            <a:r>
              <a:rPr lang="en-US" sz="2000" dirty="0" smtClean="0">
                <a:latin typeface="Andale Mono"/>
                <a:cs typeface="Andale Mono"/>
              </a:rPr>
              <a:t>, 10)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for train, test in </a:t>
            </a:r>
            <a:r>
              <a:rPr lang="en-US" sz="2000" dirty="0" err="1" smtClean="0">
                <a:latin typeface="Andale Mono"/>
                <a:cs typeface="Andale Mono"/>
              </a:rPr>
              <a:t>skf</a:t>
            </a:r>
            <a:r>
              <a:rPr lang="en-US" sz="2000" dirty="0" smtClean="0">
                <a:latin typeface="Andale Mono"/>
                <a:cs typeface="Andale Mono"/>
              </a:rPr>
              <a:t>: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 </a:t>
            </a:r>
            <a:r>
              <a:rPr lang="en-US" sz="2000" dirty="0" err="1" smtClean="0">
                <a:latin typeface="Andale Mono"/>
                <a:cs typeface="Andale Mono"/>
              </a:rPr>
              <a:t>X_train</a:t>
            </a:r>
            <a:r>
              <a:rPr lang="en-US" sz="2000" dirty="0" smtClean="0">
                <a:latin typeface="Andale Mono"/>
                <a:cs typeface="Andale Mono"/>
              </a:rPr>
              <a:t>, </a:t>
            </a:r>
            <a:r>
              <a:rPr lang="en-US" sz="2000" dirty="0" err="1" smtClean="0">
                <a:latin typeface="Andale Mono"/>
                <a:cs typeface="Andale Mono"/>
              </a:rPr>
              <a:t>X_test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X_opt</a:t>
            </a:r>
            <a:r>
              <a:rPr lang="en-US" sz="2000" dirty="0" smtClean="0">
                <a:latin typeface="Andale Mono"/>
                <a:cs typeface="Andale Mono"/>
              </a:rPr>
              <a:t>[train], </a:t>
            </a:r>
            <a:r>
              <a:rPr lang="en-US" sz="2000" dirty="0" err="1" smtClean="0">
                <a:latin typeface="Andale Mono"/>
                <a:cs typeface="Andale Mono"/>
              </a:rPr>
              <a:t>X_opt</a:t>
            </a:r>
            <a:r>
              <a:rPr lang="en-US" sz="2000" dirty="0" smtClean="0">
                <a:latin typeface="Andale Mono"/>
                <a:cs typeface="Andale Mono"/>
              </a:rPr>
              <a:t>[test]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 </a:t>
            </a:r>
            <a:r>
              <a:rPr lang="en-US" sz="2000" dirty="0" err="1" smtClean="0">
                <a:latin typeface="Andale Mono"/>
                <a:cs typeface="Andale Mono"/>
              </a:rPr>
              <a:t>y_train</a:t>
            </a:r>
            <a:r>
              <a:rPr lang="en-US" sz="2000" dirty="0" smtClean="0">
                <a:latin typeface="Andale Mono"/>
                <a:cs typeface="Andale Mono"/>
              </a:rPr>
              <a:t>, </a:t>
            </a:r>
            <a:r>
              <a:rPr lang="en-US" sz="2000" dirty="0" err="1" smtClean="0">
                <a:latin typeface="Andale Mono"/>
                <a:cs typeface="Andale Mono"/>
              </a:rPr>
              <a:t>y_test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y_opt</a:t>
            </a:r>
            <a:r>
              <a:rPr lang="en-US" sz="2000" dirty="0" smtClean="0">
                <a:latin typeface="Andale Mono"/>
                <a:cs typeface="Andale Mono"/>
              </a:rPr>
              <a:t>[train], </a:t>
            </a:r>
            <a:r>
              <a:rPr lang="en-US" sz="2000" dirty="0" err="1" smtClean="0">
                <a:latin typeface="Andale Mono"/>
                <a:cs typeface="Andale Mono"/>
              </a:rPr>
              <a:t>y_opt</a:t>
            </a:r>
            <a:r>
              <a:rPr lang="en-US" sz="2000" dirty="0" smtClean="0">
                <a:latin typeface="Andale Mono"/>
                <a:cs typeface="Andale Mono"/>
              </a:rPr>
              <a:t>[test]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# train the classifier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dc = </a:t>
            </a:r>
            <a:r>
              <a:rPr lang="en-US" sz="2000" dirty="0" err="1" smtClean="0">
                <a:latin typeface="Andale Mono"/>
                <a:cs typeface="Andale Mono"/>
              </a:rPr>
              <a:t>dc.fit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latin typeface="Andale Mono"/>
                <a:cs typeface="Andale Mono"/>
              </a:rPr>
              <a:t>X_train</a:t>
            </a:r>
            <a:r>
              <a:rPr lang="en-US" sz="2000" dirty="0" smtClean="0">
                <a:latin typeface="Andale Mono"/>
                <a:cs typeface="Andale Mono"/>
              </a:rPr>
              <a:t>, </a:t>
            </a:r>
            <a:r>
              <a:rPr lang="en-US" sz="2000" dirty="0" err="1" smtClean="0">
                <a:latin typeface="Andale Mono"/>
                <a:cs typeface="Andale Mono"/>
              </a:rPr>
              <a:t>y_train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# test the classifier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</a:t>
            </a:r>
            <a:r>
              <a:rPr lang="en-US" sz="2000" dirty="0" err="1" smtClean="0">
                <a:latin typeface="Andale Mono"/>
                <a:cs typeface="Andale Mono"/>
              </a:rPr>
              <a:t>dc_pred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dc.predict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latin typeface="Andale Mono"/>
                <a:cs typeface="Andale Mono"/>
              </a:rPr>
              <a:t>X_test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# calculate metrics relating how well they did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</a:t>
            </a:r>
            <a:r>
              <a:rPr lang="en-US" sz="2000" dirty="0" err="1" smtClean="0">
                <a:latin typeface="Andale Mono"/>
                <a:cs typeface="Andale Mono"/>
              </a:rPr>
              <a:t>dc_accuracy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metrics.accuracy_score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       </a:t>
            </a:r>
            <a:r>
              <a:rPr lang="en-US" sz="2000" dirty="0" err="1" smtClean="0">
                <a:latin typeface="Andale Mono"/>
                <a:cs typeface="Andale Mono"/>
              </a:rPr>
              <a:t>y_test</a:t>
            </a:r>
            <a:r>
              <a:rPr lang="en-US" sz="2000" dirty="0" smtClean="0">
                <a:latin typeface="Andale Mono"/>
                <a:cs typeface="Andale Mono"/>
              </a:rPr>
              <a:t>, </a:t>
            </a:r>
            <a:r>
              <a:rPr lang="en-US" sz="2000" dirty="0" err="1" smtClean="0">
                <a:latin typeface="Andale Mono"/>
                <a:cs typeface="Andale Mono"/>
              </a:rPr>
              <a:t>dc_pred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</a:t>
            </a:r>
            <a:r>
              <a:rPr lang="en-US" sz="2000" dirty="0" err="1" smtClean="0">
                <a:latin typeface="Andale Mono"/>
                <a:cs typeface="Andale Mono"/>
              </a:rPr>
              <a:t>dc_acc_scores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dc_acc_scores</a:t>
            </a:r>
            <a:r>
              <a:rPr lang="en-US" sz="2000" dirty="0" smtClean="0">
                <a:latin typeface="Andale Mono"/>
                <a:cs typeface="Andale Mono"/>
              </a:rPr>
              <a:t> + [</a:t>
            </a:r>
            <a:r>
              <a:rPr lang="en-US" sz="2000" dirty="0" err="1" smtClean="0">
                <a:latin typeface="Andale Mono"/>
                <a:cs typeface="Andale Mono"/>
              </a:rPr>
              <a:t>dc_accuracy</a:t>
            </a:r>
            <a:r>
              <a:rPr lang="en-US" sz="2000" dirty="0" smtClean="0">
                <a:latin typeface="Andale Mono"/>
                <a:cs typeface="Andale Mono"/>
              </a:rPr>
              <a:t>]</a:t>
            </a:r>
          </a:p>
          <a:p>
            <a:pPr marL="0" indent="0">
              <a:buFont typeface="Arial"/>
              <a:buNone/>
            </a:pPr>
            <a:endParaRPr lang="en-US" sz="2000" dirty="0" smtClean="0">
              <a:latin typeface="Andale Mono"/>
              <a:cs typeface="Andale Mon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Using </a:t>
            </a:r>
            <a:r>
              <a:rPr lang="en-US" sz="2800" dirty="0" err="1" smtClean="0"/>
              <a:t>Kfold</a:t>
            </a:r>
            <a:r>
              <a:rPr lang="en-US" sz="2800" dirty="0" smtClean="0"/>
              <a:t> Validation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z="700" smtClean="0"/>
              <a:t>3/4/15</a:t>
            </a:fld>
            <a:endParaRPr lang="en-US" sz="7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7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z="3600" smtClean="0"/>
              <a:t>38</a:t>
            </a:fld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465995" y="3914164"/>
            <a:ext cx="7882681" cy="11252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Line Callout 1 7"/>
          <p:cNvSpPr/>
          <p:nvPr/>
        </p:nvSpPr>
        <p:spPr>
          <a:xfrm>
            <a:off x="3016020" y="2760902"/>
            <a:ext cx="5332656" cy="757758"/>
          </a:xfrm>
          <a:prstGeom prst="borderCallout1">
            <a:avLst>
              <a:gd name="adj1" fmla="val 51693"/>
              <a:gd name="adj2" fmla="val -4201"/>
              <a:gd name="adj3" fmla="val 141188"/>
              <a:gd name="adj4" fmla="val -25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Test it with the testing set (one of the 10 folds)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9470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Using </a:t>
            </a:r>
            <a:r>
              <a:rPr lang="en-US" sz="2800" dirty="0" err="1" smtClean="0"/>
              <a:t>Kfold</a:t>
            </a:r>
            <a:r>
              <a:rPr lang="en-US" sz="2800" dirty="0" smtClean="0"/>
              <a:t> Validation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579745"/>
            <a:ext cx="8274086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Andale Mono"/>
                <a:cs typeface="Andale Mono"/>
              </a:rPr>
              <a:t>skf</a:t>
            </a:r>
            <a:r>
              <a:rPr lang="en-US" sz="2000" dirty="0">
                <a:latin typeface="Andale Mono"/>
                <a:cs typeface="Andale Mono"/>
              </a:rPr>
              <a:t> = </a:t>
            </a:r>
            <a:r>
              <a:rPr lang="en-US" sz="2000" dirty="0" err="1">
                <a:latin typeface="Andale Mono"/>
                <a:cs typeface="Andale Mono"/>
              </a:rPr>
              <a:t>cross_validation.StratifiedKFold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y_opt</a:t>
            </a:r>
            <a:r>
              <a:rPr lang="en-US" sz="2000" dirty="0">
                <a:latin typeface="Andale Mono"/>
                <a:cs typeface="Andale Mono"/>
              </a:rPr>
              <a:t>, 10)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for train, test in </a:t>
            </a:r>
            <a:r>
              <a:rPr lang="en-US" sz="2000" dirty="0" err="1">
                <a:latin typeface="Andale Mono"/>
                <a:cs typeface="Andale Mono"/>
              </a:rPr>
              <a:t>skf</a:t>
            </a:r>
            <a:r>
              <a:rPr lang="en-US" sz="2000" dirty="0" smtClean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    </a:t>
            </a:r>
            <a:r>
              <a:rPr lang="en-US" sz="2000" dirty="0" err="1">
                <a:latin typeface="Andale Mono"/>
                <a:cs typeface="Andale Mono"/>
              </a:rPr>
              <a:t>X_train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X_test</a:t>
            </a:r>
            <a:r>
              <a:rPr lang="en-US" sz="2000" dirty="0">
                <a:latin typeface="Andale Mono"/>
                <a:cs typeface="Andale Mono"/>
              </a:rPr>
              <a:t> = </a:t>
            </a:r>
            <a:r>
              <a:rPr lang="en-US" sz="2000" dirty="0" err="1">
                <a:latin typeface="Andale Mono"/>
                <a:cs typeface="Andale Mono"/>
              </a:rPr>
              <a:t>X_opt</a:t>
            </a:r>
            <a:r>
              <a:rPr lang="en-US" sz="2000" dirty="0">
                <a:latin typeface="Andale Mono"/>
                <a:cs typeface="Andale Mono"/>
              </a:rPr>
              <a:t>[train], </a:t>
            </a:r>
            <a:r>
              <a:rPr lang="en-US" sz="2000" dirty="0" err="1">
                <a:latin typeface="Andale Mono"/>
                <a:cs typeface="Andale Mono"/>
              </a:rPr>
              <a:t>X_opt</a:t>
            </a:r>
            <a:r>
              <a:rPr lang="en-US" sz="2000" dirty="0">
                <a:latin typeface="Andale Mono"/>
                <a:cs typeface="Andale Mono"/>
              </a:rPr>
              <a:t>[test]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err="1">
                <a:latin typeface="Andale Mono"/>
                <a:cs typeface="Andale Mono"/>
              </a:rPr>
              <a:t>y_train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y_test</a:t>
            </a:r>
            <a:r>
              <a:rPr lang="en-US" sz="2000" dirty="0">
                <a:latin typeface="Andale Mono"/>
                <a:cs typeface="Andale Mono"/>
              </a:rPr>
              <a:t> = </a:t>
            </a:r>
            <a:r>
              <a:rPr lang="en-US" sz="2000" dirty="0" err="1">
                <a:latin typeface="Andale Mono"/>
                <a:cs typeface="Andale Mono"/>
              </a:rPr>
              <a:t>y_opt</a:t>
            </a:r>
            <a:r>
              <a:rPr lang="en-US" sz="2000" dirty="0">
                <a:latin typeface="Andale Mono"/>
                <a:cs typeface="Andale Mono"/>
              </a:rPr>
              <a:t>[train], </a:t>
            </a:r>
            <a:r>
              <a:rPr lang="en-US" sz="2000" dirty="0" err="1">
                <a:latin typeface="Andale Mono"/>
                <a:cs typeface="Andale Mono"/>
              </a:rPr>
              <a:t>y_opt</a:t>
            </a:r>
            <a:r>
              <a:rPr lang="en-US" sz="2000" dirty="0">
                <a:latin typeface="Andale Mono"/>
                <a:cs typeface="Andale Mono"/>
              </a:rPr>
              <a:t>[test]</a:t>
            </a:r>
            <a:endParaRPr lang="en-US" sz="20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</a:t>
            </a:r>
            <a:r>
              <a:rPr lang="en-US" sz="2000" dirty="0" smtClean="0">
                <a:latin typeface="Andale Mono"/>
                <a:cs typeface="Andale Mono"/>
              </a:rPr>
              <a:t>  # </a:t>
            </a:r>
            <a:r>
              <a:rPr lang="en-US" sz="2000" dirty="0">
                <a:latin typeface="Andale Mono"/>
                <a:cs typeface="Andale Mono"/>
              </a:rPr>
              <a:t>train the </a:t>
            </a:r>
            <a:r>
              <a:rPr lang="en-US" sz="2000" dirty="0" smtClean="0">
                <a:latin typeface="Andale Mono"/>
                <a:cs typeface="Andale Mono"/>
              </a:rPr>
              <a:t>classifier</a:t>
            </a: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   dc </a:t>
            </a:r>
            <a:r>
              <a:rPr lang="en-US" sz="2000" dirty="0">
                <a:latin typeface="Andale Mono"/>
                <a:cs typeface="Andale Mono"/>
              </a:rPr>
              <a:t>= </a:t>
            </a:r>
            <a:r>
              <a:rPr lang="en-US" sz="2000" dirty="0" err="1">
                <a:latin typeface="Andale Mono"/>
                <a:cs typeface="Andale Mono"/>
              </a:rPr>
              <a:t>dc.fit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X_train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y_train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</a:t>
            </a:r>
            <a:r>
              <a:rPr lang="en-US" sz="2000" dirty="0" smtClean="0">
                <a:latin typeface="Andale Mono"/>
                <a:cs typeface="Andale Mono"/>
              </a:rPr>
              <a:t>  # </a:t>
            </a:r>
            <a:r>
              <a:rPr lang="en-US" sz="2000" dirty="0">
                <a:latin typeface="Andale Mono"/>
                <a:cs typeface="Andale Mono"/>
              </a:rPr>
              <a:t>test the </a:t>
            </a:r>
            <a:r>
              <a:rPr lang="en-US" sz="2000" dirty="0" smtClean="0">
                <a:latin typeface="Andale Mono"/>
                <a:cs typeface="Andale Mono"/>
              </a:rPr>
              <a:t>classifier</a:t>
            </a:r>
            <a:endParaRPr lang="en-US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</a:t>
            </a:r>
            <a:r>
              <a:rPr lang="en-US" sz="2000" dirty="0" err="1" smtClean="0">
                <a:latin typeface="Andale Mono"/>
                <a:cs typeface="Andale Mono"/>
              </a:rPr>
              <a:t>dc_pred</a:t>
            </a:r>
            <a:r>
              <a:rPr lang="en-US" sz="2000" dirty="0" smtClean="0">
                <a:latin typeface="Andale Mono"/>
                <a:cs typeface="Andale Mono"/>
              </a:rPr>
              <a:t> </a:t>
            </a:r>
            <a:r>
              <a:rPr lang="en-US" sz="2000" dirty="0">
                <a:latin typeface="Andale Mono"/>
                <a:cs typeface="Andale Mono"/>
              </a:rPr>
              <a:t>= </a:t>
            </a:r>
            <a:r>
              <a:rPr lang="en-US" sz="2000" dirty="0" err="1">
                <a:latin typeface="Andale Mono"/>
                <a:cs typeface="Andale Mono"/>
              </a:rPr>
              <a:t>dc.predict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X_test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</a:t>
            </a:r>
            <a:r>
              <a:rPr lang="en-US" sz="2000" dirty="0" smtClean="0">
                <a:latin typeface="Andale Mono"/>
                <a:cs typeface="Andale Mono"/>
              </a:rPr>
              <a:t>  # </a:t>
            </a:r>
            <a:r>
              <a:rPr lang="en-US" sz="2000" dirty="0">
                <a:latin typeface="Andale Mono"/>
                <a:cs typeface="Andale Mono"/>
              </a:rPr>
              <a:t>calculate metrics relating how well they did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</a:t>
            </a:r>
            <a:r>
              <a:rPr lang="en-US" sz="2000" dirty="0" smtClean="0">
                <a:latin typeface="Andale Mono"/>
                <a:cs typeface="Andale Mono"/>
              </a:rPr>
              <a:t> </a:t>
            </a:r>
            <a:r>
              <a:rPr lang="en-US" sz="2000" dirty="0" err="1" smtClean="0">
                <a:latin typeface="Andale Mono"/>
                <a:cs typeface="Andale Mono"/>
              </a:rPr>
              <a:t>dc_accuracy</a:t>
            </a:r>
            <a:r>
              <a:rPr lang="en-US" sz="2000" dirty="0" smtClean="0">
                <a:latin typeface="Andale Mono"/>
                <a:cs typeface="Andale Mono"/>
              </a:rPr>
              <a:t> </a:t>
            </a:r>
            <a:r>
              <a:rPr lang="en-US" sz="2000" dirty="0">
                <a:latin typeface="Andale Mono"/>
                <a:cs typeface="Andale Mono"/>
              </a:rPr>
              <a:t>= </a:t>
            </a:r>
            <a:r>
              <a:rPr lang="en-US" sz="2000" dirty="0" err="1">
                <a:latin typeface="Andale Mono"/>
                <a:cs typeface="Andale Mono"/>
              </a:rPr>
              <a:t>metrics.accuracy_score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</a:t>
            </a:r>
            <a:r>
              <a:rPr lang="en-US" sz="2000" dirty="0" smtClean="0">
                <a:latin typeface="Andale Mono"/>
                <a:cs typeface="Andale Mono"/>
              </a:rPr>
              <a:t>         </a:t>
            </a:r>
            <a:r>
              <a:rPr lang="en-US" sz="2000" dirty="0" err="1" smtClean="0">
                <a:latin typeface="Andale Mono"/>
                <a:cs typeface="Andale Mono"/>
              </a:rPr>
              <a:t>y_test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dc_pred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   </a:t>
            </a:r>
            <a:r>
              <a:rPr lang="en-US" sz="2000" dirty="0" err="1">
                <a:latin typeface="Andale Mono"/>
                <a:cs typeface="Andale Mono"/>
              </a:rPr>
              <a:t>dc_acc_scores</a:t>
            </a:r>
            <a:r>
              <a:rPr lang="en-US" sz="2000" dirty="0">
                <a:latin typeface="Andale Mono"/>
                <a:cs typeface="Andale Mono"/>
              </a:rPr>
              <a:t> = </a:t>
            </a:r>
            <a:r>
              <a:rPr lang="en-US" sz="2000" dirty="0" err="1">
                <a:latin typeface="Andale Mono"/>
                <a:cs typeface="Andale Mono"/>
              </a:rPr>
              <a:t>dc_acc_scores</a:t>
            </a:r>
            <a:r>
              <a:rPr lang="en-US" sz="2000" dirty="0">
                <a:latin typeface="Andale Mono"/>
                <a:cs typeface="Andale Mono"/>
              </a:rPr>
              <a:t> + [</a:t>
            </a:r>
            <a:r>
              <a:rPr lang="en-US" sz="2000" dirty="0" err="1">
                <a:latin typeface="Andale Mono"/>
                <a:cs typeface="Andale Mono"/>
              </a:rPr>
              <a:t>dc_accuracy</a:t>
            </a:r>
            <a:r>
              <a:rPr lang="en-US" sz="2000" dirty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endParaRPr lang="en-US" sz="2000" dirty="0" smtClean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z="700" smtClean="0"/>
              <a:t>3/4/15</a:t>
            </a:fld>
            <a:endParaRPr lang="en-US" sz="7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7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z="3600" smtClean="0"/>
              <a:t>39</a:t>
            </a:fld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465995" y="4838869"/>
            <a:ext cx="8550088" cy="17497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Line Callout 1 7"/>
          <p:cNvSpPr/>
          <p:nvPr/>
        </p:nvSpPr>
        <p:spPr>
          <a:xfrm>
            <a:off x="3016020" y="3206582"/>
            <a:ext cx="5332656" cy="1094290"/>
          </a:xfrm>
          <a:prstGeom prst="borderCallout1">
            <a:avLst>
              <a:gd name="adj1" fmla="val 51693"/>
              <a:gd name="adj2" fmla="val -4201"/>
              <a:gd name="adj3" fmla="val 141188"/>
              <a:gd name="adj4" fmla="val -25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Calculate metrics such as accuracy. We can capture them in an array and print them out along the way or compute an </a:t>
            </a:r>
            <a:r>
              <a:rPr lang="en-US" sz="2000" dirty="0" err="1" smtClean="0"/>
              <a:t>avg</a:t>
            </a:r>
            <a:r>
              <a:rPr lang="en-US" sz="2000" dirty="0" smtClean="0"/>
              <a:t> at the end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602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Check for significant difference using Chi-Squared test</a:t>
            </a:r>
          </a:p>
          <a:p>
            <a:pPr marL="0" indent="0">
              <a:buNone/>
            </a:pPr>
            <a:r>
              <a:rPr lang="en-US" dirty="0" smtClean="0"/>
              <a:t>Check for significant difference using t-test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Note: </a:t>
            </a:r>
            <a:r>
              <a:rPr lang="en-US" dirty="0" smtClean="0"/>
              <a:t>Library tests provide a p-value so the process is simpler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674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some useful metrics?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Accuracy</a:t>
            </a:r>
          </a:p>
          <a:p>
            <a:pPr marL="0" indent="0">
              <a:buNone/>
            </a:pPr>
            <a:r>
              <a:rPr lang="en-US" dirty="0" smtClean="0"/>
              <a:t>Precision </a:t>
            </a:r>
            <a:r>
              <a:rPr lang="en-US" dirty="0">
                <a:latin typeface="Arial" charset="0"/>
              </a:rPr>
              <a:t>= TP / (TP + FP)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Recall </a:t>
            </a:r>
            <a:r>
              <a:rPr lang="en-US" dirty="0" smtClean="0">
                <a:latin typeface="Arial" charset="0"/>
              </a:rPr>
              <a:t>= </a:t>
            </a:r>
            <a:r>
              <a:rPr lang="en-US" dirty="0">
                <a:latin typeface="Arial" charset="0"/>
              </a:rPr>
              <a:t>TP / (TP + FN)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F1 Score (harmonic mean of P&amp;R)</a:t>
            </a:r>
          </a:p>
          <a:p>
            <a:pPr marL="0" indent="0">
              <a:buNone/>
            </a:pPr>
            <a:r>
              <a:rPr lang="en-US" dirty="0" smtClean="0"/>
              <a:t>Confusion Matrix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80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Work: Selecting Features and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Topic of today’s lecture</a:t>
            </a:r>
          </a:p>
          <a:p>
            <a:pPr marL="0" indent="0">
              <a:buNone/>
            </a:pPr>
            <a:r>
              <a:rPr lang="en-US" i="1" dirty="0" smtClean="0"/>
              <a:t>But </a:t>
            </a:r>
            <a:r>
              <a:rPr lang="en-US" dirty="0" smtClean="0"/>
              <a:t>you only know if you’re making progress if you compare them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diff = </a:t>
            </a:r>
            <a:r>
              <a:rPr lang="en-US" sz="2000" dirty="0" err="1">
                <a:latin typeface="Andale Mono"/>
                <a:cs typeface="Andale Mono"/>
              </a:rPr>
              <a:t>np.mean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first_acc_scores</a:t>
            </a:r>
            <a:r>
              <a:rPr lang="en-US" sz="2000" dirty="0">
                <a:latin typeface="Andale Mono"/>
                <a:cs typeface="Andale Mono"/>
              </a:rPr>
              <a:t>) - </a:t>
            </a:r>
            <a:r>
              <a:rPr lang="en-US" sz="2000" dirty="0" err="1">
                <a:latin typeface="Andale Mono"/>
                <a:cs typeface="Andale Mono"/>
              </a:rPr>
              <a:t>np.mean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second_acc_scores</a:t>
            </a:r>
            <a:r>
              <a:rPr lang="en-US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t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prob</a:t>
            </a:r>
            <a:r>
              <a:rPr lang="en-US" sz="2000" dirty="0">
                <a:latin typeface="Andale Mono"/>
                <a:cs typeface="Andale Mono"/>
              </a:rPr>
              <a:t> = </a:t>
            </a:r>
            <a:r>
              <a:rPr lang="en-US" sz="2000" dirty="0" err="1">
                <a:latin typeface="Andale Mono"/>
                <a:cs typeface="Andale Mono"/>
              </a:rPr>
              <a:t>scipy.stats.ttest_rel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dc_acc_scores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gnb_acc_scores</a:t>
            </a:r>
            <a:r>
              <a:rPr lang="en-US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34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Work: Selecting Features and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Topic of today’s lecture</a:t>
            </a:r>
          </a:p>
          <a:p>
            <a:pPr marL="0" indent="0">
              <a:buNone/>
            </a:pPr>
            <a:r>
              <a:rPr lang="en-US" i="1" dirty="0" smtClean="0"/>
              <a:t>But </a:t>
            </a:r>
            <a:r>
              <a:rPr lang="en-US" dirty="0" smtClean="0"/>
              <a:t>you only know if you’re making progress if you compare them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diff = </a:t>
            </a:r>
            <a:r>
              <a:rPr lang="en-US" sz="2000" dirty="0" err="1" smtClean="0">
                <a:latin typeface="Andale Mono"/>
                <a:cs typeface="Andale Mono"/>
              </a:rPr>
              <a:t>np.mean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latin typeface="Andale Mono"/>
                <a:cs typeface="Andale Mono"/>
              </a:rPr>
              <a:t>first_acc_scores</a:t>
            </a:r>
            <a:r>
              <a:rPr lang="en-US" sz="2000" dirty="0">
                <a:latin typeface="Andale Mono"/>
                <a:cs typeface="Andale Mono"/>
              </a:rPr>
              <a:t>) - </a:t>
            </a:r>
            <a:r>
              <a:rPr lang="en-US" sz="2000" dirty="0" err="1">
                <a:latin typeface="Andale Mono"/>
                <a:cs typeface="Andale Mono"/>
              </a:rPr>
              <a:t>np.mean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latin typeface="Andale Mono"/>
                <a:cs typeface="Andale Mono"/>
              </a:rPr>
              <a:t>second_acc_scores</a:t>
            </a:r>
            <a:r>
              <a:rPr lang="en-US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t, </a:t>
            </a:r>
            <a:r>
              <a:rPr lang="en-US" sz="2000" dirty="0" err="1">
                <a:latin typeface="Andale Mono"/>
                <a:cs typeface="Andale Mono"/>
              </a:rPr>
              <a:t>prob</a:t>
            </a:r>
            <a:r>
              <a:rPr lang="en-US" sz="2000" dirty="0">
                <a:latin typeface="Andale Mono"/>
                <a:cs typeface="Andale Mono"/>
              </a:rPr>
              <a:t> = </a:t>
            </a:r>
            <a:r>
              <a:rPr lang="en-US" sz="2000" dirty="0" err="1">
                <a:latin typeface="Andale Mono"/>
                <a:cs typeface="Andale Mono"/>
              </a:rPr>
              <a:t>scipy.stats.ttest_rel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dc_acc_scores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gnb_acc_scores</a:t>
            </a:r>
            <a:r>
              <a:rPr lang="en-US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5995" y="3646756"/>
            <a:ext cx="7882681" cy="11252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Line Callout 1 7"/>
          <p:cNvSpPr/>
          <p:nvPr/>
        </p:nvSpPr>
        <p:spPr>
          <a:xfrm>
            <a:off x="3016020" y="2493494"/>
            <a:ext cx="5332656" cy="757758"/>
          </a:xfrm>
          <a:prstGeom prst="borderCallout1">
            <a:avLst>
              <a:gd name="adj1" fmla="val 51693"/>
              <a:gd name="adj2" fmla="val -4201"/>
              <a:gd name="adj3" fmla="val 141188"/>
              <a:gd name="adj4" fmla="val -25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Is the mean different in accuracy large?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79010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Work: Selecting Features and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Topic of today’s lecture</a:t>
            </a:r>
          </a:p>
          <a:p>
            <a:pPr marL="0" indent="0">
              <a:buNone/>
            </a:pPr>
            <a:r>
              <a:rPr lang="en-US" i="1" dirty="0" smtClean="0"/>
              <a:t>But </a:t>
            </a:r>
            <a:r>
              <a:rPr lang="en-US" dirty="0" smtClean="0"/>
              <a:t>you only know if you’re making progress if you compare them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diff = </a:t>
            </a:r>
            <a:r>
              <a:rPr lang="en-US" sz="2000" dirty="0" err="1" smtClean="0">
                <a:latin typeface="Andale Mono"/>
                <a:cs typeface="Andale Mono"/>
              </a:rPr>
              <a:t>np.mean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latin typeface="Andale Mono"/>
                <a:cs typeface="Andale Mono"/>
              </a:rPr>
              <a:t>first_acc_scores</a:t>
            </a:r>
            <a:r>
              <a:rPr lang="en-US" sz="2000" dirty="0">
                <a:latin typeface="Andale Mono"/>
                <a:cs typeface="Andale Mono"/>
              </a:rPr>
              <a:t>) - </a:t>
            </a:r>
            <a:r>
              <a:rPr lang="en-US" sz="2000" dirty="0" err="1">
                <a:latin typeface="Andale Mono"/>
                <a:cs typeface="Andale Mono"/>
              </a:rPr>
              <a:t>np.mean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latin typeface="Andale Mono"/>
                <a:cs typeface="Andale Mono"/>
              </a:rPr>
              <a:t>second_acc_scores</a:t>
            </a:r>
            <a:r>
              <a:rPr lang="en-US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t, </a:t>
            </a:r>
            <a:r>
              <a:rPr lang="en-US" sz="2000" dirty="0" err="1">
                <a:latin typeface="Andale Mono"/>
                <a:cs typeface="Andale Mono"/>
              </a:rPr>
              <a:t>prob</a:t>
            </a:r>
            <a:r>
              <a:rPr lang="en-US" sz="2000" dirty="0">
                <a:latin typeface="Andale Mono"/>
                <a:cs typeface="Andale Mono"/>
              </a:rPr>
              <a:t> = </a:t>
            </a:r>
            <a:r>
              <a:rPr lang="en-US" sz="2000" dirty="0" err="1">
                <a:latin typeface="Andale Mono"/>
                <a:cs typeface="Andale Mono"/>
              </a:rPr>
              <a:t>scipy.stats.ttest_rel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dc_acc_scores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gnb_acc_scores</a:t>
            </a:r>
            <a:r>
              <a:rPr lang="en-US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5995" y="4510404"/>
            <a:ext cx="7882681" cy="11252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Line Callout 1 7"/>
          <p:cNvSpPr/>
          <p:nvPr/>
        </p:nvSpPr>
        <p:spPr>
          <a:xfrm>
            <a:off x="3016020" y="3338130"/>
            <a:ext cx="5332656" cy="757758"/>
          </a:xfrm>
          <a:prstGeom prst="borderCallout1">
            <a:avLst>
              <a:gd name="adj1" fmla="val 51693"/>
              <a:gd name="adj2" fmla="val -4201"/>
              <a:gd name="adj3" fmla="val 141188"/>
              <a:gd name="adj4" fmla="val -25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Is it significant? A regular t-test can answer this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71470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ALWAYS do this on </a:t>
            </a:r>
            <a:r>
              <a:rPr lang="en-US" dirty="0" err="1" smtClean="0">
                <a:latin typeface="Arial" charset="0"/>
              </a:rPr>
              <a:t>X_opt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If features are based </a:t>
            </a:r>
            <a:r>
              <a:rPr lang="en-US" sz="3500" dirty="0">
                <a:latin typeface="Arial" charset="0"/>
              </a:rPr>
              <a:t>on observations over your whole set of </a:t>
            </a:r>
            <a:r>
              <a:rPr lang="en-US" sz="3500" dirty="0" smtClean="0">
                <a:latin typeface="Arial" charset="0"/>
              </a:rPr>
              <a:t>data…</a:t>
            </a:r>
            <a:endParaRPr lang="en-US" sz="35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381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Finding Features 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>
                <a:latin typeface="Arial" charset="0"/>
              </a:rPr>
              <a:t>If features are based on observations over your whole set of data…</a:t>
            </a:r>
          </a:p>
          <a:p>
            <a:r>
              <a:rPr lang="en-US" sz="2800" dirty="0" smtClean="0">
                <a:latin typeface="Arial" charset="0"/>
              </a:rPr>
              <a:t>At training time the features will perform better than they should because they wer</a:t>
            </a:r>
            <a:r>
              <a:rPr lang="en-US" dirty="0" smtClean="0">
                <a:latin typeface="Arial" charset="0"/>
              </a:rPr>
              <a:t>e </a:t>
            </a:r>
            <a:r>
              <a:rPr lang="en-US" sz="2800" dirty="0" smtClean="0">
                <a:latin typeface="Arial" charset="0"/>
              </a:rPr>
              <a:t>design based on the training data</a:t>
            </a:r>
          </a:p>
          <a:p>
            <a:r>
              <a:rPr lang="en-US" dirty="0" smtClean="0">
                <a:latin typeface="Arial" charset="0"/>
              </a:rPr>
              <a:t>At testing time, you will have used ‘omniscience’ to build features </a:t>
            </a:r>
            <a:endParaRPr lang="en-US" sz="2800" dirty="0" smtClean="0">
              <a:latin typeface="Arial" charset="0"/>
            </a:endParaRPr>
          </a:p>
          <a:p>
            <a:endParaRPr lang="en-US" sz="2800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54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Handin</a:t>
            </a:r>
            <a:r>
              <a:rPr lang="en-US" dirty="0" smtClean="0"/>
              <a:t>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State </a:t>
            </a:r>
            <a:r>
              <a:rPr lang="en-US" dirty="0"/>
              <a:t>the accuracy of Naive Bayes when applied to</a:t>
            </a:r>
            <a:r>
              <a:rPr lang="en-US" sz="2400" dirty="0">
                <a:latin typeface="Andale Mono"/>
                <a:cs typeface="Andale Mono"/>
              </a:rPr>
              <a:t> </a:t>
            </a:r>
            <a:r>
              <a:rPr lang="en-US" sz="2400" dirty="0" err="1" smtClean="0">
                <a:latin typeface="Andale Mono"/>
                <a:cs typeface="Andale Mono"/>
              </a:rPr>
              <a:t>X_rest</a:t>
            </a:r>
            <a:r>
              <a:rPr lang="en-US" sz="2400" dirty="0" smtClean="0">
                <a:latin typeface="Andale Mono"/>
                <a:cs typeface="Andale Mono"/>
              </a:rPr>
              <a:t> </a:t>
            </a:r>
            <a:r>
              <a:rPr lang="en-US" dirty="0" smtClean="0"/>
              <a:t>using 10-fold X-validation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State the accuracy of Decision Trees when applied to</a:t>
            </a:r>
            <a:r>
              <a:rPr lang="en-US" sz="2400" dirty="0">
                <a:latin typeface="Andale Mono"/>
                <a:cs typeface="Andale Mono"/>
              </a:rPr>
              <a:t> </a:t>
            </a:r>
            <a:r>
              <a:rPr lang="en-US" sz="2400" dirty="0" err="1">
                <a:latin typeface="Andale Mono"/>
                <a:cs typeface="Andale Mono"/>
              </a:rPr>
              <a:t>X_rest</a:t>
            </a:r>
            <a:r>
              <a:rPr lang="en-US" sz="2400" dirty="0">
                <a:latin typeface="Andale Mono"/>
                <a:cs typeface="Andale Mono"/>
              </a:rPr>
              <a:t> </a:t>
            </a:r>
            <a:r>
              <a:rPr lang="en-US" dirty="0"/>
              <a:t>using 10-fold X-validation</a:t>
            </a:r>
          </a:p>
          <a:p>
            <a:pPr marL="0" indent="0">
              <a:buNone/>
            </a:pPr>
            <a:r>
              <a:rPr lang="en-US" dirty="0" smtClean="0"/>
              <a:t>State </a:t>
            </a:r>
            <a:r>
              <a:rPr lang="en-US" dirty="0"/>
              <a:t>whether these accuracies are significantly different (give a p value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07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Handin</a:t>
            </a:r>
            <a:r>
              <a:rPr lang="en-US" dirty="0" smtClean="0"/>
              <a:t>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State </a:t>
            </a:r>
            <a:r>
              <a:rPr lang="en-US" dirty="0"/>
              <a:t>the accuracy of Naive Bayes when applied to</a:t>
            </a:r>
            <a:r>
              <a:rPr lang="en-US" sz="2400" dirty="0">
                <a:latin typeface="Andale Mono"/>
                <a:cs typeface="Andale Mono"/>
              </a:rPr>
              <a:t> </a:t>
            </a:r>
            <a:r>
              <a:rPr lang="en-US" sz="2400" dirty="0" err="1" smtClean="0">
                <a:latin typeface="Andale Mono"/>
                <a:cs typeface="Andale Mono"/>
              </a:rPr>
              <a:t>X_rest</a:t>
            </a:r>
            <a:r>
              <a:rPr lang="en-US" sz="2400" dirty="0" smtClean="0">
                <a:latin typeface="Andale Mono"/>
                <a:cs typeface="Andale Mono"/>
              </a:rPr>
              <a:t> </a:t>
            </a:r>
            <a:r>
              <a:rPr lang="en-US" dirty="0" smtClean="0"/>
              <a:t>using 10-fold X-validation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State the accuracy of Decision Trees when applied to</a:t>
            </a:r>
            <a:r>
              <a:rPr lang="en-US" sz="2400" dirty="0">
                <a:latin typeface="Andale Mono"/>
                <a:cs typeface="Andale Mono"/>
              </a:rPr>
              <a:t> </a:t>
            </a:r>
            <a:r>
              <a:rPr lang="en-US" sz="2400" dirty="0" err="1">
                <a:latin typeface="Andale Mono"/>
                <a:cs typeface="Andale Mono"/>
              </a:rPr>
              <a:t>X_rest</a:t>
            </a:r>
            <a:r>
              <a:rPr lang="en-US" sz="2400" dirty="0">
                <a:latin typeface="Andale Mono"/>
                <a:cs typeface="Andale Mono"/>
              </a:rPr>
              <a:t> </a:t>
            </a:r>
            <a:r>
              <a:rPr lang="en-US" dirty="0"/>
              <a:t>using 10-fold X-validation</a:t>
            </a:r>
          </a:p>
          <a:p>
            <a:pPr marL="0" indent="0">
              <a:buNone/>
            </a:pPr>
            <a:r>
              <a:rPr lang="en-US" dirty="0" smtClean="0"/>
              <a:t>State </a:t>
            </a:r>
            <a:r>
              <a:rPr lang="en-US" dirty="0"/>
              <a:t>whether these accuracies are significantly different (give a p value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Why</a:t>
            </a:r>
            <a:r>
              <a:rPr lang="en-US" b="1" dirty="0" smtClean="0"/>
              <a:t> </a:t>
            </a:r>
            <a:r>
              <a:rPr lang="en-US" b="1" dirty="0" err="1">
                <a:latin typeface="Andale Mono"/>
                <a:cs typeface="Andale Mono"/>
              </a:rPr>
              <a:t>X_rest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340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Handin</a:t>
            </a:r>
            <a:r>
              <a:rPr lang="en-US" dirty="0" smtClean="0"/>
              <a:t>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Include a picture of the decision tree and talk about what you learned from it</a:t>
            </a:r>
          </a:p>
          <a:p>
            <a:pPr marL="0" indent="0">
              <a:buNone/>
            </a:pPr>
            <a:r>
              <a:rPr lang="en-US" dirty="0"/>
              <a:t>What was the best classifier you were able to create:</a:t>
            </a:r>
          </a:p>
          <a:p>
            <a:pPr marL="0" indent="0">
              <a:buNone/>
            </a:pPr>
            <a:r>
              <a:rPr lang="en-US" dirty="0"/>
              <a:t>What features did you create or modify?</a:t>
            </a:r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were the accuracy, precision and recall of the result on your 'rest' (non optimization) set?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0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Significant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694752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Set an alpha value (we'll use p=.05)</a:t>
            </a:r>
          </a:p>
          <a:p>
            <a:pPr marL="0" indent="0">
              <a:buNone/>
            </a:pPr>
            <a:r>
              <a:rPr lang="en-US" dirty="0"/>
              <a:t>2) Define our </a:t>
            </a:r>
            <a:r>
              <a:rPr lang="en-US" dirty="0" smtClean="0"/>
              <a:t>hypotheses:</a:t>
            </a:r>
          </a:p>
          <a:p>
            <a:pPr lvl="1"/>
            <a:r>
              <a:rPr lang="en-US" sz="2000" dirty="0" smtClean="0"/>
              <a:t>Hypothesis </a:t>
            </a:r>
            <a:r>
              <a:rPr lang="en-US" sz="2000" dirty="0"/>
              <a:t>1: </a:t>
            </a:r>
            <a:r>
              <a:rPr lang="en-US" sz="2000" dirty="0" err="1"/>
              <a:t>cat_outcomes</a:t>
            </a:r>
            <a:r>
              <a:rPr lang="en-US" sz="2000" dirty="0"/>
              <a:t> = </a:t>
            </a:r>
            <a:r>
              <a:rPr lang="en-US" sz="2000" dirty="0" err="1" smtClean="0"/>
              <a:t>dog_outcomes</a:t>
            </a:r>
            <a:endParaRPr lang="en-US" sz="2000" dirty="0" smtClean="0"/>
          </a:p>
          <a:p>
            <a:pPr lvl="1"/>
            <a:r>
              <a:rPr lang="en-US" sz="2000" dirty="0" smtClean="0"/>
              <a:t>Hypothesis </a:t>
            </a:r>
            <a:r>
              <a:rPr lang="en-US" sz="2000" dirty="0"/>
              <a:t>2: </a:t>
            </a:r>
            <a:r>
              <a:rPr lang="en-US" sz="2000" dirty="0" err="1"/>
              <a:t>cat_outcomes</a:t>
            </a:r>
            <a:r>
              <a:rPr lang="en-US" sz="2000" dirty="0"/>
              <a:t> != </a:t>
            </a:r>
            <a:r>
              <a:rPr lang="en-US" sz="2000" dirty="0" err="1"/>
              <a:t>dog_outcomes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3) Calculate the statistics (we'll use scipy.stats.chi2_contingency)</a:t>
            </a:r>
          </a:p>
          <a:p>
            <a:pPr marL="0" indent="0">
              <a:buNone/>
            </a:pPr>
            <a:r>
              <a:rPr lang="en-US" dirty="0"/>
              <a:t>4) </a:t>
            </a:r>
            <a:r>
              <a:rPr lang="en-US" dirty="0" smtClean="0"/>
              <a:t>compare </a:t>
            </a:r>
            <a:r>
              <a:rPr lang="en-US" dirty="0"/>
              <a:t>the returned p value to alpha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) State conclusion: Which hypothesis is rejected?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4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Preparing </a:t>
            </a:r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Need an array </a:t>
            </a:r>
            <a:r>
              <a:rPr lang="en-US" dirty="0"/>
              <a:t>containing the observed frequencies of cat outcomes and dog outcomes, something like this: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719879"/>
              </p:ext>
            </p:extLst>
          </p:nvPr>
        </p:nvGraphicFramePr>
        <p:xfrm>
          <a:off x="1138573" y="4048835"/>
          <a:ext cx="6096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Adopted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Euthanized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adopted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euthanized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adopted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euthanized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57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r>
              <a:rPr lang="en-US" dirty="0" smtClean="0"/>
              <a:t>Preparing </a:t>
            </a:r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02029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np.array</a:t>
            </a:r>
            <a:r>
              <a:rPr lang="pl-PL" sz="2000" dirty="0">
                <a:latin typeface="Andale Mono"/>
                <a:cs typeface="Andale Mono"/>
              </a:rPr>
              <a:t>([0.0,0,0,0,0,0]</a:t>
            </a:r>
            <a:r>
              <a:rPr lang="pl-PL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rows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cats</a:t>
            </a:r>
            <a:r>
              <a:rPr lang="pl-PL" sz="2000" dirty="0">
                <a:latin typeface="Andale Mono"/>
                <a:cs typeface="Andale Mono"/>
              </a:rPr>
              <a:t>['</a:t>
            </a:r>
            <a:r>
              <a:rPr lang="pl-PL" sz="2000" dirty="0" err="1">
                <a:latin typeface="Andale Mono"/>
                <a:cs typeface="Andale Mono"/>
              </a:rPr>
              <a:t>rows</a:t>
            </a:r>
            <a:r>
              <a:rPr lang="pl-PL" sz="2000" dirty="0">
                <a:latin typeface="Andale Mono"/>
                <a:cs typeface="Andale Mono"/>
              </a:rPr>
              <a:t>'] # the </a:t>
            </a:r>
            <a:r>
              <a:rPr lang="pl-PL" sz="2000" dirty="0" err="1">
                <a:latin typeface="Andale Mono"/>
                <a:cs typeface="Andale Mono"/>
              </a:rPr>
              <a:t>actual</a:t>
            </a:r>
            <a:r>
              <a:rPr lang="pl-PL" sz="2000" dirty="0">
                <a:latin typeface="Andale Mono"/>
                <a:cs typeface="Andale Mono"/>
              </a:rPr>
              <a:t> data 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for </a:t>
            </a:r>
            <a:r>
              <a:rPr lang="pl-PL" sz="2000" dirty="0" err="1">
                <a:latin typeface="Andale Mono"/>
                <a:cs typeface="Andale Mono"/>
              </a:rPr>
              <a:t>cat</a:t>
            </a:r>
            <a:r>
              <a:rPr lang="pl-PL" sz="2000" dirty="0">
                <a:latin typeface="Andale Mono"/>
                <a:cs typeface="Andale Mono"/>
              </a:rPr>
              <a:t> in </a:t>
            </a:r>
            <a:r>
              <a:rPr lang="pl-PL" sz="2000" dirty="0" err="1">
                <a:latin typeface="Andale Mono"/>
                <a:cs typeface="Andale Mono"/>
              </a:rPr>
              <a:t>rows</a:t>
            </a:r>
            <a:r>
              <a:rPr lang="pl-PL" sz="2000" dirty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# </a:t>
            </a:r>
            <a:r>
              <a:rPr lang="pl-PL" sz="2000" dirty="0" err="1">
                <a:latin typeface="Andale Mono"/>
                <a:cs typeface="Andale Mono"/>
              </a:rPr>
              <a:t>get</a:t>
            </a:r>
            <a:r>
              <a:rPr lang="pl-PL" sz="2000" dirty="0">
                <a:latin typeface="Andale Mono"/>
                <a:cs typeface="Andale Mono"/>
              </a:rPr>
              <a:t> the 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 for </a:t>
            </a:r>
            <a:r>
              <a:rPr lang="pl-PL" sz="2000" dirty="0" err="1">
                <a:latin typeface="Andale Mono"/>
                <a:cs typeface="Andale Mono"/>
              </a:rPr>
              <a:t>this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cat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cat</a:t>
            </a:r>
            <a:r>
              <a:rPr lang="pl-PL" sz="2000" dirty="0">
                <a:latin typeface="Andale Mono"/>
                <a:cs typeface="Andale Mono"/>
              </a:rPr>
              <a:t>[0]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</a:t>
            </a:r>
            <a:r>
              <a:rPr lang="pl-PL" sz="2000" dirty="0" err="1">
                <a:latin typeface="Andale Mono"/>
                <a:cs typeface="Andale Mono"/>
              </a:rPr>
              <a:t>try</a:t>
            </a:r>
            <a:r>
              <a:rPr lang="pl-PL" sz="2000" dirty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i = </a:t>
            </a:r>
            <a:r>
              <a:rPr lang="pl-PL" sz="2000" dirty="0" err="1">
                <a:latin typeface="Andale Mono"/>
                <a:cs typeface="Andale Mono"/>
              </a:rPr>
              <a:t>outcome_types.index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# one of </a:t>
            </a:r>
            <a:r>
              <a:rPr lang="pl-PL" sz="2000" dirty="0" err="1">
                <a:latin typeface="Andale Mono"/>
                <a:cs typeface="Andale Mono"/>
              </a:rPr>
              <a:t>outcome_types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[i] =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[i] + 1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</a:t>
            </a:r>
            <a:r>
              <a:rPr lang="pl-PL" sz="2000" dirty="0" err="1">
                <a:latin typeface="Andale Mono"/>
                <a:cs typeface="Andale Mono"/>
              </a:rPr>
              <a:t>except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ValueError</a:t>
            </a:r>
            <a:r>
              <a:rPr lang="pl-PL" sz="2000" dirty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# </a:t>
            </a:r>
            <a:r>
              <a:rPr lang="pl-PL" sz="2000" dirty="0" err="1">
                <a:latin typeface="Andale Mono"/>
                <a:cs typeface="Andale Mono"/>
              </a:rPr>
              <a:t>everything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else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[5] =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[5] + 1</a:t>
            </a:r>
          </a:p>
          <a:p>
            <a:pPr marL="0" indent="0">
              <a:buNone/>
            </a:pP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66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Preparing </a:t>
            </a:r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02029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np.array</a:t>
            </a:r>
            <a:r>
              <a:rPr lang="pl-PL" sz="2000" dirty="0">
                <a:latin typeface="Andale Mono"/>
                <a:cs typeface="Andale Mono"/>
              </a:rPr>
              <a:t>([0.0,0,0,0,0,0]</a:t>
            </a:r>
            <a:r>
              <a:rPr lang="pl-PL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rows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cats</a:t>
            </a:r>
            <a:r>
              <a:rPr lang="pl-PL" sz="2000" dirty="0">
                <a:latin typeface="Andale Mono"/>
                <a:cs typeface="Andale Mono"/>
              </a:rPr>
              <a:t>['</a:t>
            </a:r>
            <a:r>
              <a:rPr lang="pl-PL" sz="2000" dirty="0" err="1">
                <a:latin typeface="Andale Mono"/>
                <a:cs typeface="Andale Mono"/>
              </a:rPr>
              <a:t>rows</a:t>
            </a:r>
            <a:r>
              <a:rPr lang="pl-PL" sz="2000" dirty="0">
                <a:latin typeface="Andale Mono"/>
                <a:cs typeface="Andale Mono"/>
              </a:rPr>
              <a:t>'] # the </a:t>
            </a:r>
            <a:r>
              <a:rPr lang="pl-PL" sz="2000" dirty="0" err="1">
                <a:latin typeface="Andale Mono"/>
                <a:cs typeface="Andale Mono"/>
              </a:rPr>
              <a:t>actual</a:t>
            </a:r>
            <a:r>
              <a:rPr lang="pl-PL" sz="2000" dirty="0">
                <a:latin typeface="Andale Mono"/>
                <a:cs typeface="Andale Mono"/>
              </a:rPr>
              <a:t> data 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for </a:t>
            </a:r>
            <a:r>
              <a:rPr lang="pl-PL" sz="2000" dirty="0" err="1">
                <a:latin typeface="Andale Mono"/>
                <a:cs typeface="Andale Mono"/>
              </a:rPr>
              <a:t>cat</a:t>
            </a:r>
            <a:r>
              <a:rPr lang="pl-PL" sz="2000" dirty="0">
                <a:latin typeface="Andale Mono"/>
                <a:cs typeface="Andale Mono"/>
              </a:rPr>
              <a:t> in </a:t>
            </a:r>
            <a:r>
              <a:rPr lang="pl-PL" sz="2000" dirty="0" err="1">
                <a:latin typeface="Andale Mono"/>
                <a:cs typeface="Andale Mono"/>
              </a:rPr>
              <a:t>rows</a:t>
            </a:r>
            <a:r>
              <a:rPr lang="pl-PL" sz="2000" dirty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# </a:t>
            </a:r>
            <a:r>
              <a:rPr lang="pl-PL" sz="2000" dirty="0" err="1">
                <a:latin typeface="Andale Mono"/>
                <a:cs typeface="Andale Mono"/>
              </a:rPr>
              <a:t>get</a:t>
            </a:r>
            <a:r>
              <a:rPr lang="pl-PL" sz="2000" dirty="0">
                <a:latin typeface="Andale Mono"/>
                <a:cs typeface="Andale Mono"/>
              </a:rPr>
              <a:t> the 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 for </a:t>
            </a:r>
            <a:r>
              <a:rPr lang="pl-PL" sz="2000" dirty="0" err="1">
                <a:latin typeface="Andale Mono"/>
                <a:cs typeface="Andale Mono"/>
              </a:rPr>
              <a:t>this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cat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cat</a:t>
            </a:r>
            <a:r>
              <a:rPr lang="pl-PL" sz="2000" dirty="0">
                <a:latin typeface="Andale Mono"/>
                <a:cs typeface="Andale Mono"/>
              </a:rPr>
              <a:t>[0]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</a:t>
            </a:r>
            <a:r>
              <a:rPr lang="pl-PL" sz="2000" dirty="0" err="1">
                <a:latin typeface="Andale Mono"/>
                <a:cs typeface="Andale Mono"/>
              </a:rPr>
              <a:t>try</a:t>
            </a:r>
            <a:r>
              <a:rPr lang="pl-PL" sz="2000" dirty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i = </a:t>
            </a:r>
            <a:r>
              <a:rPr lang="pl-PL" sz="2000" dirty="0" err="1">
                <a:latin typeface="Andale Mono"/>
                <a:cs typeface="Andale Mono"/>
              </a:rPr>
              <a:t>outcome_types.index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# one of </a:t>
            </a:r>
            <a:r>
              <a:rPr lang="pl-PL" sz="2000" dirty="0" err="1">
                <a:latin typeface="Andale Mono"/>
                <a:cs typeface="Andale Mono"/>
              </a:rPr>
              <a:t>outcome_types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[i] =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[i] + 1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</a:t>
            </a:r>
            <a:r>
              <a:rPr lang="pl-PL" sz="2000" dirty="0" err="1">
                <a:latin typeface="Andale Mono"/>
                <a:cs typeface="Andale Mono"/>
              </a:rPr>
              <a:t>except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ValueError</a:t>
            </a:r>
            <a:r>
              <a:rPr lang="pl-PL" sz="2000" dirty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# </a:t>
            </a:r>
            <a:r>
              <a:rPr lang="pl-PL" sz="2000" dirty="0" err="1">
                <a:latin typeface="Andale Mono"/>
                <a:cs typeface="Andale Mono"/>
              </a:rPr>
              <a:t>everything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else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[5] =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[5] + 1</a:t>
            </a:r>
          </a:p>
          <a:p>
            <a:pPr marL="0" indent="0">
              <a:buNone/>
            </a:pP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01514" y="1602029"/>
            <a:ext cx="935847" cy="38127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2941231" y="3052953"/>
            <a:ext cx="1582026" cy="1069647"/>
          </a:xfrm>
          <a:prstGeom prst="borderCallout1">
            <a:avLst>
              <a:gd name="adj1" fmla="val -22917"/>
              <a:gd name="adj2" fmla="val 76174"/>
              <a:gd name="adj3" fmla="val -91667"/>
              <a:gd name="adj4" fmla="val 129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0.0 ensures numbers are real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935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Preparing </a:t>
            </a:r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02029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np.array</a:t>
            </a:r>
            <a:r>
              <a:rPr lang="pl-PL" sz="2000" dirty="0">
                <a:latin typeface="Andale Mono"/>
                <a:cs typeface="Andale Mono"/>
              </a:rPr>
              <a:t>([0.0,0,0,0,0,0]</a:t>
            </a:r>
            <a:r>
              <a:rPr lang="pl-PL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rows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cats</a:t>
            </a:r>
            <a:r>
              <a:rPr lang="pl-PL" sz="2000" dirty="0">
                <a:latin typeface="Andale Mono"/>
                <a:cs typeface="Andale Mono"/>
              </a:rPr>
              <a:t>['</a:t>
            </a:r>
            <a:r>
              <a:rPr lang="pl-PL" sz="2000" dirty="0" err="1">
                <a:latin typeface="Andale Mono"/>
                <a:cs typeface="Andale Mono"/>
              </a:rPr>
              <a:t>rows</a:t>
            </a:r>
            <a:r>
              <a:rPr lang="pl-PL" sz="2000" dirty="0">
                <a:latin typeface="Andale Mono"/>
                <a:cs typeface="Andale Mono"/>
              </a:rPr>
              <a:t>'] # the </a:t>
            </a:r>
            <a:r>
              <a:rPr lang="pl-PL" sz="2000" dirty="0" err="1">
                <a:latin typeface="Andale Mono"/>
                <a:cs typeface="Andale Mono"/>
              </a:rPr>
              <a:t>actual</a:t>
            </a:r>
            <a:r>
              <a:rPr lang="pl-PL" sz="2000" dirty="0">
                <a:latin typeface="Andale Mono"/>
                <a:cs typeface="Andale Mono"/>
              </a:rPr>
              <a:t> data 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for </a:t>
            </a:r>
            <a:r>
              <a:rPr lang="pl-PL" sz="2000" dirty="0" err="1">
                <a:latin typeface="Andale Mono"/>
                <a:cs typeface="Andale Mono"/>
              </a:rPr>
              <a:t>cat</a:t>
            </a:r>
            <a:r>
              <a:rPr lang="pl-PL" sz="2000" dirty="0">
                <a:latin typeface="Andale Mono"/>
                <a:cs typeface="Andale Mono"/>
              </a:rPr>
              <a:t> in </a:t>
            </a:r>
            <a:r>
              <a:rPr lang="pl-PL" sz="2000" dirty="0" err="1">
                <a:latin typeface="Andale Mono"/>
                <a:cs typeface="Andale Mono"/>
              </a:rPr>
              <a:t>rows</a:t>
            </a:r>
            <a:r>
              <a:rPr lang="pl-PL" sz="2000" dirty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# </a:t>
            </a:r>
            <a:r>
              <a:rPr lang="pl-PL" sz="2000" dirty="0" err="1">
                <a:latin typeface="Andale Mono"/>
                <a:cs typeface="Andale Mono"/>
              </a:rPr>
              <a:t>get</a:t>
            </a:r>
            <a:r>
              <a:rPr lang="pl-PL" sz="2000" dirty="0">
                <a:latin typeface="Andale Mono"/>
                <a:cs typeface="Andale Mono"/>
              </a:rPr>
              <a:t> the 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 for </a:t>
            </a:r>
            <a:r>
              <a:rPr lang="pl-PL" sz="2000" dirty="0" err="1">
                <a:latin typeface="Andale Mono"/>
                <a:cs typeface="Andale Mono"/>
              </a:rPr>
              <a:t>this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cat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cat</a:t>
            </a:r>
            <a:r>
              <a:rPr lang="pl-PL" sz="2000" dirty="0">
                <a:latin typeface="Andale Mono"/>
                <a:cs typeface="Andale Mono"/>
              </a:rPr>
              <a:t>[0]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</a:t>
            </a:r>
            <a:r>
              <a:rPr lang="pl-PL" sz="2000" dirty="0" err="1">
                <a:latin typeface="Andale Mono"/>
                <a:cs typeface="Andale Mono"/>
              </a:rPr>
              <a:t>try</a:t>
            </a:r>
            <a:r>
              <a:rPr lang="pl-PL" sz="2000" dirty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i = </a:t>
            </a:r>
            <a:r>
              <a:rPr lang="pl-PL" sz="2000" dirty="0" err="1">
                <a:latin typeface="Andale Mono"/>
                <a:cs typeface="Andale Mono"/>
              </a:rPr>
              <a:t>outcome_types.index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# one of </a:t>
            </a:r>
            <a:r>
              <a:rPr lang="pl-PL" sz="2000" dirty="0" err="1">
                <a:latin typeface="Andale Mono"/>
                <a:cs typeface="Andale Mono"/>
              </a:rPr>
              <a:t>outcome_types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[i] =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[i] + 1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</a:t>
            </a:r>
            <a:r>
              <a:rPr lang="pl-PL" sz="2000" dirty="0" err="1">
                <a:latin typeface="Andale Mono"/>
                <a:cs typeface="Andale Mono"/>
              </a:rPr>
              <a:t>except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ValueError</a:t>
            </a:r>
            <a:r>
              <a:rPr lang="pl-PL" sz="2000" dirty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# </a:t>
            </a:r>
            <a:r>
              <a:rPr lang="pl-PL" sz="2000" dirty="0" err="1">
                <a:latin typeface="Andale Mono"/>
                <a:cs typeface="Andale Mono"/>
              </a:rPr>
              <a:t>everything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else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[5] =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[5] + 1</a:t>
            </a:r>
          </a:p>
          <a:p>
            <a:pPr marL="0" indent="0">
              <a:buNone/>
            </a:pP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59745" y="3654630"/>
            <a:ext cx="5837900" cy="91138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1983103" y="5124847"/>
            <a:ext cx="5251470" cy="1134980"/>
          </a:xfrm>
          <a:prstGeom prst="borderCallout1">
            <a:avLst>
              <a:gd name="adj1" fmla="val -22917"/>
              <a:gd name="adj2" fmla="val 76174"/>
              <a:gd name="adj3" fmla="val -50000"/>
              <a:gd name="adj4" fmla="val 23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 quick mechanism for looking something up in an array. Frequently useful in this byte. Here it lets us decide which outcome to increment.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7015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9331</TotalTime>
  <Words>3204</Words>
  <Application>Microsoft Macintosh PowerPoint</Application>
  <PresentationFormat>On-screen Show (4:3)</PresentationFormat>
  <Paragraphs>611</Paragraphs>
  <Slides>48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PowerPoint Presentation</vt:lpstr>
      <vt:lpstr>Learning Goals: Statistics</vt:lpstr>
      <vt:lpstr>Learning Goals: Machine Learning</vt:lpstr>
      <vt:lpstr>Statistics</vt:lpstr>
      <vt:lpstr>Checking for Significant Difference</vt:lpstr>
      <vt:lpstr>Step 3: Preparing the Data</vt:lpstr>
      <vt:lpstr>Step 3: Preparing the Data</vt:lpstr>
      <vt:lpstr>Step 3: Preparing the Data</vt:lpstr>
      <vt:lpstr>Step 3: Preparing the Data</vt:lpstr>
      <vt:lpstr>Step 3: Preparing the Data</vt:lpstr>
      <vt:lpstr>Step 3: Preparing the Data</vt:lpstr>
      <vt:lpstr>Step 4 &amp; 5: Calculate the results</vt:lpstr>
      <vt:lpstr>Reminder: Plotting for sanity</vt:lpstr>
      <vt:lpstr>Reminder: Plotting for sanity</vt:lpstr>
      <vt:lpstr>Reminder: Plotting for sanity</vt:lpstr>
      <vt:lpstr>Reminder: Plotting for sanity</vt:lpstr>
      <vt:lpstr>Reminder: Plotting for sanity</vt:lpstr>
      <vt:lpstr>Reminder: Plotting for sanity</vt:lpstr>
      <vt:lpstr>What you will do:</vt:lpstr>
      <vt:lpstr>What you will do:</vt:lpstr>
      <vt:lpstr>Machine Learning: Goal</vt:lpstr>
      <vt:lpstr>Machine Learning:  Extracting Features</vt:lpstr>
      <vt:lpstr>Recall: Training Classifiers</vt:lpstr>
      <vt:lpstr>Recall: Training Classifiers</vt:lpstr>
      <vt:lpstr>Machine Learning:  Extracting Features</vt:lpstr>
      <vt:lpstr>Machine Learning:  Extracting Features</vt:lpstr>
      <vt:lpstr>Removing unwanted features</vt:lpstr>
      <vt:lpstr>Removing unwanted classes</vt:lpstr>
      <vt:lpstr>Dividing your data</vt:lpstr>
      <vt:lpstr>Dividing your data</vt:lpstr>
      <vt:lpstr>Dividing your data</vt:lpstr>
      <vt:lpstr>Recall: Training Classifiers</vt:lpstr>
      <vt:lpstr>Recall: Training Classifiers</vt:lpstr>
      <vt:lpstr>Training Classifiers</vt:lpstr>
      <vt:lpstr>Training Classifiers</vt:lpstr>
      <vt:lpstr>Using Kfold Validation</vt:lpstr>
      <vt:lpstr>Using Kfold Validation</vt:lpstr>
      <vt:lpstr>Using Kfold Validation</vt:lpstr>
      <vt:lpstr>Using Kfold Validation</vt:lpstr>
      <vt:lpstr>What are some useful metrics?</vt:lpstr>
      <vt:lpstr>Real Work: Selecting Features and Algorithms</vt:lpstr>
      <vt:lpstr>Real Work: Selecting Features and Algorithms</vt:lpstr>
      <vt:lpstr>Real Work: Selecting Features and Algorithms</vt:lpstr>
      <vt:lpstr>ALWAYS do this on X_opt</vt:lpstr>
      <vt:lpstr>Finding Features </vt:lpstr>
      <vt:lpstr>Handin Expectations</vt:lpstr>
      <vt:lpstr>Handin Expectations</vt:lpstr>
      <vt:lpstr>Handin Expectations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549</cp:revision>
  <dcterms:created xsi:type="dcterms:W3CDTF">2013-10-07T16:54:34Z</dcterms:created>
  <dcterms:modified xsi:type="dcterms:W3CDTF">2015-03-05T02:16:43Z</dcterms:modified>
</cp:coreProperties>
</file>