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handoutMasterIdLst>
    <p:handoutMasterId r:id="rId40"/>
  </p:handoutMasterIdLst>
  <p:sldIdLst>
    <p:sldId id="256" r:id="rId2"/>
    <p:sldId id="498" r:id="rId3"/>
    <p:sldId id="499" r:id="rId4"/>
    <p:sldId id="500" r:id="rId5"/>
    <p:sldId id="423" r:id="rId6"/>
    <p:sldId id="424" r:id="rId7"/>
    <p:sldId id="461" r:id="rId8"/>
    <p:sldId id="462" r:id="rId9"/>
    <p:sldId id="480" r:id="rId10"/>
    <p:sldId id="481" r:id="rId11"/>
    <p:sldId id="451" r:id="rId12"/>
    <p:sldId id="447" r:id="rId13"/>
    <p:sldId id="440" r:id="rId14"/>
    <p:sldId id="441" r:id="rId15"/>
    <p:sldId id="445" r:id="rId16"/>
    <p:sldId id="482" r:id="rId17"/>
    <p:sldId id="436" r:id="rId18"/>
    <p:sldId id="437" r:id="rId19"/>
    <p:sldId id="444" r:id="rId20"/>
    <p:sldId id="438" r:id="rId21"/>
    <p:sldId id="439" r:id="rId22"/>
    <p:sldId id="483" r:id="rId23"/>
    <p:sldId id="484" r:id="rId24"/>
    <p:sldId id="485" r:id="rId25"/>
    <p:sldId id="486" r:id="rId26"/>
    <p:sldId id="487" r:id="rId27"/>
    <p:sldId id="488" r:id="rId28"/>
    <p:sldId id="489" r:id="rId29"/>
    <p:sldId id="490" r:id="rId30"/>
    <p:sldId id="491" r:id="rId31"/>
    <p:sldId id="492" r:id="rId32"/>
    <p:sldId id="493" r:id="rId33"/>
    <p:sldId id="494" r:id="rId34"/>
    <p:sldId id="495" r:id="rId35"/>
    <p:sldId id="496" r:id="rId36"/>
    <p:sldId id="497" r:id="rId37"/>
    <p:sldId id="479"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65302" autoAdjust="0"/>
  </p:normalViewPr>
  <p:slideViewPr>
    <p:cSldViewPr snapToGrid="0" snapToObjects="1">
      <p:cViewPr varScale="1">
        <p:scale>
          <a:sx n="51" d="100"/>
          <a:sy n="51" d="100"/>
        </p:scale>
        <p:origin x="-2424" y="-104"/>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17940264"/>
        <c:axId val="-2117821880"/>
      </c:barChart>
      <c:catAx>
        <c:axId val="-2117940264"/>
        <c:scaling>
          <c:orientation val="minMax"/>
        </c:scaling>
        <c:delete val="0"/>
        <c:axPos val="b"/>
        <c:numFmt formatCode="General" sourceLinked="1"/>
        <c:majorTickMark val="out"/>
        <c:minorTickMark val="none"/>
        <c:tickLblPos val="nextTo"/>
        <c:crossAx val="-2117821880"/>
        <c:crosses val="autoZero"/>
        <c:auto val="1"/>
        <c:lblAlgn val="ctr"/>
        <c:lblOffset val="100"/>
        <c:noMultiLvlLbl val="0"/>
      </c:catAx>
      <c:valAx>
        <c:axId val="-2117821880"/>
        <c:scaling>
          <c:orientation val="minMax"/>
        </c:scaling>
        <c:delete val="0"/>
        <c:axPos val="l"/>
        <c:majorGridlines/>
        <c:numFmt formatCode="General" sourceLinked="1"/>
        <c:majorTickMark val="out"/>
        <c:minorTickMark val="none"/>
        <c:tickLblPos val="nextTo"/>
        <c:crossAx val="-2117940264"/>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47454168"/>
        <c:axId val="-2146909944"/>
      </c:barChart>
      <c:catAx>
        <c:axId val="-2147454168"/>
        <c:scaling>
          <c:orientation val="minMax"/>
        </c:scaling>
        <c:delete val="0"/>
        <c:axPos val="b"/>
        <c:numFmt formatCode="General" sourceLinked="1"/>
        <c:majorTickMark val="out"/>
        <c:minorTickMark val="none"/>
        <c:tickLblPos val="nextTo"/>
        <c:crossAx val="-2146909944"/>
        <c:crosses val="autoZero"/>
        <c:auto val="1"/>
        <c:lblAlgn val="ctr"/>
        <c:lblOffset val="100"/>
        <c:noMultiLvlLbl val="0"/>
      </c:catAx>
      <c:valAx>
        <c:axId val="-2146909944"/>
        <c:scaling>
          <c:orientation val="minMax"/>
        </c:scaling>
        <c:delete val="0"/>
        <c:axPos val="l"/>
        <c:majorGridlines/>
        <c:numFmt formatCode="General" sourceLinked="1"/>
        <c:majorTickMark val="out"/>
        <c:minorTickMark val="none"/>
        <c:tickLblPos val="nextTo"/>
        <c:crossAx val="-2147454168"/>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35064600"/>
        <c:axId val="-2146083192"/>
      </c:barChart>
      <c:catAx>
        <c:axId val="2135064600"/>
        <c:scaling>
          <c:orientation val="minMax"/>
        </c:scaling>
        <c:delete val="0"/>
        <c:axPos val="b"/>
        <c:numFmt formatCode="General" sourceLinked="1"/>
        <c:majorTickMark val="out"/>
        <c:minorTickMark val="none"/>
        <c:tickLblPos val="nextTo"/>
        <c:crossAx val="-2146083192"/>
        <c:crosses val="autoZero"/>
        <c:auto val="1"/>
        <c:lblAlgn val="ctr"/>
        <c:lblOffset val="100"/>
        <c:noMultiLvlLbl val="0"/>
      </c:catAx>
      <c:valAx>
        <c:axId val="-2146083192"/>
        <c:scaling>
          <c:orientation val="minMax"/>
        </c:scaling>
        <c:delete val="0"/>
        <c:axPos val="l"/>
        <c:majorGridlines/>
        <c:numFmt formatCode="General" sourceLinked="1"/>
        <c:majorTickMark val="out"/>
        <c:minorTickMark val="none"/>
        <c:tickLblPos val="nextTo"/>
        <c:crossAx val="21350646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US" dirty="0" smtClean="0"/>
              <a:t>Population Parameter</a:t>
            </a:r>
            <a:endParaRPr lang="en-US" dirty="0"/>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0.0</c:v>
                </c:pt>
                <c:pt idx="1">
                  <c:v>1.0</c:v>
                </c:pt>
                <c:pt idx="2">
                  <c:v>1.0</c:v>
                </c:pt>
                <c:pt idx="3">
                  <c:v>2.0</c:v>
                </c:pt>
                <c:pt idx="4">
                  <c:v>3.0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19682840"/>
        <c:axId val="-2119199336"/>
      </c:barChart>
      <c:catAx>
        <c:axId val="-2119682840"/>
        <c:scaling>
          <c:orientation val="minMax"/>
        </c:scaling>
        <c:delete val="0"/>
        <c:axPos val="b"/>
        <c:numFmt formatCode="General" sourceLinked="1"/>
        <c:majorTickMark val="out"/>
        <c:minorTickMark val="none"/>
        <c:tickLblPos val="nextTo"/>
        <c:crossAx val="-2119199336"/>
        <c:crosses val="autoZero"/>
        <c:auto val="1"/>
        <c:lblAlgn val="ctr"/>
        <c:lblOffset val="100"/>
        <c:noMultiLvlLbl val="0"/>
      </c:catAx>
      <c:valAx>
        <c:axId val="-2119199336"/>
        <c:scaling>
          <c:orientation val="minMax"/>
        </c:scaling>
        <c:delete val="0"/>
        <c:axPos val="l"/>
        <c:majorGridlines/>
        <c:numFmt formatCode="General" sourceLinked="1"/>
        <c:majorTickMark val="out"/>
        <c:minorTickMark val="none"/>
        <c:tickLblPos val="nextTo"/>
        <c:crossAx val="-2119682840"/>
        <c:crosses val="autoZero"/>
        <c:crossBetween val="between"/>
      </c:valAx>
    </c:plotArea>
    <c:plotVisOnly val="1"/>
    <c:dispBlanksAs val="gap"/>
    <c:showDLblsOverMax val="0"/>
  </c:chart>
  <c:spPr>
    <a:noFill/>
    <a:ln>
      <a:noFill/>
    </a:ln>
  </c:spPr>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a:t>Sample Statistic</a:t>
            </a: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cat>
            <c:numRef>
              <c:f>Sheet1!$A$2:$A$11</c:f>
              <c:numCache>
                <c:formatCode>General</c:formatCode>
                <c:ptCount val="10"/>
              </c:numCache>
            </c:numRef>
          </c:cat>
          <c:val>
            <c:numRef>
              <c:f>Sheet1!$B$2:$B$11</c:f>
              <c:numCache>
                <c:formatCode>General</c:formatCode>
                <c:ptCount val="10"/>
                <c:pt idx="0">
                  <c:v>1.0</c:v>
                </c:pt>
                <c:pt idx="1">
                  <c:v>1.0</c:v>
                </c:pt>
                <c:pt idx="2">
                  <c:v>2.0</c:v>
                </c:pt>
                <c:pt idx="3">
                  <c:v>2.0</c:v>
                </c:pt>
                <c:pt idx="4">
                  <c:v>4.0</c:v>
                </c:pt>
                <c:pt idx="5">
                  <c:v>4.0</c:v>
                </c:pt>
                <c:pt idx="6">
                  <c:v>3.0</c:v>
                </c:pt>
                <c:pt idx="7">
                  <c:v>1.0</c:v>
                </c:pt>
                <c:pt idx="8">
                  <c:v>2.0</c:v>
                </c:pt>
                <c:pt idx="9">
                  <c:v>0.0</c:v>
                </c:pt>
              </c:numCache>
            </c:numRef>
          </c:val>
        </c:ser>
        <c:dLbls>
          <c:showLegendKey val="0"/>
          <c:showVal val="0"/>
          <c:showCatName val="0"/>
          <c:showSerName val="0"/>
          <c:showPercent val="0"/>
          <c:showBubbleSize val="0"/>
        </c:dLbls>
        <c:gapWidth val="150"/>
        <c:axId val="-2116800184"/>
        <c:axId val="-2116832072"/>
      </c:barChart>
      <c:catAx>
        <c:axId val="-2116800184"/>
        <c:scaling>
          <c:orientation val="minMax"/>
        </c:scaling>
        <c:delete val="0"/>
        <c:axPos val="b"/>
        <c:numFmt formatCode="General" sourceLinked="1"/>
        <c:majorTickMark val="out"/>
        <c:minorTickMark val="none"/>
        <c:tickLblPos val="nextTo"/>
        <c:crossAx val="-2116832072"/>
        <c:crosses val="autoZero"/>
        <c:auto val="1"/>
        <c:lblAlgn val="ctr"/>
        <c:lblOffset val="100"/>
        <c:noMultiLvlLbl val="0"/>
      </c:catAx>
      <c:valAx>
        <c:axId val="-2116832072"/>
        <c:scaling>
          <c:orientation val="minMax"/>
        </c:scaling>
        <c:delete val="0"/>
        <c:axPos val="l"/>
        <c:majorGridlines/>
        <c:numFmt formatCode="General" sourceLinked="1"/>
        <c:majorTickMark val="out"/>
        <c:minorTickMark val="none"/>
        <c:tickLblPos val="nextTo"/>
        <c:crossAx val="-21168001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dimension matters here? How chronic their illness</a:t>
            </a:r>
            <a:r>
              <a:rPr lang="en-US" baseline="0" dirty="0" smtClean="0"/>
              <a:t> is!</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15</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(1/22/15 10:04) -----</a:t>
            </a:r>
          </a:p>
          <a:p>
            <a:r>
              <a:rPr lang="en-US"/>
              <a:t>multiple samples</a:t>
            </a:r>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2591332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17</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18</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 in your sample…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this tell us about the 5,000 person sample (if estimates are correct?)</a:t>
            </a:r>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20</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21</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FC0A5A-CE61-4203-8EE7-E64D8DA56045}" type="slidenum">
              <a:rPr lang="en-US">
                <a:latin typeface="Times New Roman" panose="02020603050405020304" pitchFamily="18" charset="0"/>
              </a:rPr>
              <a:pPr/>
              <a:t>23</a:t>
            </a:fld>
            <a:endParaRPr lang="en-US">
              <a:latin typeface="Times New Roman" panose="02020603050405020304" pitchFamily="18" charset="0"/>
            </a:endParaRPr>
          </a:p>
        </p:txBody>
      </p:sp>
    </p:spTree>
    <p:extLst>
      <p:ext uri="{BB962C8B-B14F-4D97-AF65-F5344CB8AC3E}">
        <p14:creationId xmlns:p14="http://schemas.microsoft.com/office/powerpoint/2010/main" val="805525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79B948-8887-4AA8-9868-0FEFA93900A9}" type="slidenum">
              <a:rPr lang="en-US">
                <a:latin typeface="Times New Roman" panose="02020603050405020304" pitchFamily="18" charset="0"/>
              </a:rPr>
              <a:pPr/>
              <a:t>24</a:t>
            </a:fld>
            <a:endParaRPr lang="en-US">
              <a:latin typeface="Times New Roman" panose="02020603050405020304" pitchFamily="18" charset="0"/>
            </a:endParaRPr>
          </a:p>
        </p:txBody>
      </p:sp>
    </p:spTree>
    <p:extLst>
      <p:ext uri="{BB962C8B-B14F-4D97-AF65-F5344CB8AC3E}">
        <p14:creationId xmlns:p14="http://schemas.microsoft.com/office/powerpoint/2010/main" val="1446829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9E7544-414E-42D3-9158-59B5B3399053}" type="slidenum">
              <a:rPr lang="en-US">
                <a:latin typeface="Times New Roman" panose="02020603050405020304" pitchFamily="18" charset="0"/>
              </a:rPr>
              <a:pPr/>
              <a:t>25</a:t>
            </a:fld>
            <a:endParaRPr lang="en-US">
              <a:latin typeface="Times New Roman" panose="02020603050405020304" pitchFamily="18" charset="0"/>
            </a:endParaRPr>
          </a:p>
        </p:txBody>
      </p:sp>
    </p:spTree>
    <p:extLst>
      <p:ext uri="{BB962C8B-B14F-4D97-AF65-F5344CB8AC3E}">
        <p14:creationId xmlns:p14="http://schemas.microsoft.com/office/powerpoint/2010/main" val="7626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456CF3-DA3F-464F-9660-609F81C33458}" type="slidenum">
              <a:rPr lang="en-US">
                <a:latin typeface="Times New Roman" panose="02020603050405020304" pitchFamily="18" charset="0"/>
              </a:rPr>
              <a:pPr/>
              <a:t>26</a:t>
            </a:fld>
            <a:endParaRPr lang="en-US">
              <a:latin typeface="Times New Roman" panose="02020603050405020304" pitchFamily="18" charset="0"/>
            </a:endParaRPr>
          </a:p>
        </p:txBody>
      </p:sp>
    </p:spTree>
    <p:extLst>
      <p:ext uri="{BB962C8B-B14F-4D97-AF65-F5344CB8AC3E}">
        <p14:creationId xmlns:p14="http://schemas.microsoft.com/office/powerpoint/2010/main" val="816573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8F0BDC-F9F6-482D-A690-6B44FBB8285B}" type="slidenum">
              <a:rPr lang="en-US">
                <a:latin typeface="Times New Roman" panose="02020603050405020304" pitchFamily="18" charset="0"/>
              </a:rPr>
              <a:pPr/>
              <a:t>27</a:t>
            </a:fld>
            <a:endParaRPr lang="en-US">
              <a:latin typeface="Times New Roman" panose="02020603050405020304" pitchFamily="18" charset="0"/>
            </a:endParaRPr>
          </a:p>
        </p:txBody>
      </p:sp>
    </p:spTree>
    <p:extLst>
      <p:ext uri="{BB962C8B-B14F-4D97-AF65-F5344CB8AC3E}">
        <p14:creationId xmlns:p14="http://schemas.microsoft.com/office/powerpoint/2010/main" val="1911488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B4110A-1FB6-4AD3-96C4-1F5FB221E98A}" type="slidenum">
              <a:rPr lang="en-US">
                <a:latin typeface="Times New Roman" panose="02020603050405020304" pitchFamily="18" charset="0"/>
              </a:rPr>
              <a:pPr/>
              <a:t>28</a:t>
            </a:fld>
            <a:endParaRPr lang="en-US">
              <a:latin typeface="Times New Roman" panose="02020603050405020304" pitchFamily="18" charset="0"/>
            </a:endParaRPr>
          </a:p>
        </p:txBody>
      </p:sp>
    </p:spTree>
    <p:extLst>
      <p:ext uri="{BB962C8B-B14F-4D97-AF65-F5344CB8AC3E}">
        <p14:creationId xmlns:p14="http://schemas.microsoft.com/office/powerpoint/2010/main" val="878605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86F4D5-2488-4C8B-8691-0CEAB9F8AA75}" type="slidenum">
              <a:rPr lang="en-US">
                <a:latin typeface="Times New Roman" panose="02020603050405020304" pitchFamily="18" charset="0"/>
              </a:rPr>
              <a:pPr/>
              <a:t>29</a:t>
            </a:fld>
            <a:endParaRPr lang="en-US">
              <a:latin typeface="Times New Roman" panose="02020603050405020304" pitchFamily="18" charset="0"/>
            </a:endParaRPr>
          </a:p>
        </p:txBody>
      </p:sp>
    </p:spTree>
    <p:extLst>
      <p:ext uri="{BB962C8B-B14F-4D97-AF65-F5344CB8AC3E}">
        <p14:creationId xmlns:p14="http://schemas.microsoft.com/office/powerpoint/2010/main" val="1604126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6EED0B-E7A5-4BDC-83BA-37A5F9C93B71}" type="slidenum">
              <a:rPr lang="en-US">
                <a:latin typeface="Times New Roman" panose="02020603050405020304" pitchFamily="18" charset="0"/>
              </a:rPr>
              <a:pPr/>
              <a:t>30</a:t>
            </a:fld>
            <a:endParaRPr lang="en-US">
              <a:latin typeface="Times New Roman" panose="02020603050405020304" pitchFamily="18" charset="0"/>
            </a:endParaRPr>
          </a:p>
        </p:txBody>
      </p:sp>
    </p:spTree>
    <p:extLst>
      <p:ext uri="{BB962C8B-B14F-4D97-AF65-F5344CB8AC3E}">
        <p14:creationId xmlns:p14="http://schemas.microsoft.com/office/powerpoint/2010/main" val="4016481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DA960E-6B12-4253-B241-C7E0CC1B0890}" type="slidenum">
              <a:rPr lang="en-US">
                <a:latin typeface="Times New Roman" panose="02020603050405020304" pitchFamily="18" charset="0"/>
              </a:rPr>
              <a:pPr/>
              <a:t>31</a:t>
            </a:fld>
            <a:endParaRPr lang="en-US">
              <a:latin typeface="Times New Roman" panose="02020603050405020304" pitchFamily="18" charset="0"/>
            </a:endParaRPr>
          </a:p>
        </p:txBody>
      </p:sp>
    </p:spTree>
    <p:extLst>
      <p:ext uri="{BB962C8B-B14F-4D97-AF65-F5344CB8AC3E}">
        <p14:creationId xmlns:p14="http://schemas.microsoft.com/office/powerpoint/2010/main" val="1679275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Biases here?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38660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what this could be?</a:t>
            </a:r>
          </a:p>
          <a:p>
            <a:endParaRPr lang="en-US" dirty="0" smtClean="0"/>
          </a:p>
          <a:p>
            <a:r>
              <a:rPr lang="en-US" dirty="0" smtClean="0"/>
              <a:t>‘response’ is the data they generate</a:t>
            </a:r>
          </a:p>
          <a:p>
            <a:r>
              <a:rPr lang="en-US" dirty="0" smtClean="0"/>
              <a:t>‘statistic’ is a measure of that variable </a:t>
            </a:r>
            <a:r>
              <a:rPr lang="en-US" baseline="0" dirty="0" smtClean="0"/>
              <a:t>across the entire sample</a:t>
            </a:r>
          </a:p>
          <a:p>
            <a:r>
              <a:rPr lang="en-US" baseline="0" dirty="0" smtClean="0"/>
              <a:t>‘parameter’ is a a measure of that variable across the entire population</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average of the sampling distribution is essentially equivalent to the parameter. (if we have a good sample) – the more samples the closer it gets.</a:t>
            </a:r>
          </a:p>
          <a:p>
            <a:endParaRPr lang="en-US" baseline="0" dirty="0" smtClean="0"/>
          </a:p>
          <a:p>
            <a:endParaRPr lang="en-US" baseline="0" dirty="0" smtClean="0"/>
          </a:p>
          <a:p>
            <a:r>
              <a:rPr lang="en-US" dirty="0" smtClean="0"/>
              <a:t>A crucial midway concept you need to understand is the sampling distribution. In order to understand it, you have to be able and willing to do a thought experiment. Imagine that instead of just taking a single sample like we do in a typical study, you took three independent samples of the same population. And furthermore, imagine that for each of your three samples, you collected a single response and computed a single statistic, say, the mean of the response. Even though all three samples came from the same population, you wouldn't expect to get the exact same statistic from each. The distribution of an infinite number of samples of the same size as the sample in your study is known as the sampling distribution.</a:t>
            </a:r>
          </a:p>
          <a:p>
            <a:endParaRPr lang="en-US" dirty="0" smtClean="0"/>
          </a:p>
          <a:p>
            <a:r>
              <a:rPr lang="en-US" dirty="0" smtClean="0"/>
              <a:t>When we keep the sampling distribution in mind, we realize that while the statistic we got from our sample is probably near the center of the sampling distribution (because most of the samples would be there) we could have gotten one of the extreme samples just by the luck of the draw</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217454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population</a:t>
            </a:r>
            <a:r>
              <a:rPr lang="en-US" baseline="0" dirty="0" smtClean="0"/>
              <a:t> </a:t>
            </a:r>
            <a:r>
              <a:rPr lang="en-US" dirty="0" smtClean="0"/>
              <a:t>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of the sampling distribution is essentially equivalent to the parameter.</a:t>
            </a:r>
          </a:p>
          <a:p>
            <a:endParaRPr lang="en-US" dirty="0" smtClean="0"/>
          </a:p>
          <a:p>
            <a:r>
              <a:rPr lang="en-US" dirty="0" smtClean="0"/>
              <a:t>The standard deviation of the sampling distribution tells us something about how different samples would be distributed. In statistics it is referred to as the standard error. In sampling contexts it is called the </a:t>
            </a:r>
            <a:r>
              <a:rPr lang="en-US" i="1" dirty="0" smtClean="0"/>
              <a:t>sampling error</a:t>
            </a:r>
          </a:p>
          <a:p>
            <a:endParaRPr lang="en-US" i="1" dirty="0" smtClean="0"/>
          </a:p>
          <a:p>
            <a:r>
              <a:rPr lang="en-US" dirty="0" smtClean="0"/>
              <a:t>how do we calculate sampling error? We base our calculation on the standard deviation of our sample.</a:t>
            </a:r>
          </a:p>
          <a:p>
            <a:endParaRPr lang="en-US" dirty="0" smtClean="0"/>
          </a:p>
          <a:p>
            <a:r>
              <a:rPr lang="en-US" dirty="0" smtClean="0"/>
              <a:t>The bigger the sample,</a:t>
            </a:r>
            <a:r>
              <a:rPr lang="en-US" baseline="0" dirty="0" smtClean="0"/>
              <a:t> </a:t>
            </a:r>
            <a:r>
              <a:rPr lang="en-US" dirty="0" smtClean="0"/>
              <a:t>the closer your sample is to the actual population itself,</a:t>
            </a:r>
            <a:r>
              <a:rPr lang="en-US" baseline="0" dirty="0" smtClean="0"/>
              <a:t> the smaller the sampling error will be. </a:t>
            </a:r>
          </a:p>
          <a:p>
            <a:endParaRPr lang="en-US" baseline="0" dirty="0" smtClean="0"/>
          </a:p>
          <a:p>
            <a:r>
              <a:rPr lang="en-US" dirty="0" smtClean="0"/>
              <a:t> Let's assume we did a study and drew a single sample from the population. Furthermore, let's assume that the average for the sample was 3.75 and the standard deviation was .25. This is the raw data distribution depicted above. now, what would the sampling distribution be in this case? Well, we don't actually construct it (because we would need to take an infinite number of samples) but we can estimate it. For starters, we assume that the mean of the sampling distribution is the mean of the sample, which is 3.75. Then, we calculate the standard error. To do this, we use the standard deviation for our sample and the sample size (in this case N=100) and we come up with a standard error of .025 (just trust me on this). Now we have everything we need to estimate a confidence interval for the population parameter. We would estimate that the probability is 68% that the true parameter value falls between 3.725 and 3.775 (i.e., 3.75 plus and minus .025); that the 95% confidence interval is 3.700 to 3.800; and that we can say with 99% confidence that the population value is between 3.675 and 3.825. The real value (in this fictitious example) was 3.72 and so we have correctly estimated that value with our sample.</a:t>
            </a:r>
          </a:p>
          <a:p>
            <a:endParaRPr lang="en-US" dirty="0" smtClean="0"/>
          </a:p>
          <a:p>
            <a:r>
              <a:rPr lang="en-US" dirty="0" smtClean="0"/>
              <a:t>http://</a:t>
            </a:r>
            <a:r>
              <a:rPr lang="en-US" dirty="0" err="1" smtClean="0"/>
              <a:t>www.socialresearchmethods.net</a:t>
            </a:r>
            <a:r>
              <a:rPr lang="en-US" dirty="0" smtClean="0"/>
              <a:t>/kb/</a:t>
            </a:r>
            <a:r>
              <a:rPr lang="en-US" dirty="0" err="1" smtClean="0"/>
              <a:t>sampstat.php</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62145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1 is centered but not representative of true diversity. Sample 2 is biased (in this case,</a:t>
            </a:r>
            <a:r>
              <a:rPr lang="en-US" baseline="0" dirty="0" smtClean="0"/>
              <a:t> medical treatment, individuals who benefit more than most). Sample 3 is good (broadly representative in terms of risk, </a:t>
            </a:r>
            <a:r>
              <a:rPr lang="en-US" baseline="0" dirty="0" err="1" smtClean="0"/>
              <a:t>responsivity</a:t>
            </a:r>
            <a:r>
              <a:rPr lang="en-US" baseline="0" dirty="0" smtClean="0"/>
              <a:t>, and vulnerability)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812644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worst is if the results are understood and applied without taking the sampling bias into account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12</a:t>
            </a:fld>
            <a:endParaRPr lang="en-US"/>
          </a:p>
        </p:txBody>
      </p:sp>
    </p:spTree>
    <p:extLst>
      <p:ext uri="{BB962C8B-B14F-4D97-AF65-F5344CB8AC3E}">
        <p14:creationId xmlns:p14="http://schemas.microsoft.com/office/powerpoint/2010/main" val="3923463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13</a:t>
            </a:fld>
            <a:endParaRPr lang="en-US"/>
          </a:p>
        </p:txBody>
      </p:sp>
    </p:spTree>
    <p:extLst>
      <p:ext uri="{BB962C8B-B14F-4D97-AF65-F5344CB8AC3E}">
        <p14:creationId xmlns:p14="http://schemas.microsoft.com/office/powerpoint/2010/main" val="317565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1901B-601C-024E-95CE-E29C7123EE44}" type="slidenum">
              <a:rPr lang="en-US" smtClean="0"/>
              <a:t>14</a:t>
            </a:fld>
            <a:endParaRPr lang="en-US"/>
          </a:p>
        </p:txBody>
      </p:sp>
    </p:spTree>
    <p:extLst>
      <p:ext uri="{BB962C8B-B14F-4D97-AF65-F5344CB8AC3E}">
        <p14:creationId xmlns:p14="http://schemas.microsoft.com/office/powerpoint/2010/main" val="317565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1/20/15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BE473-7551-0F4A-ACC5-906E2044C6C8}" type="datetimeFigureOut">
              <a:rPr lang="en-US" smtClean="0"/>
              <a:t>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E727C-2B30-7044-899D-72252DF1F58B}" type="slidenum">
              <a:rPr lang="en-US" smtClean="0"/>
              <a:t>‹#›</a:t>
            </a:fld>
            <a:endParaRPr lang="en-US"/>
          </a:p>
        </p:txBody>
      </p:sp>
    </p:spTree>
    <p:extLst>
      <p:ext uri="{BB962C8B-B14F-4D97-AF65-F5344CB8AC3E}">
        <p14:creationId xmlns:p14="http://schemas.microsoft.com/office/powerpoint/2010/main" val="15489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BA7F654-FAA3-42C5-9ACE-29CD9B89CF50}" type="datetimeFigureOut">
              <a:rPr lang="en-US" smtClean="0"/>
              <a:pPr/>
              <a:t>1/20/15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29C0D7-FBB5-4C26-92F5-E2337018CD87}" type="slidenum">
              <a:rPr lang="en-US" smtClean="0"/>
              <a:pPr/>
              <a:t>‹#›</a:t>
            </a:fld>
            <a:endParaRPr lang="en-US"/>
          </a:p>
        </p:txBody>
      </p:sp>
    </p:spTree>
    <p:extLst>
      <p:ext uri="{BB962C8B-B14F-4D97-AF65-F5344CB8AC3E}">
        <p14:creationId xmlns:p14="http://schemas.microsoft.com/office/powerpoint/2010/main" val="2263910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1/20/15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1/20/15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3"/>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0" r:id="rId20"/>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jpeg"/><Relationship Id="rId7" Type="http://schemas.openxmlformats.org/officeDocument/2006/relationships/image" Target="../media/image12.jpeg"/><Relationship Id="rId8" Type="http://schemas.openxmlformats.org/officeDocument/2006/relationships/image" Target="../media/image13.jpeg"/><Relationship Id="rId9" Type="http://schemas.openxmlformats.org/officeDocument/2006/relationships/image" Target="../media/image14.jpeg"/><Relationship Id="rId10"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Acquiring Data: </a:t>
            </a:r>
            <a:r>
              <a:rPr lang="en-US" dirty="0" smtClean="0"/>
              <a:t>Theory</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Bias’ in Sampling </a:t>
            </a:r>
            <a:endParaRPr lang="en-US" dirty="0"/>
          </a:p>
        </p:txBody>
      </p:sp>
      <p:sp>
        <p:nvSpPr>
          <p:cNvPr id="3" name="Content Placeholder 2"/>
          <p:cNvSpPr>
            <a:spLocks noGrp="1"/>
          </p:cNvSpPr>
          <p:nvPr>
            <p:ph idx="1"/>
          </p:nvPr>
        </p:nvSpPr>
        <p:spPr/>
        <p:txBody>
          <a:bodyPr/>
          <a:lstStyle/>
          <a:p>
            <a:pPr marL="0" indent="0">
              <a:buNone/>
            </a:pPr>
            <a:r>
              <a:rPr lang="en-US" i="1" dirty="0" smtClean="0"/>
              <a:t>Does not </a:t>
            </a:r>
            <a:r>
              <a:rPr lang="en-US" dirty="0" smtClean="0"/>
              <a:t>decrease </a:t>
            </a:r>
            <a:r>
              <a:rPr lang="en-US" dirty="0"/>
              <a:t>as the sample size increases (but not proportionally)</a:t>
            </a:r>
          </a:p>
          <a:p>
            <a:pPr marL="0" indent="0">
              <a:buNone/>
            </a:pPr>
            <a:r>
              <a:rPr lang="en-US" dirty="0" smtClean="0"/>
              <a:t>Depends on </a:t>
            </a:r>
            <a:r>
              <a:rPr lang="en-US" i="1" dirty="0" smtClean="0"/>
              <a:t>assumptions made by the experimenter </a:t>
            </a:r>
            <a:r>
              <a:rPr lang="en-US" dirty="0" smtClean="0"/>
              <a:t>about the population</a:t>
            </a:r>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17937366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a Good Sample?</a:t>
            </a:r>
            <a:endParaRPr lang="en-US" dirty="0"/>
          </a:p>
        </p:txBody>
      </p:sp>
      <p:sp>
        <p:nvSpPr>
          <p:cNvPr id="3" name="Content Placeholder 2"/>
          <p:cNvSpPr>
            <a:spLocks noGrp="1"/>
          </p:cNvSpPr>
          <p:nvPr>
            <p:ph idx="1"/>
          </p:nvPr>
        </p:nvSpPr>
        <p:spPr/>
        <p:txBody>
          <a:bodyPr/>
          <a:lstStyle/>
          <a:p>
            <a:pPr marL="0" indent="0">
              <a:buNone/>
            </a:pPr>
            <a:r>
              <a:rPr lang="en-US" dirty="0" smtClean="0"/>
              <a:t>Representative of the population</a:t>
            </a:r>
          </a:p>
          <a:p>
            <a:pPr marL="0" indent="0">
              <a:buNone/>
            </a:pPr>
            <a:r>
              <a:rPr lang="en-US" dirty="0" smtClean="0"/>
              <a:t>(Along dimensions that matter to the question being asked)</a:t>
            </a:r>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pic>
        <p:nvPicPr>
          <p:cNvPr id="8" name="Picture 7" descr="Screen Shot 2014-01-22 at 1.14.06 PM.png"/>
          <p:cNvPicPr>
            <a:picLocks noChangeAspect="1"/>
          </p:cNvPicPr>
          <p:nvPr/>
        </p:nvPicPr>
        <p:blipFill rotWithShape="1">
          <a:blip r:embed="rId3">
            <a:extLst>
              <a:ext uri="{28A0092B-C50C-407E-A947-70E740481C1C}">
                <a14:useLocalDpi xmlns:a14="http://schemas.microsoft.com/office/drawing/2010/main" val="0"/>
              </a:ext>
            </a:extLst>
          </a:blip>
          <a:srcRect b="34588"/>
          <a:stretch/>
        </p:blipFill>
        <p:spPr>
          <a:xfrm>
            <a:off x="-790067" y="3363842"/>
            <a:ext cx="7346411" cy="2863287"/>
          </a:xfrm>
          <a:prstGeom prst="rect">
            <a:avLst/>
          </a:prstGeom>
        </p:spPr>
      </p:pic>
      <p:sp>
        <p:nvSpPr>
          <p:cNvPr id="7" name="TextBox 6"/>
          <p:cNvSpPr txBox="1"/>
          <p:nvPr/>
        </p:nvSpPr>
        <p:spPr>
          <a:xfrm>
            <a:off x="5837027" y="3363842"/>
            <a:ext cx="3263215" cy="1754327"/>
          </a:xfrm>
          <a:prstGeom prst="rect">
            <a:avLst/>
          </a:prstGeom>
          <a:solidFill>
            <a:schemeClr val="bg1"/>
          </a:solidFill>
        </p:spPr>
        <p:txBody>
          <a:bodyPr wrap="square" rtlCol="0">
            <a:spAutoFit/>
          </a:bodyPr>
          <a:lstStyle/>
          <a:p>
            <a:r>
              <a:rPr lang="en-US" dirty="0" smtClean="0"/>
              <a:t>Figure 1: </a:t>
            </a:r>
            <a:r>
              <a:rPr lang="en-US" dirty="0" err="1" smtClean="0"/>
              <a:t>Kravitz</a:t>
            </a:r>
            <a:r>
              <a:rPr lang="en-US" dirty="0" smtClean="0"/>
              <a:t> </a:t>
            </a:r>
            <a:r>
              <a:rPr lang="en-US" i="1" dirty="0" smtClean="0"/>
              <a:t>et al</a:t>
            </a:r>
            <a:r>
              <a:rPr lang="en-US" dirty="0" smtClean="0"/>
              <a:t>, (2004) Evidence-based medicine, heterogeneity of treatment effects, and the trouble with averages. </a:t>
            </a:r>
            <a:r>
              <a:rPr lang="en-US" i="1" dirty="0" smtClean="0"/>
              <a:t>The Milbank Quarterly</a:t>
            </a:r>
            <a:r>
              <a:rPr lang="en-US" dirty="0" smtClean="0"/>
              <a:t> </a:t>
            </a:r>
            <a:r>
              <a:rPr lang="en-US" b="1" dirty="0" smtClean="0"/>
              <a:t>82</a:t>
            </a:r>
            <a:r>
              <a:rPr lang="en-US" dirty="0" smtClean="0"/>
              <a:t>(4):661-687</a:t>
            </a:r>
            <a:endParaRPr lang="en-US" dirty="0"/>
          </a:p>
        </p:txBody>
      </p:sp>
    </p:spTree>
    <p:extLst>
      <p:ext uri="{BB962C8B-B14F-4D97-AF65-F5344CB8AC3E}">
        <p14:creationId xmlns:p14="http://schemas.microsoft.com/office/powerpoint/2010/main" val="39884079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br>
              <a:rPr lang="en-US" dirty="0" smtClean="0"/>
            </a:br>
            <a:r>
              <a:rPr lang="en-US" dirty="0" smtClean="0"/>
              <a:t>Medical Treatment Studies</a:t>
            </a:r>
            <a:endParaRPr lang="en-US" dirty="0"/>
          </a:p>
        </p:txBody>
      </p:sp>
      <p:sp>
        <p:nvSpPr>
          <p:cNvPr id="3" name="Content Placeholder 2"/>
          <p:cNvSpPr>
            <a:spLocks noGrp="1"/>
          </p:cNvSpPr>
          <p:nvPr>
            <p:ph idx="1"/>
          </p:nvPr>
        </p:nvSpPr>
        <p:spPr/>
        <p:txBody>
          <a:bodyPr/>
          <a:lstStyle/>
          <a:p>
            <a:pPr marL="0" indent="0">
              <a:buNone/>
            </a:pPr>
            <a:r>
              <a:rPr lang="en-US" dirty="0" smtClean="0"/>
              <a:t>For medical treatment we care about</a:t>
            </a:r>
          </a:p>
          <a:p>
            <a:pPr marL="0" indent="0">
              <a:buNone/>
            </a:pPr>
            <a:endParaRPr lang="en-US" dirty="0" smtClean="0"/>
          </a:p>
          <a:p>
            <a:pPr marL="0" indent="0">
              <a:buNone/>
            </a:pPr>
            <a:r>
              <a:rPr lang="en-US" i="1" dirty="0" smtClean="0"/>
              <a:t>Risk without treatment </a:t>
            </a:r>
            <a:r>
              <a:rPr lang="en-US" dirty="0" smtClean="0"/>
              <a:t>(baseline risk if untreated)</a:t>
            </a:r>
          </a:p>
          <a:p>
            <a:pPr marL="0" indent="0">
              <a:buNone/>
            </a:pPr>
            <a:r>
              <a:rPr lang="en-US" i="1" dirty="0" smtClean="0"/>
              <a:t>Responsiveness &amp; Vulnerability  to treatment  </a:t>
            </a:r>
            <a:r>
              <a:rPr lang="en-US" dirty="0" smtClean="0"/>
              <a:t>(could be affected by  biological or environmental differences) One is </a:t>
            </a:r>
            <a:r>
              <a:rPr lang="en-US" dirty="0" err="1" smtClean="0"/>
              <a:t>neg</a:t>
            </a:r>
            <a:r>
              <a:rPr lang="en-US" dirty="0" smtClean="0"/>
              <a:t>; one pos. </a:t>
            </a:r>
          </a:p>
          <a:p>
            <a:pPr marL="0" indent="0">
              <a:buNone/>
            </a:pPr>
            <a:endParaRPr lang="en-US" dirty="0" smtClean="0"/>
          </a:p>
          <a:p>
            <a:pPr marL="0" indent="0">
              <a:buNone/>
            </a:pPr>
            <a:endParaRPr lang="en-US" i="1"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30257512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821321" y="1980930"/>
            <a:ext cx="3330851" cy="461665"/>
          </a:xfrm>
          <a:prstGeom prst="rect">
            <a:avLst/>
          </a:prstGeom>
          <a:noFill/>
        </p:spPr>
        <p:txBody>
          <a:bodyPr wrap="square" rtlCol="0">
            <a:spAutoFit/>
          </a:bodyPr>
          <a:lstStyle/>
          <a:p>
            <a:r>
              <a:rPr lang="en-US" sz="2400" dirty="0" smtClean="0"/>
              <a:t>General Population</a:t>
            </a:r>
            <a:endParaRPr lang="en-US" sz="2400" dirty="0"/>
          </a:p>
        </p:txBody>
      </p:sp>
      <p:sp>
        <p:nvSpPr>
          <p:cNvPr id="4" name="Title 1"/>
          <p:cNvSpPr txBox="1">
            <a:spLocks/>
          </p:cNvSpPr>
          <p:nvPr/>
        </p:nvSpPr>
        <p:spPr>
          <a:xfrm>
            <a:off x="954132" y="310162"/>
            <a:ext cx="6280441" cy="990107"/>
          </a:xfrm>
          <a:prstGeom prst="rect">
            <a:avLst/>
          </a:prstGeom>
        </p:spPr>
        <p:txBody>
          <a:bodyPr/>
          <a:lst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a:lstStyle>
          <a:p>
            <a:r>
              <a:rPr lang="en-US" dirty="0" smtClean="0"/>
              <a:t>Example: Lyme Disease</a:t>
            </a:r>
            <a:endParaRPr lang="en-US" dirty="0"/>
          </a:p>
        </p:txBody>
      </p:sp>
    </p:spTree>
    <p:extLst>
      <p:ext uri="{BB962C8B-B14F-4D97-AF65-F5344CB8AC3E}">
        <p14:creationId xmlns:p14="http://schemas.microsoft.com/office/powerpoint/2010/main" val="39770964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Tree>
    <p:extLst>
      <p:ext uri="{BB962C8B-B14F-4D97-AF65-F5344CB8AC3E}">
        <p14:creationId xmlns:p14="http://schemas.microsoft.com/office/powerpoint/2010/main" val="4981130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5611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Using Secondary Data for Verification</a:t>
            </a:r>
            <a:endParaRPr lang="en-US" dirty="0"/>
          </a:p>
        </p:txBody>
      </p:sp>
      <p:sp>
        <p:nvSpPr>
          <p:cNvPr id="3" name="Content Placeholder 2"/>
          <p:cNvSpPr>
            <a:spLocks noGrp="1"/>
          </p:cNvSpPr>
          <p:nvPr>
            <p:ph idx="1"/>
          </p:nvPr>
        </p:nvSpPr>
        <p:spPr/>
        <p:txBody>
          <a:bodyPr/>
          <a:lstStyle/>
          <a:p>
            <a:pPr marL="0" indent="0">
              <a:buNone/>
            </a:pPr>
            <a:r>
              <a:rPr lang="en-US" dirty="0" smtClean="0"/>
              <a:t>How do you determine the quality of the sample you have?</a:t>
            </a:r>
          </a:p>
          <a:p>
            <a:pPr>
              <a:buFontTx/>
              <a:buChar char="-"/>
            </a:pPr>
            <a:r>
              <a:rPr lang="en-US" dirty="0" smtClean="0"/>
              <a:t>Compare demographics to ‘known, good’ samples (</a:t>
            </a:r>
            <a:r>
              <a:rPr lang="en-US" i="1" dirty="0" smtClean="0"/>
              <a:t>e.g.</a:t>
            </a:r>
            <a:r>
              <a:rPr lang="en-US" dirty="0" smtClean="0"/>
              <a:t>, census data)</a:t>
            </a:r>
          </a:p>
          <a:p>
            <a:pPr>
              <a:buFontTx/>
              <a:buChar char="-"/>
            </a:pPr>
            <a:r>
              <a:rPr lang="en-US" dirty="0" smtClean="0"/>
              <a:t>Needs to relate to variables of interest</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27847114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786819" y="2265660"/>
            <a:ext cx="4702050" cy="1200328"/>
          </a:xfrm>
          <a:prstGeom prst="rect">
            <a:avLst/>
          </a:prstGeom>
          <a:noFill/>
        </p:spPr>
        <p:txBody>
          <a:bodyPr wrap="square" rtlCol="0">
            <a:spAutoFit/>
          </a:bodyPr>
          <a:lstStyle/>
          <a:p>
            <a:pPr algn="ctr"/>
            <a:r>
              <a:rPr lang="en-US" sz="2400" dirty="0"/>
              <a:t>T</a:t>
            </a:r>
            <a:r>
              <a:rPr lang="en-US" sz="2400" dirty="0" smtClean="0"/>
              <a:t>he 5,000 cases on which our current understanding of Lyme Disease is based</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p:cNvCxnSpPr>
            <a:endCxn id="7" idx="2"/>
          </p:cNvCxnSpPr>
          <p:nvPr/>
        </p:nvCxnSpPr>
        <p:spPr>
          <a:xfrm flipV="1">
            <a:off x="3137844" y="3465988"/>
            <a:ext cx="0" cy="259345"/>
          </a:xfrm>
          <a:prstGeom prst="line">
            <a:avLst/>
          </a:prstGeom>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9" name="Oval 8"/>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4452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cxnSp>
        <p:nvCxnSpPr>
          <p:cNvPr id="15" name="Straight Connector 14"/>
          <p:cNvCxnSpPr/>
          <p:nvPr/>
        </p:nvCxnSpPr>
        <p:spPr>
          <a:xfrm flipV="1">
            <a:off x="3289135" y="4088578"/>
            <a:ext cx="0" cy="54025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3206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But what if your population looks like this?</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1/20/15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19</a:t>
            </a:fld>
            <a:endParaRPr lang="en-US" dirty="0"/>
          </a:p>
        </p:txBody>
      </p:sp>
      <p:sp>
        <p:nvSpPr>
          <p:cNvPr id="8" name="Oval 7"/>
          <p:cNvSpPr/>
          <p:nvPr/>
        </p:nvSpPr>
        <p:spPr>
          <a:xfrm>
            <a:off x="1854200" y="1750556"/>
            <a:ext cx="4394200" cy="4262331"/>
          </a:xfrm>
          <a:prstGeom prst="ellipse">
            <a:avLst/>
          </a:prstGeom>
          <a:gradFill flip="none" rotWithShape="1">
            <a:gsLst>
              <a:gs pos="0">
                <a:schemeClr val="accent1"/>
              </a:gs>
              <a:gs pos="100000">
                <a:srgbClr val="FFFFFF"/>
              </a:gs>
            </a:gsLst>
            <a:lin ang="318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Oval 6"/>
          <p:cNvSpPr/>
          <p:nvPr/>
        </p:nvSpPr>
        <p:spPr>
          <a:xfrm>
            <a:off x="4136337"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346379" y="4837293"/>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4652521" y="3392628"/>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5016305" y="4216400"/>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Tree>
    <p:extLst>
      <p:ext uri="{BB962C8B-B14F-4D97-AF65-F5344CB8AC3E}">
        <p14:creationId xmlns:p14="http://schemas.microsoft.com/office/powerpoint/2010/main" val="30840359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a:t>Question 1 </a:t>
            </a:r>
            <a:r>
              <a:rPr lang="en-US" dirty="0" smtClean="0"/>
              <a:t>: </a:t>
            </a:r>
            <a:r>
              <a:rPr lang="en-US" dirty="0" err="1" smtClean="0"/>
              <a:t>Handin</a:t>
            </a:r>
            <a:r>
              <a:rPr lang="en-US" dirty="0" smtClean="0"/>
              <a:t> your URL</a:t>
            </a:r>
            <a:endParaRPr lang="en-US" dirty="0"/>
          </a:p>
          <a:p>
            <a:pPr marL="0" indent="0">
              <a:buNone/>
            </a:pPr>
            <a:r>
              <a:rPr lang="en-US" dirty="0"/>
              <a:t>Question </a:t>
            </a:r>
            <a:r>
              <a:rPr lang="en-US" dirty="0" smtClean="0"/>
              <a:t>2 : Describe </a:t>
            </a:r>
            <a:r>
              <a:rPr lang="en-US" dirty="0"/>
              <a:t>an expectation you had about the data that did not match the actual data. What was your expectation? How did things turn out? Illustrate your point with a graph or a chart.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42425593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1720555" y="4526406"/>
            <a:ext cx="4332658" cy="830997"/>
          </a:xfrm>
          <a:prstGeom prst="rect">
            <a:avLst/>
          </a:prstGeom>
          <a:noFill/>
        </p:spPr>
        <p:txBody>
          <a:bodyPr wrap="square" rtlCol="0">
            <a:spAutoFit/>
          </a:bodyPr>
          <a:lstStyle/>
          <a:p>
            <a:pPr algn="ctr"/>
            <a:r>
              <a:rPr lang="en-US" sz="2400" dirty="0" smtClean="0"/>
              <a:t>Of these, </a:t>
            </a:r>
            <a:r>
              <a:rPr lang="en-US" sz="2400" dirty="0"/>
              <a:t>the CDC found just </a:t>
            </a:r>
            <a:r>
              <a:rPr lang="en-US" sz="2400" dirty="0" smtClean="0"/>
              <a:t>21 (1/2 %) had chronic Lyme disease</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10" name="Oval 9"/>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38892" y="1447704"/>
            <a:ext cx="2836228" cy="2308324"/>
          </a:xfrm>
          <a:prstGeom prst="rect">
            <a:avLst/>
          </a:prstGeom>
          <a:noFill/>
        </p:spPr>
        <p:txBody>
          <a:bodyPr wrap="square" rtlCol="0">
            <a:spAutoFit/>
          </a:bodyPr>
          <a:lstStyle/>
          <a:p>
            <a:pPr algn="ctr"/>
            <a:r>
              <a:rPr lang="en-US" sz="2400" dirty="0" smtClean="0"/>
              <a:t>But estimates suggest that approximately 36% of people with Lyme disease develop chronic symptoms</a:t>
            </a:r>
            <a:endParaRPr lang="en-US" sz="2400" dirty="0"/>
          </a:p>
        </p:txBody>
      </p:sp>
      <p:sp>
        <p:nvSpPr>
          <p:cNvPr id="12" name="Oval 1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03813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rrowheads="1"/>
          </p:cNvSpPr>
          <p:nvPr/>
        </p:nvSpPr>
        <p:spPr bwMode="auto">
          <a:xfrm>
            <a:off x="-2675304" y="841182"/>
            <a:ext cx="14079125" cy="5347908"/>
          </a:xfrm>
          <a:prstGeom prst="ellipse">
            <a:avLst/>
          </a:prstGeom>
          <a:solidFill>
            <a:srgbClr val="FFFF75">
              <a:alpha val="25000"/>
            </a:srgb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Oval 3"/>
          <p:cNvSpPr/>
          <p:nvPr/>
        </p:nvSpPr>
        <p:spPr>
          <a:xfrm>
            <a:off x="447098" y="949290"/>
            <a:ext cx="5191794" cy="5097982"/>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2877906" y="3865429"/>
            <a:ext cx="519179" cy="5097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0" name="Straight Connector 19"/>
          <p:cNvCxnSpPr/>
          <p:nvPr/>
        </p:nvCxnSpPr>
        <p:spPr>
          <a:xfrm flipH="1" flipV="1">
            <a:off x="4035138" y="2648033"/>
            <a:ext cx="3462" cy="247567"/>
          </a:xfrm>
          <a:prstGeom prst="line">
            <a:avLst/>
          </a:prstGeom>
        </p:spPr>
        <p:style>
          <a:lnRef idx="1">
            <a:schemeClr val="accent5"/>
          </a:lnRef>
          <a:fillRef idx="0">
            <a:schemeClr val="accent5"/>
          </a:fillRef>
          <a:effectRef idx="0">
            <a:schemeClr val="accent5"/>
          </a:effectRef>
          <a:fontRef idx="minor">
            <a:schemeClr val="tx1"/>
          </a:fontRef>
        </p:style>
      </p:cxnSp>
      <p:sp>
        <p:nvSpPr>
          <p:cNvPr id="23" name="TextBox 22"/>
          <p:cNvSpPr txBox="1"/>
          <p:nvPr/>
        </p:nvSpPr>
        <p:spPr>
          <a:xfrm>
            <a:off x="4857936" y="3094971"/>
            <a:ext cx="3978674" cy="2308324"/>
          </a:xfrm>
          <a:prstGeom prst="rect">
            <a:avLst/>
          </a:prstGeom>
          <a:noFill/>
        </p:spPr>
        <p:txBody>
          <a:bodyPr wrap="square" rtlCol="0">
            <a:spAutoFit/>
          </a:bodyPr>
          <a:lstStyle/>
          <a:p>
            <a:pPr algn="ctr"/>
            <a:r>
              <a:rPr lang="en-US" sz="2400" dirty="0" smtClean="0"/>
              <a:t>Our study (yellow circle) examines 3090 individuals drawn from those with chronic Lyme disease, a population that has not been studied previously</a:t>
            </a:r>
            <a:endParaRPr lang="en-US" sz="2400" dirty="0"/>
          </a:p>
        </p:txBody>
      </p:sp>
      <p:sp>
        <p:nvSpPr>
          <p:cNvPr id="16" name="Oval 15"/>
          <p:cNvSpPr/>
          <p:nvPr/>
        </p:nvSpPr>
        <p:spPr>
          <a:xfrm>
            <a:off x="4222930" y="3415008"/>
            <a:ext cx="51918" cy="50980"/>
          </a:xfrm>
          <a:prstGeom prst="ellipse">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Connector 23"/>
          <p:cNvCxnSpPr/>
          <p:nvPr/>
        </p:nvCxnSpPr>
        <p:spPr>
          <a:xfrm>
            <a:off x="4407422" y="3415008"/>
            <a:ext cx="653643"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TextBox 17"/>
          <p:cNvSpPr txBox="1"/>
          <p:nvPr/>
        </p:nvSpPr>
        <p:spPr>
          <a:xfrm>
            <a:off x="1497203" y="44773"/>
            <a:ext cx="5123499" cy="830997"/>
          </a:xfrm>
          <a:prstGeom prst="rect">
            <a:avLst/>
          </a:prstGeom>
          <a:noFill/>
        </p:spPr>
        <p:txBody>
          <a:bodyPr wrap="square" rtlCol="0">
            <a:spAutoFit/>
          </a:bodyPr>
          <a:lstStyle/>
          <a:p>
            <a:r>
              <a:rPr lang="en-US" sz="2400" dirty="0" smtClean="0"/>
              <a:t>The CDC Estimates 300,000 per year contract Lyme disease </a:t>
            </a:r>
            <a:endParaRPr lang="en-US" sz="2400" dirty="0"/>
          </a:p>
        </p:txBody>
      </p:sp>
      <p:sp>
        <p:nvSpPr>
          <p:cNvPr id="22" name="Oval 21"/>
          <p:cNvSpPr/>
          <p:nvPr/>
        </p:nvSpPr>
        <p:spPr>
          <a:xfrm>
            <a:off x="3248561" y="3927161"/>
            <a:ext cx="83069" cy="81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137229" y="2522583"/>
            <a:ext cx="1869046" cy="18352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111226" y="3315127"/>
            <a:ext cx="316699" cy="310977"/>
          </a:xfrm>
          <a:prstGeom prst="ellipse">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3651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Bias</a:t>
            </a:r>
            <a:endParaRPr lang="en-US" dirty="0"/>
          </a:p>
        </p:txBody>
      </p:sp>
      <p:sp>
        <p:nvSpPr>
          <p:cNvPr id="3" name="Content Placeholder 2"/>
          <p:cNvSpPr>
            <a:spLocks noGrp="1"/>
          </p:cNvSpPr>
          <p:nvPr>
            <p:ph idx="1"/>
          </p:nvPr>
        </p:nvSpPr>
        <p:spPr/>
        <p:txBody>
          <a:bodyPr/>
          <a:lstStyle/>
          <a:p>
            <a:r>
              <a:rPr lang="en-US" dirty="0" smtClean="0"/>
              <a:t>A </a:t>
            </a:r>
            <a:r>
              <a:rPr lang="en-US" dirty="0"/>
              <a:t>statistical bias in which there is an error in choosing the individuals or groups to take part in a scientific </a:t>
            </a:r>
            <a:r>
              <a:rPr lang="en-US" dirty="0" smtClean="0"/>
              <a:t>study</a:t>
            </a:r>
          </a:p>
          <a:p>
            <a:r>
              <a:rPr lang="en-US" dirty="0" smtClean="0"/>
              <a:t>Many potential sources</a:t>
            </a:r>
          </a:p>
          <a:p>
            <a:pPr lvl="1"/>
            <a:r>
              <a:rPr lang="en-US" dirty="0" smtClean="0"/>
              <a:t>Sampling bias</a:t>
            </a:r>
          </a:p>
          <a:p>
            <a:pPr lvl="1"/>
            <a:r>
              <a:rPr lang="en-US" dirty="0" smtClean="0"/>
              <a:t>Time of selection</a:t>
            </a:r>
          </a:p>
          <a:p>
            <a:pPr lvl="1"/>
            <a:r>
              <a:rPr lang="en-US" dirty="0" smtClean="0"/>
              <a:t>Exposure to the study</a:t>
            </a:r>
          </a:p>
          <a:p>
            <a:pPr lvl="1"/>
            <a:r>
              <a:rPr lang="en-US" dirty="0" smtClean="0"/>
              <a:t>Self-selection</a:t>
            </a:r>
            <a:endParaRPr lang="en-US" dirty="0"/>
          </a:p>
        </p:txBody>
      </p:sp>
      <p:sp>
        <p:nvSpPr>
          <p:cNvPr id="4" name="TextBox 3"/>
          <p:cNvSpPr txBox="1"/>
          <p:nvPr/>
        </p:nvSpPr>
        <p:spPr>
          <a:xfrm>
            <a:off x="122123" y="6488668"/>
            <a:ext cx="3313728" cy="369332"/>
          </a:xfrm>
          <a:prstGeom prst="rect">
            <a:avLst/>
          </a:prstGeom>
          <a:noFill/>
        </p:spPr>
        <p:txBody>
          <a:bodyPr wrap="none" rtlCol="0">
            <a:spAutoFit/>
          </a:bodyPr>
          <a:lstStyle/>
          <a:p>
            <a:r>
              <a:rPr lang="en-US" dirty="0" smtClean="0"/>
              <a:t>Content borrowed from Bill </a:t>
            </a:r>
            <a:r>
              <a:rPr lang="en-US" dirty="0" err="1" smtClean="0"/>
              <a:t>Thies</a:t>
            </a:r>
            <a:endParaRPr lang="en-US" dirty="0"/>
          </a:p>
        </p:txBody>
      </p:sp>
    </p:spTree>
    <p:extLst>
      <p:ext uri="{BB962C8B-B14F-4D97-AF65-F5344CB8AC3E}">
        <p14:creationId xmlns:p14="http://schemas.microsoft.com/office/powerpoint/2010/main" val="42585019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7171" name="Rectangle 3"/>
          <p:cNvSpPr>
            <a:spLocks noGrp="1" noChangeArrowheads="1"/>
          </p:cNvSpPr>
          <p:nvPr>
            <p:ph type="body" idx="1"/>
          </p:nvPr>
        </p:nvSpPr>
        <p:spPr/>
        <p:txBody>
          <a:bodyPr/>
          <a:lstStyle/>
          <a:p>
            <a:pPr eaLnBrk="1" hangingPunct="1"/>
            <a:r>
              <a:rPr lang="en-US" smtClean="0">
                <a:latin typeface="Times New Roman" panose="02020603050405020304" pitchFamily="18" charset="0"/>
              </a:rPr>
              <a:t>1936 US Presidential Election</a:t>
            </a:r>
            <a:endParaRPr lang="en-US" sz="2800" smtClean="0">
              <a:latin typeface="Times New Roman" panose="02020603050405020304" pitchFamily="18" charset="0"/>
            </a:endParaRPr>
          </a:p>
          <a:p>
            <a:pPr eaLnBrk="1" hangingPunct="1"/>
            <a:r>
              <a:rPr lang="en-US" sz="2800" smtClean="0">
                <a:latin typeface="Times New Roman" panose="02020603050405020304" pitchFamily="18" charset="0"/>
              </a:rPr>
              <a:t>Alf Landon (R) vs. Franklin D. Roosevelt (D)</a:t>
            </a:r>
          </a:p>
          <a:p>
            <a:pPr eaLnBrk="1" hangingPunct="1">
              <a:buFont typeface="Wingdings" panose="05000000000000000000" pitchFamily="2" charset="2"/>
              <a:buNone/>
            </a:pPr>
            <a:endParaRPr lang="en-US" smtClean="0"/>
          </a:p>
        </p:txBody>
      </p:sp>
      <p:pic>
        <p:nvPicPr>
          <p:cNvPr id="7172" name="Picture 4" descr="178px-Alf_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3124200"/>
            <a:ext cx="22606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170px-FDR_in_19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0" y="3124200"/>
            <a:ext cx="2159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Dem-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5181600"/>
            <a:ext cx="13716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Republican-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98838" y="5181600"/>
            <a:ext cx="1477962"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173141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143000"/>
          </a:xfrm>
        </p:spPr>
        <p:txBody>
          <a:bodyPr/>
          <a:lstStyle/>
          <a:p>
            <a:r>
              <a:rPr lang="en-IE" i="1" smtClean="0"/>
              <a:t>The Literary Digest</a:t>
            </a:r>
            <a:r>
              <a:rPr lang="en-IE" smtClean="0"/>
              <a:t> Poll</a:t>
            </a:r>
            <a:endParaRPr lang="en-US" smtClean="0"/>
          </a:p>
        </p:txBody>
      </p:sp>
      <p:pic>
        <p:nvPicPr>
          <p:cNvPr id="9219" name="Picture 8" descr="ld3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613" y="1209675"/>
            <a:ext cx="19256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9" descr="ld3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0" descr="ld35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4438" y="1209675"/>
            <a:ext cx="1763712"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1" descr="ld35b"/>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4538" y="1209675"/>
            <a:ext cx="18891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2" descr="ld35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3" descr="ld35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4" descr="ld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3946525"/>
            <a:ext cx="187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5" descr="ld36b"/>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1950" y="3946525"/>
            <a:ext cx="18923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16726827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1267" name="Rectangle 6"/>
          <p:cNvSpPr>
            <a:spLocks noGrp="1" noChangeArrowheads="1"/>
          </p:cNvSpPr>
          <p:nvPr>
            <p:ph type="body" sz="half" idx="2"/>
          </p:nvPr>
        </p:nvSpPr>
        <p:spPr>
          <a:xfrm>
            <a:off x="4648200" y="1787768"/>
            <a:ext cx="4038600" cy="4525963"/>
          </a:xfrm>
        </p:spPr>
        <p:txBody>
          <a:bodyPr/>
          <a:lstStyle/>
          <a:p>
            <a:pPr eaLnBrk="1" hangingPunct="1">
              <a:lnSpc>
                <a:spcPct val="90000"/>
              </a:lnSpc>
            </a:pPr>
            <a:r>
              <a:rPr lang="en-US" sz="2000" i="1" dirty="0" smtClean="0">
                <a:latin typeface="Times New Roman" panose="02020603050405020304" pitchFamily="18" charset="0"/>
              </a:rPr>
              <a:t>Literary Digest</a:t>
            </a:r>
            <a:r>
              <a:rPr lang="en-US" sz="2000" dirty="0" smtClean="0">
                <a:latin typeface="Times New Roman" panose="02020603050405020304" pitchFamily="18" charset="0"/>
              </a:rPr>
              <a:t> had been conducting successful presidential election polls since 1916</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They had correctly predicted the outcomes of the 1916, 1920, 1924, 1928, and 1932 elections by conducting polls. </a:t>
            </a:r>
          </a:p>
          <a:p>
            <a:pPr eaLnBrk="1" hangingPunct="1">
              <a:lnSpc>
                <a:spcPct val="90000"/>
              </a:lnSpc>
            </a:pPr>
            <a:endParaRPr lang="en-US" sz="2000" dirty="0" smtClean="0">
              <a:latin typeface="Times New Roman" panose="02020603050405020304" pitchFamily="18" charset="0"/>
            </a:endParaRPr>
          </a:p>
          <a:p>
            <a:pPr eaLnBrk="1" hangingPunct="1">
              <a:lnSpc>
                <a:spcPct val="90000"/>
              </a:lnSpc>
            </a:pPr>
            <a:r>
              <a:rPr lang="en-US" sz="2000" dirty="0" smtClean="0">
                <a:latin typeface="Times New Roman" panose="02020603050405020304" pitchFamily="18" charset="0"/>
              </a:rPr>
              <a:t>These polls were a lucrative venture for the magazine: readers liked them; newspapers played them up; and each “ballot” included a subscription blank. </a:t>
            </a:r>
          </a:p>
        </p:txBody>
      </p:sp>
      <p:pic>
        <p:nvPicPr>
          <p:cNvPr id="11268" name="Picture 7" descr="LiteraryDigest-1921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93888"/>
            <a:ext cx="3136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128062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3315" name="Rectangle 3"/>
          <p:cNvSpPr>
            <a:spLocks noGrp="1" noChangeArrowheads="1"/>
          </p:cNvSpPr>
          <p:nvPr>
            <p:ph type="body" idx="1"/>
          </p:nvPr>
        </p:nvSpPr>
        <p:spPr/>
        <p:txBody>
          <a:bodyPr/>
          <a:lstStyle/>
          <a:p>
            <a:pPr eaLnBrk="1" hangingPunct="1"/>
            <a:r>
              <a:rPr lang="en-US" dirty="0" smtClean="0">
                <a:latin typeface="Times New Roman" panose="02020603050405020304" pitchFamily="18" charset="0"/>
              </a:rPr>
              <a:t>In 1936 they sent out 10 million ballots to two groups of people:</a:t>
            </a:r>
          </a:p>
          <a:p>
            <a:pPr lvl="1" eaLnBrk="1" hangingPunct="1"/>
            <a:r>
              <a:rPr lang="en-US" dirty="0" smtClean="0">
                <a:latin typeface="Times New Roman" panose="02020603050405020304" pitchFamily="18" charset="0"/>
              </a:rPr>
              <a:t>Prospective subscribers, “who were chiefly upper- and middle-income people”</a:t>
            </a:r>
          </a:p>
          <a:p>
            <a:pPr lvl="1" eaLnBrk="1" hangingPunct="1"/>
            <a:r>
              <a:rPr lang="en-US" dirty="0" smtClean="0">
                <a:latin typeface="Times New Roman" panose="02020603050405020304" pitchFamily="18" charset="0"/>
              </a:rPr>
              <a:t>A list designed to "correct for bias" from the first list, consisting of names selected from telephone books and motor vehicle registries</a:t>
            </a:r>
          </a:p>
        </p:txBody>
      </p:sp>
      <p:sp>
        <p:nvSpPr>
          <p:cNvPr id="4" name="TextBox 3"/>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03233413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0" y="0"/>
            <a:ext cx="9144000" cy="6858000"/>
          </a:xfrm>
          <a:prstGeom prst="rect">
            <a:avLst/>
          </a:prstGeom>
          <a:solidFill>
            <a:schemeClr val="bg1"/>
          </a:solidFill>
          <a:ln w="9525" algn="ctr">
            <a:solidFill>
              <a:schemeClr val="bg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p>
        </p:txBody>
      </p:sp>
      <p:pic>
        <p:nvPicPr>
          <p:cNvPr id="15363"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4714" y="44450"/>
            <a:ext cx="4716578" cy="6434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6519446"/>
            <a:ext cx="5133778" cy="338554"/>
          </a:xfrm>
          <a:prstGeom prst="rect">
            <a:avLst/>
          </a:prstGeom>
          <a:noFill/>
        </p:spPr>
        <p:txBody>
          <a:bodyPr wrap="none" rtlCol="0">
            <a:spAutoFit/>
          </a:bodyPr>
          <a:lstStyle/>
          <a:p>
            <a:r>
              <a:rPr lang="en-US" sz="1600" b="1" i="1" dirty="0" smtClean="0"/>
              <a:t>Slide Credit:  </a:t>
            </a:r>
            <a:r>
              <a:rPr lang="en-US" sz="1600" i="1" dirty="0"/>
              <a:t>Damian </a:t>
            </a:r>
            <a:r>
              <a:rPr lang="en-US" sz="1600" i="1" dirty="0" smtClean="0"/>
              <a:t>Gordon, Dublin Institute of Technology</a:t>
            </a:r>
            <a:endParaRPr lang="en-US" sz="1600" i="1" dirty="0"/>
          </a:p>
        </p:txBody>
      </p:sp>
    </p:spTree>
    <p:extLst>
      <p:ext uri="{BB962C8B-B14F-4D97-AF65-F5344CB8AC3E}">
        <p14:creationId xmlns:p14="http://schemas.microsoft.com/office/powerpoint/2010/main" val="233648058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7411"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7412"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5893115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19459" name="Rectangle 3"/>
          <p:cNvSpPr>
            <a:spLocks noGrp="1" noChangeArrowheads="1"/>
          </p:cNvSpPr>
          <p:nvPr>
            <p:ph type="body" idx="1"/>
          </p:nvPr>
        </p:nvSpPr>
        <p:spPr/>
        <p:txBody>
          <a:bodyPr/>
          <a:lstStyle/>
          <a:p>
            <a:pPr eaLnBrk="1" hangingPunct="1"/>
            <a:r>
              <a:rPr lang="en-US" b="1" smtClean="0">
                <a:latin typeface="Times New Roman" panose="02020603050405020304" pitchFamily="18" charset="0"/>
              </a:rPr>
              <a:t>Response rate:</a:t>
            </a:r>
            <a:r>
              <a:rPr lang="en-US" smtClean="0">
                <a:latin typeface="Times New Roman" panose="02020603050405020304" pitchFamily="18" charset="0"/>
              </a:rPr>
              <a:t> approximately 25%, or 2,376,523 responses</a:t>
            </a:r>
          </a:p>
          <a:p>
            <a:pPr eaLnBrk="1" hangingPunct="1"/>
            <a:r>
              <a:rPr lang="en-US" b="1" smtClean="0">
                <a:latin typeface="Times New Roman" panose="02020603050405020304" pitchFamily="18" charset="0"/>
              </a:rPr>
              <a:t>Result:</a:t>
            </a:r>
            <a:r>
              <a:rPr lang="en-US" smtClean="0">
                <a:latin typeface="Times New Roman" panose="02020603050405020304" pitchFamily="18" charset="0"/>
              </a:rPr>
              <a:t> Landon in a landslide (predicted 57% of the vote, Roosevelt predicted 40%)</a:t>
            </a:r>
          </a:p>
          <a:p>
            <a:pPr eaLnBrk="1" hangingPunct="1"/>
            <a:r>
              <a:rPr lang="en-US" b="1" smtClean="0">
                <a:latin typeface="Times New Roman" panose="02020603050405020304" pitchFamily="18" charset="0"/>
              </a:rPr>
              <a:t>Election result: </a:t>
            </a:r>
            <a:r>
              <a:rPr lang="en-US" smtClean="0">
                <a:latin typeface="Times New Roman" panose="02020603050405020304" pitchFamily="18" charset="0"/>
              </a:rPr>
              <a:t>Roosevelt received approximately 60% of the vote</a:t>
            </a:r>
            <a:endParaRPr lang="en-US" sz="3600" smtClean="0"/>
          </a:p>
          <a:p>
            <a:pPr eaLnBrk="1" hangingPunct="1">
              <a:buFont typeface="Wingdings" panose="05000000000000000000" pitchFamily="2" charset="2"/>
              <a:buNone/>
            </a:pPr>
            <a:endParaRPr lang="en-US" smtClean="0">
              <a:latin typeface="Times New Roman" panose="02020603050405020304" pitchFamily="18" charset="0"/>
            </a:endParaRPr>
          </a:p>
        </p:txBody>
      </p:sp>
      <p:pic>
        <p:nvPicPr>
          <p:cNvPr id="19460"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19925304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smtClean="0"/>
              <a:t>Question 2 : </a:t>
            </a:r>
            <a:endParaRPr lang="en-US" dirty="0"/>
          </a:p>
          <a:p>
            <a:pPr marL="0" indent="0">
              <a:buNone/>
            </a:pPr>
            <a:r>
              <a:rPr lang="en-US" dirty="0"/>
              <a:t>The answer to this question should focus on a specific expectation or assumption and does require you to list several (although we hope you have explored other assumptions during this </a:t>
            </a:r>
            <a:r>
              <a:rPr lang="en-US" dirty="0" smtClean="0"/>
              <a:t>assignment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85226947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1507" name="Rectangle 3"/>
          <p:cNvSpPr>
            <a:spLocks noGrp="1" noChangeArrowheads="1"/>
          </p:cNvSpPr>
          <p:nvPr>
            <p:ph type="body" idx="1"/>
          </p:nvPr>
        </p:nvSpPr>
        <p:spPr/>
        <p:txBody>
          <a:bodyPr/>
          <a:lstStyle/>
          <a:p>
            <a:pPr eaLnBrk="1" hangingPunct="1"/>
            <a:r>
              <a:rPr lang="en-IE" sz="2400" b="1" dirty="0" smtClean="0">
                <a:latin typeface="Times New Roman" panose="02020603050405020304" pitchFamily="18" charset="0"/>
              </a:rPr>
              <a:t>POSSIBLE CAUSES OF ERROR</a:t>
            </a:r>
            <a:endParaRPr lang="en-US" sz="2400" b="1" dirty="0" smtClean="0">
              <a:latin typeface="Times New Roman" panose="02020603050405020304" pitchFamily="18" charset="0"/>
            </a:endParaRPr>
          </a:p>
          <a:p>
            <a:pPr eaLnBrk="1" hangingPunct="1"/>
            <a:r>
              <a:rPr lang="en-US" sz="2400" i="1" dirty="0" smtClean="0">
                <a:latin typeface="Times New Roman" panose="02020603050405020304" pitchFamily="18" charset="0"/>
              </a:rPr>
              <a:t>Selection Bias</a:t>
            </a:r>
            <a:r>
              <a:rPr lang="en-US" sz="2400" dirty="0" smtClean="0">
                <a:latin typeface="Times New Roman" panose="02020603050405020304" pitchFamily="18" charset="0"/>
              </a:rPr>
              <a:t>: By taking names and addresses from telephone directories, survey systematically excluded poor voters.</a:t>
            </a:r>
          </a:p>
          <a:p>
            <a:pPr lvl="1" eaLnBrk="1" hangingPunct="1"/>
            <a:r>
              <a:rPr lang="en-US" sz="2400" dirty="0" smtClean="0">
                <a:latin typeface="Times New Roman" panose="02020603050405020304" pitchFamily="18" charset="0"/>
              </a:rPr>
              <a:t>Republicans were markedly overrepresented</a:t>
            </a:r>
          </a:p>
          <a:p>
            <a:pPr lvl="1" eaLnBrk="1" hangingPunct="1"/>
            <a:r>
              <a:rPr lang="en-US" sz="2400" dirty="0" smtClean="0">
                <a:latin typeface="Times New Roman" panose="02020603050405020304" pitchFamily="18" charset="0"/>
              </a:rPr>
              <a:t>In 1936, Democrats did not have as many phones,  not as likely to drive cars, and did not read the </a:t>
            </a:r>
            <a:r>
              <a:rPr lang="en-US" sz="2400" i="1" dirty="0" smtClean="0">
                <a:latin typeface="Times New Roman" panose="02020603050405020304" pitchFamily="18" charset="0"/>
              </a:rPr>
              <a:t>Literary Digest</a:t>
            </a:r>
          </a:p>
          <a:p>
            <a:endParaRPr lang="en-US" i="1" dirty="0">
              <a:latin typeface="Times New Roman" panose="02020603050405020304" pitchFamily="18" charset="0"/>
            </a:endParaRPr>
          </a:p>
          <a:p>
            <a:r>
              <a:rPr lang="en-US" b="1" i="1" dirty="0" smtClean="0">
                <a:latin typeface="Times New Roman" panose="02020603050405020304" pitchFamily="18" charset="0"/>
              </a:rPr>
              <a:t>Any other causes?</a:t>
            </a:r>
          </a:p>
        </p:txBody>
      </p:sp>
      <p:pic>
        <p:nvPicPr>
          <p:cNvPr id="21508"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33710259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IE" i="1" smtClean="0"/>
              <a:t>The Literary Digest</a:t>
            </a:r>
            <a:r>
              <a:rPr lang="en-IE" smtClean="0"/>
              <a:t> Poll</a:t>
            </a:r>
            <a:endParaRPr lang="en-US" smtClean="0"/>
          </a:p>
        </p:txBody>
      </p:sp>
      <p:sp>
        <p:nvSpPr>
          <p:cNvPr id="23555" name="Rectangle 3"/>
          <p:cNvSpPr>
            <a:spLocks noGrp="1" noChangeArrowheads="1"/>
          </p:cNvSpPr>
          <p:nvPr>
            <p:ph type="body" idx="1"/>
          </p:nvPr>
        </p:nvSpPr>
        <p:spPr/>
        <p:txBody>
          <a:bodyPr/>
          <a:lstStyle/>
          <a:p>
            <a:pPr eaLnBrk="1" hangingPunct="1"/>
            <a:r>
              <a:rPr lang="en-IE" sz="2800" b="1" dirty="0" smtClean="0">
                <a:latin typeface="Times New Roman" panose="02020603050405020304" pitchFamily="18" charset="0"/>
              </a:rPr>
              <a:t>POSSIBLE CAUSES OF ERROR</a:t>
            </a:r>
            <a:endParaRPr lang="en-US" sz="2800" b="1" i="1" dirty="0" smtClean="0">
              <a:latin typeface="Times New Roman" panose="02020603050405020304" pitchFamily="18" charset="0"/>
            </a:endParaRPr>
          </a:p>
          <a:p>
            <a:pPr eaLnBrk="1" hangingPunct="1"/>
            <a:r>
              <a:rPr lang="en-US" sz="2800" i="1" dirty="0" smtClean="0">
                <a:latin typeface="Times New Roman" panose="02020603050405020304" pitchFamily="18" charset="0"/>
              </a:rPr>
              <a:t>Non-response Bias</a:t>
            </a:r>
            <a:r>
              <a:rPr lang="en-US" sz="2800" dirty="0" smtClean="0">
                <a:latin typeface="Times New Roman" panose="02020603050405020304" pitchFamily="18" charset="0"/>
              </a:rPr>
              <a:t>: Because only 20% of 10 million people returned surveys, non-respondents may have different preferences from respondents</a:t>
            </a:r>
          </a:p>
          <a:p>
            <a:pPr lvl="1" eaLnBrk="1" hangingPunct="1"/>
            <a:r>
              <a:rPr lang="en-US" dirty="0" smtClean="0">
                <a:latin typeface="Times New Roman" panose="02020603050405020304" pitchFamily="18" charset="0"/>
              </a:rPr>
              <a:t>Indeed, respondents favored Landon</a:t>
            </a:r>
          </a:p>
          <a:p>
            <a:pPr lvl="1" eaLnBrk="1" hangingPunct="1"/>
            <a:r>
              <a:rPr lang="en-US" dirty="0" smtClean="0">
                <a:latin typeface="Times New Roman" panose="02020603050405020304" pitchFamily="18" charset="0"/>
              </a:rPr>
              <a:t>Greater response rates reduce the odds of biased samples </a:t>
            </a:r>
          </a:p>
          <a:p>
            <a:pPr eaLnBrk="1" hangingPunct="1"/>
            <a:endParaRPr lang="en-US" sz="2800" dirty="0" smtClean="0">
              <a:latin typeface="Times New Roman" panose="02020603050405020304" pitchFamily="18" charset="0"/>
            </a:endParaRPr>
          </a:p>
        </p:txBody>
      </p:sp>
      <p:pic>
        <p:nvPicPr>
          <p:cNvPr id="23556" name="Picture 5" descr="fred.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115888"/>
            <a:ext cx="129540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0" y="6519446"/>
            <a:ext cx="5246837" cy="338554"/>
          </a:xfrm>
          <a:prstGeom prst="rect">
            <a:avLst/>
          </a:prstGeom>
          <a:noFill/>
        </p:spPr>
        <p:txBody>
          <a:bodyPr wrap="none" rtlCol="0">
            <a:spAutoFit/>
          </a:bodyPr>
          <a:lstStyle/>
          <a:p>
            <a:r>
              <a:rPr lang="en-US" sz="1600" b="1" i="1" dirty="0" smtClean="0">
                <a:solidFill>
                  <a:srgbClr val="000000"/>
                </a:solidFill>
              </a:rPr>
              <a:t>Slide Credit:  </a:t>
            </a:r>
            <a:r>
              <a:rPr lang="en-US" sz="1600" i="1" dirty="0">
                <a:solidFill>
                  <a:srgbClr val="000000"/>
                </a:solidFill>
              </a:rPr>
              <a:t>Damian </a:t>
            </a:r>
            <a:r>
              <a:rPr lang="en-US" sz="1600" i="1" dirty="0" smtClean="0">
                <a:solidFill>
                  <a:srgbClr val="000000"/>
                </a:solidFill>
              </a:rPr>
              <a:t>Gordon, Dublin Institute of Technology</a:t>
            </a:r>
            <a:endParaRPr lang="en-US" sz="1600" i="1" dirty="0">
              <a:solidFill>
                <a:srgbClr val="000000"/>
              </a:solidFill>
            </a:endParaRPr>
          </a:p>
        </p:txBody>
      </p:sp>
    </p:spTree>
    <p:extLst>
      <p:ext uri="{BB962C8B-B14F-4D97-AF65-F5344CB8AC3E}">
        <p14:creationId xmlns:p14="http://schemas.microsoft.com/office/powerpoint/2010/main" val="266491468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198045554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there selection bias in our Lyme </a:t>
            </a:r>
            <a:r>
              <a:rPr lang="en-US" smtClean="0"/>
              <a:t>Disease sample?</a:t>
            </a:r>
            <a:endParaRPr lang="en-US" dirty="0"/>
          </a:p>
        </p:txBody>
      </p:sp>
      <p:sp>
        <p:nvSpPr>
          <p:cNvPr id="3" name="Content Placeholder 2"/>
          <p:cNvSpPr>
            <a:spLocks noGrp="1"/>
          </p:cNvSpPr>
          <p:nvPr>
            <p:ph idx="1"/>
          </p:nvPr>
        </p:nvSpPr>
        <p:spPr/>
        <p:txBody>
          <a:bodyPr/>
          <a:lstStyle/>
          <a:p>
            <a:pPr marL="0" indent="0">
              <a:buNone/>
            </a:pPr>
            <a:r>
              <a:rPr lang="en-US" dirty="0" smtClean="0"/>
              <a:t>We surveyed people in online mailing lists &amp; used ‘snowball’ sampling</a:t>
            </a:r>
          </a:p>
          <a:p>
            <a:pPr marL="0" indent="0">
              <a:buNone/>
            </a:pPr>
            <a:r>
              <a:rPr lang="en-US" dirty="0" smtClean="0"/>
              <a:t>Other options?</a:t>
            </a:r>
          </a:p>
          <a:p>
            <a:pPr lvl="1"/>
            <a:r>
              <a:rPr lang="en-US" dirty="0" smtClean="0"/>
              <a:t>Randomly call phone numbers in different regions</a:t>
            </a:r>
          </a:p>
          <a:p>
            <a:pPr lvl="1"/>
            <a:r>
              <a:rPr lang="en-US" dirty="0" smtClean="0"/>
              <a:t>Hang out in doctors’ offices</a:t>
            </a:r>
          </a:p>
          <a:p>
            <a:pPr lvl="1"/>
            <a:r>
              <a:rPr lang="en-US" dirty="0" smtClean="0"/>
              <a:t>Advertise on buses and billboards</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41170450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selection bias here?</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32075103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b="1" dirty="0" smtClean="0">
                <a:solidFill>
                  <a:schemeClr val="accent1"/>
                </a:solidFill>
              </a:rPr>
              <a:t>(</a:t>
            </a:r>
            <a:r>
              <a:rPr lang="en-US" b="1" i="1" dirty="0" smtClean="0">
                <a:solidFill>
                  <a:schemeClr val="accent1"/>
                </a:solidFill>
              </a:rPr>
              <a:t>e.g., </a:t>
            </a:r>
            <a:r>
              <a:rPr lang="en-US" b="1" dirty="0">
                <a:solidFill>
                  <a:schemeClr val="accent1"/>
                </a:solidFill>
              </a:rPr>
              <a:t>Make an android app people want to use (</a:t>
            </a:r>
            <a:r>
              <a:rPr lang="en-US" b="1" i="1" dirty="0">
                <a:solidFill>
                  <a:schemeClr val="accent1"/>
                </a:solidFill>
              </a:rPr>
              <a:t>e.g. </a:t>
            </a:r>
            <a:r>
              <a:rPr lang="en-US" b="1" dirty="0">
                <a:solidFill>
                  <a:schemeClr val="accent1"/>
                </a:solidFill>
              </a:rPr>
              <a:t>battery alerts) and give it free in return for </a:t>
            </a:r>
            <a:r>
              <a:rPr lang="en-US" b="1" dirty="0" smtClean="0">
                <a:solidFill>
                  <a:schemeClr val="accent1"/>
                </a:solidFill>
              </a:rPr>
              <a:t>data)</a:t>
            </a:r>
          </a:p>
          <a:p>
            <a:pPr marL="0" indent="0">
              <a:buNone/>
            </a:pPr>
            <a:r>
              <a:rPr lang="en-US" dirty="0" smtClean="0"/>
              <a:t>Public data can too (satellite data for example; or 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10676685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 are not doing a survey?</a:t>
            </a:r>
            <a:endParaRPr lang="en-US" dirty="0"/>
          </a:p>
        </p:txBody>
      </p:sp>
      <p:sp>
        <p:nvSpPr>
          <p:cNvPr id="3" name="Content Placeholder 2"/>
          <p:cNvSpPr>
            <a:spLocks noGrp="1"/>
          </p:cNvSpPr>
          <p:nvPr>
            <p:ph idx="1"/>
          </p:nvPr>
        </p:nvSpPr>
        <p:spPr/>
        <p:txBody>
          <a:bodyPr/>
          <a:lstStyle/>
          <a:p>
            <a:pPr marL="0" indent="0">
              <a:buNone/>
            </a:pPr>
            <a:r>
              <a:rPr lang="en-US" dirty="0" smtClean="0"/>
              <a:t>Personal data can piggyback on existing devices (</a:t>
            </a:r>
            <a:r>
              <a:rPr lang="en-US" i="1" dirty="0" smtClean="0"/>
              <a:t>e.g., </a:t>
            </a:r>
            <a:r>
              <a:rPr lang="en-US" dirty="0"/>
              <a:t>Make an android app people want to use (</a:t>
            </a:r>
            <a:r>
              <a:rPr lang="en-US" i="1" dirty="0"/>
              <a:t>e.g. </a:t>
            </a:r>
            <a:r>
              <a:rPr lang="en-US" dirty="0"/>
              <a:t>battery alerts) and give it free in return for </a:t>
            </a:r>
            <a:r>
              <a:rPr lang="en-US" dirty="0" smtClean="0"/>
              <a:t>data)</a:t>
            </a:r>
          </a:p>
          <a:p>
            <a:pPr marL="0" indent="0">
              <a:buNone/>
            </a:pPr>
            <a:r>
              <a:rPr lang="en-US" dirty="0" smtClean="0"/>
              <a:t>Public data can too (satellite data for example; or </a:t>
            </a:r>
            <a:r>
              <a:rPr lang="en-US" b="1" dirty="0" smtClean="0">
                <a:solidFill>
                  <a:schemeClr val="accent1"/>
                </a:solidFill>
              </a:rPr>
              <a:t>our current work with the Gates building)</a:t>
            </a:r>
          </a:p>
          <a:p>
            <a:pPr marL="0" indent="0">
              <a:buNone/>
            </a:pP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Tree>
    <p:extLst>
      <p:ext uri="{BB962C8B-B14F-4D97-AF65-F5344CB8AC3E}">
        <p14:creationId xmlns:p14="http://schemas.microsoft.com/office/powerpoint/2010/main" val="115878677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pPr marL="0" indent="0">
              <a:buNone/>
            </a:pPr>
            <a:r>
              <a:rPr lang="en-US" dirty="0"/>
              <a:t>Address when you </a:t>
            </a:r>
            <a:r>
              <a:rPr lang="en-US" i="1" dirty="0"/>
              <a:t>plan </a:t>
            </a:r>
            <a:r>
              <a:rPr lang="en-US" dirty="0"/>
              <a:t>your sample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Tree>
    <p:extLst>
      <p:ext uri="{BB962C8B-B14F-4D97-AF65-F5344CB8AC3E}">
        <p14:creationId xmlns:p14="http://schemas.microsoft.com/office/powerpoint/2010/main" val="23007999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aside: Questions for Byte 2</a:t>
            </a:r>
            <a:endParaRPr lang="en-US" dirty="0"/>
          </a:p>
        </p:txBody>
      </p:sp>
      <p:sp>
        <p:nvSpPr>
          <p:cNvPr id="3" name="Content Placeholder 2"/>
          <p:cNvSpPr>
            <a:spLocks noGrp="1"/>
          </p:cNvSpPr>
          <p:nvPr>
            <p:ph idx="1"/>
          </p:nvPr>
        </p:nvSpPr>
        <p:spPr/>
        <p:txBody>
          <a:bodyPr/>
          <a:lstStyle/>
          <a:p>
            <a:pPr marL="0" indent="0">
              <a:buNone/>
            </a:pPr>
            <a:r>
              <a:rPr lang="en-US" dirty="0" smtClean="0"/>
              <a:t>Question </a:t>
            </a:r>
            <a:r>
              <a:rPr lang="en-US" dirty="0"/>
              <a:t>3 </a:t>
            </a:r>
            <a:r>
              <a:rPr lang="en-US" dirty="0" smtClean="0"/>
              <a:t>:</a:t>
            </a:r>
            <a:endParaRPr lang="en-US" dirty="0"/>
          </a:p>
          <a:p>
            <a:pPr marL="0" indent="0">
              <a:buNone/>
            </a:pPr>
            <a:r>
              <a:rPr lang="en-US" dirty="0"/>
              <a:t>Describe an issue with the completeness, coherence, or correctness of the data of the data. Be concrete about what type of problem you are talking about, how much data is involved and what is affected. What concerns does this raise?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30387112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The Data you Want and the Data you Get</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1/20/15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9607730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1/20/15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6</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Population about whom you are asking a question</a:t>
            </a:r>
            <a:endParaRPr lang="en-US" sz="3200" dirty="0"/>
          </a:p>
        </p:txBody>
      </p:sp>
      <p:sp>
        <p:nvSpPr>
          <p:cNvPr id="2" name="Rectangle 1"/>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graphicFrame>
        <p:nvGraphicFramePr>
          <p:cNvPr id="9" name="Chart 8"/>
          <p:cNvGraphicFramePr/>
          <p:nvPr>
            <p:extLst>
              <p:ext uri="{D42A27DB-BD31-4B8C-83A1-F6EECF244321}">
                <p14:modId xmlns:p14="http://schemas.microsoft.com/office/powerpoint/2010/main" val="40873434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58830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Where do we sample from?</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1/20/15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7</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 name="TextBox 2"/>
          <p:cNvSpPr txBox="1"/>
          <p:nvPr/>
        </p:nvSpPr>
        <p:spPr>
          <a:xfrm>
            <a:off x="3048001" y="2930673"/>
            <a:ext cx="2362199" cy="923330"/>
          </a:xfrm>
          <a:prstGeom prst="rect">
            <a:avLst/>
          </a:prstGeom>
          <a:noFill/>
        </p:spPr>
        <p:txBody>
          <a:bodyPr wrap="square" rtlCol="0">
            <a:spAutoFit/>
          </a:bodyPr>
          <a:lstStyle/>
          <a:p>
            <a:r>
              <a:rPr lang="en-US" dirty="0" smtClean="0">
                <a:solidFill>
                  <a:schemeClr val="bg1"/>
                </a:solidFill>
              </a:rPr>
              <a:t>Sample: The population we actually get responses from </a:t>
            </a:r>
            <a:endParaRPr lang="en-US" dirty="0">
              <a:solidFill>
                <a:schemeClr val="bg1"/>
              </a:solidFill>
            </a:endParaRPr>
          </a:p>
        </p:txBody>
      </p:sp>
      <p:graphicFrame>
        <p:nvGraphicFramePr>
          <p:cNvPr id="11" name="Chart 10"/>
          <p:cNvGraphicFramePr/>
          <p:nvPr>
            <p:extLst>
              <p:ext uri="{D42A27DB-BD31-4B8C-83A1-F6EECF244321}">
                <p14:modId xmlns:p14="http://schemas.microsoft.com/office/powerpoint/2010/main" val="2171957900"/>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2750841866"/>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461129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Independent Samples (infinite)</a:t>
            </a:r>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1/20/15</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8</a:t>
            </a:fld>
            <a:endParaRPr lang="en-US" dirty="0"/>
          </a:p>
        </p:txBody>
      </p:sp>
      <p:sp>
        <p:nvSpPr>
          <p:cNvPr id="8" name="Oval 7"/>
          <p:cNvSpPr/>
          <p:nvPr/>
        </p:nvSpPr>
        <p:spPr>
          <a:xfrm>
            <a:off x="1854200" y="1750556"/>
            <a:ext cx="4394200" cy="4262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6604000" y="1930400"/>
            <a:ext cx="431800" cy="33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234573" y="1930400"/>
            <a:ext cx="1744677" cy="1323439"/>
          </a:xfrm>
          <a:prstGeom prst="rect">
            <a:avLst/>
          </a:prstGeom>
          <a:noFill/>
        </p:spPr>
        <p:txBody>
          <a:bodyPr wrap="square" rtlCol="0">
            <a:spAutoFit/>
          </a:bodyPr>
          <a:lstStyle/>
          <a:p>
            <a:r>
              <a:rPr lang="en-US" sz="2000" dirty="0" smtClean="0"/>
              <a:t>‘response’ (the information we want from them)</a:t>
            </a:r>
            <a:endParaRPr lang="en-US" sz="2000" dirty="0"/>
          </a:p>
        </p:txBody>
      </p:sp>
      <p:sp>
        <p:nvSpPr>
          <p:cNvPr id="10" name="Oval 9"/>
          <p:cNvSpPr/>
          <p:nvPr/>
        </p:nvSpPr>
        <p:spPr>
          <a:xfrm>
            <a:off x="3408768" y="2117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1" name="Oval 10"/>
          <p:cNvSpPr/>
          <p:nvPr/>
        </p:nvSpPr>
        <p:spPr>
          <a:xfrm>
            <a:off x="3561168" y="2269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2" name="Oval 11"/>
          <p:cNvSpPr/>
          <p:nvPr/>
        </p:nvSpPr>
        <p:spPr>
          <a:xfrm>
            <a:off x="3713568" y="2421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3" name="Oval 12"/>
          <p:cNvSpPr/>
          <p:nvPr/>
        </p:nvSpPr>
        <p:spPr>
          <a:xfrm>
            <a:off x="3865968" y="2574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4" name="Oval 13"/>
          <p:cNvSpPr/>
          <p:nvPr/>
        </p:nvSpPr>
        <p:spPr>
          <a:xfrm>
            <a:off x="4018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5" name="Oval 14"/>
          <p:cNvSpPr/>
          <p:nvPr/>
        </p:nvSpPr>
        <p:spPr>
          <a:xfrm>
            <a:off x="4170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6" name="Oval 15"/>
          <p:cNvSpPr/>
          <p:nvPr/>
        </p:nvSpPr>
        <p:spPr>
          <a:xfrm>
            <a:off x="4323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7" name="Oval 16"/>
          <p:cNvSpPr/>
          <p:nvPr/>
        </p:nvSpPr>
        <p:spPr>
          <a:xfrm>
            <a:off x="4475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8" name="Oval 17"/>
          <p:cNvSpPr/>
          <p:nvPr/>
        </p:nvSpPr>
        <p:spPr>
          <a:xfrm>
            <a:off x="4627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9" name="Oval 18"/>
          <p:cNvSpPr/>
          <p:nvPr/>
        </p:nvSpPr>
        <p:spPr>
          <a:xfrm>
            <a:off x="4780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0" name="Oval 19"/>
          <p:cNvSpPr/>
          <p:nvPr/>
        </p:nvSpPr>
        <p:spPr>
          <a:xfrm>
            <a:off x="4932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1" name="Oval 20"/>
          <p:cNvSpPr/>
          <p:nvPr/>
        </p:nvSpPr>
        <p:spPr>
          <a:xfrm>
            <a:off x="2494368" y="2726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2" name="Oval 21"/>
          <p:cNvSpPr/>
          <p:nvPr/>
        </p:nvSpPr>
        <p:spPr>
          <a:xfrm>
            <a:off x="2646768" y="2879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3" name="Oval 22"/>
          <p:cNvSpPr/>
          <p:nvPr/>
        </p:nvSpPr>
        <p:spPr>
          <a:xfrm>
            <a:off x="2799168" y="3031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4" name="Oval 23"/>
          <p:cNvSpPr/>
          <p:nvPr/>
        </p:nvSpPr>
        <p:spPr>
          <a:xfrm>
            <a:off x="2951568" y="3183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5" name="Oval 24"/>
          <p:cNvSpPr/>
          <p:nvPr/>
        </p:nvSpPr>
        <p:spPr>
          <a:xfrm>
            <a:off x="3103968" y="3336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6" name="Oval 25"/>
          <p:cNvSpPr/>
          <p:nvPr/>
        </p:nvSpPr>
        <p:spPr>
          <a:xfrm>
            <a:off x="3256368" y="3488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7" name="Oval 26"/>
          <p:cNvSpPr/>
          <p:nvPr/>
        </p:nvSpPr>
        <p:spPr>
          <a:xfrm>
            <a:off x="3408768" y="3641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8" name="Oval 27"/>
          <p:cNvSpPr/>
          <p:nvPr/>
        </p:nvSpPr>
        <p:spPr>
          <a:xfrm>
            <a:off x="3561168" y="3793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29" name="Oval 28"/>
          <p:cNvSpPr/>
          <p:nvPr/>
        </p:nvSpPr>
        <p:spPr>
          <a:xfrm>
            <a:off x="3713568" y="3945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0" name="Oval 29"/>
          <p:cNvSpPr/>
          <p:nvPr/>
        </p:nvSpPr>
        <p:spPr>
          <a:xfrm>
            <a:off x="3865968" y="4098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1" name="Oval 30"/>
          <p:cNvSpPr/>
          <p:nvPr/>
        </p:nvSpPr>
        <p:spPr>
          <a:xfrm>
            <a:off x="4018368" y="4250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2" name="Oval 31"/>
          <p:cNvSpPr/>
          <p:nvPr/>
        </p:nvSpPr>
        <p:spPr>
          <a:xfrm>
            <a:off x="2062568" y="3514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3" name="Oval 32"/>
          <p:cNvSpPr/>
          <p:nvPr/>
        </p:nvSpPr>
        <p:spPr>
          <a:xfrm>
            <a:off x="2214968" y="3666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4" name="Oval 33"/>
          <p:cNvSpPr/>
          <p:nvPr/>
        </p:nvSpPr>
        <p:spPr>
          <a:xfrm>
            <a:off x="2367368" y="3818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5" name="Oval 34"/>
          <p:cNvSpPr/>
          <p:nvPr/>
        </p:nvSpPr>
        <p:spPr>
          <a:xfrm>
            <a:off x="2519768" y="3971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6" name="Oval 35"/>
          <p:cNvSpPr/>
          <p:nvPr/>
        </p:nvSpPr>
        <p:spPr>
          <a:xfrm>
            <a:off x="2672168" y="4123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7" name="Oval 36"/>
          <p:cNvSpPr/>
          <p:nvPr/>
        </p:nvSpPr>
        <p:spPr>
          <a:xfrm>
            <a:off x="2824568" y="4276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8" name="Oval 37"/>
          <p:cNvSpPr/>
          <p:nvPr/>
        </p:nvSpPr>
        <p:spPr>
          <a:xfrm>
            <a:off x="2976968" y="44285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39" name="Oval 38"/>
          <p:cNvSpPr/>
          <p:nvPr/>
        </p:nvSpPr>
        <p:spPr>
          <a:xfrm>
            <a:off x="3129368" y="45809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0" name="Oval 39"/>
          <p:cNvSpPr/>
          <p:nvPr/>
        </p:nvSpPr>
        <p:spPr>
          <a:xfrm>
            <a:off x="3281768" y="47333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1" name="Oval 40"/>
          <p:cNvSpPr/>
          <p:nvPr/>
        </p:nvSpPr>
        <p:spPr>
          <a:xfrm>
            <a:off x="3434168" y="48857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42" name="Oval 41"/>
          <p:cNvSpPr/>
          <p:nvPr/>
        </p:nvSpPr>
        <p:spPr>
          <a:xfrm>
            <a:off x="3586568" y="5038127"/>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5" name="Oval 64"/>
          <p:cNvSpPr/>
          <p:nvPr/>
        </p:nvSpPr>
        <p:spPr>
          <a:xfrm>
            <a:off x="2731152" y="2145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6" name="Oval 65"/>
          <p:cNvSpPr/>
          <p:nvPr/>
        </p:nvSpPr>
        <p:spPr>
          <a:xfrm>
            <a:off x="2883552" y="2298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7" name="Oval 66"/>
          <p:cNvSpPr/>
          <p:nvPr/>
        </p:nvSpPr>
        <p:spPr>
          <a:xfrm>
            <a:off x="3035952" y="2450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8" name="Oval 67"/>
          <p:cNvSpPr/>
          <p:nvPr/>
        </p:nvSpPr>
        <p:spPr>
          <a:xfrm>
            <a:off x="3188352" y="2603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69" name="Oval 68"/>
          <p:cNvSpPr/>
          <p:nvPr/>
        </p:nvSpPr>
        <p:spPr>
          <a:xfrm>
            <a:off x="3340752" y="2755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0" name="Oval 69"/>
          <p:cNvSpPr/>
          <p:nvPr/>
        </p:nvSpPr>
        <p:spPr>
          <a:xfrm>
            <a:off x="3493152" y="2907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1" name="Oval 70"/>
          <p:cNvSpPr/>
          <p:nvPr/>
        </p:nvSpPr>
        <p:spPr>
          <a:xfrm>
            <a:off x="3645552" y="3060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2" name="Oval 71"/>
          <p:cNvSpPr/>
          <p:nvPr/>
        </p:nvSpPr>
        <p:spPr>
          <a:xfrm>
            <a:off x="3797952" y="3212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3" name="Oval 72"/>
          <p:cNvSpPr/>
          <p:nvPr/>
        </p:nvSpPr>
        <p:spPr>
          <a:xfrm>
            <a:off x="3950352" y="3365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4" name="Oval 73"/>
          <p:cNvSpPr/>
          <p:nvPr/>
        </p:nvSpPr>
        <p:spPr>
          <a:xfrm>
            <a:off x="4102752" y="3517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5" name="Oval 74"/>
          <p:cNvSpPr/>
          <p:nvPr/>
        </p:nvSpPr>
        <p:spPr>
          <a:xfrm>
            <a:off x="4255152" y="3669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6" name="Oval 75"/>
          <p:cNvSpPr/>
          <p:nvPr/>
        </p:nvSpPr>
        <p:spPr>
          <a:xfrm>
            <a:off x="4407552" y="3822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7" name="Oval 76"/>
          <p:cNvSpPr/>
          <p:nvPr/>
        </p:nvSpPr>
        <p:spPr>
          <a:xfrm>
            <a:off x="2214968" y="3085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78" name="Oval 77"/>
          <p:cNvSpPr/>
          <p:nvPr/>
        </p:nvSpPr>
        <p:spPr>
          <a:xfrm>
            <a:off x="4559952" y="3974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3" name="Oval 82"/>
          <p:cNvSpPr/>
          <p:nvPr/>
        </p:nvSpPr>
        <p:spPr>
          <a:xfrm>
            <a:off x="2367368" y="3238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4" name="Oval 83"/>
          <p:cNvSpPr/>
          <p:nvPr/>
        </p:nvSpPr>
        <p:spPr>
          <a:xfrm>
            <a:off x="2519768" y="3390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5" name="Oval 84"/>
          <p:cNvSpPr/>
          <p:nvPr/>
        </p:nvSpPr>
        <p:spPr>
          <a:xfrm>
            <a:off x="2672168" y="3542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6" name="Oval 85"/>
          <p:cNvSpPr/>
          <p:nvPr/>
        </p:nvSpPr>
        <p:spPr>
          <a:xfrm>
            <a:off x="2824568" y="3695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7" name="Oval 86"/>
          <p:cNvSpPr/>
          <p:nvPr/>
        </p:nvSpPr>
        <p:spPr>
          <a:xfrm>
            <a:off x="2976968" y="3847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8" name="Oval 87"/>
          <p:cNvSpPr/>
          <p:nvPr/>
        </p:nvSpPr>
        <p:spPr>
          <a:xfrm>
            <a:off x="3129368" y="4000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89" name="Oval 88"/>
          <p:cNvSpPr/>
          <p:nvPr/>
        </p:nvSpPr>
        <p:spPr>
          <a:xfrm>
            <a:off x="3281768" y="4152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0" name="Oval 89"/>
          <p:cNvSpPr/>
          <p:nvPr/>
        </p:nvSpPr>
        <p:spPr>
          <a:xfrm>
            <a:off x="3434168" y="43049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1" name="Oval 90"/>
          <p:cNvSpPr/>
          <p:nvPr/>
        </p:nvSpPr>
        <p:spPr>
          <a:xfrm>
            <a:off x="3586568" y="44573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2" name="Oval 91"/>
          <p:cNvSpPr/>
          <p:nvPr/>
        </p:nvSpPr>
        <p:spPr>
          <a:xfrm>
            <a:off x="3738968" y="46097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3" name="Oval 92"/>
          <p:cNvSpPr/>
          <p:nvPr/>
        </p:nvSpPr>
        <p:spPr>
          <a:xfrm>
            <a:off x="3891368" y="47621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4" name="Oval 93"/>
          <p:cNvSpPr/>
          <p:nvPr/>
        </p:nvSpPr>
        <p:spPr>
          <a:xfrm>
            <a:off x="4043768" y="4914584"/>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5" name="Oval 94"/>
          <p:cNvSpPr/>
          <p:nvPr/>
        </p:nvSpPr>
        <p:spPr>
          <a:xfrm>
            <a:off x="4111783" y="1824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6" name="Oval 95"/>
          <p:cNvSpPr/>
          <p:nvPr/>
        </p:nvSpPr>
        <p:spPr>
          <a:xfrm>
            <a:off x="4264183" y="1977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7" name="Oval 96"/>
          <p:cNvSpPr/>
          <p:nvPr/>
        </p:nvSpPr>
        <p:spPr>
          <a:xfrm>
            <a:off x="4416583" y="2129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8" name="Oval 97"/>
          <p:cNvSpPr/>
          <p:nvPr/>
        </p:nvSpPr>
        <p:spPr>
          <a:xfrm>
            <a:off x="4568983" y="2281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99" name="Oval 98"/>
          <p:cNvSpPr/>
          <p:nvPr/>
        </p:nvSpPr>
        <p:spPr>
          <a:xfrm>
            <a:off x="4721383" y="24343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0" name="Oval 99"/>
          <p:cNvSpPr/>
          <p:nvPr/>
        </p:nvSpPr>
        <p:spPr>
          <a:xfrm>
            <a:off x="4873783" y="25867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1" name="Oval 100"/>
          <p:cNvSpPr/>
          <p:nvPr/>
        </p:nvSpPr>
        <p:spPr>
          <a:xfrm>
            <a:off x="5026183" y="27391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2" name="Oval 101"/>
          <p:cNvSpPr/>
          <p:nvPr/>
        </p:nvSpPr>
        <p:spPr>
          <a:xfrm>
            <a:off x="5178583" y="28915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sp>
        <p:nvSpPr>
          <p:cNvPr id="103" name="Oval 102"/>
          <p:cNvSpPr/>
          <p:nvPr/>
        </p:nvSpPr>
        <p:spPr>
          <a:xfrm>
            <a:off x="5330983" y="3043911"/>
            <a:ext cx="727569" cy="73314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200" dirty="0"/>
          </a:p>
        </p:txBody>
      </p:sp>
      <p:graphicFrame>
        <p:nvGraphicFramePr>
          <p:cNvPr id="104" name="Chart 103"/>
          <p:cNvGraphicFramePr/>
          <p:nvPr>
            <p:extLst>
              <p:ext uri="{D42A27DB-BD31-4B8C-83A1-F6EECF244321}">
                <p14:modId xmlns:p14="http://schemas.microsoft.com/office/powerpoint/2010/main" val="3925133841"/>
              </p:ext>
            </p:extLst>
          </p:nvPr>
        </p:nvGraphicFramePr>
        <p:xfrm>
          <a:off x="6117537" y="3428504"/>
          <a:ext cx="3098800" cy="2207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5" name="Chart 104"/>
          <p:cNvGraphicFramePr/>
          <p:nvPr>
            <p:extLst>
              <p:ext uri="{D42A27DB-BD31-4B8C-83A1-F6EECF244321}">
                <p14:modId xmlns:p14="http://schemas.microsoft.com/office/powerpoint/2010/main" val="1956415857"/>
              </p:ext>
            </p:extLst>
          </p:nvPr>
        </p:nvGraphicFramePr>
        <p:xfrm>
          <a:off x="309968" y="4190999"/>
          <a:ext cx="3098800" cy="1821887"/>
        </p:xfrm>
        <a:graphic>
          <a:graphicData uri="http://schemas.openxmlformats.org/drawingml/2006/chart">
            <c:chart xmlns:c="http://schemas.openxmlformats.org/drawingml/2006/chart" xmlns:r="http://schemas.openxmlformats.org/officeDocument/2006/relationships" r:id="rId4"/>
          </a:graphicData>
        </a:graphic>
      </p:graphicFrame>
      <p:sp>
        <p:nvSpPr>
          <p:cNvPr id="2" name="Right Arrow 1"/>
          <p:cNvSpPr/>
          <p:nvPr/>
        </p:nvSpPr>
        <p:spPr>
          <a:xfrm>
            <a:off x="3552137" y="4679070"/>
            <a:ext cx="2696263" cy="511457"/>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3146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Sampling Error</a:t>
            </a:r>
            <a:endParaRPr lang="en-US" dirty="0"/>
          </a:p>
        </p:txBody>
      </p:sp>
      <p:sp>
        <p:nvSpPr>
          <p:cNvPr id="3" name="Content Placeholder 2"/>
          <p:cNvSpPr>
            <a:spLocks noGrp="1"/>
          </p:cNvSpPr>
          <p:nvPr>
            <p:ph idx="1"/>
          </p:nvPr>
        </p:nvSpPr>
        <p:spPr/>
        <p:txBody>
          <a:bodyPr/>
          <a:lstStyle/>
          <a:p>
            <a:pPr marL="0" indent="0">
              <a:buNone/>
            </a:pPr>
            <a:r>
              <a:rPr lang="en-US" dirty="0" smtClean="0"/>
              <a:t>Generally </a:t>
            </a:r>
            <a:r>
              <a:rPr lang="en-US" dirty="0"/>
              <a:t>decreases as the sample size increases (but not proportionally)</a:t>
            </a:r>
          </a:p>
          <a:p>
            <a:pPr marL="0" indent="0">
              <a:buNone/>
            </a:pPr>
            <a:r>
              <a:rPr lang="en-US" dirty="0" smtClean="0"/>
              <a:t>Depends </a:t>
            </a:r>
            <a:r>
              <a:rPr lang="en-US" dirty="0"/>
              <a:t>on the </a:t>
            </a:r>
            <a:r>
              <a:rPr lang="en-US" i="1" dirty="0"/>
              <a:t>variability of the characteristic of interest </a:t>
            </a:r>
            <a:r>
              <a:rPr lang="en-US" dirty="0"/>
              <a:t>in the </a:t>
            </a:r>
            <a:r>
              <a:rPr lang="en-US" dirty="0" smtClean="0"/>
              <a:t>population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69817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15101</TotalTime>
  <Words>2611</Words>
  <Application>Microsoft Macintosh PowerPoint</Application>
  <PresentationFormat>On-screen Show (4:3)</PresentationFormat>
  <Paragraphs>252</Paragraphs>
  <Slides>37</Slides>
  <Notes>27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Quick aside: Questions for Byte 2</vt:lpstr>
      <vt:lpstr>Quick aside: Questions for Byte 2</vt:lpstr>
      <vt:lpstr>Quick aside: Questions for Byte 2</vt:lpstr>
      <vt:lpstr>Theory: The Data you Want and the Data you Get</vt:lpstr>
      <vt:lpstr>Where do we sample from?</vt:lpstr>
      <vt:lpstr>Where do we sample from?</vt:lpstr>
      <vt:lpstr>Independent Samples (infinite)</vt:lpstr>
      <vt:lpstr>‘Random’ Sampling Error</vt:lpstr>
      <vt:lpstr>‘Systematic Bias’ in Sampling </vt:lpstr>
      <vt:lpstr>What Makes a Good Sample?</vt:lpstr>
      <vt:lpstr>Example:  Medical Treatment Studies</vt:lpstr>
      <vt:lpstr>PowerPoint Presentation</vt:lpstr>
      <vt:lpstr>PowerPoint Presentation</vt:lpstr>
      <vt:lpstr>PowerPoint Presentation</vt:lpstr>
      <vt:lpstr>Using Secondary Data for Verification</vt:lpstr>
      <vt:lpstr>PowerPoint Presentation</vt:lpstr>
      <vt:lpstr>PowerPoint Presentation</vt:lpstr>
      <vt:lpstr>But what if your population looks like this?</vt:lpstr>
      <vt:lpstr>PowerPoint Presentation</vt:lpstr>
      <vt:lpstr>PowerPoint Presentation</vt:lpstr>
      <vt:lpstr>Selection Bias</vt:lpstr>
      <vt:lpstr>The Literary Digest Poll</vt:lpstr>
      <vt:lpstr>The Literary Digest Poll</vt:lpstr>
      <vt:lpstr>The Literary Digest Poll</vt:lpstr>
      <vt:lpstr>The Literary Digest Poll</vt:lpstr>
      <vt:lpstr>PowerPoint Presentation</vt:lpstr>
      <vt:lpstr>The Literary Digest Poll</vt:lpstr>
      <vt:lpstr>The Literary Digest Poll</vt:lpstr>
      <vt:lpstr>The Literary Digest Poll</vt:lpstr>
      <vt:lpstr>The Literary Digest Poll</vt:lpstr>
      <vt:lpstr>Was there selection bias in our Lyme Disease sample?</vt:lpstr>
      <vt:lpstr>Was there selection bias in our Lyme Disease sample?</vt:lpstr>
      <vt:lpstr>Is there selection bias here?</vt:lpstr>
      <vt:lpstr>What if you are not doing a survey?</vt:lpstr>
      <vt:lpstr>What if you are not doing a survey?</vt:lpstr>
      <vt:lpstr>Bias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325</cp:revision>
  <dcterms:created xsi:type="dcterms:W3CDTF">2013-10-07T16:54:34Z</dcterms:created>
  <dcterms:modified xsi:type="dcterms:W3CDTF">2015-01-22T16:47:17Z</dcterms:modified>
</cp:coreProperties>
</file>