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12" r:id="rId3"/>
    <p:sldId id="413" r:id="rId4"/>
    <p:sldId id="414" r:id="rId5"/>
    <p:sldId id="416" r:id="rId6"/>
    <p:sldId id="417" r:id="rId7"/>
    <p:sldId id="418" r:id="rId8"/>
    <p:sldId id="419" r:id="rId9"/>
    <p:sldId id="438" r:id="rId10"/>
    <p:sldId id="420" r:id="rId11"/>
    <p:sldId id="432" r:id="rId12"/>
    <p:sldId id="433" r:id="rId13"/>
    <p:sldId id="434" r:id="rId14"/>
    <p:sldId id="435" r:id="rId15"/>
    <p:sldId id="436" r:id="rId16"/>
    <p:sldId id="437" r:id="rId17"/>
    <p:sldId id="421" r:id="rId18"/>
    <p:sldId id="422" r:id="rId19"/>
    <p:sldId id="423" r:id="rId20"/>
    <p:sldId id="430" r:id="rId21"/>
    <p:sldId id="431" r:id="rId22"/>
    <p:sldId id="424" r:id="rId23"/>
    <p:sldId id="425" r:id="rId24"/>
    <p:sldId id="426" r:id="rId25"/>
    <p:sldId id="427" r:id="rId26"/>
    <p:sldId id="428" r:id="rId27"/>
    <p:sldId id="429" r:id="rId28"/>
    <p:sldId id="440" r:id="rId29"/>
    <p:sldId id="441" r:id="rId30"/>
    <p:sldId id="44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9189" autoAdjust="0"/>
  </p:normalViewPr>
  <p:slideViewPr>
    <p:cSldViewPr snapToGrid="0" snapToObjects="1">
      <p:cViewPr varScale="1">
        <p:scale>
          <a:sx n="76" d="100"/>
          <a:sy n="76" d="100"/>
        </p:scale>
        <p:origin x="-1400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841C4-932F-A644-9941-7DBA50EE2C08}" type="presOf" srcId="{41B4A8F1-D113-5043-97A8-B6918095381E}" destId="{065B5A47-903E-9447-B9AD-6A34AC3DDA25}" srcOrd="1" destOrd="0" presId="urn:microsoft.com/office/officeart/2005/8/layout/process1"/>
    <dgm:cxn modelId="{E7D50D4E-A7BB-AD40-A323-DA8A5289EDB0}" type="presOf" srcId="{999B656F-DBDB-1943-B9F0-158C78A32C17}" destId="{F5CF512E-1AD1-724E-B731-57D66E80D6A5}" srcOrd="0" destOrd="0" presId="urn:microsoft.com/office/officeart/2005/8/layout/process1"/>
    <dgm:cxn modelId="{D35FD7C2-CEC6-EB45-A6A6-50C6163F1471}" type="presOf" srcId="{41B4A8F1-D113-5043-97A8-B6918095381E}" destId="{D61D47EA-EEF1-D144-915B-077C3FC305EF}" srcOrd="0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7E6136D9-6BDA-C44E-9E46-322F748CC3BB}" type="presOf" srcId="{42D81CF2-D02F-8946-A6A0-250E7F3040E9}" destId="{7CEEF8E4-3ADE-574C-B72A-56E56D8BE911}" srcOrd="0" destOrd="0" presId="urn:microsoft.com/office/officeart/2005/8/layout/process1"/>
    <dgm:cxn modelId="{EAE26D78-D935-8148-AABD-9B8AFD31E6EA}" type="presOf" srcId="{D9842041-711C-A44C-B6A1-D37EE5D5EFEB}" destId="{143E674D-5043-1445-B5BB-4AEACBE0136D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D7387E31-A744-8C4E-8B33-15C116342657}" type="presOf" srcId="{92C49E94-34E0-2A41-8484-A9D4F6DBE1EA}" destId="{42089EA5-C142-AD42-ABE6-822B746D7A0F}" srcOrd="0" destOrd="0" presId="urn:microsoft.com/office/officeart/2005/8/layout/process1"/>
    <dgm:cxn modelId="{F41F0566-C371-6F42-9312-9343E39677A1}" type="presOf" srcId="{AA2EE4C4-2672-134B-A10E-24D0479226FD}" destId="{7E47C9EC-8142-0A4E-AFBC-EADB5E13AA35}" srcOrd="0" destOrd="0" presId="urn:microsoft.com/office/officeart/2005/8/layout/process1"/>
    <dgm:cxn modelId="{64501B83-82F7-7D42-ABD6-57CAEF1F4589}" type="presOf" srcId="{999B656F-DBDB-1943-B9F0-158C78A32C17}" destId="{FF9EC301-3A68-DB43-BD0C-9F7120F18039}" srcOrd="1" destOrd="0" presId="urn:microsoft.com/office/officeart/2005/8/layout/process1"/>
    <dgm:cxn modelId="{679D9486-416D-3E48-8563-4FA9E44626ED}" type="presOf" srcId="{C604A724-87C4-1641-A5C5-F019D2713951}" destId="{2A7A451B-E7CD-E64D-AD4D-C64E7A1F1921}" srcOrd="0" destOrd="0" presId="urn:microsoft.com/office/officeart/2005/8/layout/process1"/>
    <dgm:cxn modelId="{19EB9D21-1F41-334B-AE5E-1948EDE258F4}" type="presOf" srcId="{15E5BE46-E928-244B-ABAC-F1543116E095}" destId="{5A21B2CD-C375-9247-88ED-4CC1CA1865D3}" srcOrd="0" destOrd="0" presId="urn:microsoft.com/office/officeart/2005/8/layout/process1"/>
    <dgm:cxn modelId="{6123F47F-01A2-1947-925F-E18C90279154}" type="presOf" srcId="{C604A724-87C4-1641-A5C5-F019D2713951}" destId="{481EE52C-64FC-CD48-9660-37F8016BDD19}" srcOrd="1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41125C99-48E7-1B44-94B3-AF1605443737}" type="presParOf" srcId="{7CEEF8E4-3ADE-574C-B72A-56E56D8BE911}" destId="{5A21B2CD-C375-9247-88ED-4CC1CA1865D3}" srcOrd="0" destOrd="0" presId="urn:microsoft.com/office/officeart/2005/8/layout/process1"/>
    <dgm:cxn modelId="{F693BB31-ECB2-A145-A706-A5C5707C3369}" type="presParOf" srcId="{7CEEF8E4-3ADE-574C-B72A-56E56D8BE911}" destId="{D61D47EA-EEF1-D144-915B-077C3FC305EF}" srcOrd="1" destOrd="0" presId="urn:microsoft.com/office/officeart/2005/8/layout/process1"/>
    <dgm:cxn modelId="{CDEB0ABF-1A4E-E347-B03F-6C8A8CECDB58}" type="presParOf" srcId="{D61D47EA-EEF1-D144-915B-077C3FC305EF}" destId="{065B5A47-903E-9447-B9AD-6A34AC3DDA25}" srcOrd="0" destOrd="0" presId="urn:microsoft.com/office/officeart/2005/8/layout/process1"/>
    <dgm:cxn modelId="{E5791382-77E5-C449-B6FD-FC0C6DF4A6AC}" type="presParOf" srcId="{7CEEF8E4-3ADE-574C-B72A-56E56D8BE911}" destId="{42089EA5-C142-AD42-ABE6-822B746D7A0F}" srcOrd="2" destOrd="0" presId="urn:microsoft.com/office/officeart/2005/8/layout/process1"/>
    <dgm:cxn modelId="{D4920FEF-99EC-DE4F-9F3A-5F9E994EA98D}" type="presParOf" srcId="{7CEEF8E4-3ADE-574C-B72A-56E56D8BE911}" destId="{2A7A451B-E7CD-E64D-AD4D-C64E7A1F1921}" srcOrd="3" destOrd="0" presId="urn:microsoft.com/office/officeart/2005/8/layout/process1"/>
    <dgm:cxn modelId="{4DBB640F-A311-ED4E-A0D9-95E9AD24F4E3}" type="presParOf" srcId="{2A7A451B-E7CD-E64D-AD4D-C64E7A1F1921}" destId="{481EE52C-64FC-CD48-9660-37F8016BDD19}" srcOrd="0" destOrd="0" presId="urn:microsoft.com/office/officeart/2005/8/layout/process1"/>
    <dgm:cxn modelId="{2F76A2AD-631E-F744-B00C-F12D27D78468}" type="presParOf" srcId="{7CEEF8E4-3ADE-574C-B72A-56E56D8BE911}" destId="{143E674D-5043-1445-B5BB-4AEACBE0136D}" srcOrd="4" destOrd="0" presId="urn:microsoft.com/office/officeart/2005/8/layout/process1"/>
    <dgm:cxn modelId="{E4B23720-8FB7-3049-98B3-98258A5CB67A}" type="presParOf" srcId="{7CEEF8E4-3ADE-574C-B72A-56E56D8BE911}" destId="{F5CF512E-1AD1-724E-B731-57D66E80D6A5}" srcOrd="5" destOrd="0" presId="urn:microsoft.com/office/officeart/2005/8/layout/process1"/>
    <dgm:cxn modelId="{DC4848ED-24F8-1648-9201-48350BA5EA83}" type="presParOf" srcId="{F5CF512E-1AD1-724E-B731-57D66E80D6A5}" destId="{FF9EC301-3A68-DB43-BD0C-9F7120F18039}" srcOrd="0" destOrd="0" presId="urn:microsoft.com/office/officeart/2005/8/layout/process1"/>
    <dgm:cxn modelId="{28D68424-68BE-3C47-BFDE-BD5BA6E16B55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1/20/15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explore.py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Will ‘dump’ all the data into a ‘</a:t>
            </a:r>
            <a:r>
              <a:rPr lang="en-US" dirty="0" err="1" smtClean="0"/>
              <a:t>data.json</a:t>
            </a:r>
            <a:r>
              <a:rPr lang="en-US" dirty="0" smtClean="0"/>
              <a:t>’ file</a:t>
            </a:r>
          </a:p>
          <a:p>
            <a:pPr marL="0" indent="0">
              <a:buNone/>
            </a:pPr>
            <a:r>
              <a:rPr lang="en-US" dirty="0" smtClean="0"/>
              <a:t>Uses try/except to check for the file (only queries when deleted)</a:t>
            </a:r>
          </a:p>
          <a:p>
            <a:pPr marL="0" indent="0">
              <a:buNone/>
            </a:pPr>
            <a:r>
              <a:rPr lang="en-US" dirty="0" smtClean="0"/>
              <a:t>Uses nested loops to create a summary of the variety in the data (because so much of it is not numerical)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2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5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b="1" dirty="0" err="1" smtClean="0"/>
              <a:t>u'Age</a:t>
            </a:r>
            <a:r>
              <a:rPr lang="en-US" sz="2400" b="1" dirty="0"/>
              <a:t>':</a:t>
            </a:r>
            <a:r>
              <a:rPr lang="en-US" sz="2400" dirty="0"/>
              <a:t> {'Older than 7 years': 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3452554" y="2735384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014"/>
              <a:gd name="adj6" fmla="val -55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6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</a:t>
            </a:r>
            <a:r>
              <a:rPr lang="en-US" sz="2400" b="1" dirty="0"/>
              <a:t>'Older than 7 years': </a:t>
            </a:r>
            <a:r>
              <a:rPr lang="en-US" sz="2400" dirty="0"/>
              <a:t>1250,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3452554" y="2735384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496"/>
              <a:gd name="adj6" fmla="val -2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9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</a:t>
            </a:r>
            <a:r>
              <a:rPr lang="en-US" sz="2400" b="1" dirty="0"/>
              <a:t>1250</a:t>
            </a:r>
            <a:r>
              <a:rPr lang="en-US" sz="2400" dirty="0"/>
              <a:t>, 'Infant - Younger than 6 months': 1143,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6186388" y="3257653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15009"/>
              <a:gd name="adj4" fmla="val -14803"/>
              <a:gd name="adj5" fmla="val -100741"/>
              <a:gd name="adj6" fmla="val -2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times it occurred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6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</a:t>
            </a:r>
            <a:r>
              <a:rPr lang="en-US" sz="2400" b="1" dirty="0"/>
              <a:t>'Infant - Younger than 6 months': 1143</a:t>
            </a:r>
            <a:r>
              <a:rPr lang="en-US" sz="2400" dirty="0"/>
              <a:t>, 'Older than 1 year': 3794, 'Youth - Younger than 1 year': 915, 'EMPTY': 2533</a:t>
            </a:r>
            <a:r>
              <a:rPr lang="en-US" sz="2400" dirty="0" smtClean="0"/>
              <a:t>}…}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u'Age</a:t>
            </a:r>
            <a:r>
              <a:rPr lang="en-US" sz="2400" dirty="0"/>
              <a:t>': {'Older than 7 years': 1250, 'Infant - Younger than 6 months': 1143, 'Older than 1 year': 3794, 'Youth - Younger than 1 year': 915, 'EMPTY': 2533</a:t>
            </a:r>
            <a:r>
              <a:rPr lang="en-US" sz="2400" dirty="0" smtClean="0"/>
              <a:t>}</a:t>
            </a:r>
            <a:r>
              <a:rPr lang="en-US" sz="2400" b="1" dirty="0" smtClean="0"/>
              <a:t>…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2435004" y="4067730"/>
            <a:ext cx="2096369" cy="1044539"/>
          </a:xfrm>
          <a:prstGeom prst="accentCallout2">
            <a:avLst>
              <a:gd name="adj1" fmla="val 18750"/>
              <a:gd name="adj2" fmla="val -8333"/>
              <a:gd name="adj3" fmla="val 5656"/>
              <a:gd name="adj4" fmla="val -21327"/>
              <a:gd name="adj5" fmla="val -67071"/>
              <a:gd name="adj6" fmla="val -5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Repeats for each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0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397549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jmankoff-byte2.appspot.com</a:t>
            </a:r>
          </a:p>
          <a:p>
            <a:pPr marL="0" indent="0">
              <a:buNone/>
            </a:pPr>
            <a:r>
              <a:rPr lang="en-US" dirty="0" smtClean="0"/>
              <a:t>Use data </a:t>
            </a:r>
            <a:r>
              <a:rPr lang="en-US" dirty="0"/>
              <a:t>from Google Fusion </a:t>
            </a:r>
            <a:r>
              <a:rPr lang="en-US" dirty="0" smtClean="0"/>
              <a:t>Tables (&amp; SQL)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 key to access an API</a:t>
            </a:r>
          </a:p>
          <a:p>
            <a:pPr marL="0" indent="0">
              <a:buNone/>
            </a:pPr>
            <a:r>
              <a:rPr lang="en-US" dirty="0" smtClean="0"/>
              <a:t>Using CSV and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n-US" dirty="0" smtClean="0"/>
              <a:t>Read and write </a:t>
            </a:r>
            <a:r>
              <a:rPr lang="en-US" dirty="0"/>
              <a:t>from files</a:t>
            </a:r>
          </a:p>
          <a:p>
            <a:pPr marL="0" indent="0">
              <a:buNone/>
            </a:pPr>
            <a:r>
              <a:rPr lang="en-US" i="1" dirty="0"/>
              <a:t>Conducting exploratory data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latitude.keys</a:t>
            </a:r>
            <a:r>
              <a:rPr lang="en-US" b="1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5548923" y="1690845"/>
            <a:ext cx="2096369" cy="104453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side of bar (array)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0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b="1" dirty="0" err="1">
                <a:latin typeface="Courier"/>
                <a:cs typeface="Courier"/>
              </a:rPr>
              <a:t>latitude.values</a:t>
            </a:r>
            <a:r>
              <a:rPr lang="en-US" b="1" dirty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When you close it the code continues (</a:t>
            </a:r>
            <a:r>
              <a:rPr lang="en-US" i="1" dirty="0" smtClean="0">
                <a:latin typeface="+mn-lt"/>
                <a:cs typeface="Courier"/>
              </a:rPr>
              <a:t>i.e. </a:t>
            </a:r>
            <a:r>
              <a:rPr lang="en-US" dirty="0" smtClean="0">
                <a:latin typeface="+mn-lt"/>
                <a:cs typeface="Courier"/>
              </a:rPr>
              <a:t>to other plots)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5138204" y="2134962"/>
            <a:ext cx="2096369" cy="1044539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Height of bar (array)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6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make a bar plot of all the latitudes we found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plt.bar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latitude.keys</a:t>
            </a:r>
            <a:r>
              <a:rPr lang="en-US" dirty="0">
                <a:latin typeface="Courier"/>
                <a:cs typeface="Courier"/>
              </a:rPr>
              <a:t>(), </a:t>
            </a:r>
            <a:r>
              <a:rPr lang="en-US" dirty="0" err="1">
                <a:latin typeface="Courier"/>
                <a:cs typeface="Courier"/>
              </a:rPr>
              <a:t>latitude.values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plt.show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Your code will pause and show a window</a:t>
            </a:r>
            <a:endParaRPr lang="en-US" dirty="0">
              <a:latin typeface="+mn-lt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8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much at 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need to replace the "EMPTY" key with a numeric value for plotting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latitude[0] = latitude['EMPTY']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del latitude['EMPTY']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4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9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Represents a lack of information about location found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1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 descr="Screen Shot 2014-01-22 at 9.2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673100"/>
            <a:ext cx="7556500" cy="5499100"/>
          </a:xfrm>
          <a:prstGeom prst="rect">
            <a:avLst/>
          </a:prstGeom>
        </p:spPr>
      </p:pic>
      <p:pic>
        <p:nvPicPr>
          <p:cNvPr id="8" name="Picture 7" descr="Screen Shot 2014-01-22 at 9.26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300"/>
            <a:ext cx="78232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1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EMPTY?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# convert any </a:t>
            </a:r>
            <a:r>
              <a:rPr lang="en-US" dirty="0" smtClean="0"/>
              <a:t>any </a:t>
            </a:r>
            <a:r>
              <a:rPr lang="en-US" dirty="0"/>
              <a:t>empty </a:t>
            </a:r>
            <a:r>
              <a:rPr lang="en-US" dirty="0" smtClean="0"/>
              <a:t>strings </a:t>
            </a:r>
            <a:r>
              <a:rPr lang="en-US" dirty="0"/>
              <a:t>to a string called 'EMPTY' we can use as a value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'': value = '</a:t>
            </a:r>
            <a:r>
              <a:rPr lang="en-US" dirty="0" smtClean="0">
                <a:latin typeface="Courier"/>
                <a:cs typeface="Courier"/>
              </a:rPr>
              <a:t>EMPTY’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value == '</a:t>
            </a:r>
            <a:r>
              <a:rPr lang="en-US" dirty="0" err="1">
                <a:latin typeface="Courier"/>
                <a:cs typeface="Courier"/>
              </a:rPr>
              <a:t>NaN</a:t>
            </a:r>
            <a:r>
              <a:rPr lang="en-US" dirty="0">
                <a:latin typeface="Courier"/>
                <a:cs typeface="Courier"/>
              </a:rPr>
              <a:t>' : value = 'EMPTY'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 descr="Screen Shot 2014-01-22 at 9.2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673100"/>
            <a:ext cx="7556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you should be able to answer about Byte2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Is the data complete? If not, what is missing and what concerns does it raise?</a:t>
            </a:r>
          </a:p>
          <a:p>
            <a:pPr marL="0" indent="0">
              <a:buNone/>
            </a:pPr>
            <a:r>
              <a:rPr lang="en-US" sz="2400" dirty="0"/>
              <a:t>Is the data coherent? </a:t>
            </a:r>
          </a:p>
          <a:p>
            <a:pPr marL="228600" lvl="1" indent="0">
              <a:buNone/>
            </a:pPr>
            <a:r>
              <a:rPr lang="en-US" sz="1800" dirty="0"/>
              <a:t>Does it make sense relative to itself? </a:t>
            </a:r>
          </a:p>
          <a:p>
            <a:pPr marL="228600" lvl="1" indent="0">
              <a:buNone/>
            </a:pPr>
            <a:r>
              <a:rPr lang="en-US" sz="1800" dirty="0"/>
              <a:t>Does it match your expectations? </a:t>
            </a:r>
          </a:p>
          <a:p>
            <a:pPr marL="228600" lvl="1" indent="0">
              <a:buNone/>
            </a:pPr>
            <a:r>
              <a:rPr lang="en-US" sz="1800" dirty="0"/>
              <a:t>Is the data is distributed across its possible values in a way that makes sense?</a:t>
            </a:r>
          </a:p>
          <a:p>
            <a:pPr marL="0" indent="0">
              <a:buNone/>
            </a:pPr>
            <a:r>
              <a:rPr lang="en-US" sz="2400" dirty="0"/>
              <a:t>Is the data correct?</a:t>
            </a:r>
          </a:p>
          <a:p>
            <a:pPr marL="228600" lvl="1" indent="0">
              <a:buNone/>
            </a:pPr>
            <a:r>
              <a:rPr lang="en-US" sz="1800" dirty="0"/>
              <a:t>What aspects of this data can you verify?</a:t>
            </a:r>
          </a:p>
          <a:p>
            <a:pPr marL="228600" lvl="1" indent="0">
              <a:buNone/>
            </a:pPr>
            <a:r>
              <a:rPr lang="en-US" sz="1800" dirty="0"/>
              <a:t>What did you find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7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Summary not tell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Loses all information about the relationships across columns (</a:t>
            </a:r>
            <a:r>
              <a:rPr lang="en-US" sz="2400" i="1" dirty="0" smtClean="0"/>
              <a:t>i.e.</a:t>
            </a:r>
            <a:r>
              <a:rPr lang="en-US" sz="2400" dirty="0" smtClean="0"/>
              <a:t> the relationship between age and outcome; zip found and zip lost; and so 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You may need to change this to explore coherence &amp;  correctness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8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877" y="1847153"/>
            <a:ext cx="772620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portal.louisvilleky.gov</a:t>
            </a:r>
            <a:r>
              <a:rPr lang="en-US" dirty="0"/>
              <a:t>/dataset/animal-services-outcomes-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i="1" dirty="0" smtClean="0"/>
              <a:t>Or</a:t>
            </a:r>
          </a:p>
          <a:p>
            <a:pPr marL="0" indent="0">
              <a:buNone/>
            </a:pPr>
            <a:r>
              <a:rPr lang="en-US" i="1" dirty="0"/>
              <a:t>https://</a:t>
            </a:r>
            <a:r>
              <a:rPr lang="en-US" i="1" dirty="0" err="1"/>
              <a:t>www.google.com</a:t>
            </a:r>
            <a:r>
              <a:rPr lang="en-US" i="1" dirty="0"/>
              <a:t>/</a:t>
            </a:r>
            <a:r>
              <a:rPr lang="en-US" i="1" dirty="0" err="1"/>
              <a:t>fusiontables</a:t>
            </a:r>
            <a:r>
              <a:rPr lang="en-US" i="1" dirty="0"/>
              <a:t>/</a:t>
            </a:r>
            <a:r>
              <a:rPr lang="en-US" i="1" dirty="0" err="1"/>
              <a:t>DataSource?docid</a:t>
            </a:r>
            <a:r>
              <a:rPr lang="en-US" i="1" dirty="0"/>
              <a:t>=1xXFu8T2xycJprygAzGjhIjhMt9dKY-1Nacq2SjQ#rows:id=1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Lots can be done </a:t>
            </a:r>
            <a:r>
              <a:rPr lang="en-US" i="1" dirty="0" smtClean="0"/>
              <a:t>just </a:t>
            </a:r>
            <a:r>
              <a:rPr lang="en-US" dirty="0" smtClean="0"/>
              <a:t>with this…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3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use a different data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Absolutely, with instructor approval</a:t>
            </a:r>
          </a:p>
          <a:p>
            <a:r>
              <a:rPr lang="en-US" dirty="0" smtClean="0"/>
              <a:t>Recommend you choose one that is on fusion tables or that you can upload there, if you go </a:t>
            </a:r>
            <a:r>
              <a:rPr lang="en-US" smtClean="0"/>
              <a:t>somewhere else.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7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Google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ogger.info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Understand the flow of information</a:t>
            </a:r>
          </a:p>
          <a:p>
            <a:r>
              <a:rPr lang="en-US" dirty="0" smtClean="0"/>
              <a:t>Working in pure python to test your assumptions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Fusion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an API Key (instructions on website)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the URL and post a request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service </a:t>
            </a:r>
            <a:r>
              <a:rPr lang="en-US" dirty="0">
                <a:latin typeface="Courier"/>
                <a:cs typeface="Courier"/>
              </a:rPr>
              <a:t>= build('</a:t>
            </a:r>
            <a:r>
              <a:rPr lang="en-US" dirty="0" err="1">
                <a:latin typeface="Courier"/>
                <a:cs typeface="Courier"/>
              </a:rPr>
              <a:t>fusiontables</a:t>
            </a:r>
            <a:r>
              <a:rPr lang="en-US" dirty="0">
                <a:latin typeface="Courier"/>
                <a:cs typeface="Courier"/>
              </a:rPr>
              <a:t>', 'v1', </a:t>
            </a:r>
            <a:r>
              <a:rPr lang="en-US" dirty="0" err="1">
                <a:latin typeface="Courier"/>
                <a:cs typeface="Courier"/>
              </a:rPr>
              <a:t>developerKey</a:t>
            </a:r>
            <a:r>
              <a:rPr lang="en-US" dirty="0">
                <a:latin typeface="Courier"/>
                <a:cs typeface="Courier"/>
              </a:rPr>
              <a:t>=API_KEY)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for Key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68591916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32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your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Also need a TABLE_ID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requests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request = </a:t>
            </a:r>
            <a:r>
              <a:rPr lang="en-US" dirty="0" err="1">
                <a:latin typeface="Courier"/>
                <a:cs typeface="Courier"/>
              </a:rPr>
              <a:t>service.column</a:t>
            </a:r>
            <a:r>
              <a:rPr lang="en-US" dirty="0">
                <a:latin typeface="Courier"/>
                <a:cs typeface="Courier"/>
              </a:rPr>
              <a:t>().list(</a:t>
            </a:r>
            <a:r>
              <a:rPr lang="en-US" dirty="0" err="1">
                <a:latin typeface="Courier"/>
                <a:cs typeface="Courier"/>
              </a:rPr>
              <a:t>tableId</a:t>
            </a:r>
            <a:r>
              <a:rPr lang="en-US" dirty="0">
                <a:latin typeface="Courier"/>
                <a:cs typeface="Courier"/>
              </a:rPr>
              <a:t>=TABLE_ID)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gets a list of column names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</a:t>
            </a:r>
            <a:r>
              <a:rPr lang="en-US" dirty="0" err="1" smtClean="0">
                <a:latin typeface="Courier"/>
                <a:cs typeface="Courier"/>
              </a:rPr>
              <a:t>ogging.info</a:t>
            </a:r>
            <a:r>
              <a:rPr lang="en-US" dirty="0" smtClean="0">
                <a:latin typeface="Courier"/>
                <a:cs typeface="Courier"/>
              </a:rPr>
              <a:t>(request)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get Table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query = # construct query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response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service.query</a:t>
            </a:r>
            <a:r>
              <a:rPr lang="en-US" dirty="0">
                <a:latin typeface="Courier"/>
                <a:cs typeface="Courier"/>
              </a:rPr>
              <a:t>().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=query).execute(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logging.info</a:t>
            </a:r>
            <a:r>
              <a:rPr lang="en-US" dirty="0" smtClean="0">
                <a:latin typeface="Courier"/>
                <a:cs typeface="Courier"/>
              </a:rPr>
              <a:t>(response)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9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query = "SELECT * FROM " + TABLE_ID + " WHERE  </a:t>
            </a:r>
            <a:r>
              <a:rPr lang="en-US" sz="2400" dirty="0" err="1">
                <a:latin typeface="Courier"/>
                <a:cs typeface="Courier"/>
              </a:rPr>
              <a:t>AnimalType</a:t>
            </a:r>
            <a:r>
              <a:rPr lang="en-US" sz="2400" dirty="0">
                <a:latin typeface="Courier"/>
                <a:cs typeface="Courier"/>
              </a:rPr>
              <a:t> = 'DOG' LIMIT </a:t>
            </a:r>
            <a:r>
              <a:rPr lang="en-US" sz="2400" dirty="0" smtClean="0">
                <a:latin typeface="Courier"/>
                <a:cs typeface="Courier"/>
              </a:rPr>
              <a:t>2”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main.py:88] [</a:t>
            </a:r>
            <a:r>
              <a:rPr lang="fr-FR" sz="1600" dirty="0" err="1"/>
              <a:t>u'Outcome</a:t>
            </a:r>
            <a:r>
              <a:rPr lang="fr-FR" sz="1600" dirty="0"/>
              <a:t>', </a:t>
            </a:r>
            <a:r>
              <a:rPr lang="fr-FR" sz="1600" dirty="0" err="1"/>
              <a:t>u'AnimalID</a:t>
            </a:r>
            <a:r>
              <a:rPr lang="fr-FR" sz="1600" dirty="0"/>
              <a:t>', </a:t>
            </a:r>
            <a:r>
              <a:rPr lang="fr-FR" sz="1600" dirty="0" err="1"/>
              <a:t>u'AnimalType</a:t>
            </a:r>
            <a:r>
              <a:rPr lang="fr-FR" sz="1600" dirty="0"/>
              <a:t>', </a:t>
            </a:r>
            <a:r>
              <a:rPr lang="fr-FR" sz="1600" dirty="0" err="1"/>
              <a:t>u'IntakeDate</a:t>
            </a:r>
            <a:r>
              <a:rPr lang="fr-FR" sz="1600" dirty="0"/>
              <a:t>', </a:t>
            </a:r>
            <a:r>
              <a:rPr lang="fr-FR" sz="1600" dirty="0" err="1"/>
              <a:t>u'IntakeYear</a:t>
            </a:r>
            <a:r>
              <a:rPr lang="fr-FR" sz="1600" dirty="0"/>
              <a:t>', </a:t>
            </a:r>
            <a:r>
              <a:rPr lang="fr-FR" sz="1600" dirty="0" err="1"/>
              <a:t>u'IntakeMonth</a:t>
            </a:r>
            <a:r>
              <a:rPr lang="fr-FR" sz="1600" dirty="0"/>
              <a:t>', </a:t>
            </a:r>
            <a:r>
              <a:rPr lang="fr-FR" sz="1600" dirty="0" err="1"/>
              <a:t>u'Name</a:t>
            </a:r>
            <a:r>
              <a:rPr lang="fr-FR" sz="1600" dirty="0"/>
              <a:t>', </a:t>
            </a:r>
            <a:r>
              <a:rPr lang="fr-FR" sz="1600" dirty="0" err="1"/>
              <a:t>u'Breed</a:t>
            </a:r>
            <a:r>
              <a:rPr lang="fr-FR" sz="1600" dirty="0"/>
              <a:t>', </a:t>
            </a:r>
            <a:r>
              <a:rPr lang="fr-FR" sz="1600" dirty="0" err="1"/>
              <a:t>u'Age</a:t>
            </a:r>
            <a:r>
              <a:rPr lang="fr-FR" sz="1600" dirty="0"/>
              <a:t>', </a:t>
            </a:r>
            <a:r>
              <a:rPr lang="fr-FR" sz="1600" dirty="0" err="1"/>
              <a:t>u'Sex</a:t>
            </a:r>
            <a:r>
              <a:rPr lang="fr-FR" sz="1600" dirty="0"/>
              <a:t>', </a:t>
            </a:r>
            <a:r>
              <a:rPr lang="fr-FR" sz="1600" dirty="0" err="1"/>
              <a:t>u'SpayNeuter</a:t>
            </a:r>
            <a:r>
              <a:rPr lang="fr-FR" sz="1600" dirty="0"/>
              <a:t>', </a:t>
            </a:r>
            <a:r>
              <a:rPr lang="fr-FR" sz="1600" dirty="0" err="1"/>
              <a:t>u'Size</a:t>
            </a:r>
            <a:r>
              <a:rPr lang="fr-FR" sz="1600" dirty="0"/>
              <a:t>', </a:t>
            </a:r>
            <a:r>
              <a:rPr lang="fr-FR" sz="1600" dirty="0" err="1"/>
              <a:t>u'Color</a:t>
            </a:r>
            <a:r>
              <a:rPr lang="fr-FR" sz="1600" dirty="0"/>
              <a:t>', </a:t>
            </a:r>
            <a:r>
              <a:rPr lang="fr-FR" sz="1600" dirty="0" err="1"/>
              <a:t>u'IntakeType</a:t>
            </a:r>
            <a:r>
              <a:rPr lang="fr-FR" sz="1600" dirty="0"/>
              <a:t>', </a:t>
            </a:r>
            <a:r>
              <a:rPr lang="fr-FR" sz="1600" dirty="0" err="1"/>
              <a:t>u'OutcomeSubtype</a:t>
            </a:r>
            <a:r>
              <a:rPr lang="fr-FR" sz="1600" dirty="0"/>
              <a:t>', </a:t>
            </a:r>
            <a:r>
              <a:rPr lang="fr-FR" sz="1600" dirty="0" err="1"/>
              <a:t>u'ZipFound</a:t>
            </a:r>
            <a:r>
              <a:rPr lang="fr-FR" sz="1600" dirty="0"/>
              <a:t>', </a:t>
            </a:r>
            <a:r>
              <a:rPr lang="fr-FR" sz="1600" dirty="0" err="1"/>
              <a:t>u'Latitude</a:t>
            </a:r>
            <a:r>
              <a:rPr lang="fr-FR" sz="1600" dirty="0"/>
              <a:t>', </a:t>
            </a:r>
            <a:r>
              <a:rPr lang="fr-FR" sz="1600" dirty="0" err="1"/>
              <a:t>u'Longitude</a:t>
            </a:r>
            <a:r>
              <a:rPr lang="fr-FR" sz="1600" dirty="0"/>
              <a:t>', </a:t>
            </a:r>
            <a:r>
              <a:rPr lang="fr-FR" sz="1600" dirty="0" err="1"/>
              <a:t>u'ZipPlaced</a:t>
            </a:r>
            <a:r>
              <a:rPr lang="fr-FR" sz="1600" dirty="0"/>
              <a:t>', </a:t>
            </a:r>
            <a:r>
              <a:rPr lang="fr-FR" sz="1600" dirty="0" err="1"/>
              <a:t>u'OutcomeDate</a:t>
            </a:r>
            <a:r>
              <a:rPr lang="fr-FR" sz="1600" dirty="0"/>
              <a:t>', </a:t>
            </a:r>
            <a:r>
              <a:rPr lang="fr-FR" sz="1600" dirty="0" err="1"/>
              <a:t>u'OutcomeYear</a:t>
            </a:r>
            <a:r>
              <a:rPr lang="fr-FR" sz="1600" dirty="0"/>
              <a:t>', </a:t>
            </a:r>
            <a:r>
              <a:rPr lang="fr-FR" sz="1600" dirty="0" err="1"/>
              <a:t>u'OutcomeMonth</a:t>
            </a:r>
            <a:r>
              <a:rPr lang="fr-FR" sz="1600" dirty="0"/>
              <a:t>', </a:t>
            </a:r>
            <a:r>
              <a:rPr lang="fr-FR" sz="1600" dirty="0" err="1"/>
              <a:t>u'icon</a:t>
            </a:r>
            <a:r>
              <a:rPr lang="fr-FR" sz="1600" dirty="0"/>
              <a:t> type', </a:t>
            </a:r>
            <a:r>
              <a:rPr lang="fr-FR" sz="1600" dirty="0" err="1"/>
              <a:t>u'IconName</a:t>
            </a:r>
            <a:r>
              <a:rPr lang="fr-FR" sz="1600" dirty="0"/>
              <a:t>']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main.py:89] [[u'', u'A346562', </a:t>
            </a:r>
            <a:r>
              <a:rPr lang="fr-FR" sz="1600" dirty="0" err="1"/>
              <a:t>u'DOG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u'DIXIE</a:t>
            </a:r>
            <a:r>
              <a:rPr lang="fr-FR" sz="1600" dirty="0"/>
              <a:t>', u'',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u'MED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u'Owner</a:t>
            </a:r>
            <a:r>
              <a:rPr lang="fr-FR" sz="1600" dirty="0"/>
              <a:t> </a:t>
            </a:r>
            <a:r>
              <a:rPr lang="fr-FR" sz="1600" dirty="0" err="1"/>
              <a:t>Surrender</a:t>
            </a:r>
            <a:r>
              <a:rPr lang="fr-FR" sz="1600" dirty="0"/>
              <a:t>', u'', u'40218', 38.1938, -85.6573, </a:t>
            </a:r>
            <a:r>
              <a:rPr lang="fr-FR" sz="1600" dirty="0" err="1"/>
              <a:t>u'NaN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u''], [u'', u'A364651', </a:t>
            </a:r>
            <a:r>
              <a:rPr lang="fr-FR" sz="1600" dirty="0" err="1"/>
              <a:t>u'DOG</a:t>
            </a:r>
            <a:r>
              <a:rPr lang="fr-FR" sz="1600" dirty="0"/>
              <a:t>', u'2011-03-11T00:00:00Z', u'2011', </a:t>
            </a:r>
            <a:r>
              <a:rPr lang="fr-FR" sz="1600" dirty="0" err="1"/>
              <a:t>u'March</a:t>
            </a:r>
            <a:r>
              <a:rPr lang="fr-FR" sz="1600" dirty="0"/>
              <a:t>', </a:t>
            </a:r>
            <a:r>
              <a:rPr lang="fr-FR" sz="1600" dirty="0" err="1"/>
              <a:t>u'KAYLEE</a:t>
            </a:r>
            <a:r>
              <a:rPr lang="fr-FR" sz="1600" dirty="0"/>
              <a:t>', </a:t>
            </a:r>
            <a:r>
              <a:rPr lang="fr-FR" sz="1600" dirty="0" err="1"/>
              <a:t>u'YORKSHIRE</a:t>
            </a:r>
            <a:r>
              <a:rPr lang="fr-FR" sz="1600" dirty="0"/>
              <a:t> TERR - POODLE TOY',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u'FEMALE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u'TOY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u'Impound</a:t>
            </a:r>
            <a:r>
              <a:rPr lang="fr-FR" sz="1600" dirty="0"/>
              <a:t>', u'', u'40202', 38.2529, -85.7514, u'40218', u'2011-04-01T00:00:00Z',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u'']]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6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Combination of statistics </a:t>
            </a:r>
            <a:r>
              <a:rPr lang="en-US" i="1" dirty="0" smtClean="0"/>
              <a:t>and </a:t>
            </a:r>
            <a:r>
              <a:rPr lang="en-US" dirty="0" smtClean="0"/>
              <a:t>graphics</a:t>
            </a:r>
          </a:p>
          <a:p>
            <a:pPr marL="0" indent="0">
              <a:buNone/>
            </a:pPr>
            <a:r>
              <a:rPr lang="en-US" dirty="0" smtClean="0"/>
              <a:t>We’ll be talking more about this in 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1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1743</Words>
  <Application>Microsoft Macintosh PowerPoint</Application>
  <PresentationFormat>On-screen Show (4:3)</PresentationFormat>
  <Paragraphs>220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Introducing Byte 2</vt:lpstr>
      <vt:lpstr>Data Set</vt:lpstr>
      <vt:lpstr>Debugging in Google AppSpot</vt:lpstr>
      <vt:lpstr>Connecting to Fusion Tables</vt:lpstr>
      <vt:lpstr>Exploring your Table</vt:lpstr>
      <vt:lpstr>Making a Query</vt:lpstr>
      <vt:lpstr>Making a Query</vt:lpstr>
      <vt:lpstr>Exploratory Analysis</vt:lpstr>
      <vt:lpstr>explore.py</vt:lpstr>
      <vt:lpstr>Summary Structure</vt:lpstr>
      <vt:lpstr>Summary Structure</vt:lpstr>
      <vt:lpstr>Summary Structure</vt:lpstr>
      <vt:lpstr>Summary Structure</vt:lpstr>
      <vt:lpstr>Summary Structure</vt:lpstr>
      <vt:lpstr>Summary Structure</vt:lpstr>
      <vt:lpstr>Pyplot</vt:lpstr>
      <vt:lpstr>Pyplot</vt:lpstr>
      <vt:lpstr>Pyplot</vt:lpstr>
      <vt:lpstr>Pyplot</vt:lpstr>
      <vt:lpstr>Pyplot</vt:lpstr>
      <vt:lpstr>Pyplot</vt:lpstr>
      <vt:lpstr>Why so much at 0?</vt:lpstr>
      <vt:lpstr>Why so many EMPTY?</vt:lpstr>
      <vt:lpstr>Why so many EMPTY?</vt:lpstr>
      <vt:lpstr>Why so many EMPTY?</vt:lpstr>
      <vt:lpstr>Why so many EMPTY?</vt:lpstr>
      <vt:lpstr>Questions you should be able to answer about Byte2</vt:lpstr>
      <vt:lpstr>What does the Summary not tell you?</vt:lpstr>
      <vt:lpstr>Can you use a different data set?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223</cp:revision>
  <dcterms:created xsi:type="dcterms:W3CDTF">2013-10-07T16:54:34Z</dcterms:created>
  <dcterms:modified xsi:type="dcterms:W3CDTF">2015-01-22T14:00:20Z</dcterms:modified>
</cp:coreProperties>
</file>