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17.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notesSlides/notesSlide26.xml" ContentType="application/vnd.openxmlformats-officedocument.presentationml.notesSlide+xml"/>
  <Override PartName="/ppt/embeddings/oleObject15.bin" ContentType="application/vnd.openxmlformats-officedocument.oleObject"/>
  <Override PartName="/ppt/notesSlides/notesSlide27.xml" ContentType="application/vnd.openxmlformats-officedocument.presentationml.notesSlide+xml"/>
  <Override PartName="/ppt/embeddings/oleObject16.bin" ContentType="application/vnd.openxmlformats-officedocument.oleObject"/>
  <Override PartName="/ppt/notesSlides/notesSlide28.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notesSlides/notesSlide29.xml" ContentType="application/vnd.openxmlformats-officedocument.presentationml.notesSlide+xml"/>
  <Override PartName="/ppt/embeddings/oleObject20.bin" ContentType="application/vnd.openxmlformats-officedocument.oleObject"/>
  <Override PartName="/ppt/notesSlides/notesSlide30.xml" ContentType="application/vnd.openxmlformats-officedocument.presentationml.notesSlide+xml"/>
  <Override PartName="/ppt/embeddings/oleObject21.bin" ContentType="application/vnd.openxmlformats-officedocument.oleObject"/>
  <Override PartName="/ppt/embeddings/oleObject22.bin" ContentType="application/vnd.openxmlformats-officedocument.oleObject"/>
  <Override PartName="/ppt/notesSlides/notesSlide31.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notesSlides/notesSlide32.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notesSlides/notesSlide33.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notesSlides/notesSlide34.xml" ContentType="application/vnd.openxmlformats-officedocument.presentationml.notesSlide+xml"/>
  <Override PartName="/ppt/embeddings/oleObject38.bin" ContentType="application/vnd.openxmlformats-officedocument.oleObject"/>
  <Override PartName="/ppt/notesSlides/notesSlide35.xml" ContentType="application/vnd.openxmlformats-officedocument.presentationml.notesSlide+xml"/>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notesSlides/notesSlide36.xml" ContentType="application/vnd.openxmlformats-officedocument.presentationml.notesSlide+xml"/>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notesSlides/notesSlide37.xml" ContentType="application/vnd.openxmlformats-officedocument.presentationml.notesSlide+xml"/>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notesSlides/notesSlide38.xml" ContentType="application/vnd.openxmlformats-officedocument.presentationml.notesSlide+xml"/>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notesSlides/notesSlide39.xml" ContentType="application/vnd.openxmlformats-officedocument.presentationml.notesSlide+xml"/>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notesSlides/notesSlide40.xml" ContentType="application/vnd.openxmlformats-officedocument.presentationml.notesSlide+xml"/>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notesSlides/notesSlide41.xml" ContentType="application/vnd.openxmlformats-officedocument.presentationml.notesSlide+xml"/>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notesSlides/notesSlide42.xml" ContentType="application/vnd.openxmlformats-officedocument.presentationml.notesSlide+xml"/>
  <Override PartName="/ppt/embeddings/oleObject60.bin" ContentType="application/vnd.openxmlformats-officedocument.oleObject"/>
  <Override PartName="/ppt/embeddings/oleObject61.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1"/>
  </p:notesMasterIdLst>
  <p:handoutMasterIdLst>
    <p:handoutMasterId r:id="rId102"/>
  </p:handoutMasterIdLst>
  <p:sldIdLst>
    <p:sldId id="258" r:id="rId2"/>
    <p:sldId id="492" r:id="rId3"/>
    <p:sldId id="493" r:id="rId4"/>
    <p:sldId id="494" r:id="rId5"/>
    <p:sldId id="495" r:id="rId6"/>
    <p:sldId id="496" r:id="rId7"/>
    <p:sldId id="487" r:id="rId8"/>
    <p:sldId id="497" r:id="rId9"/>
    <p:sldId id="498" r:id="rId10"/>
    <p:sldId id="499" r:id="rId11"/>
    <p:sldId id="552" r:id="rId12"/>
    <p:sldId id="423" r:id="rId13"/>
    <p:sldId id="424" r:id="rId14"/>
    <p:sldId id="425" r:id="rId15"/>
    <p:sldId id="426" r:id="rId16"/>
    <p:sldId id="427" r:id="rId17"/>
    <p:sldId id="315" r:id="rId18"/>
    <p:sldId id="316" r:id="rId19"/>
    <p:sldId id="325" r:id="rId20"/>
    <p:sldId id="528" r:id="rId21"/>
    <p:sldId id="332" r:id="rId22"/>
    <p:sldId id="529" r:id="rId23"/>
    <p:sldId id="530" r:id="rId24"/>
    <p:sldId id="531" r:id="rId25"/>
    <p:sldId id="335" r:id="rId26"/>
    <p:sldId id="336" r:id="rId27"/>
    <p:sldId id="337" r:id="rId28"/>
    <p:sldId id="507" r:id="rId29"/>
    <p:sldId id="508" r:id="rId30"/>
    <p:sldId id="510" r:id="rId31"/>
    <p:sldId id="509" r:id="rId32"/>
    <p:sldId id="511" r:id="rId33"/>
    <p:sldId id="512" r:id="rId34"/>
    <p:sldId id="338" r:id="rId35"/>
    <p:sldId id="339" r:id="rId36"/>
    <p:sldId id="513" r:id="rId37"/>
    <p:sldId id="514" r:id="rId38"/>
    <p:sldId id="519" r:id="rId39"/>
    <p:sldId id="517" r:id="rId40"/>
    <p:sldId id="520" r:id="rId41"/>
    <p:sldId id="521" r:id="rId42"/>
    <p:sldId id="532" r:id="rId43"/>
    <p:sldId id="523" r:id="rId44"/>
    <p:sldId id="524" r:id="rId45"/>
    <p:sldId id="525" r:id="rId46"/>
    <p:sldId id="344" r:id="rId47"/>
    <p:sldId id="350" r:id="rId48"/>
    <p:sldId id="349" r:id="rId49"/>
    <p:sldId id="534" r:id="rId50"/>
    <p:sldId id="535" r:id="rId51"/>
    <p:sldId id="536" r:id="rId52"/>
    <p:sldId id="533" r:id="rId53"/>
    <p:sldId id="491" r:id="rId54"/>
    <p:sldId id="488" r:id="rId55"/>
    <p:sldId id="489" r:id="rId56"/>
    <p:sldId id="436" r:id="rId57"/>
    <p:sldId id="567" r:id="rId58"/>
    <p:sldId id="537" r:id="rId59"/>
    <p:sldId id="437" r:id="rId60"/>
    <p:sldId id="439" r:id="rId61"/>
    <p:sldId id="441" r:id="rId62"/>
    <p:sldId id="577" r:id="rId63"/>
    <p:sldId id="580" r:id="rId64"/>
    <p:sldId id="578" r:id="rId65"/>
    <p:sldId id="543" r:id="rId66"/>
    <p:sldId id="544" r:id="rId67"/>
    <p:sldId id="545" r:id="rId68"/>
    <p:sldId id="553" r:id="rId69"/>
    <p:sldId id="540" r:id="rId70"/>
    <p:sldId id="447" r:id="rId71"/>
    <p:sldId id="448" r:id="rId72"/>
    <p:sldId id="451" r:id="rId73"/>
    <p:sldId id="546" r:id="rId74"/>
    <p:sldId id="547" r:id="rId75"/>
    <p:sldId id="548" r:id="rId76"/>
    <p:sldId id="550" r:id="rId77"/>
    <p:sldId id="551" r:id="rId78"/>
    <p:sldId id="468" r:id="rId79"/>
    <p:sldId id="480" r:id="rId80"/>
    <p:sldId id="481" r:id="rId81"/>
    <p:sldId id="482" r:id="rId82"/>
    <p:sldId id="569" r:id="rId83"/>
    <p:sldId id="554" r:id="rId84"/>
    <p:sldId id="555" r:id="rId85"/>
    <p:sldId id="558" r:id="rId86"/>
    <p:sldId id="564" r:id="rId87"/>
    <p:sldId id="563" r:id="rId88"/>
    <p:sldId id="565" r:id="rId89"/>
    <p:sldId id="562" r:id="rId90"/>
    <p:sldId id="566" r:id="rId91"/>
    <p:sldId id="581" r:id="rId92"/>
    <p:sldId id="570" r:id="rId93"/>
    <p:sldId id="406" r:id="rId94"/>
    <p:sldId id="572" r:id="rId95"/>
    <p:sldId id="573" r:id="rId96"/>
    <p:sldId id="415" r:id="rId97"/>
    <p:sldId id="574" r:id="rId98"/>
    <p:sldId id="575" r:id="rId99"/>
    <p:sldId id="420" r:id="rId10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207" autoAdjust="0"/>
    <p:restoredTop sz="88836" autoAdjust="0"/>
  </p:normalViewPr>
  <p:slideViewPr>
    <p:cSldViewPr snapToGrid="0" snapToObjects="1">
      <p:cViewPr varScale="1">
        <p:scale>
          <a:sx n="73" d="100"/>
          <a:sy n="73" d="100"/>
        </p:scale>
        <p:origin x="-968" y="-96"/>
      </p:cViewPr>
      <p:guideLst>
        <p:guide orient="horz" pos="2160"/>
        <p:guide pos="5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notesMaster" Target="notesMasters/notesMaster1.xml"/><Relationship Id="rId102" Type="http://schemas.openxmlformats.org/officeDocument/2006/relationships/handoutMaster" Target="handoutMasters/handoutMaster1.xml"/><Relationship Id="rId103" Type="http://schemas.openxmlformats.org/officeDocument/2006/relationships/printerSettings" Target="printerSettings/printerSettings1.bin"/><Relationship Id="rId104" Type="http://schemas.openxmlformats.org/officeDocument/2006/relationships/presProps" Target="presProps.xml"/><Relationship Id="rId105" Type="http://schemas.openxmlformats.org/officeDocument/2006/relationships/viewProps" Target="viewProps.xml"/><Relationship Id="rId106" Type="http://schemas.openxmlformats.org/officeDocument/2006/relationships/theme" Target="theme/theme1.xml"/><Relationship Id="rId10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emf"/><Relationship Id="rId2"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emf"/><Relationship Id="rId2"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image" Target="../media/image1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8.wmf"/><Relationship Id="rId2"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3.emf"/><Relationship Id="rId2" Type="http://schemas.openxmlformats.org/officeDocument/2006/relationships/image" Target="../media/image44.wmf"/><Relationship Id="rId3" Type="http://schemas.openxmlformats.org/officeDocument/2006/relationships/image" Target="../media/image4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4.wmf"/><Relationship Id="rId2" Type="http://schemas.openxmlformats.org/officeDocument/2006/relationships/image" Target="../media/image43.emf"/><Relationship Id="rId3" Type="http://schemas.openxmlformats.org/officeDocument/2006/relationships/image" Target="../media/image4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4.wmf"/><Relationship Id="rId2" Type="http://schemas.openxmlformats.org/officeDocument/2006/relationships/image" Target="../media/image43.emf"/><Relationship Id="rId3" Type="http://schemas.openxmlformats.org/officeDocument/2006/relationships/image" Target="../media/image4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4.wmf"/><Relationship Id="rId2" Type="http://schemas.openxmlformats.org/officeDocument/2006/relationships/image" Target="../media/image43.emf"/><Relationship Id="rId3" Type="http://schemas.openxmlformats.org/officeDocument/2006/relationships/image" Target="../media/image4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4.wmf"/><Relationship Id="rId2" Type="http://schemas.openxmlformats.org/officeDocument/2006/relationships/image" Target="../media/image43.emf"/><Relationship Id="rId3" Type="http://schemas.openxmlformats.org/officeDocument/2006/relationships/image" Target="../media/image45.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6.emf"/><Relationship Id="rId2" Type="http://schemas.openxmlformats.org/officeDocument/2006/relationships/image" Target="../media/image47.emf"/><Relationship Id="rId3" Type="http://schemas.openxmlformats.org/officeDocument/2006/relationships/image" Target="../media/image4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9.emf"/><Relationship Id="rId2" Type="http://schemas.openxmlformats.org/officeDocument/2006/relationships/image" Target="../media/image47.emf"/><Relationship Id="rId3" Type="http://schemas.openxmlformats.org/officeDocument/2006/relationships/image" Target="../media/image5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4.emf"/><Relationship Id="rId2"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emf"/><Relationship Id="rId3"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emf"/><Relationship Id="rId3"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2/24/14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50000"/>
              </a:spcBef>
            </a:pPr>
            <a:r>
              <a:rPr lang="en-US" sz="1200" b="0" dirty="0" smtClean="0"/>
              <a:t>A slope of 2 means that every 1-unit change in X yields a 2-unit change in Y.</a:t>
            </a:r>
          </a:p>
          <a:p>
            <a:pPr eaLnBrk="1" hangingPunct="1">
              <a:spcBef>
                <a:spcPct val="50000"/>
              </a:spcBef>
            </a:pPr>
            <a:endParaRPr lang="en-US" sz="1200" b="0" dirty="0" smtClean="0"/>
          </a:p>
          <a:p>
            <a:pPr eaLnBrk="1" hangingPunct="1">
              <a:spcBef>
                <a:spcPct val="50000"/>
              </a:spcBef>
            </a:pPr>
            <a:endParaRPr lang="en-US" sz="1200" b="0"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1178802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8657A0A0-8BCF-8F42-AF7E-05D4BFD08C6A}" type="slidenum">
              <a:rPr lang="en-US" b="0"/>
              <a:pPr eaLnBrk="1" hangingPunct="1"/>
              <a:t>27</a:t>
            </a:fld>
            <a:endParaRPr lang="en-US"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28</a:t>
            </a:fld>
            <a:endParaRPr lang="en-US"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29</a:t>
            </a:fld>
            <a:endParaRPr lang="en-US"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30</a:t>
            </a:fld>
            <a:endParaRPr lang="en-US"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32</a:t>
            </a:fld>
            <a:endParaRPr lang="en-US"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04B153F5-0822-0A4B-AFE7-6C20B81FEE69}" type="slidenum">
              <a:rPr lang="en-US" b="0"/>
              <a:pPr eaLnBrk="1" hangingPunct="1"/>
              <a:t>34</a:t>
            </a:fld>
            <a:endParaRPr lang="en-US"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34EB18EB-1B41-0446-987E-E64FA4B7E14D}" type="slidenum">
              <a:rPr lang="en-US" b="0"/>
              <a:pPr eaLnBrk="1" hangingPunct="1"/>
              <a:t>35</a:t>
            </a:fld>
            <a:endParaRPr lang="en-US"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39</a:t>
            </a:fld>
            <a:endParaRPr lang="en-US"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41</a:t>
            </a:fld>
            <a:endParaRPr lang="en-US"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980D2D58-81E6-4D46-A6DA-C14DCEAD56A6}" type="slidenum">
              <a:rPr lang="en-US" b="0"/>
              <a:pPr eaLnBrk="1" hangingPunct="1"/>
              <a:t>43</a:t>
            </a:fld>
            <a:endParaRPr lang="en-US"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B538D59-E0F6-884B-AF1C-B07FC7641C56}" type="slidenum">
              <a:rPr lang="en-US" b="0"/>
              <a:pPr eaLnBrk="1" hangingPunct="1"/>
              <a:t>17</a:t>
            </a:fld>
            <a:endParaRPr lang="en-US" b="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980D2D58-81E6-4D46-A6DA-C14DCEAD56A6}" type="slidenum">
              <a:rPr lang="en-US" b="0"/>
              <a:pPr eaLnBrk="1" hangingPunct="1"/>
              <a:t>44</a:t>
            </a:fld>
            <a:endParaRPr lang="en-US" b="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7229B993-EDED-F84D-8DCA-691A62BD1887}" type="slidenum">
              <a:rPr lang="en-NZ" b="0"/>
              <a:pPr eaLnBrk="1" hangingPunct="1"/>
              <a:t>47</a:t>
            </a:fld>
            <a:endParaRPr lang="en-NZ" b="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NZ">
              <a:latin typeface="Arial" charset="0"/>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EACC4582-2B67-C646-8A27-D00E70B33CC6}" type="slidenum">
              <a:rPr lang="en-NZ" b="0"/>
              <a:pPr eaLnBrk="1" hangingPunct="1"/>
              <a:t>48</a:t>
            </a:fld>
            <a:endParaRPr lang="en-NZ" b="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NZ" dirty="0">
              <a:latin typeface="Arial" charset="0"/>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practical significance of Simpson's paradox surfaces in decision making situations where it poses the following dilemma: Which data should we consult in choosing an action, the aggregated or the partitioned? In the Kidney Stone example above, it is clear that if one is diagnosed with "Small Stones" or "Large Stones" the data for the respective subpopulation should be consulted and Treatment A would be preferred to Treatment B. But what if a patient is not diagnosed, and the size of the stone is not known; would it be appropriate to consult the aggregated data and administer Treatment B? This would stand contrary to common sense; a treatment that is preferred both under one condition and under its negation should also be preferred when the condition is unknown.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49</a:t>
            </a:fld>
            <a:endParaRPr lang="en-US"/>
          </a:p>
        </p:txBody>
      </p:sp>
    </p:spTree>
    <p:extLst>
      <p:ext uri="{BB962C8B-B14F-4D97-AF65-F5344CB8AC3E}">
        <p14:creationId xmlns:p14="http://schemas.microsoft.com/office/powerpoint/2010/main" val="3997372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the other hand, if the partitioned data is to be preferred a priori, what prevents one from partitioning the data into arbitrary sub-categories (say based on eye color or post-treatment pain) artificially constructed to yield wrong choices of treatments? Pearl[2] shows that, indeed, in many cases it is the aggregated, not the partitioned data that gives the correct choice of action. Worse yet, given the same table, one should sometimes follow the partitioned and sometimes the aggregated data, depending on the story behind the data; with each story dictating its own choice. Pearl[2] considers this to be the real paradox behind Simpson's reversal.</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50</a:t>
            </a:fld>
            <a:endParaRPr lang="en-US"/>
          </a:p>
        </p:txBody>
      </p:sp>
    </p:spTree>
    <p:extLst>
      <p:ext uri="{BB962C8B-B14F-4D97-AF65-F5344CB8AC3E}">
        <p14:creationId xmlns:p14="http://schemas.microsoft.com/office/powerpoint/2010/main" val="1144794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the other hand, if the partitioned data is to be preferred a priori, what prevents one from partitioning the data into arbitrary sub-categories (say based on eye color or post-treatment pain) artificially constructed to yield wrong choices of treatments? Pearl[2] shows that, indeed, in many cases it is the aggregated, not the partitioned data that gives the correct choice of action. Worse yet, given the same table, one should sometimes follow the partitioned and sometimes the aggregated data, depending on the story behind the data; with each story dictating its own choice. </a:t>
            </a:r>
            <a:r>
              <a:rPr lang="en-US" sz="1200" kern="1200" smtClean="0">
                <a:solidFill>
                  <a:schemeClr val="tx1"/>
                </a:solidFill>
                <a:latin typeface="+mn-lt"/>
                <a:ea typeface="+mn-ea"/>
                <a:cs typeface="+mn-cs"/>
              </a:rPr>
              <a:t>Pearl[2] considers this to be the real paradox behind Simpson's reversal.</a:t>
            </a:r>
          </a:p>
          <a:p>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51</a:t>
            </a:fld>
            <a:endParaRPr lang="en-US"/>
          </a:p>
        </p:txBody>
      </p:sp>
    </p:spTree>
    <p:extLst>
      <p:ext uri="{BB962C8B-B14F-4D97-AF65-F5344CB8AC3E}">
        <p14:creationId xmlns:p14="http://schemas.microsoft.com/office/powerpoint/2010/main" val="1144794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this any good?</a:t>
            </a:r>
            <a:r>
              <a:rPr lang="en-US" baseline="0" dirty="0" smtClean="0"/>
              <a:t> How do you know?</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62</a:t>
            </a:fld>
            <a:endParaRPr lang="en-US"/>
          </a:p>
        </p:txBody>
      </p:sp>
    </p:spTree>
    <p:extLst>
      <p:ext uri="{BB962C8B-B14F-4D97-AF65-F5344CB8AC3E}">
        <p14:creationId xmlns:p14="http://schemas.microsoft.com/office/powerpoint/2010/main" val="3732650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Better?</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63</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to solve for y by estimating b0 and b1</a:t>
            </a:r>
          </a:p>
          <a:p>
            <a:pPr marL="0" indent="0">
              <a:lnSpc>
                <a:spcPct val="110000"/>
              </a:lnSpc>
              <a:spcBef>
                <a:spcPct val="45000"/>
              </a:spcBef>
              <a:buNone/>
            </a:pPr>
            <a:r>
              <a:rPr lang="en-US" sz="1200" dirty="0" smtClean="0"/>
              <a:t>b</a:t>
            </a:r>
            <a:r>
              <a:rPr lang="en-US" sz="1200" baseline="-25000" dirty="0" smtClean="0"/>
              <a:t>0</a:t>
            </a:r>
            <a:r>
              <a:rPr lang="en-US" sz="1200" dirty="0" smtClean="0"/>
              <a:t> is the estimated average value of y when the value of x is zero</a:t>
            </a:r>
            <a:endParaRPr lang="en-US" sz="800" dirty="0" smtClean="0"/>
          </a:p>
          <a:p>
            <a:pPr marL="0" indent="0">
              <a:lnSpc>
                <a:spcPct val="110000"/>
              </a:lnSpc>
              <a:spcBef>
                <a:spcPct val="45000"/>
              </a:spcBef>
              <a:buNone/>
            </a:pPr>
            <a:r>
              <a:rPr lang="en-US" sz="1200" dirty="0" smtClean="0"/>
              <a:t>b</a:t>
            </a:r>
            <a:r>
              <a:rPr lang="en-US" sz="1200" baseline="-25000" dirty="0" smtClean="0"/>
              <a:t>1</a:t>
            </a:r>
            <a:r>
              <a:rPr lang="en-US" sz="1200" dirty="0" smtClean="0"/>
              <a:t> is the estimated change in the average value of y as a result of a one-unit change in x</a:t>
            </a:r>
          </a:p>
          <a:p>
            <a:pPr marL="0" marR="0" indent="0" algn="l" defTabSz="457200" rtl="0" eaLnBrk="1" fontAlgn="auto" latinLnBrk="0" hangingPunct="1">
              <a:lnSpc>
                <a:spcPct val="110000"/>
              </a:lnSpc>
              <a:spcBef>
                <a:spcPct val="45000"/>
              </a:spcBef>
              <a:spcAft>
                <a:spcPts val="0"/>
              </a:spcAft>
              <a:buClrTx/>
              <a:buSzTx/>
              <a:buFontTx/>
              <a:buNone/>
              <a:tabLst/>
              <a:defRPr/>
            </a:pPr>
            <a:r>
              <a:rPr lang="en-US" sz="1200" dirty="0" smtClean="0"/>
              <a:t>The simple regression line always passes through the mean of the y variable and the mean of the x variable</a:t>
            </a:r>
          </a:p>
          <a:p>
            <a:pPr marL="0" indent="0">
              <a:lnSpc>
                <a:spcPct val="110000"/>
              </a:lnSpc>
              <a:spcBef>
                <a:spcPct val="45000"/>
              </a:spcBef>
              <a:buNone/>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64</a:t>
            </a:fld>
            <a:endParaRPr lang="en-US"/>
          </a:p>
        </p:txBody>
      </p:sp>
    </p:spTree>
    <p:extLst>
      <p:ext uri="{BB962C8B-B14F-4D97-AF65-F5344CB8AC3E}">
        <p14:creationId xmlns:p14="http://schemas.microsoft.com/office/powerpoint/2010/main" val="2117197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 can replace</a:t>
            </a:r>
            <a:r>
              <a:rPr lang="en-US" baseline="0" dirty="0" smtClean="0"/>
              <a:t> y-cap with b0 – b1x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66</a:t>
            </a:fld>
            <a:endParaRPr lang="en-US"/>
          </a:p>
        </p:txBody>
      </p:sp>
    </p:spTree>
    <p:extLst>
      <p:ext uri="{BB962C8B-B14F-4D97-AF65-F5344CB8AC3E}">
        <p14:creationId xmlns:p14="http://schemas.microsoft.com/office/powerpoint/2010/main" val="2343823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AC14B24B-4272-8542-9831-6FCCE43E8144}" type="slidenum">
              <a:rPr lang="en-US" b="0"/>
              <a:pPr eaLnBrk="1" hangingPunct="1"/>
              <a:t>18</a:t>
            </a:fld>
            <a:endParaRPr lang="en-US" b="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we can replace</a:t>
            </a:r>
            <a:r>
              <a:rPr lang="en-US" baseline="0" dirty="0" smtClean="0"/>
              <a:t> y-cap with b0 – b1x</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67</a:t>
            </a:fld>
            <a:endParaRPr lang="en-US"/>
          </a:p>
        </p:txBody>
      </p:sp>
    </p:spTree>
    <p:extLst>
      <p:ext uri="{BB962C8B-B14F-4D97-AF65-F5344CB8AC3E}">
        <p14:creationId xmlns:p14="http://schemas.microsoft.com/office/powerpoint/2010/main" val="23438235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solidFill>
                  <a:schemeClr val="folHlink"/>
                </a:solidFill>
              </a:rPr>
              <a:t>Here, no houses had 0 square feet, so b</a:t>
            </a:r>
            <a:r>
              <a:rPr lang="en-US" baseline="-25000" dirty="0" smtClean="0">
                <a:solidFill>
                  <a:schemeClr val="folHlink"/>
                </a:solidFill>
              </a:rPr>
              <a:t>0</a:t>
            </a:r>
            <a:r>
              <a:rPr lang="en-US" dirty="0" smtClean="0">
                <a:solidFill>
                  <a:schemeClr val="folHlink"/>
                </a:solidFill>
              </a:rPr>
              <a:t> = 98.24833 just indicates that, for houses within the range of sizes observed, $98,248.33 is the portion of the house price not explained by square feet</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72</a:t>
            </a:fld>
            <a:endParaRPr lang="en-US"/>
          </a:p>
        </p:txBody>
      </p:sp>
    </p:spTree>
    <p:extLst>
      <p:ext uri="{BB962C8B-B14F-4D97-AF65-F5344CB8AC3E}">
        <p14:creationId xmlns:p14="http://schemas.microsoft.com/office/powerpoint/2010/main" val="3643420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73</a:t>
            </a:fld>
            <a:endParaRPr lang="en-US"/>
          </a:p>
        </p:txBody>
      </p:sp>
    </p:spTree>
    <p:extLst>
      <p:ext uri="{BB962C8B-B14F-4D97-AF65-F5344CB8AC3E}">
        <p14:creationId xmlns:p14="http://schemas.microsoft.com/office/powerpoint/2010/main" val="36434209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10000"/>
              </a:lnSpc>
              <a:spcBef>
                <a:spcPct val="40000"/>
              </a:spcBef>
            </a:pPr>
            <a:r>
              <a:rPr lang="en-US" dirty="0" smtClean="0">
                <a:solidFill>
                  <a:schemeClr val="folHlink"/>
                </a:solidFill>
              </a:rPr>
              <a:t>Here, b</a:t>
            </a:r>
            <a:r>
              <a:rPr lang="en-US" baseline="-25000" dirty="0" smtClean="0">
                <a:solidFill>
                  <a:schemeClr val="folHlink"/>
                </a:solidFill>
              </a:rPr>
              <a:t>1</a:t>
            </a:r>
            <a:r>
              <a:rPr lang="en-US" dirty="0" smtClean="0">
                <a:solidFill>
                  <a:schemeClr val="folHlink"/>
                </a:solidFill>
              </a:rPr>
              <a:t> = .10977 tells us that the average value of a house increases by .10977($1000) = $109.77, on average, for each additional one square foot of size</a:t>
            </a:r>
            <a:endParaRPr lang="en-US" dirty="0">
              <a:solidFill>
                <a:schemeClr val="folHlink"/>
              </a:solidFill>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74</a:t>
            </a:fld>
            <a:endParaRPr lang="en-US"/>
          </a:p>
        </p:txBody>
      </p:sp>
    </p:spTree>
    <p:extLst>
      <p:ext uri="{BB962C8B-B14F-4D97-AF65-F5344CB8AC3E}">
        <p14:creationId xmlns:p14="http://schemas.microsoft.com/office/powerpoint/2010/main" val="36434209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84AC4135-6143-E64E-9B90-0491885BC934}" type="slidenum">
              <a:rPr lang="en-US"/>
              <a:pPr/>
              <a:t>82</a:t>
            </a:fld>
            <a:endParaRPr lang="en-US"/>
          </a:p>
        </p:txBody>
      </p:sp>
      <p:sp>
        <p:nvSpPr>
          <p:cNvPr id="1018882" name="Rectangle 2"/>
          <p:cNvSpPr>
            <a:spLocks noChangeArrowheads="1"/>
          </p:cNvSpPr>
          <p:nvPr/>
        </p:nvSpPr>
        <p:spPr bwMode="auto">
          <a:xfrm>
            <a:off x="3886200" y="0"/>
            <a:ext cx="2971800" cy="45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8883" name="Rectangle 3"/>
          <p:cNvSpPr>
            <a:spLocks noChangeArrowheads="1"/>
          </p:cNvSpPr>
          <p:nvPr/>
        </p:nvSpPr>
        <p:spPr bwMode="auto">
          <a:xfrm>
            <a:off x="0" y="8686643"/>
            <a:ext cx="2971800" cy="457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8884" name="Rectangle 4"/>
          <p:cNvSpPr>
            <a:spLocks noChangeArrowheads="1"/>
          </p:cNvSpPr>
          <p:nvPr/>
        </p:nvSpPr>
        <p:spPr bwMode="auto">
          <a:xfrm>
            <a:off x="0" y="0"/>
            <a:ext cx="2971800" cy="457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8885" name="Rectangle 5"/>
          <p:cNvSpPr>
            <a:spLocks noGrp="1" noChangeArrowheads="1"/>
          </p:cNvSpPr>
          <p:nvPr>
            <p:ph type="body" idx="1"/>
          </p:nvPr>
        </p:nvSpPr>
        <p:spPr>
          <a:xfrm>
            <a:off x="914400" y="4419548"/>
            <a:ext cx="5029200" cy="4039202"/>
          </a:xfrm>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endParaRPr lang="en-US"/>
          </a:p>
        </p:txBody>
      </p:sp>
      <p:sp>
        <p:nvSpPr>
          <p:cNvPr id="1018886" name="Rectangle 6"/>
          <p:cNvSpPr>
            <a:spLocks noGrp="1" noRot="1" noChangeAspect="1" noChangeArrowheads="1" noTextEdit="1"/>
          </p:cNvSpPr>
          <p:nvPr>
            <p:ph type="sldImg"/>
          </p:nvPr>
        </p:nvSpPr>
        <p:spPr>
          <a:xfrm>
            <a:off x="1152525" y="692150"/>
            <a:ext cx="4554538" cy="3416300"/>
          </a:xfrm>
          <a:ln w="12700" cap="flat">
            <a:solidFill>
              <a:schemeClr val="tx1"/>
            </a:solidFill>
          </a:ln>
          <a:extLst>
            <a:ext uri="{909E8E84-426E-40dd-AFC4-6F175D3DCCD1}">
              <a14:hiddenFill xmlns:a14="http://schemas.microsoft.com/office/drawing/2010/main">
                <a:noFill/>
              </a14:hiddenFill>
            </a:ext>
            <a:ext uri="{FAA26D3D-D897-4be2-8F04-BA451C77F1D7}">
              <ma14:placeholderFlag xmlns:ma14="http://schemas.microsoft.com/office/mac/drawingml/2011/main" val="1"/>
            </a:ext>
          </a:extLs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84</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85</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86</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87</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88</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D01ADCB4-3FB3-EB47-BB2E-7AD795F9EE2B}" type="slidenum">
              <a:rPr lang="en-US" b="0"/>
              <a:pPr eaLnBrk="1" hangingPunct="1"/>
              <a:t>20</a:t>
            </a:fld>
            <a:endParaRPr lang="en-US" b="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89</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coefficient of determination is the portion of the total variation in the dependent variable that is explained by its relationship with the independent variable.  The coefficient of determination is also called R-squared and is denoted as R2.</a:t>
            </a:r>
          </a:p>
        </p:txBody>
      </p:sp>
      <p:sp>
        <p:nvSpPr>
          <p:cNvPr id="4" name="Slide Number Placeholder 3"/>
          <p:cNvSpPr>
            <a:spLocks noGrp="1"/>
          </p:cNvSpPr>
          <p:nvPr>
            <p:ph type="sldNum" sz="quarter" idx="10"/>
          </p:nvPr>
        </p:nvSpPr>
        <p:spPr/>
        <p:txBody>
          <a:bodyPr/>
          <a:lstStyle/>
          <a:p>
            <a:fld id="{FD66F34B-9C4D-8640-BB34-4C24A79C9FFB}" type="slidenum">
              <a:rPr lang="en-US" smtClean="0"/>
              <a:t>90</a:t>
            </a:fld>
            <a:endParaRPr lang="en-US"/>
          </a:p>
        </p:txBody>
      </p:sp>
    </p:spTree>
    <p:extLst>
      <p:ext uri="{BB962C8B-B14F-4D97-AF65-F5344CB8AC3E}">
        <p14:creationId xmlns:p14="http://schemas.microsoft.com/office/powerpoint/2010/main" val="5186113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10000"/>
              </a:lnSpc>
              <a:spcBef>
                <a:spcPct val="40000"/>
              </a:spcBef>
            </a:pPr>
            <a:r>
              <a:rPr lang="en-US" dirty="0" smtClean="0">
                <a:solidFill>
                  <a:schemeClr val="folHlink"/>
                </a:solidFill>
              </a:rPr>
              <a:t>Here, b</a:t>
            </a:r>
            <a:r>
              <a:rPr lang="en-US" baseline="-25000" dirty="0" smtClean="0">
                <a:solidFill>
                  <a:schemeClr val="folHlink"/>
                </a:solidFill>
              </a:rPr>
              <a:t>1</a:t>
            </a:r>
            <a:r>
              <a:rPr lang="en-US" dirty="0" smtClean="0">
                <a:solidFill>
                  <a:schemeClr val="folHlink"/>
                </a:solidFill>
              </a:rPr>
              <a:t> = .10977 tells us that the average value of a house increases by .10977($1000) = $109.77, on average, for each additional one square foot of size</a:t>
            </a:r>
            <a:endParaRPr lang="en-US" dirty="0">
              <a:solidFill>
                <a:schemeClr val="folHlink"/>
              </a:solidFill>
            </a:endParaRPr>
          </a:p>
        </p:txBody>
      </p:sp>
      <p:sp>
        <p:nvSpPr>
          <p:cNvPr id="4" name="Slide Number Placeholder 3"/>
          <p:cNvSpPr>
            <a:spLocks noGrp="1"/>
          </p:cNvSpPr>
          <p:nvPr>
            <p:ph type="sldNum" sz="quarter" idx="10"/>
          </p:nvPr>
        </p:nvSpPr>
        <p:spPr/>
        <p:txBody>
          <a:bodyPr/>
          <a:lstStyle/>
          <a:p>
            <a:fld id="{FD66F34B-9C4D-8640-BB34-4C24A79C9FFB}" type="slidenum">
              <a:rPr lang="en-US" smtClean="0"/>
              <a:t>91</a:t>
            </a:fld>
            <a:endParaRPr lang="en-US"/>
          </a:p>
        </p:txBody>
      </p:sp>
    </p:spTree>
    <p:extLst>
      <p:ext uri="{BB962C8B-B14F-4D97-AF65-F5344CB8AC3E}">
        <p14:creationId xmlns:p14="http://schemas.microsoft.com/office/powerpoint/2010/main" val="3643420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latin typeface="Lucida Grande" charset="0"/>
                <a:cs typeface="Geneva" charset="0"/>
              </a:rPr>
              <a:t>Note negative to positive change among other things</a:t>
            </a:r>
            <a:endParaRPr lang="en-US" dirty="0">
              <a:latin typeface="Lucida Grande" charset="0"/>
              <a:cs typeface="Geneva"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CF0F6015-B5BE-DC48-BF90-822506A7E3A5}" type="slidenum">
              <a:rPr lang="en-US" b="0"/>
              <a:pPr eaLnBrk="1" hangingPunct="1"/>
              <a:t>21</a:t>
            </a:fld>
            <a:endParaRPr lang="en-US"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sz="1200" dirty="0" smtClean="0">
                <a:solidFill>
                  <a:srgbClr val="000000"/>
                </a:solidFill>
                <a:latin typeface="+mn-lt"/>
                <a:ea typeface="+mn-ea"/>
              </a:rPr>
              <a:t>tests - a much smaller range than the full population from which the researchers could have drawn their sample.</a:t>
            </a:r>
            <a:endParaRPr lang="en-US" dirty="0">
              <a:latin typeface="Lucida Grande" charset="0"/>
              <a:cs typeface="Geneva"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C99D2C3B-E299-C447-8DCF-14FEA0D6C794}" type="slidenum">
              <a:rPr lang="en-US" b="0"/>
              <a:pPr eaLnBrk="1" hangingPunct="1"/>
              <a:t>22</a:t>
            </a:fld>
            <a:endParaRPr lang="en-US"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Equivalent</a:t>
            </a:r>
            <a:r>
              <a:rPr lang="en-US" baseline="0" dirty="0" smtClean="0"/>
              <a:t> to strength for a t-test? Size of difference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1319535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1528FF-2B2F-B443-8A16-D12FCF47667E}" type="slidenum">
              <a:rPr lang="en-US" b="0"/>
              <a:pPr eaLnBrk="1" hangingPunct="1"/>
              <a:t>25</a:t>
            </a:fld>
            <a:endParaRPr lang="en-US"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Lucida Grande" charset="0"/>
              <a:cs typeface="Geneva"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fld id="{22E2AF5D-16E8-B144-9B73-6F6994AA5883}" type="slidenum">
              <a:rPr lang="en-US" b="0"/>
              <a:pPr eaLnBrk="1" hangingPunct="1"/>
              <a:t>26</a:t>
            </a:fld>
            <a:endParaRPr lang="en-US"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2/24/14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821039B-C738-3C46-B5A5-969F141972B6}" type="slidenum">
              <a:rPr lang="en-US"/>
              <a:pPr/>
              <a:t>‹#›</a:t>
            </a:fld>
            <a:endParaRPr lang="en-US"/>
          </a:p>
        </p:txBody>
      </p:sp>
    </p:spTree>
    <p:extLst>
      <p:ext uri="{BB962C8B-B14F-4D97-AF65-F5344CB8AC3E}">
        <p14:creationId xmlns:p14="http://schemas.microsoft.com/office/powerpoint/2010/main" val="1482849983"/>
      </p:ext>
    </p:extLst>
  </p:cSld>
  <p:clrMapOvr>
    <a:masterClrMapping/>
  </p:clrMapOvr>
  <p:transition xmlns:p14="http://schemas.microsoft.com/office/powerpoint/2010/mai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261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lstStyle/>
          <a:p>
            <a:pPr lvl="0"/>
            <a:endParaRPr lang="en-US" noProof="0" smtClean="0"/>
          </a:p>
        </p:txBody>
      </p:sp>
      <p:sp>
        <p:nvSpPr>
          <p:cNvPr id="4" name="Rectangle 11"/>
          <p:cNvSpPr>
            <a:spLocks noGrp="1" noChangeArrowheads="1"/>
          </p:cNvSpPr>
          <p:nvPr>
            <p:ph type="dt" sz="half" idx="10"/>
          </p:nvPr>
        </p:nvSpPr>
        <p:spPr/>
        <p:txBody>
          <a:bodyPr/>
          <a:lstStyle>
            <a:lvl1pPr>
              <a:defRPr>
                <a:cs typeface="Arial" charset="0"/>
              </a:defRPr>
            </a:lvl1pPr>
          </a:lstStyle>
          <a:p>
            <a:pPr>
              <a:defRPr/>
            </a:pPr>
            <a:endParaRPr lang="en-US"/>
          </a:p>
        </p:txBody>
      </p:sp>
      <p:sp>
        <p:nvSpPr>
          <p:cNvPr id="5" name="Rectangle 12"/>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fld id="{D40A64D0-DC79-CA4C-AC54-23AD92509BC4}" type="slidenum">
              <a:rPr lang="en-US"/>
              <a:pPr/>
              <a:t>‹#›</a:t>
            </a:fld>
            <a:endParaRPr lang="en-US"/>
          </a:p>
        </p:txBody>
      </p:sp>
    </p:spTree>
    <p:extLst>
      <p:ext uri="{BB962C8B-B14F-4D97-AF65-F5344CB8AC3E}">
        <p14:creationId xmlns:p14="http://schemas.microsoft.com/office/powerpoint/2010/main" val="934260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150938" y="214313"/>
            <a:ext cx="7793037" cy="1462087"/>
          </a:xfrm>
        </p:spPr>
        <p:txBody>
          <a:bodyPr/>
          <a:lstStyle/>
          <a:p>
            <a:r>
              <a:rPr lang="x-none" smtClean="0"/>
              <a:t>Click to edit Master title style</a:t>
            </a:r>
            <a:endParaRPr lang="en-US"/>
          </a:p>
        </p:txBody>
      </p:sp>
      <p:sp>
        <p:nvSpPr>
          <p:cNvPr id="3" name="Content Placeholder 2"/>
          <p:cNvSpPr>
            <a:spLocks noGrp="1"/>
          </p:cNvSpPr>
          <p:nvPr>
            <p:ph sz="quarter" idx="1"/>
          </p:nvPr>
        </p:nvSpPr>
        <p:spPr>
          <a:xfrm>
            <a:off x="1182688" y="20177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quarter" idx="2"/>
          </p:nvPr>
        </p:nvSpPr>
        <p:spPr>
          <a:xfrm>
            <a:off x="5145088" y="20177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Content Placeholder 4"/>
          <p:cNvSpPr>
            <a:spLocks noGrp="1"/>
          </p:cNvSpPr>
          <p:nvPr>
            <p:ph sz="quarter" idx="3"/>
          </p:nvPr>
        </p:nvSpPr>
        <p:spPr>
          <a:xfrm>
            <a:off x="1182688" y="41513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Content Placeholder 5"/>
          <p:cNvSpPr>
            <a:spLocks noGrp="1"/>
          </p:cNvSpPr>
          <p:nvPr>
            <p:ph sz="quarter" idx="4"/>
          </p:nvPr>
        </p:nvSpPr>
        <p:spPr>
          <a:xfrm>
            <a:off x="5145088" y="4151313"/>
            <a:ext cx="3810000" cy="198120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a:xfrm>
            <a:off x="1162050" y="6243638"/>
            <a:ext cx="1905000" cy="457200"/>
          </a:xfrm>
        </p:spPr>
        <p:txBody>
          <a:bodyPr/>
          <a:lstStyle>
            <a:lvl1pPr>
              <a:defRPr/>
            </a:lvl1pPr>
          </a:lstStyle>
          <a:p>
            <a:endParaRPr lang="en-US"/>
          </a:p>
        </p:txBody>
      </p:sp>
      <p:sp>
        <p:nvSpPr>
          <p:cNvPr id="8" name="Footer Placeholder 7"/>
          <p:cNvSpPr>
            <a:spLocks noGrp="1"/>
          </p:cNvSpPr>
          <p:nvPr>
            <p:ph type="ftr" sz="quarter" idx="11"/>
          </p:nvPr>
        </p:nvSpPr>
        <p:spPr>
          <a:xfrm>
            <a:off x="3657600" y="6243638"/>
            <a:ext cx="2895600" cy="457200"/>
          </a:xfrm>
        </p:spPr>
        <p:txBody>
          <a:bodyPr/>
          <a:lstStyle>
            <a:lvl1pPr>
              <a:defRPr/>
            </a:lvl1pPr>
          </a:lstStyle>
          <a:p>
            <a:endParaRPr lang="en-US"/>
          </a:p>
        </p:txBody>
      </p:sp>
      <p:sp>
        <p:nvSpPr>
          <p:cNvPr id="9" name="Slide Number Placeholder 8"/>
          <p:cNvSpPr>
            <a:spLocks noGrp="1"/>
          </p:cNvSpPr>
          <p:nvPr>
            <p:ph type="sldNum" sz="quarter" idx="12"/>
          </p:nvPr>
        </p:nvSpPr>
        <p:spPr>
          <a:xfrm>
            <a:off x="7042150" y="6243638"/>
            <a:ext cx="1905000" cy="457200"/>
          </a:xfrm>
        </p:spPr>
        <p:txBody>
          <a:bodyPr/>
          <a:lstStyle>
            <a:lvl1pPr>
              <a:defRPr/>
            </a:lvl1pPr>
          </a:lstStyle>
          <a:p>
            <a:fld id="{1497151C-99BC-7B43-B109-64D60AE3512A}" type="slidenum">
              <a:rPr lang="en-US"/>
              <a:pPr/>
              <a:t>‹#›</a:t>
            </a:fld>
            <a:endParaRPr lang="en-US"/>
          </a:p>
        </p:txBody>
      </p:sp>
    </p:spTree>
    <p:extLst>
      <p:ext uri="{BB962C8B-B14F-4D97-AF65-F5344CB8AC3E}">
        <p14:creationId xmlns:p14="http://schemas.microsoft.com/office/powerpoint/2010/main" val="1642982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2/24/14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24" Type="http://schemas.openxmlformats.org/officeDocument/2006/relationships/image" Target="../media/image1.png"/><Relationship Id="rId25"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2/24/14</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5"/>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69" r:id="rId19"/>
    <p:sldLayoutId id="2147483672" r:id="rId20"/>
    <p:sldLayoutId id="2147483673" r:id="rId21"/>
    <p:sldLayoutId id="2147483675" r:id="rId22"/>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6.jpeg"/><Relationship Id="rId3"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0.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1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3.wmf"/><Relationship Id="rId5" Type="http://schemas.openxmlformats.org/officeDocument/2006/relationships/oleObject" Target="../embeddings/oleObject2.bin"/><Relationship Id="rId6" Type="http://schemas.openxmlformats.org/officeDocument/2006/relationships/image" Target="../media/image1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15.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16.jpe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7.emf"/><Relationship Id="rId5" Type="http://schemas.openxmlformats.org/officeDocument/2006/relationships/oleObject" Target="../embeddings/oleObject4.bin"/><Relationship Id="rId6" Type="http://schemas.openxmlformats.org/officeDocument/2006/relationships/image" Target="../media/image18.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9.emf"/><Relationship Id="rId5" Type="http://schemas.openxmlformats.org/officeDocument/2006/relationships/oleObject" Target="../embeddings/oleObject6.bin"/><Relationship Id="rId6" Type="http://schemas.openxmlformats.org/officeDocument/2006/relationships/image" Target="../media/image20.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21.wmf"/><Relationship Id="rId5" Type="http://schemas.openxmlformats.org/officeDocument/2006/relationships/oleObject" Target="../embeddings/oleObject8.bin"/><Relationship Id="rId6" Type="http://schemas.openxmlformats.org/officeDocument/2006/relationships/image" Target="../media/image22.emf"/><Relationship Id="rId7" Type="http://schemas.openxmlformats.org/officeDocument/2006/relationships/oleObject" Target="../embeddings/oleObject9.bin"/><Relationship Id="rId8" Type="http://schemas.openxmlformats.org/officeDocument/2006/relationships/image" Target="../media/image23.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21.wmf"/><Relationship Id="rId5" Type="http://schemas.openxmlformats.org/officeDocument/2006/relationships/oleObject" Target="../embeddings/oleObject11.bin"/><Relationship Id="rId6" Type="http://schemas.openxmlformats.org/officeDocument/2006/relationships/image" Target="../media/image22.emf"/><Relationship Id="rId7" Type="http://schemas.openxmlformats.org/officeDocument/2006/relationships/oleObject" Target="../embeddings/oleObject12.bin"/><Relationship Id="rId8" Type="http://schemas.openxmlformats.org/officeDocument/2006/relationships/image" Target="../media/image23.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1.xml.rels><?xml version="1.0" encoding="UTF-8" standalone="yes"?>
<Relationships xmlns="http://schemas.openxmlformats.org/package/2006/relationships"><Relationship Id="rId3" Type="http://schemas.openxmlformats.org/officeDocument/2006/relationships/hyperlink" Target="http://en.wikipedia.org/wiki/Engineering" TargetMode="External"/><Relationship Id="rId4" Type="http://schemas.openxmlformats.org/officeDocument/2006/relationships/hyperlink" Target="http://en.wikipedia.org/wiki/Chemistry" TargetMode="External"/><Relationship Id="rId5" Type="http://schemas.openxmlformats.org/officeDocument/2006/relationships/hyperlink" Target="http://en.wikipedia.org/wiki/Judea_Pearl" TargetMode="External"/><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27.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28.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15.bin"/><Relationship Id="rId5" Type="http://schemas.openxmlformats.org/officeDocument/2006/relationships/image" Target="../media/image29.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16.bin"/><Relationship Id="rId5" Type="http://schemas.openxmlformats.org/officeDocument/2006/relationships/image" Target="../media/image29.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17.bin"/><Relationship Id="rId5" Type="http://schemas.openxmlformats.org/officeDocument/2006/relationships/image" Target="../media/image29.emf"/><Relationship Id="rId6" Type="http://schemas.openxmlformats.org/officeDocument/2006/relationships/oleObject" Target="../embeddings/oleObject18.bin"/><Relationship Id="rId7" Type="http://schemas.openxmlformats.org/officeDocument/2006/relationships/image" Target="../media/image30.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31.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20.bin"/><Relationship Id="rId5" Type="http://schemas.openxmlformats.org/officeDocument/2006/relationships/image" Target="../media/image32.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21.bin"/><Relationship Id="rId5" Type="http://schemas.openxmlformats.org/officeDocument/2006/relationships/image" Target="../media/image32.emf"/><Relationship Id="rId6" Type="http://schemas.openxmlformats.org/officeDocument/2006/relationships/oleObject" Target="../embeddings/oleObject22.bin"/><Relationship Id="rId7" Type="http://schemas.openxmlformats.org/officeDocument/2006/relationships/image" Target="../media/image33.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23.bin"/><Relationship Id="rId5" Type="http://schemas.openxmlformats.org/officeDocument/2006/relationships/image" Target="../media/image34.emf"/><Relationship Id="rId6" Type="http://schemas.openxmlformats.org/officeDocument/2006/relationships/oleObject" Target="../embeddings/oleObject24.bin"/><Relationship Id="rId7" Type="http://schemas.openxmlformats.org/officeDocument/2006/relationships/image" Target="../media/image35.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25.bin"/><Relationship Id="rId5" Type="http://schemas.openxmlformats.org/officeDocument/2006/relationships/image" Target="../media/image34.emf"/><Relationship Id="rId6" Type="http://schemas.openxmlformats.org/officeDocument/2006/relationships/oleObject" Target="../embeddings/oleObject26.bin"/><Relationship Id="rId7" Type="http://schemas.openxmlformats.org/officeDocument/2006/relationships/image" Target="../media/image35.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34.emf"/><Relationship Id="rId6" Type="http://schemas.openxmlformats.org/officeDocument/2006/relationships/oleObject" Target="../embeddings/oleObject28.bin"/><Relationship Id="rId7" Type="http://schemas.openxmlformats.org/officeDocument/2006/relationships/image" Target="../media/image35.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9.bin"/><Relationship Id="rId4" Type="http://schemas.openxmlformats.org/officeDocument/2006/relationships/image" Target="../media/image36.w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0.bin"/><Relationship Id="rId4" Type="http://schemas.openxmlformats.org/officeDocument/2006/relationships/image" Target="../media/image36.wmf"/><Relationship Id="rId5" Type="http://schemas.openxmlformats.org/officeDocument/2006/relationships/oleObject" Target="../embeddings/oleObject31.bin"/><Relationship Id="rId6" Type="http://schemas.openxmlformats.org/officeDocument/2006/relationships/image" Target="../media/image37.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32.bin"/><Relationship Id="rId4" Type="http://schemas.openxmlformats.org/officeDocument/2006/relationships/image" Target="../media/image36.wmf"/><Relationship Id="rId5" Type="http://schemas.openxmlformats.org/officeDocument/2006/relationships/oleObject" Target="../embeddings/oleObject33.bin"/><Relationship Id="rId6" Type="http://schemas.openxmlformats.org/officeDocument/2006/relationships/image" Target="../media/image37.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34.bin"/><Relationship Id="rId4" Type="http://schemas.openxmlformats.org/officeDocument/2006/relationships/image" Target="../media/image38.wmf"/><Relationship Id="rId5" Type="http://schemas.openxmlformats.org/officeDocument/2006/relationships/oleObject" Target="../embeddings/oleObject35.bin"/><Relationship Id="rId6" Type="http://schemas.openxmlformats.org/officeDocument/2006/relationships/image" Target="../media/image39.w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36.bin"/><Relationship Id="rId4" Type="http://schemas.openxmlformats.org/officeDocument/2006/relationships/image" Target="../media/image40.w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7.bin"/><Relationship Id="rId4" Type="http://schemas.openxmlformats.org/officeDocument/2006/relationships/image" Target="../media/image41.w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38.bin"/><Relationship Id="rId5" Type="http://schemas.openxmlformats.org/officeDocument/2006/relationships/image" Target="../media/image42.wmf"/><Relationship Id="rId1" Type="http://schemas.openxmlformats.org/officeDocument/2006/relationships/vmlDrawing" Target="../drawings/vmlDrawing23.vml"/><Relationship Id="rId2" Type="http://schemas.openxmlformats.org/officeDocument/2006/relationships/slideLayout" Target="../slideLayouts/slideLayout2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39.bin"/><Relationship Id="rId5" Type="http://schemas.openxmlformats.org/officeDocument/2006/relationships/image" Target="../media/image43.emf"/><Relationship Id="rId6" Type="http://schemas.openxmlformats.org/officeDocument/2006/relationships/oleObject" Target="../embeddings/oleObject40.bin"/><Relationship Id="rId7" Type="http://schemas.openxmlformats.org/officeDocument/2006/relationships/image" Target="../media/image44.wmf"/><Relationship Id="rId8" Type="http://schemas.openxmlformats.org/officeDocument/2006/relationships/oleObject" Target="../embeddings/oleObject41.bin"/><Relationship Id="rId9" Type="http://schemas.openxmlformats.org/officeDocument/2006/relationships/image" Target="../media/image45.w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42.bin"/><Relationship Id="rId5" Type="http://schemas.openxmlformats.org/officeDocument/2006/relationships/image" Target="../media/image44.wmf"/><Relationship Id="rId6" Type="http://schemas.openxmlformats.org/officeDocument/2006/relationships/oleObject" Target="../embeddings/oleObject43.bin"/><Relationship Id="rId7" Type="http://schemas.openxmlformats.org/officeDocument/2006/relationships/image" Target="../media/image43.emf"/><Relationship Id="rId8" Type="http://schemas.openxmlformats.org/officeDocument/2006/relationships/oleObject" Target="../embeddings/oleObject44.bin"/><Relationship Id="rId9" Type="http://schemas.openxmlformats.org/officeDocument/2006/relationships/image" Target="../media/image45.w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45.bin"/><Relationship Id="rId5" Type="http://schemas.openxmlformats.org/officeDocument/2006/relationships/image" Target="../media/image44.wmf"/><Relationship Id="rId6" Type="http://schemas.openxmlformats.org/officeDocument/2006/relationships/oleObject" Target="../embeddings/oleObject46.bin"/><Relationship Id="rId7" Type="http://schemas.openxmlformats.org/officeDocument/2006/relationships/image" Target="../media/image43.emf"/><Relationship Id="rId8" Type="http://schemas.openxmlformats.org/officeDocument/2006/relationships/oleObject" Target="../embeddings/oleObject47.bin"/><Relationship Id="rId9" Type="http://schemas.openxmlformats.org/officeDocument/2006/relationships/image" Target="../media/image45.w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48.bin"/><Relationship Id="rId5" Type="http://schemas.openxmlformats.org/officeDocument/2006/relationships/image" Target="../media/image44.wmf"/><Relationship Id="rId6" Type="http://schemas.openxmlformats.org/officeDocument/2006/relationships/oleObject" Target="../embeddings/oleObject49.bin"/><Relationship Id="rId7" Type="http://schemas.openxmlformats.org/officeDocument/2006/relationships/image" Target="../media/image43.emf"/><Relationship Id="rId8" Type="http://schemas.openxmlformats.org/officeDocument/2006/relationships/oleObject" Target="../embeddings/oleObject50.bin"/><Relationship Id="rId9" Type="http://schemas.openxmlformats.org/officeDocument/2006/relationships/image" Target="../media/image45.w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51.bin"/><Relationship Id="rId5" Type="http://schemas.openxmlformats.org/officeDocument/2006/relationships/image" Target="../media/image44.wmf"/><Relationship Id="rId6" Type="http://schemas.openxmlformats.org/officeDocument/2006/relationships/oleObject" Target="../embeddings/oleObject52.bin"/><Relationship Id="rId7" Type="http://schemas.openxmlformats.org/officeDocument/2006/relationships/image" Target="../media/image43.emf"/><Relationship Id="rId8" Type="http://schemas.openxmlformats.org/officeDocument/2006/relationships/oleObject" Target="../embeddings/oleObject53.bin"/><Relationship Id="rId9" Type="http://schemas.openxmlformats.org/officeDocument/2006/relationships/image" Target="../media/image45.w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oleObject" Target="../embeddings/oleObject54.bin"/><Relationship Id="rId5" Type="http://schemas.openxmlformats.org/officeDocument/2006/relationships/image" Target="../media/image46.emf"/><Relationship Id="rId6" Type="http://schemas.openxmlformats.org/officeDocument/2006/relationships/oleObject" Target="../embeddings/oleObject55.bin"/><Relationship Id="rId7" Type="http://schemas.openxmlformats.org/officeDocument/2006/relationships/image" Target="../media/image47.emf"/><Relationship Id="rId8" Type="http://schemas.openxmlformats.org/officeDocument/2006/relationships/oleObject" Target="../embeddings/oleObject56.bin"/><Relationship Id="rId9" Type="http://schemas.openxmlformats.org/officeDocument/2006/relationships/image" Target="../media/image48.e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57.bin"/><Relationship Id="rId5" Type="http://schemas.openxmlformats.org/officeDocument/2006/relationships/image" Target="../media/image49.emf"/><Relationship Id="rId6" Type="http://schemas.openxmlformats.org/officeDocument/2006/relationships/oleObject" Target="../embeddings/oleObject58.bin"/><Relationship Id="rId7" Type="http://schemas.openxmlformats.org/officeDocument/2006/relationships/image" Target="../media/image47.emf"/><Relationship Id="rId8" Type="http://schemas.openxmlformats.org/officeDocument/2006/relationships/oleObject" Target="../embeddings/oleObject59.bin"/><Relationship Id="rId9" Type="http://schemas.openxmlformats.org/officeDocument/2006/relationships/image" Target="../media/image50.e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oleObject" Target="../embeddings/oleObject60.bin"/><Relationship Id="rId5" Type="http://schemas.openxmlformats.org/officeDocument/2006/relationships/image" Target="../media/image34.emf"/><Relationship Id="rId6" Type="http://schemas.openxmlformats.org/officeDocument/2006/relationships/oleObject" Target="../embeddings/oleObject61.bin"/><Relationship Id="rId7" Type="http://schemas.openxmlformats.org/officeDocument/2006/relationships/image" Target="../media/image35.wmf"/><Relationship Id="rId1" Type="http://schemas.openxmlformats.org/officeDocument/2006/relationships/vmlDrawing" Target="../drawings/vmlDrawing31.vml"/><Relationship Id="rId2"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jpe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Correlation and Regression</a:t>
            </a:r>
            <a:endParaRPr lang="en-US" dirty="0"/>
          </a:p>
        </p:txBody>
      </p:sp>
      <p:sp>
        <p:nvSpPr>
          <p:cNvPr id="4" name="Text Placeholder 3"/>
          <p:cNvSpPr>
            <a:spLocks noGrp="1"/>
          </p:cNvSpPr>
          <p:nvPr>
            <p:ph type="body" sz="quarter" idx="10"/>
          </p:nvPr>
        </p:nvSpPr>
        <p:spPr/>
        <p:txBody>
          <a:bodyPr/>
          <a:lstStyle/>
          <a:p>
            <a:r>
              <a:rPr lang="en-US" smtClean="0"/>
              <a:t>© Jennifer Mankoff</a:t>
            </a:r>
            <a:endParaRPr lang="en-US" dirty="0"/>
          </a:p>
        </p:txBody>
      </p:sp>
      <p:sp>
        <p:nvSpPr>
          <p:cNvPr id="5" name="Text Placeholder 4"/>
          <p:cNvSpPr>
            <a:spLocks noGrp="1"/>
          </p:cNvSpPr>
          <p:nvPr>
            <p:ph type="body" sz="quarter" idx="11"/>
          </p:nvPr>
        </p:nvSpPr>
        <p:spPr/>
        <p:txBody>
          <a:bodyPr/>
          <a:lstStyle/>
          <a:p>
            <a:r>
              <a:rPr lang="en-US"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Hans </a:t>
            </a:r>
            <a:r>
              <a:rPr lang="en-US" dirty="0" err="1" smtClean="0"/>
              <a:t>Rosling</a:t>
            </a:r>
            <a:r>
              <a:rPr lang="en-US" dirty="0" smtClean="0"/>
              <a:t> on Health &amp; Wealth</a:t>
            </a:r>
            <a:endParaRPr lang="en-US" dirty="0"/>
          </a:p>
        </p:txBody>
      </p:sp>
      <p:pic>
        <p:nvPicPr>
          <p:cNvPr id="7" name="Content Placeholder 6" descr="Screen Shot 2014-02-24 at 2.13.16 PM.png"/>
          <p:cNvPicPr>
            <a:picLocks noGrp="1" noChangeAspect="1"/>
          </p:cNvPicPr>
          <p:nvPr>
            <p:ph idx="1"/>
          </p:nvPr>
        </p:nvPicPr>
        <p:blipFill>
          <a:blip r:embed="rId2">
            <a:extLst>
              <a:ext uri="{28A0092B-C50C-407E-A947-70E740481C1C}">
                <a14:useLocalDpi xmlns:a14="http://schemas.microsoft.com/office/drawing/2010/main" val="0"/>
              </a:ext>
            </a:extLst>
          </a:blip>
          <a:srcRect l="2057" r="2057"/>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
        <p:nvSpPr>
          <p:cNvPr id="8" name="Rectangle 7"/>
          <p:cNvSpPr/>
          <p:nvPr/>
        </p:nvSpPr>
        <p:spPr>
          <a:xfrm>
            <a:off x="1055732" y="1396204"/>
            <a:ext cx="7110368" cy="369332"/>
          </a:xfrm>
          <a:prstGeom prst="rect">
            <a:avLst/>
          </a:prstGeom>
        </p:spPr>
        <p:txBody>
          <a:bodyPr wrap="square">
            <a:spAutoFit/>
          </a:bodyPr>
          <a:lstStyle/>
          <a:p>
            <a:r>
              <a:rPr lang="en-US" dirty="0"/>
              <a:t>http://</a:t>
            </a:r>
            <a:r>
              <a:rPr lang="en-US" dirty="0" err="1"/>
              <a:t>www.youtube.com</a:t>
            </a:r>
            <a:r>
              <a:rPr lang="en-US" dirty="0"/>
              <a:t>/</a:t>
            </a:r>
            <a:r>
              <a:rPr lang="en-US" dirty="0" err="1"/>
              <a:t>watch?v</a:t>
            </a:r>
            <a:r>
              <a:rPr lang="en-US" dirty="0"/>
              <a:t>=ahp7QhbB8G4</a:t>
            </a:r>
          </a:p>
        </p:txBody>
      </p:sp>
    </p:spTree>
    <p:extLst>
      <p:ext uri="{BB962C8B-B14F-4D97-AF65-F5344CB8AC3E}">
        <p14:creationId xmlns:p14="http://schemas.microsoft.com/office/powerpoint/2010/main" val="3774222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What is </a:t>
            </a:r>
            <a:r>
              <a:rPr lang="ja-JP" altLang="en-US" smtClean="0"/>
              <a:t>“</a:t>
            </a:r>
            <a:r>
              <a:rPr lang="en-US" smtClean="0"/>
              <a:t>Linear</a:t>
            </a:r>
            <a:r>
              <a:rPr lang="ja-JP" altLang="en-US" smtClean="0"/>
              <a:t>”</a:t>
            </a:r>
            <a:r>
              <a:rPr lang="en-US" smtClean="0"/>
              <a:t>?</a:t>
            </a:r>
            <a:endParaRPr lang="en-US"/>
          </a:p>
        </p:txBody>
      </p:sp>
      <p:sp>
        <p:nvSpPr>
          <p:cNvPr id="46083" name="Rectangle 3"/>
          <p:cNvSpPr>
            <a:spLocks noGrp="1" noChangeArrowheads="1"/>
          </p:cNvSpPr>
          <p:nvPr>
            <p:ph idx="1"/>
          </p:nvPr>
        </p:nvSpPr>
        <p:spPr/>
        <p:txBody>
          <a:bodyPr/>
          <a:lstStyle/>
          <a:p>
            <a:pPr marL="0" indent="0">
              <a:buNone/>
            </a:pPr>
            <a:r>
              <a:rPr lang="en-US" dirty="0" smtClean="0"/>
              <a:t>Remember this:</a:t>
            </a:r>
          </a:p>
          <a:p>
            <a:pPr marL="0" indent="0">
              <a:buNone/>
            </a:pPr>
            <a:r>
              <a:rPr lang="en-US" dirty="0" smtClean="0"/>
              <a:t>		Y=</a:t>
            </a:r>
            <a:r>
              <a:rPr lang="en-US" dirty="0" err="1" smtClean="0"/>
              <a:t>mX+B</a:t>
            </a:r>
            <a:r>
              <a:rPr lang="en-US" dirty="0" smtClean="0"/>
              <a:t>?</a:t>
            </a:r>
            <a:endParaRPr lang="en-US" dirty="0"/>
          </a:p>
        </p:txBody>
      </p:sp>
      <p:grpSp>
        <p:nvGrpSpPr>
          <p:cNvPr id="2" name="Group 4"/>
          <p:cNvGrpSpPr>
            <a:grpSpLocks/>
          </p:cNvGrpSpPr>
          <p:nvPr/>
        </p:nvGrpSpPr>
        <p:grpSpPr bwMode="auto">
          <a:xfrm>
            <a:off x="2819400" y="2895600"/>
            <a:ext cx="4800600" cy="3276600"/>
            <a:chOff x="1776" y="1824"/>
            <a:chExt cx="3024" cy="2064"/>
          </a:xfrm>
        </p:grpSpPr>
        <p:sp>
          <p:nvSpPr>
            <p:cNvPr id="32781" name="Line 5"/>
            <p:cNvSpPr>
              <a:spLocks noChangeShapeType="1"/>
            </p:cNvSpPr>
            <p:nvPr/>
          </p:nvSpPr>
          <p:spPr bwMode="auto">
            <a:xfrm>
              <a:off x="3120" y="1824"/>
              <a:ext cx="0" cy="2064"/>
            </a:xfrm>
            <a:prstGeom prst="line">
              <a:avLst/>
            </a:prstGeom>
            <a:noFill/>
            <a:ln w="9525">
              <a:solidFill>
                <a:schemeClr val="tx1"/>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82" name="Line 6"/>
            <p:cNvSpPr>
              <a:spLocks noChangeShapeType="1"/>
            </p:cNvSpPr>
            <p:nvPr/>
          </p:nvSpPr>
          <p:spPr bwMode="auto">
            <a:xfrm>
              <a:off x="1776" y="2832"/>
              <a:ext cx="2736" cy="0"/>
            </a:xfrm>
            <a:prstGeom prst="line">
              <a:avLst/>
            </a:prstGeom>
            <a:noFill/>
            <a:ln w="9525">
              <a:solidFill>
                <a:schemeClr val="tx1"/>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83" name="Line 7"/>
            <p:cNvSpPr>
              <a:spLocks noChangeShapeType="1"/>
            </p:cNvSpPr>
            <p:nvPr/>
          </p:nvSpPr>
          <p:spPr bwMode="auto">
            <a:xfrm flipV="1">
              <a:off x="2880" y="1920"/>
              <a:ext cx="1920" cy="1632"/>
            </a:xfrm>
            <a:prstGeom prst="line">
              <a:avLst/>
            </a:prstGeom>
            <a:noFill/>
            <a:ln w="12700">
              <a:solidFill>
                <a:schemeClr val="accent2"/>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grpSp>
      <p:grpSp>
        <p:nvGrpSpPr>
          <p:cNvPr id="3" name="Group 8"/>
          <p:cNvGrpSpPr>
            <a:grpSpLocks/>
          </p:cNvGrpSpPr>
          <p:nvPr/>
        </p:nvGrpSpPr>
        <p:grpSpPr bwMode="auto">
          <a:xfrm>
            <a:off x="2209800" y="5029203"/>
            <a:ext cx="2971800" cy="954088"/>
            <a:chOff x="1392" y="3168"/>
            <a:chExt cx="1872" cy="601"/>
          </a:xfrm>
          <a:solidFill>
            <a:srgbClr val="FFFFFF"/>
          </a:solidFill>
        </p:grpSpPr>
        <p:sp>
          <p:nvSpPr>
            <p:cNvPr id="32778" name="Oval 9"/>
            <p:cNvSpPr>
              <a:spLocks noChangeArrowheads="1"/>
            </p:cNvSpPr>
            <p:nvPr/>
          </p:nvSpPr>
          <p:spPr bwMode="auto">
            <a:xfrm>
              <a:off x="2928" y="3216"/>
              <a:ext cx="336" cy="288"/>
            </a:xfrm>
            <a:prstGeom prst="ellipse">
              <a:avLst/>
            </a:prstGeom>
            <a:grpFill/>
            <a:ln w="9525">
              <a:solidFill>
                <a:schemeClr val="accent1"/>
              </a:solidFill>
              <a:round/>
              <a:headEnd/>
              <a:tailEnd/>
            </a:ln>
          </p:spPr>
          <p:txBody>
            <a:bodyPr wrap="none" anchor="ctr"/>
            <a:lstStyle/>
            <a:p>
              <a:pPr eaLnBrk="0" hangingPunct="0">
                <a:defRPr/>
              </a:pPr>
              <a:endParaRPr lang="en-US" baseline="-25000">
                <a:solidFill>
                  <a:srgbClr val="FF0000"/>
                </a:solidFill>
                <a:latin typeface="Times New Roman" pitchFamily="18" charset="0"/>
                <a:ea typeface="+mn-ea"/>
                <a:cs typeface="+mn-cs"/>
              </a:endParaRPr>
            </a:p>
          </p:txBody>
        </p:sp>
        <p:sp>
          <p:nvSpPr>
            <p:cNvPr id="32779" name="Text Box 10"/>
            <p:cNvSpPr txBox="1">
              <a:spLocks noChangeArrowheads="1"/>
            </p:cNvSpPr>
            <p:nvPr/>
          </p:nvSpPr>
          <p:spPr bwMode="auto">
            <a:xfrm>
              <a:off x="1392" y="3168"/>
              <a:ext cx="1184" cy="601"/>
            </a:xfrm>
            <a:prstGeom prst="rect">
              <a:avLst/>
            </a:prstGeom>
            <a:solidFill>
              <a:srgbClr val="FFFFFF"/>
            </a:solidFill>
            <a:ln w="9525">
              <a:noFill/>
              <a:miter lim="800000"/>
              <a:headEnd/>
              <a:tailEnd/>
            </a:ln>
          </p:spPr>
          <p:txBody>
            <a:bodyPr wrap="square">
              <a:spAutoFit/>
            </a:bodyPr>
            <a:lstStyle/>
            <a:p>
              <a:pPr eaLnBrk="0" hangingPunct="0">
                <a:spcBef>
                  <a:spcPct val="50000"/>
                </a:spcBef>
                <a:defRPr/>
              </a:pPr>
              <a:r>
                <a:rPr lang="en-US" sz="2800" b="0" i="1" dirty="0" smtClean="0">
                  <a:solidFill>
                    <a:schemeClr val="accent1"/>
                  </a:solidFill>
                  <a:latin typeface="Times New Roman" pitchFamily="18" charset="0"/>
                  <a:ea typeface="+mn-ea"/>
                  <a:cs typeface="+mn-cs"/>
                </a:rPr>
                <a:t>B (intercept)</a:t>
              </a:r>
              <a:endParaRPr lang="en-US" sz="2800" b="0" i="1" dirty="0">
                <a:solidFill>
                  <a:schemeClr val="accent1"/>
                </a:solidFill>
                <a:latin typeface="Times New Roman" pitchFamily="18" charset="0"/>
                <a:ea typeface="+mn-ea"/>
                <a:cs typeface="+mn-cs"/>
              </a:endParaRPr>
            </a:p>
          </p:txBody>
        </p:sp>
        <p:sp>
          <p:nvSpPr>
            <p:cNvPr id="32780" name="Line 11"/>
            <p:cNvSpPr>
              <a:spLocks noChangeShapeType="1"/>
            </p:cNvSpPr>
            <p:nvPr/>
          </p:nvSpPr>
          <p:spPr bwMode="auto">
            <a:xfrm>
              <a:off x="1680" y="3360"/>
              <a:ext cx="1392" cy="0"/>
            </a:xfrm>
            <a:prstGeom prst="line">
              <a:avLst/>
            </a:prstGeom>
            <a:grpFill/>
            <a:ln w="9525">
              <a:solidFill>
                <a:schemeClr val="accent1"/>
              </a:solidFill>
              <a:round/>
              <a:headEnd/>
              <a:tailEnd type="triangle" w="med" len="med"/>
            </a:ln>
          </p:spPr>
          <p:txBody>
            <a:bodyPr/>
            <a:lstStyle/>
            <a:p>
              <a:pPr eaLnBrk="0" hangingPunct="0">
                <a:defRPr/>
              </a:pPr>
              <a:endParaRPr lang="en-US" baseline="-25000">
                <a:solidFill>
                  <a:srgbClr val="FF0000"/>
                </a:solidFill>
                <a:latin typeface="Times New Roman" pitchFamily="18" charset="0"/>
                <a:ea typeface="+mn-ea"/>
                <a:cs typeface="+mn-cs"/>
              </a:endParaRPr>
            </a:p>
          </p:txBody>
        </p:sp>
      </p:grpSp>
      <p:grpSp>
        <p:nvGrpSpPr>
          <p:cNvPr id="4" name="Group 12"/>
          <p:cNvGrpSpPr>
            <a:grpSpLocks/>
          </p:cNvGrpSpPr>
          <p:nvPr/>
        </p:nvGrpSpPr>
        <p:grpSpPr bwMode="auto">
          <a:xfrm>
            <a:off x="6324600" y="3124203"/>
            <a:ext cx="2590800" cy="1066801"/>
            <a:chOff x="3984" y="1968"/>
            <a:chExt cx="1632" cy="672"/>
          </a:xfrm>
        </p:grpSpPr>
        <p:sp>
          <p:nvSpPr>
            <p:cNvPr id="32775" name="Line 13"/>
            <p:cNvSpPr>
              <a:spLocks noChangeShapeType="1"/>
            </p:cNvSpPr>
            <p:nvPr/>
          </p:nvSpPr>
          <p:spPr bwMode="auto">
            <a:xfrm flipH="1" flipV="1">
              <a:off x="3984" y="2640"/>
              <a:ext cx="816" cy="0"/>
            </a:xfrm>
            <a:prstGeom prst="line">
              <a:avLst/>
            </a:prstGeom>
            <a:noFill/>
            <a:ln w="9525">
              <a:solidFill>
                <a:schemeClr val="accent4"/>
              </a:solidFill>
              <a:round/>
              <a:headEnd type="stealth" w="lg" len="lg"/>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76" name="Line 14"/>
            <p:cNvSpPr>
              <a:spLocks noChangeShapeType="1"/>
            </p:cNvSpPr>
            <p:nvPr/>
          </p:nvSpPr>
          <p:spPr bwMode="auto">
            <a:xfrm>
              <a:off x="4800" y="1968"/>
              <a:ext cx="0" cy="672"/>
            </a:xfrm>
            <a:prstGeom prst="line">
              <a:avLst/>
            </a:prstGeom>
            <a:noFill/>
            <a:ln w="9525">
              <a:solidFill>
                <a:schemeClr val="accent4"/>
              </a:solidFill>
              <a:round/>
              <a:headEnd type="stealth" w="lg" len="lg"/>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77" name="Text Box 15"/>
            <p:cNvSpPr txBox="1">
              <a:spLocks noChangeArrowheads="1"/>
            </p:cNvSpPr>
            <p:nvPr/>
          </p:nvSpPr>
          <p:spPr bwMode="auto">
            <a:xfrm>
              <a:off x="4512" y="2304"/>
              <a:ext cx="1104" cy="330"/>
            </a:xfrm>
            <a:prstGeom prst="rect">
              <a:avLst/>
            </a:prstGeom>
            <a:noFill/>
            <a:ln w="9525">
              <a:noFill/>
              <a:miter lim="800000"/>
              <a:headEnd/>
              <a:tailEnd/>
            </a:ln>
          </p:spPr>
          <p:txBody>
            <a:bodyPr wrap="square">
              <a:spAutoFit/>
            </a:bodyPr>
            <a:lstStyle/>
            <a:p>
              <a:pPr eaLnBrk="0" hangingPunct="0">
                <a:spcBef>
                  <a:spcPct val="50000"/>
                </a:spcBef>
                <a:defRPr/>
              </a:pPr>
              <a:r>
                <a:rPr lang="en-US" sz="2800" b="0" dirty="0" smtClean="0">
                  <a:solidFill>
                    <a:schemeClr val="accent2"/>
                  </a:solidFill>
                  <a:latin typeface="Times New Roman" pitchFamily="18" charset="0"/>
                  <a:ea typeface="+mn-ea"/>
                  <a:cs typeface="+mn-cs"/>
                </a:rPr>
                <a:t>m  (slope)</a:t>
              </a:r>
              <a:endParaRPr lang="en-US" sz="2800" b="0" dirty="0">
                <a:solidFill>
                  <a:schemeClr val="accent2"/>
                </a:solidFill>
                <a:latin typeface="Times New Roman" pitchFamily="18" charset="0"/>
                <a:ea typeface="+mn-ea"/>
                <a:cs typeface="+mn-cs"/>
              </a:endParaRPr>
            </a:p>
          </p:txBody>
        </p:sp>
      </p:grpSp>
      <p:sp>
        <p:nvSpPr>
          <p:cNvPr id="17" name="Rectangle 16"/>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5616824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Scatter Plot Examples</a:t>
            </a:r>
          </a:p>
        </p:txBody>
      </p:sp>
      <p:sp>
        <p:nvSpPr>
          <p:cNvPr id="8195" name="Line 3"/>
          <p:cNvSpPr>
            <a:spLocks noChangeShapeType="1"/>
          </p:cNvSpPr>
          <p:nvPr/>
        </p:nvSpPr>
        <p:spPr bwMode="auto">
          <a:xfrm>
            <a:off x="11430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6" name="Oval 4"/>
          <p:cNvSpPr>
            <a:spLocks noChangeArrowheads="1"/>
          </p:cNvSpPr>
          <p:nvPr/>
        </p:nvSpPr>
        <p:spPr bwMode="auto">
          <a:xfrm rot="-7282380">
            <a:off x="2667000" y="5867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7" name="Oval 5"/>
          <p:cNvSpPr>
            <a:spLocks noChangeArrowheads="1"/>
          </p:cNvSpPr>
          <p:nvPr/>
        </p:nvSpPr>
        <p:spPr bwMode="auto">
          <a:xfrm rot="-7282380">
            <a:off x="1371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8" name="Oval 6"/>
          <p:cNvSpPr>
            <a:spLocks noChangeArrowheads="1"/>
          </p:cNvSpPr>
          <p:nvPr/>
        </p:nvSpPr>
        <p:spPr bwMode="auto">
          <a:xfrm rot="-7282380">
            <a:off x="3124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9" name="Oval 7"/>
          <p:cNvSpPr>
            <a:spLocks noChangeArrowheads="1"/>
          </p:cNvSpPr>
          <p:nvPr/>
        </p:nvSpPr>
        <p:spPr bwMode="auto">
          <a:xfrm rot="-7282380">
            <a:off x="17526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0" name="Oval 8"/>
          <p:cNvSpPr>
            <a:spLocks noChangeArrowheads="1"/>
          </p:cNvSpPr>
          <p:nvPr/>
        </p:nvSpPr>
        <p:spPr bwMode="auto">
          <a:xfrm rot="-7282380">
            <a:off x="25146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1" name="Oval 9"/>
          <p:cNvSpPr>
            <a:spLocks noChangeArrowheads="1"/>
          </p:cNvSpPr>
          <p:nvPr/>
        </p:nvSpPr>
        <p:spPr bwMode="auto">
          <a:xfrm rot="-7282380">
            <a:off x="28194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2" name="Oval 10"/>
          <p:cNvSpPr>
            <a:spLocks noChangeArrowheads="1"/>
          </p:cNvSpPr>
          <p:nvPr/>
        </p:nvSpPr>
        <p:spPr bwMode="auto">
          <a:xfrm rot="-7282380">
            <a:off x="20574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3" name="Oval 11"/>
          <p:cNvSpPr>
            <a:spLocks noChangeArrowheads="1"/>
          </p:cNvSpPr>
          <p:nvPr/>
        </p:nvSpPr>
        <p:spPr bwMode="auto">
          <a:xfrm rot="-7282380">
            <a:off x="12954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4" name="Oval 12"/>
          <p:cNvSpPr>
            <a:spLocks noChangeArrowheads="1"/>
          </p:cNvSpPr>
          <p:nvPr/>
        </p:nvSpPr>
        <p:spPr bwMode="auto">
          <a:xfrm rot="-7282380">
            <a:off x="1600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5" name="Oval 13"/>
          <p:cNvSpPr>
            <a:spLocks noChangeArrowheads="1"/>
          </p:cNvSpPr>
          <p:nvPr/>
        </p:nvSpPr>
        <p:spPr bwMode="auto">
          <a:xfrm rot="-7282380">
            <a:off x="18288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06" name="Oval 14"/>
          <p:cNvSpPr>
            <a:spLocks noChangeArrowheads="1"/>
          </p:cNvSpPr>
          <p:nvPr/>
        </p:nvSpPr>
        <p:spPr bwMode="auto">
          <a:xfrm rot="-7282380">
            <a:off x="24384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7" name="Oval 15"/>
          <p:cNvSpPr>
            <a:spLocks noChangeArrowheads="1"/>
          </p:cNvSpPr>
          <p:nvPr/>
        </p:nvSpPr>
        <p:spPr bwMode="auto">
          <a:xfrm rot="-7282380">
            <a:off x="2362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8" name="Oval 16"/>
          <p:cNvSpPr>
            <a:spLocks noChangeArrowheads="1"/>
          </p:cNvSpPr>
          <p:nvPr/>
        </p:nvSpPr>
        <p:spPr bwMode="auto">
          <a:xfrm rot="-7282380">
            <a:off x="21336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9" name="Text Box 17"/>
          <p:cNvSpPr txBox="1">
            <a:spLocks noChangeArrowheads="1"/>
          </p:cNvSpPr>
          <p:nvPr/>
        </p:nvSpPr>
        <p:spPr bwMode="auto">
          <a:xfrm>
            <a:off x="6858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10" name="Line 18"/>
          <p:cNvSpPr>
            <a:spLocks noChangeShapeType="1"/>
          </p:cNvSpPr>
          <p:nvPr/>
        </p:nvSpPr>
        <p:spPr bwMode="auto">
          <a:xfrm>
            <a:off x="11430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1" name="Text Box 19"/>
          <p:cNvSpPr txBox="1">
            <a:spLocks noChangeArrowheads="1"/>
          </p:cNvSpPr>
          <p:nvPr/>
        </p:nvSpPr>
        <p:spPr bwMode="auto">
          <a:xfrm>
            <a:off x="3405188" y="6065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12" name="Line 20"/>
          <p:cNvSpPr>
            <a:spLocks noChangeShapeType="1"/>
          </p:cNvSpPr>
          <p:nvPr/>
        </p:nvSpPr>
        <p:spPr bwMode="auto">
          <a:xfrm flipH="1">
            <a:off x="11430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3" name="Oval 21"/>
          <p:cNvSpPr>
            <a:spLocks noChangeArrowheads="1"/>
          </p:cNvSpPr>
          <p:nvPr/>
        </p:nvSpPr>
        <p:spPr bwMode="auto">
          <a:xfrm rot="-7282380">
            <a:off x="12192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4" name="Oval 22"/>
          <p:cNvSpPr>
            <a:spLocks noChangeArrowheads="1"/>
          </p:cNvSpPr>
          <p:nvPr/>
        </p:nvSpPr>
        <p:spPr bwMode="auto">
          <a:xfrm rot="-7282380">
            <a:off x="14478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5" name="Oval 23"/>
          <p:cNvSpPr>
            <a:spLocks noChangeArrowheads="1"/>
          </p:cNvSpPr>
          <p:nvPr/>
        </p:nvSpPr>
        <p:spPr bwMode="auto">
          <a:xfrm rot="-7282380">
            <a:off x="31242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6" name="Oval 24"/>
          <p:cNvSpPr>
            <a:spLocks noChangeArrowheads="1"/>
          </p:cNvSpPr>
          <p:nvPr/>
        </p:nvSpPr>
        <p:spPr bwMode="auto">
          <a:xfrm rot="-7282380">
            <a:off x="3276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7" name="Oval 25"/>
          <p:cNvSpPr>
            <a:spLocks noChangeArrowheads="1"/>
          </p:cNvSpPr>
          <p:nvPr/>
        </p:nvSpPr>
        <p:spPr bwMode="auto">
          <a:xfrm rot="-7282380">
            <a:off x="1676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8" name="Oval 26"/>
          <p:cNvSpPr>
            <a:spLocks noChangeArrowheads="1"/>
          </p:cNvSpPr>
          <p:nvPr/>
        </p:nvSpPr>
        <p:spPr bwMode="auto">
          <a:xfrm rot="-7282380">
            <a:off x="2895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9" name="Oval 27"/>
          <p:cNvSpPr>
            <a:spLocks noChangeArrowheads="1"/>
          </p:cNvSpPr>
          <p:nvPr/>
        </p:nvSpPr>
        <p:spPr bwMode="auto">
          <a:xfrm rot="-7282380">
            <a:off x="25146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0" name="Oval 28"/>
          <p:cNvSpPr>
            <a:spLocks noChangeArrowheads="1"/>
          </p:cNvSpPr>
          <p:nvPr/>
        </p:nvSpPr>
        <p:spPr bwMode="auto">
          <a:xfrm rot="-7282380">
            <a:off x="2590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1" name="Oval 29"/>
          <p:cNvSpPr>
            <a:spLocks noChangeArrowheads="1"/>
          </p:cNvSpPr>
          <p:nvPr/>
        </p:nvSpPr>
        <p:spPr bwMode="auto">
          <a:xfrm rot="-7282380">
            <a:off x="2209800" y="2514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2" name="Oval 30"/>
          <p:cNvSpPr>
            <a:spLocks noChangeArrowheads="1"/>
          </p:cNvSpPr>
          <p:nvPr/>
        </p:nvSpPr>
        <p:spPr bwMode="auto">
          <a:xfrm rot="-7282380">
            <a:off x="1295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3" name="Oval 31"/>
          <p:cNvSpPr>
            <a:spLocks noChangeArrowheads="1"/>
          </p:cNvSpPr>
          <p:nvPr/>
        </p:nvSpPr>
        <p:spPr bwMode="auto">
          <a:xfrm rot="-7282380">
            <a:off x="16002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4" name="Oval 32"/>
          <p:cNvSpPr>
            <a:spLocks noChangeArrowheads="1"/>
          </p:cNvSpPr>
          <p:nvPr/>
        </p:nvSpPr>
        <p:spPr bwMode="auto">
          <a:xfrm rot="-7282380">
            <a:off x="19050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25" name="Oval 33"/>
          <p:cNvSpPr>
            <a:spLocks noChangeArrowheads="1"/>
          </p:cNvSpPr>
          <p:nvPr/>
        </p:nvSpPr>
        <p:spPr bwMode="auto">
          <a:xfrm rot="-7282380">
            <a:off x="28194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6" name="Oval 34"/>
          <p:cNvSpPr>
            <a:spLocks noChangeArrowheads="1"/>
          </p:cNvSpPr>
          <p:nvPr/>
        </p:nvSpPr>
        <p:spPr bwMode="auto">
          <a:xfrm rot="-7282380">
            <a:off x="22860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7" name="Oval 35"/>
          <p:cNvSpPr>
            <a:spLocks noChangeArrowheads="1"/>
          </p:cNvSpPr>
          <p:nvPr/>
        </p:nvSpPr>
        <p:spPr bwMode="auto">
          <a:xfrm rot="-7282380">
            <a:off x="2057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8" name="Text Box 36"/>
          <p:cNvSpPr txBox="1">
            <a:spLocks noChangeArrowheads="1"/>
          </p:cNvSpPr>
          <p:nvPr/>
        </p:nvSpPr>
        <p:spPr bwMode="auto">
          <a:xfrm>
            <a:off x="6858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29" name="Line 37"/>
          <p:cNvSpPr>
            <a:spLocks noChangeShapeType="1"/>
          </p:cNvSpPr>
          <p:nvPr/>
        </p:nvSpPr>
        <p:spPr bwMode="auto">
          <a:xfrm>
            <a:off x="11430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0" name="Oval 38"/>
          <p:cNvSpPr>
            <a:spLocks noChangeArrowheads="1"/>
          </p:cNvSpPr>
          <p:nvPr/>
        </p:nvSpPr>
        <p:spPr bwMode="auto">
          <a:xfrm rot="-7282380">
            <a:off x="31242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1" name="Text Box 39"/>
          <p:cNvSpPr txBox="1">
            <a:spLocks noChangeArrowheads="1"/>
          </p:cNvSpPr>
          <p:nvPr/>
        </p:nvSpPr>
        <p:spPr bwMode="auto">
          <a:xfrm>
            <a:off x="34051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32" name="Rectangle 40"/>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8233" name="Line 41"/>
          <p:cNvSpPr>
            <a:spLocks noChangeShapeType="1"/>
          </p:cNvSpPr>
          <p:nvPr/>
        </p:nvSpPr>
        <p:spPr bwMode="auto">
          <a:xfrm>
            <a:off x="59436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4" name="Oval 42"/>
          <p:cNvSpPr>
            <a:spLocks noChangeArrowheads="1"/>
          </p:cNvSpPr>
          <p:nvPr/>
        </p:nvSpPr>
        <p:spPr bwMode="auto">
          <a:xfrm rot="-7282380">
            <a:off x="60198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5" name="Oval 43"/>
          <p:cNvSpPr>
            <a:spLocks noChangeArrowheads="1"/>
          </p:cNvSpPr>
          <p:nvPr/>
        </p:nvSpPr>
        <p:spPr bwMode="auto">
          <a:xfrm rot="-7282380">
            <a:off x="6324600" y="5562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6" name="Oval 44"/>
          <p:cNvSpPr>
            <a:spLocks noChangeArrowheads="1"/>
          </p:cNvSpPr>
          <p:nvPr/>
        </p:nvSpPr>
        <p:spPr bwMode="auto">
          <a:xfrm rot="-7282380">
            <a:off x="7848600" y="4495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7" name="Oval 45"/>
          <p:cNvSpPr>
            <a:spLocks noChangeArrowheads="1"/>
          </p:cNvSpPr>
          <p:nvPr/>
        </p:nvSpPr>
        <p:spPr bwMode="auto">
          <a:xfrm rot="-7282380">
            <a:off x="77724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8" name="Oval 46"/>
          <p:cNvSpPr>
            <a:spLocks noChangeArrowheads="1"/>
          </p:cNvSpPr>
          <p:nvPr/>
        </p:nvSpPr>
        <p:spPr bwMode="auto">
          <a:xfrm rot="-7282380">
            <a:off x="64008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9" name="Oval 47"/>
          <p:cNvSpPr>
            <a:spLocks noChangeArrowheads="1"/>
          </p:cNvSpPr>
          <p:nvPr/>
        </p:nvSpPr>
        <p:spPr bwMode="auto">
          <a:xfrm rot="-7282380">
            <a:off x="7467600" y="4648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0" name="Oval 48"/>
          <p:cNvSpPr>
            <a:spLocks noChangeArrowheads="1"/>
          </p:cNvSpPr>
          <p:nvPr/>
        </p:nvSpPr>
        <p:spPr bwMode="auto">
          <a:xfrm rot="-7282380">
            <a:off x="73914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1" name="Oval 49"/>
          <p:cNvSpPr>
            <a:spLocks noChangeArrowheads="1"/>
          </p:cNvSpPr>
          <p:nvPr/>
        </p:nvSpPr>
        <p:spPr bwMode="auto">
          <a:xfrm rot="-7282380">
            <a:off x="7315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2" name="Oval 50"/>
          <p:cNvSpPr>
            <a:spLocks noChangeArrowheads="1"/>
          </p:cNvSpPr>
          <p:nvPr/>
        </p:nvSpPr>
        <p:spPr bwMode="auto">
          <a:xfrm rot="-7282380">
            <a:off x="7620000" y="4343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3" name="Oval 51"/>
          <p:cNvSpPr>
            <a:spLocks noChangeArrowheads="1"/>
          </p:cNvSpPr>
          <p:nvPr/>
        </p:nvSpPr>
        <p:spPr bwMode="auto">
          <a:xfrm rot="-7282380">
            <a:off x="66294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44" name="Oval 52"/>
          <p:cNvSpPr>
            <a:spLocks noChangeArrowheads="1"/>
          </p:cNvSpPr>
          <p:nvPr/>
        </p:nvSpPr>
        <p:spPr bwMode="auto">
          <a:xfrm rot="-7282380">
            <a:off x="7620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5" name="Oval 53"/>
          <p:cNvSpPr>
            <a:spLocks noChangeArrowheads="1"/>
          </p:cNvSpPr>
          <p:nvPr/>
        </p:nvSpPr>
        <p:spPr bwMode="auto">
          <a:xfrm rot="-7282380">
            <a:off x="7010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6" name="Oval 54"/>
          <p:cNvSpPr>
            <a:spLocks noChangeArrowheads="1"/>
          </p:cNvSpPr>
          <p:nvPr/>
        </p:nvSpPr>
        <p:spPr bwMode="auto">
          <a:xfrm rot="-7282380">
            <a:off x="68580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7" name="Text Box 55"/>
          <p:cNvSpPr txBox="1">
            <a:spLocks noChangeArrowheads="1"/>
          </p:cNvSpPr>
          <p:nvPr/>
        </p:nvSpPr>
        <p:spPr bwMode="auto">
          <a:xfrm>
            <a:off x="54864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48" name="Line 56"/>
          <p:cNvSpPr>
            <a:spLocks noChangeShapeType="1"/>
          </p:cNvSpPr>
          <p:nvPr/>
        </p:nvSpPr>
        <p:spPr bwMode="auto">
          <a:xfrm>
            <a:off x="59436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9" name="Line 57"/>
          <p:cNvSpPr>
            <a:spLocks noChangeShapeType="1"/>
          </p:cNvSpPr>
          <p:nvPr/>
        </p:nvSpPr>
        <p:spPr bwMode="auto">
          <a:xfrm flipH="1">
            <a:off x="59436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0" name="Oval 58"/>
          <p:cNvSpPr>
            <a:spLocks noChangeArrowheads="1"/>
          </p:cNvSpPr>
          <p:nvPr/>
        </p:nvSpPr>
        <p:spPr bwMode="auto">
          <a:xfrm rot="-7282380">
            <a:off x="60198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1" name="Oval 59"/>
          <p:cNvSpPr>
            <a:spLocks noChangeArrowheads="1"/>
          </p:cNvSpPr>
          <p:nvPr/>
        </p:nvSpPr>
        <p:spPr bwMode="auto">
          <a:xfrm rot="-7282380">
            <a:off x="6248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2" name="Oval 60"/>
          <p:cNvSpPr>
            <a:spLocks noChangeArrowheads="1"/>
          </p:cNvSpPr>
          <p:nvPr/>
        </p:nvSpPr>
        <p:spPr bwMode="auto">
          <a:xfrm rot="-7282380">
            <a:off x="8153400" y="3200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3" name="Oval 61"/>
          <p:cNvSpPr>
            <a:spLocks noChangeArrowheads="1"/>
          </p:cNvSpPr>
          <p:nvPr/>
        </p:nvSpPr>
        <p:spPr bwMode="auto">
          <a:xfrm rot="-7282380">
            <a:off x="7696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4" name="Oval 62"/>
          <p:cNvSpPr>
            <a:spLocks noChangeArrowheads="1"/>
          </p:cNvSpPr>
          <p:nvPr/>
        </p:nvSpPr>
        <p:spPr bwMode="auto">
          <a:xfrm rot="-7282380">
            <a:off x="66294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5" name="Oval 63"/>
          <p:cNvSpPr>
            <a:spLocks noChangeArrowheads="1"/>
          </p:cNvSpPr>
          <p:nvPr/>
        </p:nvSpPr>
        <p:spPr bwMode="auto">
          <a:xfrm rot="-7282380">
            <a:off x="8153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6" name="Oval 64"/>
          <p:cNvSpPr>
            <a:spLocks noChangeArrowheads="1"/>
          </p:cNvSpPr>
          <p:nvPr/>
        </p:nvSpPr>
        <p:spPr bwMode="auto">
          <a:xfrm rot="-7282380">
            <a:off x="78486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7" name="Oval 65"/>
          <p:cNvSpPr>
            <a:spLocks noChangeArrowheads="1"/>
          </p:cNvSpPr>
          <p:nvPr/>
        </p:nvSpPr>
        <p:spPr bwMode="auto">
          <a:xfrm rot="-7282380">
            <a:off x="7391400" y="2743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8" name="Oval 66"/>
          <p:cNvSpPr>
            <a:spLocks noChangeArrowheads="1"/>
          </p:cNvSpPr>
          <p:nvPr/>
        </p:nvSpPr>
        <p:spPr bwMode="auto">
          <a:xfrm rot="-7282380">
            <a:off x="70104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9" name="Oval 67"/>
          <p:cNvSpPr>
            <a:spLocks noChangeArrowheads="1"/>
          </p:cNvSpPr>
          <p:nvPr/>
        </p:nvSpPr>
        <p:spPr bwMode="auto">
          <a:xfrm rot="-7282380">
            <a:off x="61722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0" name="Oval 68"/>
          <p:cNvSpPr>
            <a:spLocks noChangeArrowheads="1"/>
          </p:cNvSpPr>
          <p:nvPr/>
        </p:nvSpPr>
        <p:spPr bwMode="auto">
          <a:xfrm rot="-7282380">
            <a:off x="64008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1" name="Oval 69"/>
          <p:cNvSpPr>
            <a:spLocks noChangeArrowheads="1"/>
          </p:cNvSpPr>
          <p:nvPr/>
        </p:nvSpPr>
        <p:spPr bwMode="auto">
          <a:xfrm rot="-7282380">
            <a:off x="67056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62" name="Oval 70"/>
          <p:cNvSpPr>
            <a:spLocks noChangeArrowheads="1"/>
          </p:cNvSpPr>
          <p:nvPr/>
        </p:nvSpPr>
        <p:spPr bwMode="auto">
          <a:xfrm rot="-7282380">
            <a:off x="7620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3" name="Oval 71"/>
          <p:cNvSpPr>
            <a:spLocks noChangeArrowheads="1"/>
          </p:cNvSpPr>
          <p:nvPr/>
        </p:nvSpPr>
        <p:spPr bwMode="auto">
          <a:xfrm rot="-7282380">
            <a:off x="70866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4" name="Oval 72"/>
          <p:cNvSpPr>
            <a:spLocks noChangeArrowheads="1"/>
          </p:cNvSpPr>
          <p:nvPr/>
        </p:nvSpPr>
        <p:spPr bwMode="auto">
          <a:xfrm rot="-7282380">
            <a:off x="73152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5" name="Text Box 73"/>
          <p:cNvSpPr txBox="1">
            <a:spLocks noChangeArrowheads="1"/>
          </p:cNvSpPr>
          <p:nvPr/>
        </p:nvSpPr>
        <p:spPr bwMode="auto">
          <a:xfrm>
            <a:off x="54864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66" name="Line 74"/>
          <p:cNvSpPr>
            <a:spLocks noChangeShapeType="1"/>
          </p:cNvSpPr>
          <p:nvPr/>
        </p:nvSpPr>
        <p:spPr bwMode="auto">
          <a:xfrm>
            <a:off x="59436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7" name="Oval 75"/>
          <p:cNvSpPr>
            <a:spLocks noChangeArrowheads="1"/>
          </p:cNvSpPr>
          <p:nvPr/>
        </p:nvSpPr>
        <p:spPr bwMode="auto">
          <a:xfrm rot="-7282380">
            <a:off x="79248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8" name="Text Box 76"/>
          <p:cNvSpPr txBox="1">
            <a:spLocks noChangeArrowheads="1"/>
          </p:cNvSpPr>
          <p:nvPr/>
        </p:nvSpPr>
        <p:spPr bwMode="auto">
          <a:xfrm>
            <a:off x="82057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69" name="Text Box 77"/>
          <p:cNvSpPr txBox="1">
            <a:spLocks noChangeArrowheads="1"/>
          </p:cNvSpPr>
          <p:nvPr/>
        </p:nvSpPr>
        <p:spPr bwMode="auto">
          <a:xfrm>
            <a:off x="8229600" y="606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70" name="Text Box 78"/>
          <p:cNvSpPr txBox="1">
            <a:spLocks noChangeArrowheads="1"/>
          </p:cNvSpPr>
          <p:nvPr/>
        </p:nvSpPr>
        <p:spPr bwMode="auto">
          <a:xfrm>
            <a:off x="1143000" y="1676400"/>
            <a:ext cx="26670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Linear relationships</a:t>
            </a:r>
          </a:p>
        </p:txBody>
      </p:sp>
      <p:sp>
        <p:nvSpPr>
          <p:cNvPr id="8271" name="Text Box 79"/>
          <p:cNvSpPr txBox="1">
            <a:spLocks noChangeArrowheads="1"/>
          </p:cNvSpPr>
          <p:nvPr/>
        </p:nvSpPr>
        <p:spPr bwMode="auto">
          <a:xfrm>
            <a:off x="5715000" y="1676400"/>
            <a:ext cx="32004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Curvilinear relationships</a:t>
            </a:r>
          </a:p>
        </p:txBody>
      </p:sp>
      <p:sp>
        <p:nvSpPr>
          <p:cNvPr id="8272" name="Line 80"/>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81" name="Rectangle 80"/>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53639912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Scatter Plot Examples</a:t>
            </a:r>
          </a:p>
        </p:txBody>
      </p:sp>
      <p:sp>
        <p:nvSpPr>
          <p:cNvPr id="9219" name="Line 3"/>
          <p:cNvSpPr>
            <a:spLocks noChangeShapeType="1"/>
          </p:cNvSpPr>
          <p:nvPr/>
        </p:nvSpPr>
        <p:spPr bwMode="auto">
          <a:xfrm>
            <a:off x="11430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0" name="Oval 4"/>
          <p:cNvSpPr>
            <a:spLocks noChangeArrowheads="1"/>
          </p:cNvSpPr>
          <p:nvPr/>
        </p:nvSpPr>
        <p:spPr bwMode="auto">
          <a:xfrm rot="-7282380">
            <a:off x="2743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1" name="Oval 5"/>
          <p:cNvSpPr>
            <a:spLocks noChangeArrowheads="1"/>
          </p:cNvSpPr>
          <p:nvPr/>
        </p:nvSpPr>
        <p:spPr bwMode="auto">
          <a:xfrm rot="-7282380">
            <a:off x="1371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2" name="Oval 6"/>
          <p:cNvSpPr>
            <a:spLocks noChangeArrowheads="1"/>
          </p:cNvSpPr>
          <p:nvPr/>
        </p:nvSpPr>
        <p:spPr bwMode="auto">
          <a:xfrm rot="-7282380">
            <a:off x="3124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3" name="Oval 7"/>
          <p:cNvSpPr>
            <a:spLocks noChangeArrowheads="1"/>
          </p:cNvSpPr>
          <p:nvPr/>
        </p:nvSpPr>
        <p:spPr bwMode="auto">
          <a:xfrm rot="-7282380">
            <a:off x="17526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4" name="Oval 8"/>
          <p:cNvSpPr>
            <a:spLocks noChangeArrowheads="1"/>
          </p:cNvSpPr>
          <p:nvPr/>
        </p:nvSpPr>
        <p:spPr bwMode="auto">
          <a:xfrm rot="-7282380">
            <a:off x="25146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5" name="Oval 9"/>
          <p:cNvSpPr>
            <a:spLocks noChangeArrowheads="1"/>
          </p:cNvSpPr>
          <p:nvPr/>
        </p:nvSpPr>
        <p:spPr bwMode="auto">
          <a:xfrm rot="-7282380">
            <a:off x="28194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6" name="Oval 10"/>
          <p:cNvSpPr>
            <a:spLocks noChangeArrowheads="1"/>
          </p:cNvSpPr>
          <p:nvPr/>
        </p:nvSpPr>
        <p:spPr bwMode="auto">
          <a:xfrm rot="-7282380">
            <a:off x="21336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7" name="Oval 11"/>
          <p:cNvSpPr>
            <a:spLocks noChangeArrowheads="1"/>
          </p:cNvSpPr>
          <p:nvPr/>
        </p:nvSpPr>
        <p:spPr bwMode="auto">
          <a:xfrm rot="-7282380">
            <a:off x="12954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8" name="Oval 12"/>
          <p:cNvSpPr>
            <a:spLocks noChangeArrowheads="1"/>
          </p:cNvSpPr>
          <p:nvPr/>
        </p:nvSpPr>
        <p:spPr bwMode="auto">
          <a:xfrm rot="-7282380">
            <a:off x="1600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9" name="Oval 13"/>
          <p:cNvSpPr>
            <a:spLocks noChangeArrowheads="1"/>
          </p:cNvSpPr>
          <p:nvPr/>
        </p:nvSpPr>
        <p:spPr bwMode="auto">
          <a:xfrm rot="-7282380">
            <a:off x="19050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30" name="Oval 14"/>
          <p:cNvSpPr>
            <a:spLocks noChangeArrowheads="1"/>
          </p:cNvSpPr>
          <p:nvPr/>
        </p:nvSpPr>
        <p:spPr bwMode="auto">
          <a:xfrm rot="-7282380">
            <a:off x="24384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1" name="Oval 15"/>
          <p:cNvSpPr>
            <a:spLocks noChangeArrowheads="1"/>
          </p:cNvSpPr>
          <p:nvPr/>
        </p:nvSpPr>
        <p:spPr bwMode="auto">
          <a:xfrm rot="-7282380">
            <a:off x="2362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2" name="Oval 16"/>
          <p:cNvSpPr>
            <a:spLocks noChangeArrowheads="1"/>
          </p:cNvSpPr>
          <p:nvPr/>
        </p:nvSpPr>
        <p:spPr bwMode="auto">
          <a:xfrm rot="-7282380">
            <a:off x="21336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3" name="Text Box 17"/>
          <p:cNvSpPr txBox="1">
            <a:spLocks noChangeArrowheads="1"/>
          </p:cNvSpPr>
          <p:nvPr/>
        </p:nvSpPr>
        <p:spPr bwMode="auto">
          <a:xfrm>
            <a:off x="6858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34" name="Line 18"/>
          <p:cNvSpPr>
            <a:spLocks noChangeShapeType="1"/>
          </p:cNvSpPr>
          <p:nvPr/>
        </p:nvSpPr>
        <p:spPr bwMode="auto">
          <a:xfrm>
            <a:off x="11430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5" name="Text Box 19"/>
          <p:cNvSpPr txBox="1">
            <a:spLocks noChangeArrowheads="1"/>
          </p:cNvSpPr>
          <p:nvPr/>
        </p:nvSpPr>
        <p:spPr bwMode="auto">
          <a:xfrm>
            <a:off x="3405188" y="6065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36" name="Line 20"/>
          <p:cNvSpPr>
            <a:spLocks noChangeShapeType="1"/>
          </p:cNvSpPr>
          <p:nvPr/>
        </p:nvSpPr>
        <p:spPr bwMode="auto">
          <a:xfrm flipH="1">
            <a:off x="11430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7" name="Oval 21"/>
          <p:cNvSpPr>
            <a:spLocks noChangeArrowheads="1"/>
          </p:cNvSpPr>
          <p:nvPr/>
        </p:nvSpPr>
        <p:spPr bwMode="auto">
          <a:xfrm rot="-7282380">
            <a:off x="12192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8" name="Oval 22"/>
          <p:cNvSpPr>
            <a:spLocks noChangeArrowheads="1"/>
          </p:cNvSpPr>
          <p:nvPr/>
        </p:nvSpPr>
        <p:spPr bwMode="auto">
          <a:xfrm rot="-7282380">
            <a:off x="14478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9" name="Oval 23"/>
          <p:cNvSpPr>
            <a:spLocks noChangeArrowheads="1"/>
          </p:cNvSpPr>
          <p:nvPr/>
        </p:nvSpPr>
        <p:spPr bwMode="auto">
          <a:xfrm rot="-7282380">
            <a:off x="31242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0" name="Oval 24"/>
          <p:cNvSpPr>
            <a:spLocks noChangeArrowheads="1"/>
          </p:cNvSpPr>
          <p:nvPr/>
        </p:nvSpPr>
        <p:spPr bwMode="auto">
          <a:xfrm rot="-7282380">
            <a:off x="3276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1" name="Oval 25"/>
          <p:cNvSpPr>
            <a:spLocks noChangeArrowheads="1"/>
          </p:cNvSpPr>
          <p:nvPr/>
        </p:nvSpPr>
        <p:spPr bwMode="auto">
          <a:xfrm rot="-7282380">
            <a:off x="1676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2" name="Oval 26"/>
          <p:cNvSpPr>
            <a:spLocks noChangeArrowheads="1"/>
          </p:cNvSpPr>
          <p:nvPr/>
        </p:nvSpPr>
        <p:spPr bwMode="auto">
          <a:xfrm rot="-7282380">
            <a:off x="34290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3" name="Oval 27"/>
          <p:cNvSpPr>
            <a:spLocks noChangeArrowheads="1"/>
          </p:cNvSpPr>
          <p:nvPr/>
        </p:nvSpPr>
        <p:spPr bwMode="auto">
          <a:xfrm rot="-7282380">
            <a:off x="25908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4" name="Oval 28"/>
          <p:cNvSpPr>
            <a:spLocks noChangeArrowheads="1"/>
          </p:cNvSpPr>
          <p:nvPr/>
        </p:nvSpPr>
        <p:spPr bwMode="auto">
          <a:xfrm rot="-7282380">
            <a:off x="2590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5" name="Oval 29"/>
          <p:cNvSpPr>
            <a:spLocks noChangeArrowheads="1"/>
          </p:cNvSpPr>
          <p:nvPr/>
        </p:nvSpPr>
        <p:spPr bwMode="auto">
          <a:xfrm rot="-7282380">
            <a:off x="2971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6" name="Oval 30"/>
          <p:cNvSpPr>
            <a:spLocks noChangeArrowheads="1"/>
          </p:cNvSpPr>
          <p:nvPr/>
        </p:nvSpPr>
        <p:spPr bwMode="auto">
          <a:xfrm rot="-7282380">
            <a:off x="22860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7" name="Oval 31"/>
          <p:cNvSpPr>
            <a:spLocks noChangeArrowheads="1"/>
          </p:cNvSpPr>
          <p:nvPr/>
        </p:nvSpPr>
        <p:spPr bwMode="auto">
          <a:xfrm rot="-7282380">
            <a:off x="1676400" y="3200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8" name="Oval 32"/>
          <p:cNvSpPr>
            <a:spLocks noChangeArrowheads="1"/>
          </p:cNvSpPr>
          <p:nvPr/>
        </p:nvSpPr>
        <p:spPr bwMode="auto">
          <a:xfrm rot="-7282380">
            <a:off x="19050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49" name="Oval 33"/>
          <p:cNvSpPr>
            <a:spLocks noChangeArrowheads="1"/>
          </p:cNvSpPr>
          <p:nvPr/>
        </p:nvSpPr>
        <p:spPr bwMode="auto">
          <a:xfrm rot="-7282380">
            <a:off x="28194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0" name="Oval 34"/>
          <p:cNvSpPr>
            <a:spLocks noChangeArrowheads="1"/>
          </p:cNvSpPr>
          <p:nvPr/>
        </p:nvSpPr>
        <p:spPr bwMode="auto">
          <a:xfrm rot="-7282380">
            <a:off x="22860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1" name="Oval 35"/>
          <p:cNvSpPr>
            <a:spLocks noChangeArrowheads="1"/>
          </p:cNvSpPr>
          <p:nvPr/>
        </p:nvSpPr>
        <p:spPr bwMode="auto">
          <a:xfrm rot="-7282380">
            <a:off x="2057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2" name="Text Box 36"/>
          <p:cNvSpPr txBox="1">
            <a:spLocks noChangeArrowheads="1"/>
          </p:cNvSpPr>
          <p:nvPr/>
        </p:nvSpPr>
        <p:spPr bwMode="auto">
          <a:xfrm>
            <a:off x="6858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53" name="Line 37"/>
          <p:cNvSpPr>
            <a:spLocks noChangeShapeType="1"/>
          </p:cNvSpPr>
          <p:nvPr/>
        </p:nvSpPr>
        <p:spPr bwMode="auto">
          <a:xfrm>
            <a:off x="11430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4" name="Text Box 38"/>
          <p:cNvSpPr txBox="1">
            <a:spLocks noChangeArrowheads="1"/>
          </p:cNvSpPr>
          <p:nvPr/>
        </p:nvSpPr>
        <p:spPr bwMode="auto">
          <a:xfrm>
            <a:off x="34051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55" name="Rectangle 39"/>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9256" name="Line 40"/>
          <p:cNvSpPr>
            <a:spLocks noChangeShapeType="1"/>
          </p:cNvSpPr>
          <p:nvPr/>
        </p:nvSpPr>
        <p:spPr bwMode="auto">
          <a:xfrm>
            <a:off x="59436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7" name="Oval 41"/>
          <p:cNvSpPr>
            <a:spLocks noChangeArrowheads="1"/>
          </p:cNvSpPr>
          <p:nvPr/>
        </p:nvSpPr>
        <p:spPr bwMode="auto">
          <a:xfrm rot="-7282380">
            <a:off x="6096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8" name="Oval 42"/>
          <p:cNvSpPr>
            <a:spLocks noChangeArrowheads="1"/>
          </p:cNvSpPr>
          <p:nvPr/>
        </p:nvSpPr>
        <p:spPr bwMode="auto">
          <a:xfrm rot="-7282380">
            <a:off x="6096000" y="4648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9" name="Oval 43"/>
          <p:cNvSpPr>
            <a:spLocks noChangeArrowheads="1"/>
          </p:cNvSpPr>
          <p:nvPr/>
        </p:nvSpPr>
        <p:spPr bwMode="auto">
          <a:xfrm rot="-7282380">
            <a:off x="6553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0" name="Oval 44"/>
          <p:cNvSpPr>
            <a:spLocks noChangeArrowheads="1"/>
          </p:cNvSpPr>
          <p:nvPr/>
        </p:nvSpPr>
        <p:spPr bwMode="auto">
          <a:xfrm rot="-7282380">
            <a:off x="7391400" y="5867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1" name="Oval 45"/>
          <p:cNvSpPr>
            <a:spLocks noChangeArrowheads="1"/>
          </p:cNvSpPr>
          <p:nvPr/>
        </p:nvSpPr>
        <p:spPr bwMode="auto">
          <a:xfrm rot="-7282380">
            <a:off x="6248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2" name="Oval 46"/>
          <p:cNvSpPr>
            <a:spLocks noChangeArrowheads="1"/>
          </p:cNvSpPr>
          <p:nvPr/>
        </p:nvSpPr>
        <p:spPr bwMode="auto">
          <a:xfrm rot="-7282380">
            <a:off x="69342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3" name="Oval 47"/>
          <p:cNvSpPr>
            <a:spLocks noChangeArrowheads="1"/>
          </p:cNvSpPr>
          <p:nvPr/>
        </p:nvSpPr>
        <p:spPr bwMode="auto">
          <a:xfrm rot="-7282380">
            <a:off x="73152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4" name="Oval 48"/>
          <p:cNvSpPr>
            <a:spLocks noChangeArrowheads="1"/>
          </p:cNvSpPr>
          <p:nvPr/>
        </p:nvSpPr>
        <p:spPr bwMode="auto">
          <a:xfrm rot="-7282380">
            <a:off x="72390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5" name="Oval 49"/>
          <p:cNvSpPr>
            <a:spLocks noChangeArrowheads="1"/>
          </p:cNvSpPr>
          <p:nvPr/>
        </p:nvSpPr>
        <p:spPr bwMode="auto">
          <a:xfrm rot="-7282380">
            <a:off x="69342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6" name="Oval 50"/>
          <p:cNvSpPr>
            <a:spLocks noChangeArrowheads="1"/>
          </p:cNvSpPr>
          <p:nvPr/>
        </p:nvSpPr>
        <p:spPr bwMode="auto">
          <a:xfrm rot="-7282380">
            <a:off x="65532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67" name="Oval 51"/>
          <p:cNvSpPr>
            <a:spLocks noChangeArrowheads="1"/>
          </p:cNvSpPr>
          <p:nvPr/>
        </p:nvSpPr>
        <p:spPr bwMode="auto">
          <a:xfrm rot="-7282380">
            <a:off x="75438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8" name="Oval 52"/>
          <p:cNvSpPr>
            <a:spLocks noChangeArrowheads="1"/>
          </p:cNvSpPr>
          <p:nvPr/>
        </p:nvSpPr>
        <p:spPr bwMode="auto">
          <a:xfrm rot="-7282380">
            <a:off x="7010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9" name="Oval 53"/>
          <p:cNvSpPr>
            <a:spLocks noChangeArrowheads="1"/>
          </p:cNvSpPr>
          <p:nvPr/>
        </p:nvSpPr>
        <p:spPr bwMode="auto">
          <a:xfrm rot="-7282380">
            <a:off x="67818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0" name="Text Box 54"/>
          <p:cNvSpPr txBox="1">
            <a:spLocks noChangeArrowheads="1"/>
          </p:cNvSpPr>
          <p:nvPr/>
        </p:nvSpPr>
        <p:spPr bwMode="auto">
          <a:xfrm>
            <a:off x="54864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71" name="Line 55"/>
          <p:cNvSpPr>
            <a:spLocks noChangeShapeType="1"/>
          </p:cNvSpPr>
          <p:nvPr/>
        </p:nvSpPr>
        <p:spPr bwMode="auto">
          <a:xfrm>
            <a:off x="59436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2" name="Line 56"/>
          <p:cNvSpPr>
            <a:spLocks noChangeShapeType="1"/>
          </p:cNvSpPr>
          <p:nvPr/>
        </p:nvSpPr>
        <p:spPr bwMode="auto">
          <a:xfrm flipH="1">
            <a:off x="59436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3" name="Oval 57"/>
          <p:cNvSpPr>
            <a:spLocks noChangeArrowheads="1"/>
          </p:cNvSpPr>
          <p:nvPr/>
        </p:nvSpPr>
        <p:spPr bwMode="auto">
          <a:xfrm rot="-7282380">
            <a:off x="7086600" y="2514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4" name="Oval 58"/>
          <p:cNvSpPr>
            <a:spLocks noChangeArrowheads="1"/>
          </p:cNvSpPr>
          <p:nvPr/>
        </p:nvSpPr>
        <p:spPr bwMode="auto">
          <a:xfrm rot="-7282380">
            <a:off x="6248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5" name="Oval 59"/>
          <p:cNvSpPr>
            <a:spLocks noChangeArrowheads="1"/>
          </p:cNvSpPr>
          <p:nvPr/>
        </p:nvSpPr>
        <p:spPr bwMode="auto">
          <a:xfrm rot="-7282380">
            <a:off x="73152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6" name="Oval 60"/>
          <p:cNvSpPr>
            <a:spLocks noChangeArrowheads="1"/>
          </p:cNvSpPr>
          <p:nvPr/>
        </p:nvSpPr>
        <p:spPr bwMode="auto">
          <a:xfrm rot="-7282380">
            <a:off x="7696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7" name="Oval 61"/>
          <p:cNvSpPr>
            <a:spLocks noChangeArrowheads="1"/>
          </p:cNvSpPr>
          <p:nvPr/>
        </p:nvSpPr>
        <p:spPr bwMode="auto">
          <a:xfrm rot="-7282380">
            <a:off x="6553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8" name="Oval 62"/>
          <p:cNvSpPr>
            <a:spLocks noChangeArrowheads="1"/>
          </p:cNvSpPr>
          <p:nvPr/>
        </p:nvSpPr>
        <p:spPr bwMode="auto">
          <a:xfrm rot="-7282380">
            <a:off x="66294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9" name="Oval 63"/>
          <p:cNvSpPr>
            <a:spLocks noChangeArrowheads="1"/>
          </p:cNvSpPr>
          <p:nvPr/>
        </p:nvSpPr>
        <p:spPr bwMode="auto">
          <a:xfrm rot="-7282380">
            <a:off x="68580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0" name="Oval 64"/>
          <p:cNvSpPr>
            <a:spLocks noChangeArrowheads="1"/>
          </p:cNvSpPr>
          <p:nvPr/>
        </p:nvSpPr>
        <p:spPr bwMode="auto">
          <a:xfrm rot="-7282380">
            <a:off x="73914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1" name="Oval 65"/>
          <p:cNvSpPr>
            <a:spLocks noChangeArrowheads="1"/>
          </p:cNvSpPr>
          <p:nvPr/>
        </p:nvSpPr>
        <p:spPr bwMode="auto">
          <a:xfrm rot="-7282380">
            <a:off x="68580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2" name="Oval 66"/>
          <p:cNvSpPr>
            <a:spLocks noChangeArrowheads="1"/>
          </p:cNvSpPr>
          <p:nvPr/>
        </p:nvSpPr>
        <p:spPr bwMode="auto">
          <a:xfrm rot="-7282380">
            <a:off x="6248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3" name="Oval 67"/>
          <p:cNvSpPr>
            <a:spLocks noChangeArrowheads="1"/>
          </p:cNvSpPr>
          <p:nvPr/>
        </p:nvSpPr>
        <p:spPr bwMode="auto">
          <a:xfrm rot="-7282380">
            <a:off x="6172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4" name="Oval 68"/>
          <p:cNvSpPr>
            <a:spLocks noChangeArrowheads="1"/>
          </p:cNvSpPr>
          <p:nvPr/>
        </p:nvSpPr>
        <p:spPr bwMode="auto">
          <a:xfrm rot="-7282380">
            <a:off x="67056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85" name="Oval 69"/>
          <p:cNvSpPr>
            <a:spLocks noChangeArrowheads="1"/>
          </p:cNvSpPr>
          <p:nvPr/>
        </p:nvSpPr>
        <p:spPr bwMode="auto">
          <a:xfrm rot="-7282380">
            <a:off x="7620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6" name="Oval 70"/>
          <p:cNvSpPr>
            <a:spLocks noChangeArrowheads="1"/>
          </p:cNvSpPr>
          <p:nvPr/>
        </p:nvSpPr>
        <p:spPr bwMode="auto">
          <a:xfrm rot="-7282380">
            <a:off x="70866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7" name="Oval 71"/>
          <p:cNvSpPr>
            <a:spLocks noChangeArrowheads="1"/>
          </p:cNvSpPr>
          <p:nvPr/>
        </p:nvSpPr>
        <p:spPr bwMode="auto">
          <a:xfrm rot="-7282380">
            <a:off x="7315200" y="2133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8" name="Text Box 72"/>
          <p:cNvSpPr txBox="1">
            <a:spLocks noChangeArrowheads="1"/>
          </p:cNvSpPr>
          <p:nvPr/>
        </p:nvSpPr>
        <p:spPr bwMode="auto">
          <a:xfrm>
            <a:off x="54864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89" name="Line 73"/>
          <p:cNvSpPr>
            <a:spLocks noChangeShapeType="1"/>
          </p:cNvSpPr>
          <p:nvPr/>
        </p:nvSpPr>
        <p:spPr bwMode="auto">
          <a:xfrm>
            <a:off x="59436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0" name="Oval 74"/>
          <p:cNvSpPr>
            <a:spLocks noChangeArrowheads="1"/>
          </p:cNvSpPr>
          <p:nvPr/>
        </p:nvSpPr>
        <p:spPr bwMode="auto">
          <a:xfrm rot="-7282380">
            <a:off x="8153400" y="2362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1" name="Text Box 75"/>
          <p:cNvSpPr txBox="1">
            <a:spLocks noChangeArrowheads="1"/>
          </p:cNvSpPr>
          <p:nvPr/>
        </p:nvSpPr>
        <p:spPr bwMode="auto">
          <a:xfrm>
            <a:off x="82057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92" name="Text Box 76"/>
          <p:cNvSpPr txBox="1">
            <a:spLocks noChangeArrowheads="1"/>
          </p:cNvSpPr>
          <p:nvPr/>
        </p:nvSpPr>
        <p:spPr bwMode="auto">
          <a:xfrm>
            <a:off x="8229600" y="606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93" name="Text Box 77"/>
          <p:cNvSpPr txBox="1">
            <a:spLocks noChangeArrowheads="1"/>
          </p:cNvSpPr>
          <p:nvPr/>
        </p:nvSpPr>
        <p:spPr bwMode="auto">
          <a:xfrm>
            <a:off x="1143000" y="1676400"/>
            <a:ext cx="26670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Strong relationships</a:t>
            </a:r>
          </a:p>
        </p:txBody>
      </p:sp>
      <p:sp>
        <p:nvSpPr>
          <p:cNvPr id="9294" name="Text Box 78"/>
          <p:cNvSpPr txBox="1">
            <a:spLocks noChangeArrowheads="1"/>
          </p:cNvSpPr>
          <p:nvPr/>
        </p:nvSpPr>
        <p:spPr bwMode="auto">
          <a:xfrm>
            <a:off x="6019800" y="1676400"/>
            <a:ext cx="25908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dirty="0"/>
              <a:t>Weak relationships</a:t>
            </a:r>
          </a:p>
        </p:txBody>
      </p:sp>
      <p:sp>
        <p:nvSpPr>
          <p:cNvPr id="9295" name="Line 79"/>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296" name="Text Box 80"/>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9297" name="Oval 81"/>
          <p:cNvSpPr>
            <a:spLocks noChangeArrowheads="1"/>
          </p:cNvSpPr>
          <p:nvPr/>
        </p:nvSpPr>
        <p:spPr bwMode="auto">
          <a:xfrm rot="-7282380">
            <a:off x="80010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8" name="Oval 82"/>
          <p:cNvSpPr>
            <a:spLocks noChangeArrowheads="1"/>
          </p:cNvSpPr>
          <p:nvPr/>
        </p:nvSpPr>
        <p:spPr bwMode="auto">
          <a:xfrm rot="-7282380">
            <a:off x="7848600" y="2209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9" name="Oval 83"/>
          <p:cNvSpPr>
            <a:spLocks noChangeArrowheads="1"/>
          </p:cNvSpPr>
          <p:nvPr/>
        </p:nvSpPr>
        <p:spPr bwMode="auto">
          <a:xfrm rot="-7282380">
            <a:off x="7620000" y="5562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0" name="Oval 84"/>
          <p:cNvSpPr>
            <a:spLocks noChangeArrowheads="1"/>
          </p:cNvSpPr>
          <p:nvPr/>
        </p:nvSpPr>
        <p:spPr bwMode="auto">
          <a:xfrm rot="-7282380">
            <a:off x="80010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1" name="Oval 85"/>
          <p:cNvSpPr>
            <a:spLocks noChangeArrowheads="1"/>
          </p:cNvSpPr>
          <p:nvPr/>
        </p:nvSpPr>
        <p:spPr bwMode="auto">
          <a:xfrm rot="-7282380">
            <a:off x="7848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2" name="Oval 86"/>
          <p:cNvSpPr>
            <a:spLocks noChangeArrowheads="1"/>
          </p:cNvSpPr>
          <p:nvPr/>
        </p:nvSpPr>
        <p:spPr bwMode="auto">
          <a:xfrm rot="-7282380">
            <a:off x="80010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3" name="Oval 87"/>
          <p:cNvSpPr>
            <a:spLocks noChangeArrowheads="1"/>
          </p:cNvSpPr>
          <p:nvPr/>
        </p:nvSpPr>
        <p:spPr bwMode="auto">
          <a:xfrm rot="-7282380">
            <a:off x="73152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4" name="Oval 88"/>
          <p:cNvSpPr>
            <a:spLocks noChangeArrowheads="1"/>
          </p:cNvSpPr>
          <p:nvPr/>
        </p:nvSpPr>
        <p:spPr bwMode="auto">
          <a:xfrm rot="-7282380">
            <a:off x="6629400" y="4343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5" name="Line 89"/>
          <p:cNvSpPr>
            <a:spLocks noChangeShapeType="1"/>
          </p:cNvSpPr>
          <p:nvPr/>
        </p:nvSpPr>
        <p:spPr bwMode="auto">
          <a:xfrm flipV="1">
            <a:off x="1219200" y="2209800"/>
            <a:ext cx="2057400" cy="12954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6" name="Line 90"/>
          <p:cNvSpPr>
            <a:spLocks noChangeShapeType="1"/>
          </p:cNvSpPr>
          <p:nvPr/>
        </p:nvSpPr>
        <p:spPr bwMode="auto">
          <a:xfrm flipV="1">
            <a:off x="1752600" y="2667000"/>
            <a:ext cx="2057400" cy="12954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7" name="Line 91"/>
          <p:cNvSpPr>
            <a:spLocks noChangeShapeType="1"/>
          </p:cNvSpPr>
          <p:nvPr/>
        </p:nvSpPr>
        <p:spPr bwMode="auto">
          <a:xfrm flipV="1">
            <a:off x="5943600" y="2057400"/>
            <a:ext cx="1143000" cy="685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8" name="Line 92"/>
          <p:cNvSpPr>
            <a:spLocks noChangeShapeType="1"/>
          </p:cNvSpPr>
          <p:nvPr/>
        </p:nvSpPr>
        <p:spPr bwMode="auto">
          <a:xfrm flipV="1">
            <a:off x="7010400" y="2895600"/>
            <a:ext cx="1676400" cy="1066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9" name="Line 93"/>
          <p:cNvSpPr>
            <a:spLocks noChangeShapeType="1"/>
          </p:cNvSpPr>
          <p:nvPr/>
        </p:nvSpPr>
        <p:spPr bwMode="auto">
          <a:xfrm>
            <a:off x="1600200" y="4572000"/>
            <a:ext cx="1905000" cy="13716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0" name="Line 94"/>
          <p:cNvSpPr>
            <a:spLocks noChangeShapeType="1"/>
          </p:cNvSpPr>
          <p:nvPr/>
        </p:nvSpPr>
        <p:spPr bwMode="auto">
          <a:xfrm>
            <a:off x="1143000" y="4953000"/>
            <a:ext cx="1676400" cy="12192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1" name="Line 95"/>
          <p:cNvSpPr>
            <a:spLocks noChangeShapeType="1"/>
          </p:cNvSpPr>
          <p:nvPr/>
        </p:nvSpPr>
        <p:spPr bwMode="auto">
          <a:xfrm>
            <a:off x="7086600" y="4267200"/>
            <a:ext cx="1524000" cy="11430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2" name="Line 96"/>
          <p:cNvSpPr>
            <a:spLocks noChangeShapeType="1"/>
          </p:cNvSpPr>
          <p:nvPr/>
        </p:nvSpPr>
        <p:spPr bwMode="auto">
          <a:xfrm>
            <a:off x="5943600" y="5486400"/>
            <a:ext cx="990600" cy="685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7" name="Rectangle 96"/>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0853971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Scatter Plot Examples</a:t>
            </a:r>
          </a:p>
        </p:txBody>
      </p:sp>
      <p:sp>
        <p:nvSpPr>
          <p:cNvPr id="10243" name="Line 3"/>
          <p:cNvSpPr>
            <a:spLocks noChangeShapeType="1"/>
          </p:cNvSpPr>
          <p:nvPr/>
        </p:nvSpPr>
        <p:spPr bwMode="auto">
          <a:xfrm>
            <a:off x="3429000" y="46482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4" name="Oval 4"/>
          <p:cNvSpPr>
            <a:spLocks noChangeArrowheads="1"/>
          </p:cNvSpPr>
          <p:nvPr/>
        </p:nvSpPr>
        <p:spPr bwMode="auto">
          <a:xfrm rot="-7282380">
            <a:off x="54864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5" name="Oval 5"/>
          <p:cNvSpPr>
            <a:spLocks noChangeArrowheads="1"/>
          </p:cNvSpPr>
          <p:nvPr/>
        </p:nvSpPr>
        <p:spPr bwMode="auto">
          <a:xfrm rot="-7282380">
            <a:off x="3886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6" name="Oval 6"/>
          <p:cNvSpPr>
            <a:spLocks noChangeArrowheads="1"/>
          </p:cNvSpPr>
          <p:nvPr/>
        </p:nvSpPr>
        <p:spPr bwMode="auto">
          <a:xfrm rot="-7282380">
            <a:off x="54102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7" name="Oval 7"/>
          <p:cNvSpPr>
            <a:spLocks noChangeArrowheads="1"/>
          </p:cNvSpPr>
          <p:nvPr/>
        </p:nvSpPr>
        <p:spPr bwMode="auto">
          <a:xfrm rot="-7282380">
            <a:off x="41148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8" name="Oval 8"/>
          <p:cNvSpPr>
            <a:spLocks noChangeArrowheads="1"/>
          </p:cNvSpPr>
          <p:nvPr/>
        </p:nvSpPr>
        <p:spPr bwMode="auto">
          <a:xfrm rot="-7282380">
            <a:off x="50292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9" name="Oval 9"/>
          <p:cNvSpPr>
            <a:spLocks noChangeArrowheads="1"/>
          </p:cNvSpPr>
          <p:nvPr/>
        </p:nvSpPr>
        <p:spPr bwMode="auto">
          <a:xfrm rot="-7282380">
            <a:off x="51816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0" name="Oval 10"/>
          <p:cNvSpPr>
            <a:spLocks noChangeArrowheads="1"/>
          </p:cNvSpPr>
          <p:nvPr/>
        </p:nvSpPr>
        <p:spPr bwMode="auto">
          <a:xfrm rot="-7282380">
            <a:off x="44196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1" name="Oval 11"/>
          <p:cNvSpPr>
            <a:spLocks noChangeArrowheads="1"/>
          </p:cNvSpPr>
          <p:nvPr/>
        </p:nvSpPr>
        <p:spPr bwMode="auto">
          <a:xfrm rot="-7282380">
            <a:off x="3505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2" name="Oval 12"/>
          <p:cNvSpPr>
            <a:spLocks noChangeArrowheads="1"/>
          </p:cNvSpPr>
          <p:nvPr/>
        </p:nvSpPr>
        <p:spPr bwMode="auto">
          <a:xfrm rot="-7282380">
            <a:off x="37338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3" name="Oval 13"/>
          <p:cNvSpPr>
            <a:spLocks noChangeArrowheads="1"/>
          </p:cNvSpPr>
          <p:nvPr/>
        </p:nvSpPr>
        <p:spPr bwMode="auto">
          <a:xfrm rot="-7282380">
            <a:off x="4191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10254" name="Oval 14"/>
          <p:cNvSpPr>
            <a:spLocks noChangeArrowheads="1"/>
          </p:cNvSpPr>
          <p:nvPr/>
        </p:nvSpPr>
        <p:spPr bwMode="auto">
          <a:xfrm rot="-7282380">
            <a:off x="48768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5" name="Oval 15"/>
          <p:cNvSpPr>
            <a:spLocks noChangeArrowheads="1"/>
          </p:cNvSpPr>
          <p:nvPr/>
        </p:nvSpPr>
        <p:spPr bwMode="auto">
          <a:xfrm rot="-7282380">
            <a:off x="46482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6" name="Oval 16"/>
          <p:cNvSpPr>
            <a:spLocks noChangeArrowheads="1"/>
          </p:cNvSpPr>
          <p:nvPr/>
        </p:nvSpPr>
        <p:spPr bwMode="auto">
          <a:xfrm rot="-7282380">
            <a:off x="45720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7" name="Text Box 17"/>
          <p:cNvSpPr txBox="1">
            <a:spLocks noChangeArrowheads="1"/>
          </p:cNvSpPr>
          <p:nvPr/>
        </p:nvSpPr>
        <p:spPr bwMode="auto">
          <a:xfrm>
            <a:off x="2971800" y="43894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10258" name="Line 18"/>
          <p:cNvSpPr>
            <a:spLocks noChangeShapeType="1"/>
          </p:cNvSpPr>
          <p:nvPr/>
        </p:nvSpPr>
        <p:spPr bwMode="auto">
          <a:xfrm>
            <a:off x="3429000" y="60960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9" name="Text Box 19"/>
          <p:cNvSpPr txBox="1">
            <a:spLocks noChangeArrowheads="1"/>
          </p:cNvSpPr>
          <p:nvPr/>
        </p:nvSpPr>
        <p:spPr bwMode="auto">
          <a:xfrm>
            <a:off x="5691188" y="59896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10260" name="Line 20"/>
          <p:cNvSpPr>
            <a:spLocks noChangeShapeType="1"/>
          </p:cNvSpPr>
          <p:nvPr/>
        </p:nvSpPr>
        <p:spPr bwMode="auto">
          <a:xfrm flipH="1">
            <a:off x="3429000" y="23622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1" name="Oval 21"/>
          <p:cNvSpPr>
            <a:spLocks noChangeArrowheads="1"/>
          </p:cNvSpPr>
          <p:nvPr/>
        </p:nvSpPr>
        <p:spPr bwMode="auto">
          <a:xfrm rot="-7282380">
            <a:off x="4876800" y="2133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2" name="Oval 22"/>
          <p:cNvSpPr>
            <a:spLocks noChangeArrowheads="1"/>
          </p:cNvSpPr>
          <p:nvPr/>
        </p:nvSpPr>
        <p:spPr bwMode="auto">
          <a:xfrm rot="-7282380">
            <a:off x="3581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3" name="Oval 23"/>
          <p:cNvSpPr>
            <a:spLocks noChangeArrowheads="1"/>
          </p:cNvSpPr>
          <p:nvPr/>
        </p:nvSpPr>
        <p:spPr bwMode="auto">
          <a:xfrm rot="-7282380">
            <a:off x="54102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4" name="Oval 24"/>
          <p:cNvSpPr>
            <a:spLocks noChangeArrowheads="1"/>
          </p:cNvSpPr>
          <p:nvPr/>
        </p:nvSpPr>
        <p:spPr bwMode="auto">
          <a:xfrm rot="-7282380">
            <a:off x="55626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5" name="Oval 25"/>
          <p:cNvSpPr>
            <a:spLocks noChangeArrowheads="1"/>
          </p:cNvSpPr>
          <p:nvPr/>
        </p:nvSpPr>
        <p:spPr bwMode="auto">
          <a:xfrm rot="-7282380">
            <a:off x="39624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6" name="Oval 26"/>
          <p:cNvSpPr>
            <a:spLocks noChangeArrowheads="1"/>
          </p:cNvSpPr>
          <p:nvPr/>
        </p:nvSpPr>
        <p:spPr bwMode="auto">
          <a:xfrm rot="-7282380">
            <a:off x="4114800" y="2209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7" name="Oval 27"/>
          <p:cNvSpPr>
            <a:spLocks noChangeArrowheads="1"/>
          </p:cNvSpPr>
          <p:nvPr/>
        </p:nvSpPr>
        <p:spPr bwMode="auto">
          <a:xfrm rot="-7282380">
            <a:off x="48768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8" name="Oval 28"/>
          <p:cNvSpPr>
            <a:spLocks noChangeArrowheads="1"/>
          </p:cNvSpPr>
          <p:nvPr/>
        </p:nvSpPr>
        <p:spPr bwMode="auto">
          <a:xfrm rot="-7282380">
            <a:off x="50292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9" name="Oval 29"/>
          <p:cNvSpPr>
            <a:spLocks noChangeArrowheads="1"/>
          </p:cNvSpPr>
          <p:nvPr/>
        </p:nvSpPr>
        <p:spPr bwMode="auto">
          <a:xfrm rot="-7282380">
            <a:off x="54864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0" name="Oval 30"/>
          <p:cNvSpPr>
            <a:spLocks noChangeArrowheads="1"/>
          </p:cNvSpPr>
          <p:nvPr/>
        </p:nvSpPr>
        <p:spPr bwMode="auto">
          <a:xfrm rot="-7282380">
            <a:off x="45720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1" name="Oval 31"/>
          <p:cNvSpPr>
            <a:spLocks noChangeArrowheads="1"/>
          </p:cNvSpPr>
          <p:nvPr/>
        </p:nvSpPr>
        <p:spPr bwMode="auto">
          <a:xfrm rot="-7282380">
            <a:off x="3962400" y="3124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2" name="Oval 32"/>
          <p:cNvSpPr>
            <a:spLocks noChangeArrowheads="1"/>
          </p:cNvSpPr>
          <p:nvPr/>
        </p:nvSpPr>
        <p:spPr bwMode="auto">
          <a:xfrm rot="-7282380">
            <a:off x="4191000" y="2743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10273" name="Oval 33"/>
          <p:cNvSpPr>
            <a:spLocks noChangeArrowheads="1"/>
          </p:cNvSpPr>
          <p:nvPr/>
        </p:nvSpPr>
        <p:spPr bwMode="auto">
          <a:xfrm rot="-7282380">
            <a:off x="51816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4" name="Oval 34"/>
          <p:cNvSpPr>
            <a:spLocks noChangeArrowheads="1"/>
          </p:cNvSpPr>
          <p:nvPr/>
        </p:nvSpPr>
        <p:spPr bwMode="auto">
          <a:xfrm rot="-7282380">
            <a:off x="4572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5" name="Oval 35"/>
          <p:cNvSpPr>
            <a:spLocks noChangeArrowheads="1"/>
          </p:cNvSpPr>
          <p:nvPr/>
        </p:nvSpPr>
        <p:spPr bwMode="auto">
          <a:xfrm rot="-7282380">
            <a:off x="43434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6" name="Text Box 36"/>
          <p:cNvSpPr txBox="1">
            <a:spLocks noChangeArrowheads="1"/>
          </p:cNvSpPr>
          <p:nvPr/>
        </p:nvSpPr>
        <p:spPr bwMode="auto">
          <a:xfrm>
            <a:off x="2971800" y="2179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10277" name="Line 37"/>
          <p:cNvSpPr>
            <a:spLocks noChangeShapeType="1"/>
          </p:cNvSpPr>
          <p:nvPr/>
        </p:nvSpPr>
        <p:spPr bwMode="auto">
          <a:xfrm>
            <a:off x="3429000" y="3886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8" name="Text Box 38"/>
          <p:cNvSpPr txBox="1">
            <a:spLocks noChangeArrowheads="1"/>
          </p:cNvSpPr>
          <p:nvPr/>
        </p:nvSpPr>
        <p:spPr bwMode="auto">
          <a:xfrm>
            <a:off x="5691188" y="3779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10279" name="Rectangle 39"/>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10280" name="Text Box 40"/>
          <p:cNvSpPr txBox="1">
            <a:spLocks noChangeArrowheads="1"/>
          </p:cNvSpPr>
          <p:nvPr/>
        </p:nvSpPr>
        <p:spPr bwMode="auto">
          <a:xfrm>
            <a:off x="3581400" y="1600200"/>
            <a:ext cx="21336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No relationship</a:t>
            </a:r>
          </a:p>
        </p:txBody>
      </p:sp>
      <p:sp>
        <p:nvSpPr>
          <p:cNvPr id="10281" name="Text Box 41"/>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10282" name="Oval 42"/>
          <p:cNvSpPr>
            <a:spLocks noChangeArrowheads="1"/>
          </p:cNvSpPr>
          <p:nvPr/>
        </p:nvSpPr>
        <p:spPr bwMode="auto">
          <a:xfrm rot="-7282380">
            <a:off x="3657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3" name="Oval 43"/>
          <p:cNvSpPr>
            <a:spLocks noChangeArrowheads="1"/>
          </p:cNvSpPr>
          <p:nvPr/>
        </p:nvSpPr>
        <p:spPr bwMode="auto">
          <a:xfrm rot="-7282380">
            <a:off x="48006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4" name="Oval 44"/>
          <p:cNvSpPr>
            <a:spLocks noChangeArrowheads="1"/>
          </p:cNvSpPr>
          <p:nvPr/>
        </p:nvSpPr>
        <p:spPr bwMode="auto">
          <a:xfrm rot="-7282380">
            <a:off x="52578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 name="Rectangle 4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1394669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Pearson Correlation </a:t>
            </a:r>
            <a:r>
              <a:rPr lang="en-US" dirty="0"/>
              <a:t>Coefficient</a:t>
            </a:r>
          </a:p>
        </p:txBody>
      </p:sp>
      <p:sp>
        <p:nvSpPr>
          <p:cNvPr id="11267" name="Rectangle 3"/>
          <p:cNvSpPr>
            <a:spLocks noGrp="1" noChangeArrowheads="1"/>
          </p:cNvSpPr>
          <p:nvPr>
            <p:ph type="body" idx="1"/>
          </p:nvPr>
        </p:nvSpPr>
        <p:spPr>
          <a:xfrm>
            <a:off x="990600" y="1752600"/>
            <a:ext cx="7467600" cy="4114800"/>
          </a:xfrm>
        </p:spPr>
        <p:txBody>
          <a:bodyPr/>
          <a:lstStyle/>
          <a:p>
            <a:pPr marL="0" indent="0" defTabSz="852488">
              <a:buNone/>
            </a:pPr>
            <a:r>
              <a:rPr lang="en-US" dirty="0"/>
              <a:t>The </a:t>
            </a:r>
            <a:r>
              <a:rPr lang="en-US" i="1" dirty="0">
                <a:solidFill>
                  <a:schemeClr val="folHlink"/>
                </a:solidFill>
              </a:rPr>
              <a:t>population correlation coefficient  </a:t>
            </a:r>
            <a:r>
              <a:rPr lang="el-GR" dirty="0">
                <a:solidFill>
                  <a:schemeClr val="folHlink"/>
                </a:solidFill>
                <a:cs typeface="Arial" charset="0"/>
              </a:rPr>
              <a:t>ρ</a:t>
            </a:r>
            <a:r>
              <a:rPr lang="en-US" dirty="0"/>
              <a:t>  (rho) measures the strength of the association between the variables</a:t>
            </a:r>
          </a:p>
          <a:p>
            <a:pPr marL="320675" indent="-320675" defTabSz="852488"/>
            <a:endParaRPr lang="en-US" sz="1200" dirty="0"/>
          </a:p>
          <a:p>
            <a:pPr marL="0" indent="0" defTabSz="852488">
              <a:buNone/>
            </a:pPr>
            <a:r>
              <a:rPr lang="en-US" dirty="0"/>
              <a:t>The </a:t>
            </a:r>
            <a:r>
              <a:rPr lang="en-US" i="1" dirty="0">
                <a:solidFill>
                  <a:schemeClr val="folHlink"/>
                </a:solidFill>
              </a:rPr>
              <a:t>sample correlation coefficient  </a:t>
            </a:r>
            <a:r>
              <a:rPr lang="en-US" dirty="0">
                <a:solidFill>
                  <a:schemeClr val="folHlink"/>
                </a:solidFill>
              </a:rPr>
              <a:t>r</a:t>
            </a:r>
            <a:r>
              <a:rPr lang="en-US" dirty="0"/>
              <a:t>  is an estimate of  </a:t>
            </a:r>
            <a:r>
              <a:rPr lang="el-GR" dirty="0">
                <a:cs typeface="Arial" charset="0"/>
              </a:rPr>
              <a:t>ρ</a:t>
            </a:r>
            <a:r>
              <a:rPr lang="en-US" dirty="0"/>
              <a:t>  and is used to measure the strength of the </a:t>
            </a:r>
            <a:r>
              <a:rPr lang="en-US" i="1" dirty="0"/>
              <a:t>linear relationship </a:t>
            </a:r>
            <a:r>
              <a:rPr lang="en-US" dirty="0"/>
              <a:t>in the sample </a:t>
            </a:r>
            <a:r>
              <a:rPr lang="en-US" dirty="0" smtClean="0"/>
              <a:t>observations</a:t>
            </a:r>
          </a:p>
          <a:p>
            <a:pPr marL="320675" indent="-320675" defTabSz="852488"/>
            <a:endParaRPr lang="en-US" dirty="0"/>
          </a:p>
        </p:txBody>
      </p:sp>
      <p:sp>
        <p:nvSpPr>
          <p:cNvPr id="11268" name="Text Box 4"/>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5" name="Rectangle 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190675197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Features of  </a:t>
            </a:r>
            <a:r>
              <a:rPr lang="el-GR">
                <a:cs typeface="Arial" charset="0"/>
              </a:rPr>
              <a:t>ρ</a:t>
            </a:r>
            <a:r>
              <a:rPr lang="en-US">
                <a:latin typeface="Symbol" charset="0"/>
              </a:rPr>
              <a:t>  </a:t>
            </a:r>
            <a:r>
              <a:rPr lang="en-US"/>
              <a:t>and  r</a:t>
            </a:r>
          </a:p>
        </p:txBody>
      </p:sp>
      <p:sp>
        <p:nvSpPr>
          <p:cNvPr id="12291" name="Rectangle 3"/>
          <p:cNvSpPr>
            <a:spLocks noGrp="1" noChangeArrowheads="1"/>
          </p:cNvSpPr>
          <p:nvPr>
            <p:ph type="body" idx="1"/>
          </p:nvPr>
        </p:nvSpPr>
        <p:spPr>
          <a:xfrm>
            <a:off x="990600" y="1676400"/>
            <a:ext cx="7772400" cy="4114800"/>
          </a:xfrm>
        </p:spPr>
        <p:txBody>
          <a:bodyPr/>
          <a:lstStyle/>
          <a:p>
            <a:r>
              <a:rPr lang="en-US" dirty="0"/>
              <a:t>Unit free</a:t>
            </a:r>
          </a:p>
          <a:p>
            <a:r>
              <a:rPr lang="en-US" dirty="0"/>
              <a:t>Range between -1 and 1</a:t>
            </a:r>
          </a:p>
          <a:p>
            <a:r>
              <a:rPr lang="en-US" dirty="0" smtClean="0"/>
              <a:t>The </a:t>
            </a:r>
            <a:r>
              <a:rPr lang="en-US" dirty="0"/>
              <a:t>closer to 0, the weaker the linear </a:t>
            </a:r>
            <a:r>
              <a:rPr lang="en-US" dirty="0" smtClean="0"/>
              <a:t>relationship</a:t>
            </a:r>
          </a:p>
          <a:p>
            <a:r>
              <a:rPr lang="en-US" i="1" dirty="0" smtClean="0"/>
              <a:t>Does not imply causality!</a:t>
            </a:r>
            <a:endParaRPr lang="en-US" i="1" dirty="0"/>
          </a:p>
        </p:txBody>
      </p:sp>
      <p:sp>
        <p:nvSpPr>
          <p:cNvPr id="4" name="Rectangle 3"/>
          <p:cNvSpPr/>
          <p:nvPr/>
        </p:nvSpPr>
        <p:spPr>
          <a:xfrm>
            <a:off x="0" y="6506063"/>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3861061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Positive Correlation</a:t>
            </a:r>
            <a:endParaRPr lang="en-US"/>
          </a:p>
        </p:txBody>
      </p:sp>
      <p:sp>
        <p:nvSpPr>
          <p:cNvPr id="41987" name="Content Placeholder 2"/>
          <p:cNvSpPr>
            <a:spLocks noGrp="1"/>
          </p:cNvSpPr>
          <p:nvPr>
            <p:ph idx="1"/>
          </p:nvPr>
        </p:nvSpPr>
        <p:spPr/>
        <p:txBody>
          <a:bodyPr/>
          <a:lstStyle/>
          <a:p>
            <a:pPr marL="0" indent="0">
              <a:buNone/>
            </a:pPr>
            <a:r>
              <a:rPr lang="en-US" dirty="0" smtClean="0"/>
              <a:t>High scores on one variable tend to have high scores on the other variable</a:t>
            </a:r>
          </a:p>
        </p:txBody>
      </p:sp>
      <p:pic>
        <p:nvPicPr>
          <p:cNvPr id="41988" name="Content Placeholder 3" descr="Fig 15-1.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3162300"/>
            <a:ext cx="5010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390499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Negative Correlation</a:t>
            </a:r>
            <a:endParaRPr lang="en-US"/>
          </a:p>
        </p:txBody>
      </p:sp>
      <p:sp>
        <p:nvSpPr>
          <p:cNvPr id="43011" name="Content Placeholder 2"/>
          <p:cNvSpPr>
            <a:spLocks noGrp="1"/>
          </p:cNvSpPr>
          <p:nvPr>
            <p:ph idx="1"/>
          </p:nvPr>
        </p:nvSpPr>
        <p:spPr/>
        <p:txBody>
          <a:bodyPr/>
          <a:lstStyle/>
          <a:p>
            <a:r>
              <a:rPr lang="en-US" dirty="0" smtClean="0"/>
              <a:t>High scores on one variable tend to have low scores on the other variable ‘inverse relation’</a:t>
            </a:r>
            <a:endParaRPr lang="en-US" dirty="0"/>
          </a:p>
        </p:txBody>
      </p:sp>
      <p:pic>
        <p:nvPicPr>
          <p:cNvPr id="43012" name="Picture 3" descr="Fig 15-2.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6635" y="3124200"/>
            <a:ext cx="49101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852941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txBox="1">
            <a:spLocks noGrp="1"/>
          </p:cNvSpPr>
          <p:nvPr/>
        </p:nvSpPr>
        <p:spPr bwMode="auto">
          <a:xfrm>
            <a:off x="7239000"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algn="r"/>
            <a:fld id="{D4CE79DE-FBDC-0B41-99F1-6A46744DD191}" type="slidenum">
              <a:rPr lang="en-US" sz="1400">
                <a:solidFill>
                  <a:srgbClr val="E9DFB6"/>
                </a:solidFill>
                <a:cs typeface="ＭＳ Ｐゴシック" charset="0"/>
              </a:rPr>
              <a:pPr algn="r"/>
              <a:t>19</a:t>
            </a:fld>
            <a:endParaRPr lang="en-US" sz="1400" b="0">
              <a:cs typeface="ＭＳ Ｐゴシック" charset="0"/>
            </a:endParaRPr>
          </a:p>
        </p:txBody>
      </p:sp>
      <p:sp>
        <p:nvSpPr>
          <p:cNvPr id="40963" name="Rectangle 2"/>
          <p:cNvSpPr>
            <a:spLocks noGrp="1" noChangeArrowheads="1"/>
          </p:cNvSpPr>
          <p:nvPr>
            <p:ph type="title"/>
          </p:nvPr>
        </p:nvSpPr>
        <p:spPr/>
        <p:txBody>
          <a:bodyPr/>
          <a:lstStyle/>
          <a:p>
            <a:pPr eaLnBrk="1" hangingPunct="1"/>
            <a:r>
              <a:rPr lang="en-US" dirty="0" smtClean="0">
                <a:latin typeface="Times New Roman" charset="0"/>
                <a:cs typeface="Times New Roman" charset="0"/>
              </a:rPr>
              <a:t>Sample Correlations</a:t>
            </a:r>
            <a:endParaRPr lang="en-US" dirty="0">
              <a:latin typeface="Times New Roman" charset="0"/>
              <a:cs typeface="Times New Roman" charset="0"/>
            </a:endParaRPr>
          </a:p>
        </p:txBody>
      </p:sp>
      <p:pic>
        <p:nvPicPr>
          <p:cNvPr id="40965" name="Picture 7" descr="Stats -- corrlations"/>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3400" y="2514600"/>
            <a:ext cx="784860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2894007531"/>
      </p:ext>
    </p:extLst>
  </p:cSld>
  <p:clrMapOvr>
    <a:masterClrMapping/>
  </p:clrMapOvr>
  <p:transition xmlns:p14="http://schemas.microsoft.com/office/powerpoint/2010/main" spd="med">
    <p:random/>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265917082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Check your learning</a:t>
            </a:r>
            <a:endParaRPr lang="en-US" dirty="0"/>
          </a:p>
        </p:txBody>
      </p:sp>
      <p:sp>
        <p:nvSpPr>
          <p:cNvPr id="50178" name="Content Placeholder 2"/>
          <p:cNvSpPr>
            <a:spLocks noGrp="1"/>
          </p:cNvSpPr>
          <p:nvPr>
            <p:ph idx="1"/>
          </p:nvPr>
        </p:nvSpPr>
        <p:spPr/>
        <p:txBody>
          <a:bodyPr/>
          <a:lstStyle/>
          <a:p>
            <a:pPr marL="0" indent="0">
              <a:buNone/>
            </a:pPr>
            <a:r>
              <a:rPr lang="en-US" dirty="0" smtClean="0">
                <a:solidFill>
                  <a:srgbClr val="000000"/>
                </a:solidFill>
              </a:rPr>
              <a:t>Which is stronger?</a:t>
            </a:r>
          </a:p>
          <a:p>
            <a:pPr lvl="1"/>
            <a:r>
              <a:rPr lang="en-US" dirty="0" smtClean="0">
                <a:solidFill>
                  <a:srgbClr val="000000"/>
                </a:solidFill>
              </a:rPr>
              <a:t>A correlation of 0.25 or -0.74?</a:t>
            </a:r>
            <a:endParaRPr lang="en-US" dirty="0">
              <a:solidFill>
                <a:srgbClr val="000000"/>
              </a:solidFill>
            </a:endParaRPr>
          </a:p>
        </p:txBody>
      </p:sp>
    </p:spTree>
    <p:extLst>
      <p:ext uri="{BB962C8B-B14F-4D97-AF65-F5344CB8AC3E}">
        <p14:creationId xmlns:p14="http://schemas.microsoft.com/office/powerpoint/2010/main" val="13060054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Fig 15-8.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4132" y="3035300"/>
            <a:ext cx="50069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The effect of outliers</a:t>
            </a:r>
            <a:endParaRPr lang="en-US" dirty="0"/>
          </a:p>
        </p:txBody>
      </p:sp>
      <p:sp>
        <p:nvSpPr>
          <p:cNvPr id="3" name="Content Placeholder 2"/>
          <p:cNvSpPr>
            <a:spLocks noGrp="1"/>
          </p:cNvSpPr>
          <p:nvPr>
            <p:ph idx="1"/>
          </p:nvPr>
        </p:nvSpPr>
        <p:spPr/>
        <p:txBody>
          <a:bodyPr/>
          <a:lstStyle/>
          <a:p>
            <a:pPr marL="0" indent="0">
              <a:buNone/>
              <a:defRPr/>
            </a:pPr>
            <a:r>
              <a:rPr lang="en-US" dirty="0" smtClean="0">
                <a:solidFill>
                  <a:srgbClr val="000000"/>
                </a:solidFill>
              </a:rPr>
              <a:t>One outlier changed </a:t>
            </a:r>
            <a:r>
              <a:rPr lang="en-US" dirty="0">
                <a:solidFill>
                  <a:srgbClr val="000000"/>
                </a:solidFill>
              </a:rPr>
              <a:t>the correlation from </a:t>
            </a:r>
            <a:r>
              <a:rPr lang="en-US" dirty="0" smtClean="0">
                <a:solidFill>
                  <a:srgbClr val="000000"/>
                </a:solidFill>
              </a:rPr>
              <a:t>-0.14 to 0.39!</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284403226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425700" y="1752600"/>
            <a:ext cx="6489700" cy="1371600"/>
          </a:xfrm>
          <a:prstGeom prst="rect">
            <a:avLst/>
          </a:prstGeom>
        </p:spPr>
        <p:txBody>
          <a:bodyPr/>
          <a:lstStyle/>
          <a:p>
            <a:pPr>
              <a:defRPr/>
            </a:pPr>
            <a:r>
              <a:rPr lang="en-US" sz="2800" dirty="0" smtClean="0">
                <a:solidFill>
                  <a:srgbClr val="000000"/>
                </a:solidFill>
                <a:latin typeface="+mn-lt"/>
                <a:ea typeface="+mn-ea"/>
              </a:rPr>
              <a:t>Boys </a:t>
            </a:r>
            <a:r>
              <a:rPr lang="en-US" sz="2800" dirty="0">
                <a:solidFill>
                  <a:srgbClr val="000000"/>
                </a:solidFill>
                <a:latin typeface="+mn-lt"/>
                <a:ea typeface="+mn-ea"/>
              </a:rPr>
              <a:t>and girls who performed in the top 2% to 3% on </a:t>
            </a:r>
            <a:r>
              <a:rPr lang="en-US" sz="2800" dirty="0" smtClean="0">
                <a:solidFill>
                  <a:srgbClr val="000000"/>
                </a:solidFill>
                <a:latin typeface="+mn-lt"/>
                <a:ea typeface="+mn-ea"/>
              </a:rPr>
              <a:t>standardized</a:t>
            </a:r>
            <a:endParaRPr lang="en-US" sz="2800" dirty="0">
              <a:solidFill>
                <a:srgbClr val="000000"/>
              </a:solidFill>
              <a:latin typeface="+mn-lt"/>
              <a:ea typeface="+mn-ea"/>
            </a:endParaRPr>
          </a:p>
        </p:txBody>
      </p:sp>
      <p:pic>
        <p:nvPicPr>
          <p:cNvPr id="54276" name="Picture 6" descr="Fig 15-6.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124200"/>
            <a:ext cx="5548024"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Restricted Range: Sampling Bias</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686839728"/>
      </p:ext>
    </p:extLst>
  </p:cSld>
  <p:clrMapOvr>
    <a:masterClrMapping/>
  </p:clrMapOvr>
  <p:transition xmlns:p14="http://schemas.microsoft.com/office/powerpoint/2010/main" spd="med">
    <p:random/>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371600" y="1358900"/>
            <a:ext cx="7327900" cy="1371600"/>
          </a:xfrm>
          <a:prstGeom prst="rect">
            <a:avLst/>
          </a:prstGeom>
        </p:spPr>
        <p:txBody>
          <a:bodyPr/>
          <a:lstStyle/>
          <a:p>
            <a:pPr>
              <a:defRPr/>
            </a:pPr>
            <a:r>
              <a:rPr lang="en-US" sz="2800" dirty="0" smtClean="0">
                <a:solidFill>
                  <a:srgbClr val="000000"/>
                </a:solidFill>
                <a:latin typeface="+mn-lt"/>
                <a:ea typeface="+mn-ea"/>
              </a:rPr>
              <a:t>Only students </a:t>
            </a:r>
            <a:r>
              <a:rPr lang="en-US" sz="2800" dirty="0">
                <a:solidFill>
                  <a:srgbClr val="000000"/>
                </a:solidFill>
                <a:latin typeface="+mn-lt"/>
                <a:ea typeface="+mn-ea"/>
              </a:rPr>
              <a:t>between the ages of 22 and </a:t>
            </a:r>
            <a:r>
              <a:rPr lang="en-US" sz="2800" dirty="0" smtClean="0">
                <a:solidFill>
                  <a:srgbClr val="000000"/>
                </a:solidFill>
                <a:latin typeface="+mn-lt"/>
                <a:ea typeface="+mn-ea"/>
              </a:rPr>
              <a:t>25: </a:t>
            </a:r>
            <a:br>
              <a:rPr lang="en-US" sz="2800" dirty="0" smtClean="0">
                <a:solidFill>
                  <a:srgbClr val="000000"/>
                </a:solidFill>
                <a:latin typeface="+mn-lt"/>
                <a:ea typeface="+mn-ea"/>
              </a:rPr>
            </a:br>
            <a:r>
              <a:rPr lang="en-US" sz="2800" dirty="0" smtClean="0">
                <a:solidFill>
                  <a:srgbClr val="000000"/>
                </a:solidFill>
                <a:latin typeface="+mn-lt"/>
                <a:ea typeface="+mn-ea"/>
              </a:rPr>
              <a:t>r= </a:t>
            </a:r>
            <a:r>
              <a:rPr lang="en-US" sz="2800" dirty="0">
                <a:solidFill>
                  <a:srgbClr val="000000"/>
                </a:solidFill>
                <a:latin typeface="+mn-lt"/>
                <a:ea typeface="+mn-ea"/>
              </a:rPr>
              <a:t>0.05.</a:t>
            </a:r>
            <a:r>
              <a:rPr lang="en-US" sz="2800" dirty="0">
                <a:solidFill>
                  <a:srgbClr val="000000"/>
                </a:solidFill>
                <a:ea typeface="+mn-ea"/>
              </a:rPr>
              <a:t> </a:t>
            </a:r>
          </a:p>
        </p:txBody>
      </p:sp>
      <p:pic>
        <p:nvPicPr>
          <p:cNvPr id="55299" name="Picture 2" descr="Fig 15-7.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755900"/>
            <a:ext cx="6013816"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smtClean="0"/>
              <a:t>Further Restrictions</a:t>
            </a:r>
            <a:endParaRPr lang="en-US" dirty="0"/>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3335000212"/>
      </p:ext>
    </p:extLst>
  </p:cSld>
  <p:clrMapOvr>
    <a:masterClrMapping/>
  </p:clrMapOvr>
  <p:transition xmlns:p14="http://schemas.microsoft.com/office/powerpoint/2010/mai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Significance</a:t>
            </a:r>
            <a:endParaRPr lang="en-US" dirty="0"/>
          </a:p>
        </p:txBody>
      </p:sp>
      <p:sp>
        <p:nvSpPr>
          <p:cNvPr id="3" name="Text Placeholder 2"/>
          <p:cNvSpPr>
            <a:spLocks noGrp="1"/>
          </p:cNvSpPr>
          <p:nvPr>
            <p:ph type="body" idx="1"/>
          </p:nvPr>
        </p:nvSpPr>
        <p:spPr/>
        <p:txBody>
          <a:bodyPr/>
          <a:lstStyle/>
          <a:p>
            <a:r>
              <a:rPr lang="en-US" i="1" dirty="0" smtClean="0"/>
              <a:t>Strength </a:t>
            </a:r>
            <a:r>
              <a:rPr lang="en-US" dirty="0" smtClean="0"/>
              <a:t>and </a:t>
            </a:r>
            <a:r>
              <a:rPr lang="en-US" i="1" dirty="0" smtClean="0"/>
              <a:t>significance </a:t>
            </a:r>
            <a:r>
              <a:rPr lang="en-US" dirty="0" smtClean="0"/>
              <a:t>both matter</a:t>
            </a:r>
            <a:endParaRPr lang="en-US" i="1" dirty="0"/>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260550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t>
            </a:r>
            <a:r>
              <a:rPr lang="en-US" dirty="0" smtClean="0">
                <a:latin typeface="Times New Roman" charset="0"/>
                <a:cs typeface="Times New Roman" charset="0"/>
              </a:rPr>
              <a:t>assumptions</a:t>
            </a:r>
            <a:endParaRPr lang="en-US" dirty="0">
              <a:latin typeface="Times New Roman" charset="0"/>
              <a:cs typeface="Times New Roman" charset="0"/>
            </a:endParaRPr>
          </a:p>
        </p:txBody>
      </p:sp>
    </p:spTree>
    <p:extLst>
      <p:ext uri="{BB962C8B-B14F-4D97-AF65-F5344CB8AC3E}">
        <p14:creationId xmlns:p14="http://schemas.microsoft.com/office/powerpoint/2010/main" val="885897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E:\CH15\NolH2e_tb_15_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36688"/>
            <a:ext cx="731520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337415753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5"/>
          <p:cNvSpPr txBox="1">
            <a:spLocks noChangeArrowheads="1"/>
          </p:cNvSpPr>
          <p:nvPr/>
        </p:nvSpPr>
        <p:spPr bwMode="auto">
          <a:xfrm>
            <a:off x="1828800" y="914400"/>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algn="ctr" eaLnBrk="1" hangingPunct="1">
              <a:spcBef>
                <a:spcPct val="50000"/>
              </a:spcBef>
            </a:pPr>
            <a:r>
              <a:rPr lang="en-US"/>
              <a:t>Always Start with a Scatterplot</a:t>
            </a:r>
          </a:p>
        </p:txBody>
      </p:sp>
      <p:pic>
        <p:nvPicPr>
          <p:cNvPr id="60419" name="Picture 5" descr="Noless_fig_13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00200"/>
            <a:ext cx="7696200"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92661897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p:txBody>
      </p:sp>
    </p:spTree>
    <p:extLst>
      <p:ext uri="{BB962C8B-B14F-4D97-AF65-F5344CB8AC3E}">
        <p14:creationId xmlns:p14="http://schemas.microsoft.com/office/powerpoint/2010/main" val="3670070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p>
          <a:p>
            <a:pPr marL="0" indent="0">
              <a:buNone/>
            </a:pPr>
            <a:r>
              <a:rPr lang="en-US" dirty="0" smtClean="0">
                <a:latin typeface="Times New Roman" charset="0"/>
                <a:cs typeface="Times New Roman" charset="0"/>
              </a:rPr>
              <a:t>H</a:t>
            </a:r>
            <a:r>
              <a:rPr lang="en-US" baseline="-25000" dirty="0" smtClean="0">
                <a:latin typeface="Times New Roman" charset="0"/>
                <a:cs typeface="Times New Roman" charset="0"/>
              </a:rPr>
              <a:t>0</a:t>
            </a:r>
            <a:r>
              <a:rPr lang="en-US" dirty="0" smtClean="0">
                <a:latin typeface="Times New Roman" charset="0"/>
                <a:cs typeface="Times New Roman" charset="0"/>
              </a:rPr>
              <a:t>: There is no statistically significant relationship between the variables</a:t>
            </a:r>
          </a:p>
          <a:p>
            <a:pPr marL="0" indent="0">
              <a:buNone/>
            </a:pPr>
            <a:r>
              <a:rPr lang="en-US" dirty="0" smtClean="0">
                <a:latin typeface="Times New Roman" charset="0"/>
                <a:cs typeface="Times New Roman" charset="0"/>
              </a:rPr>
              <a:t>H</a:t>
            </a:r>
            <a:r>
              <a:rPr lang="en-US" baseline="-25000" dirty="0" smtClean="0">
                <a:latin typeface="Times New Roman" charset="0"/>
                <a:cs typeface="Times New Roman" charset="0"/>
              </a:rPr>
              <a:t>1</a:t>
            </a:r>
            <a:r>
              <a:rPr lang="en-US" dirty="0" smtClean="0">
                <a:latin typeface="Times New Roman" charset="0"/>
                <a:cs typeface="Times New Roman" charset="0"/>
              </a:rPr>
              <a:t>: </a:t>
            </a:r>
            <a:r>
              <a:rPr lang="en-US" dirty="0">
                <a:latin typeface="Times New Roman" charset="0"/>
                <a:cs typeface="Times New Roman" charset="0"/>
              </a:rPr>
              <a:t>There is </a:t>
            </a:r>
            <a:r>
              <a:rPr lang="en-US" dirty="0" smtClean="0">
                <a:latin typeface="Times New Roman" charset="0"/>
                <a:cs typeface="Times New Roman" charset="0"/>
              </a:rPr>
              <a:t>a statistically </a:t>
            </a:r>
            <a:r>
              <a:rPr lang="en-US" dirty="0">
                <a:latin typeface="Times New Roman" charset="0"/>
                <a:cs typeface="Times New Roman" charset="0"/>
              </a:rPr>
              <a:t>significant relationship between the </a:t>
            </a:r>
            <a:r>
              <a:rPr lang="en-US" dirty="0" smtClean="0">
                <a:latin typeface="Times New Roman" charset="0"/>
                <a:cs typeface="Times New Roman" charset="0"/>
              </a:rPr>
              <a:t>variables</a:t>
            </a:r>
            <a:endParaRPr lang="en-US" dirty="0">
              <a:latin typeface="Times New Roman" charset="0"/>
              <a:cs typeface="Times New Roman" charset="0"/>
            </a:endParaRPr>
          </a:p>
          <a:p>
            <a:pPr marL="0" indent="0">
              <a:buNone/>
            </a:pPr>
            <a:endParaRPr lang="en-US" dirty="0">
              <a:latin typeface="Times New Roman" charset="0"/>
              <a:cs typeface="Times New Roman" charset="0"/>
            </a:endParaRPr>
          </a:p>
        </p:txBody>
      </p:sp>
    </p:spTree>
    <p:extLst>
      <p:ext uri="{BB962C8B-B14F-4D97-AF65-F5344CB8AC3E}">
        <p14:creationId xmlns:p14="http://schemas.microsoft.com/office/powerpoint/2010/main" val="3685125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4205088523"/>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effectLst/>
                        </a:rPr>
                        <a:t>T-test</a:t>
                      </a:r>
                      <a:r>
                        <a:rPr kumimoji="0" lang="en-GB" sz="1200" u="none" strike="noStrike" cap="none" normalizeH="0" baseline="0" dirty="0">
                          <a:ln>
                            <a:noFill/>
                          </a:ln>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5" name="Rectangle 4"/>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85668946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a:p>
            <a:pPr marL="0" indent="0">
              <a:buNone/>
            </a:pPr>
            <a:r>
              <a:rPr lang="en-US" dirty="0" smtClean="0">
                <a:latin typeface="Times New Roman" charset="0"/>
                <a:cs typeface="Times New Roman" charset="0"/>
              </a:rPr>
              <a:t>3 </a:t>
            </a:r>
            <a:r>
              <a:rPr lang="en-US" dirty="0">
                <a:latin typeface="Times New Roman" charset="0"/>
                <a:cs typeface="Times New Roman" charset="0"/>
              </a:rPr>
              <a:t>Determine the characteristics of the comparison </a:t>
            </a:r>
            <a:r>
              <a:rPr lang="en-US" dirty="0" smtClean="0">
                <a:latin typeface="Times New Roman" charset="0"/>
                <a:cs typeface="Times New Roman" charset="0"/>
              </a:rPr>
              <a:t>distribution</a:t>
            </a:r>
            <a:endParaRPr lang="en-US" dirty="0">
              <a:latin typeface="Times New Roman" charset="0"/>
              <a:cs typeface="Times New Roman" charset="0"/>
            </a:endParaRPr>
          </a:p>
        </p:txBody>
      </p:sp>
    </p:spTree>
    <p:extLst>
      <p:ext uri="{BB962C8B-B14F-4D97-AF65-F5344CB8AC3E}">
        <p14:creationId xmlns:p14="http://schemas.microsoft.com/office/powerpoint/2010/main" val="4132825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81562"/>
            <a:ext cx="6280441" cy="990107"/>
          </a:xfrm>
        </p:spPr>
        <p:txBody>
          <a:bodyPr/>
          <a:lstStyle/>
          <a:p>
            <a:r>
              <a:rPr lang="en-US" dirty="0" smtClean="0"/>
              <a:t>Correlation Assumptions</a:t>
            </a:r>
            <a:endParaRPr lang="en-US" dirty="0"/>
          </a:p>
        </p:txBody>
      </p:sp>
      <p:sp>
        <p:nvSpPr>
          <p:cNvPr id="7171" name="Rectangle 3"/>
          <p:cNvSpPr>
            <a:spLocks noGrp="1" noChangeArrowheads="1"/>
          </p:cNvSpPr>
          <p:nvPr>
            <p:ph idx="1"/>
          </p:nvPr>
        </p:nvSpPr>
        <p:spPr>
          <a:xfrm>
            <a:off x="1128942" y="1288353"/>
            <a:ext cx="7761057" cy="4379976"/>
          </a:xfrm>
        </p:spPr>
        <p:txBody>
          <a:bodyPr/>
          <a:lstStyle/>
          <a:p>
            <a:pPr marL="0" indent="0">
              <a:buNone/>
            </a:pPr>
            <a:r>
              <a:rPr lang="en-US" dirty="0" smtClean="0"/>
              <a:t>Key Assumptions:</a:t>
            </a:r>
          </a:p>
          <a:p>
            <a:pPr marL="228600" lvl="1" indent="0">
              <a:buNone/>
            </a:pPr>
            <a:r>
              <a:rPr lang="en-US" dirty="0" smtClean="0"/>
              <a:t>X values are normally distributed </a:t>
            </a:r>
            <a:br>
              <a:rPr lang="en-US" dirty="0" smtClean="0"/>
            </a:br>
            <a:r>
              <a:rPr lang="en-US" dirty="0" smtClean="0"/>
              <a:t>within the population (for each Y)</a:t>
            </a:r>
          </a:p>
          <a:p>
            <a:pPr marL="228600" lvl="1" indent="0">
              <a:buNone/>
            </a:pPr>
            <a:r>
              <a:rPr lang="en-US" dirty="0" smtClean="0"/>
              <a:t>Y values are normally distributed </a:t>
            </a:r>
            <a:br>
              <a:rPr lang="en-US" dirty="0" smtClean="0"/>
            </a:br>
            <a:r>
              <a:rPr lang="en-US" dirty="0" smtClean="0"/>
              <a:t>within the population (for each X)</a:t>
            </a:r>
          </a:p>
          <a:p>
            <a:pPr marL="228600" lvl="1" indent="0">
              <a:buNone/>
            </a:pPr>
            <a:r>
              <a:rPr lang="en-US" dirty="0" smtClean="0"/>
              <a:t>X and Y have a linear relationship</a:t>
            </a:r>
          </a:p>
          <a:p>
            <a:pPr marL="228600" lvl="1" indent="0">
              <a:buNone/>
            </a:pPr>
            <a:r>
              <a:rPr lang="en-US" dirty="0" smtClean="0"/>
              <a:t>There are no significant </a:t>
            </a:r>
            <a:br>
              <a:rPr lang="en-US" dirty="0" smtClean="0"/>
            </a:br>
            <a:r>
              <a:rPr lang="en-US" dirty="0" smtClean="0"/>
              <a:t>outliers</a:t>
            </a:r>
          </a:p>
          <a:p>
            <a:pPr marL="228600" lvl="1" indent="0">
              <a:buNone/>
            </a:pPr>
            <a:r>
              <a:rPr lang="en-US" dirty="0" smtClean="0"/>
              <a:t>Scatter doesn’t vary over </a:t>
            </a:r>
            <a:br>
              <a:rPr lang="en-US" dirty="0" smtClean="0"/>
            </a:br>
            <a:r>
              <a:rPr lang="en-US" dirty="0" smtClean="0"/>
              <a:t>X or Y </a:t>
            </a:r>
            <a:endParaRPr lang="en-US" dirty="0"/>
          </a:p>
          <a:p>
            <a:pPr marL="0" indent="0" defTabSz="852488">
              <a:spcBef>
                <a:spcPct val="40000"/>
              </a:spcBef>
              <a:buNone/>
            </a:pPr>
            <a:endParaRPr lang="en-US" dirty="0" smtClean="0"/>
          </a:p>
        </p:txBody>
      </p:sp>
      <p:pic>
        <p:nvPicPr>
          <p:cNvPr id="2" name="Picture 1"/>
          <p:cNvPicPr>
            <a:picLocks noChangeAspect="1"/>
          </p:cNvPicPr>
          <p:nvPr/>
        </p:nvPicPr>
        <p:blipFill>
          <a:blip r:embed="rId2"/>
          <a:stretch>
            <a:fillRect/>
          </a:stretch>
        </p:blipFill>
        <p:spPr>
          <a:xfrm>
            <a:off x="5689600" y="2842868"/>
            <a:ext cx="3314700" cy="2668931"/>
          </a:xfrm>
          <a:prstGeom prst="rect">
            <a:avLst/>
          </a:prstGeom>
        </p:spPr>
      </p:pic>
    </p:spTree>
    <p:extLst>
      <p:ext uri="{BB962C8B-B14F-4D97-AF65-F5344CB8AC3E}">
        <p14:creationId xmlns:p14="http://schemas.microsoft.com/office/powerpoint/2010/main" val="246250650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a:p>
            <a:pPr marL="0" indent="0">
              <a:buNone/>
            </a:pPr>
            <a:r>
              <a:rPr lang="en-US" dirty="0" smtClean="0">
                <a:latin typeface="Times New Roman" charset="0"/>
                <a:cs typeface="Times New Roman" charset="0"/>
              </a:rPr>
              <a:t>3 Determine </a:t>
            </a:r>
            <a:r>
              <a:rPr lang="en-US" dirty="0">
                <a:latin typeface="Times New Roman" charset="0"/>
                <a:cs typeface="Times New Roman" charset="0"/>
              </a:rPr>
              <a:t>the characteristics of the comparison </a:t>
            </a:r>
            <a:r>
              <a:rPr lang="en-US" dirty="0" smtClean="0">
                <a:latin typeface="Times New Roman" charset="0"/>
                <a:cs typeface="Times New Roman" charset="0"/>
              </a:rPr>
              <a:t>distribution</a:t>
            </a:r>
            <a:endParaRPr lang="en-US" dirty="0">
              <a:latin typeface="Times New Roman" charset="0"/>
              <a:cs typeface="Times New Roman" charset="0"/>
            </a:endParaRPr>
          </a:p>
          <a:p>
            <a:pPr marL="0" indent="0">
              <a:buNone/>
            </a:pPr>
            <a:r>
              <a:rPr lang="en-US" dirty="0" smtClean="0">
                <a:latin typeface="Times New Roman" charset="0"/>
                <a:cs typeface="Times New Roman" charset="0"/>
              </a:rPr>
              <a:t>4 Determine </a:t>
            </a:r>
            <a:r>
              <a:rPr lang="en-US" dirty="0">
                <a:latin typeface="Times New Roman" charset="0"/>
                <a:cs typeface="Times New Roman" charset="0"/>
              </a:rPr>
              <a:t>the critical </a:t>
            </a:r>
            <a:r>
              <a:rPr lang="en-US" dirty="0" smtClean="0">
                <a:latin typeface="Times New Roman" charset="0"/>
                <a:cs typeface="Times New Roman" charset="0"/>
              </a:rPr>
              <a:t>values</a:t>
            </a:r>
            <a:endParaRPr lang="en-US" dirty="0">
              <a:latin typeface="Times New Roman" charset="0"/>
              <a:cs typeface="Times New Roman" charset="0"/>
            </a:endParaRPr>
          </a:p>
          <a:p>
            <a:pPr marL="0" indent="0">
              <a:buNone/>
            </a:pPr>
            <a:endParaRPr lang="en-US" dirty="0">
              <a:latin typeface="Times New Roman" charset="0"/>
              <a:cs typeface="Times New Roman" charset="0"/>
            </a:endParaRPr>
          </a:p>
        </p:txBody>
      </p:sp>
    </p:spTree>
    <p:extLst>
      <p:ext uri="{BB962C8B-B14F-4D97-AF65-F5344CB8AC3E}">
        <p14:creationId xmlns:p14="http://schemas.microsoft.com/office/powerpoint/2010/main" val="4090407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0600" y="533400"/>
            <a:ext cx="7793038" cy="762000"/>
          </a:xfrm>
        </p:spPr>
        <p:txBody>
          <a:bodyPr/>
          <a:lstStyle/>
          <a:p>
            <a:pPr defTabSz="852488">
              <a:lnSpc>
                <a:spcPct val="90000"/>
              </a:lnSpc>
            </a:pPr>
            <a:r>
              <a:rPr lang="en-US" sz="4000" dirty="0"/>
              <a:t>Calculating </a:t>
            </a:r>
            <a:r>
              <a:rPr lang="en-US" sz="4000" dirty="0" smtClean="0"/>
              <a:t>the Pearson </a:t>
            </a:r>
            <a:r>
              <a:rPr lang="en-US" sz="4000" dirty="0"/>
              <a:t/>
            </a:r>
            <a:br>
              <a:rPr lang="en-US" sz="4000" dirty="0"/>
            </a:br>
            <a:r>
              <a:rPr lang="en-US" sz="4000" dirty="0"/>
              <a:t>Correlation Coefficient</a:t>
            </a:r>
          </a:p>
        </p:txBody>
      </p:sp>
      <p:graphicFrame>
        <p:nvGraphicFramePr>
          <p:cNvPr id="14339" name="Object 3"/>
          <p:cNvGraphicFramePr>
            <a:graphicFrameLocks noChangeAspect="1"/>
          </p:cNvGraphicFramePr>
          <p:nvPr>
            <p:extLst>
              <p:ext uri="{D42A27DB-BD31-4B8C-83A1-F6EECF244321}">
                <p14:modId xmlns:p14="http://schemas.microsoft.com/office/powerpoint/2010/main" val="4061647244"/>
              </p:ext>
            </p:extLst>
          </p:nvPr>
        </p:nvGraphicFramePr>
        <p:xfrm>
          <a:off x="3581400" y="2133600"/>
          <a:ext cx="4191000" cy="1179513"/>
        </p:xfrm>
        <a:graphic>
          <a:graphicData uri="http://schemas.openxmlformats.org/presentationml/2006/ole">
            <mc:AlternateContent xmlns:mc="http://schemas.openxmlformats.org/markup-compatibility/2006">
              <mc:Choice xmlns:v="urn:schemas-microsoft-com:vml" Requires="v">
                <p:oleObj spid="_x0000_s394408" name="Equation" r:id="rId3" imgW="1892160" imgH="533160" progId="Equation.3">
                  <p:embed/>
                </p:oleObj>
              </mc:Choice>
              <mc:Fallback>
                <p:oleObj name="Equation" r:id="rId3" imgW="189216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133600"/>
                        <a:ext cx="4191000" cy="1179513"/>
                      </a:xfrm>
                      <a:prstGeom prst="rect">
                        <a:avLst/>
                      </a:prstGeom>
                      <a:noFill/>
                      <a:ln w="9525">
                        <a:noFill/>
                        <a:miter lim="800000"/>
                        <a:headEnd/>
                        <a:tailEnd/>
                      </a:ln>
                      <a:effectLst/>
                    </p:spPr>
                  </p:pic>
                </p:oleObj>
              </mc:Fallback>
            </mc:AlternateContent>
          </a:graphicData>
        </a:graphic>
      </p:graphicFrame>
      <p:sp>
        <p:nvSpPr>
          <p:cNvPr id="14340" name="Rectangle 4"/>
          <p:cNvSpPr>
            <a:spLocks noChangeArrowheads="1"/>
          </p:cNvSpPr>
          <p:nvPr/>
        </p:nvSpPr>
        <p:spPr bwMode="auto">
          <a:xfrm>
            <a:off x="838200" y="5029200"/>
            <a:ext cx="51054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dirty="0"/>
              <a:t>where:</a:t>
            </a:r>
          </a:p>
          <a:p>
            <a:r>
              <a:rPr lang="en-US" dirty="0"/>
              <a:t>	r = Sample correlation coefficient</a:t>
            </a:r>
          </a:p>
          <a:p>
            <a:r>
              <a:rPr lang="en-US" dirty="0"/>
              <a:t>	n = Sample size</a:t>
            </a:r>
          </a:p>
          <a:p>
            <a:r>
              <a:rPr lang="en-US" dirty="0"/>
              <a:t>	x = Value of the independent variable</a:t>
            </a:r>
          </a:p>
          <a:p>
            <a:r>
              <a:rPr lang="en-US" dirty="0"/>
              <a:t>	y = Value of the dependent variable</a:t>
            </a:r>
          </a:p>
        </p:txBody>
      </p:sp>
      <p:graphicFrame>
        <p:nvGraphicFramePr>
          <p:cNvPr id="14341" name="Object 5"/>
          <p:cNvGraphicFramePr>
            <a:graphicFrameLocks noChangeAspect="1"/>
          </p:cNvGraphicFramePr>
          <p:nvPr>
            <p:extLst>
              <p:ext uri="{D42A27DB-BD31-4B8C-83A1-F6EECF244321}">
                <p14:modId xmlns:p14="http://schemas.microsoft.com/office/powerpoint/2010/main" val="1478551142"/>
              </p:ext>
            </p:extLst>
          </p:nvPr>
        </p:nvGraphicFramePr>
        <p:xfrm>
          <a:off x="3048000" y="3962400"/>
          <a:ext cx="5183188" cy="1004888"/>
        </p:xfrm>
        <a:graphic>
          <a:graphicData uri="http://schemas.openxmlformats.org/presentationml/2006/ole">
            <mc:AlternateContent xmlns:mc="http://schemas.openxmlformats.org/markup-compatibility/2006">
              <mc:Choice xmlns:v="urn:schemas-microsoft-com:vml" Requires="v">
                <p:oleObj spid="_x0000_s394409" name="Equation" r:id="rId5" imgW="2743200" imgH="533160" progId="Equation.3">
                  <p:embed/>
                </p:oleObj>
              </mc:Choice>
              <mc:Fallback>
                <p:oleObj name="Equation" r:id="rId5" imgW="2743200" imgH="533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3962400"/>
                        <a:ext cx="5183188" cy="1004888"/>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14342" name="Rectangle 6"/>
          <p:cNvSpPr>
            <a:spLocks noChangeArrowheads="1"/>
          </p:cNvSpPr>
          <p:nvPr/>
        </p:nvSpPr>
        <p:spPr bwMode="auto">
          <a:xfrm>
            <a:off x="1143000" y="15240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en-US" sz="2400" dirty="0">
                <a:solidFill>
                  <a:schemeClr val="folHlink"/>
                </a:solidFill>
              </a:rPr>
              <a:t>Sample correlation coefficient:</a:t>
            </a:r>
            <a:endParaRPr kumimoji="1" lang="en-US" sz="2400" b="1" dirty="0"/>
          </a:p>
        </p:txBody>
      </p:sp>
      <p:sp>
        <p:nvSpPr>
          <p:cNvPr id="14343" name="Rectangle 7"/>
          <p:cNvSpPr>
            <a:spLocks noChangeArrowheads="1"/>
          </p:cNvSpPr>
          <p:nvPr/>
        </p:nvSpPr>
        <p:spPr bwMode="auto">
          <a:xfrm>
            <a:off x="1219200" y="3505200"/>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en-US" sz="2000"/>
              <a:t>or the algebraic equivalent:</a:t>
            </a:r>
          </a:p>
        </p:txBody>
      </p:sp>
      <p:sp>
        <p:nvSpPr>
          <p:cNvPr id="8" name="Rectangle 7"/>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38662645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E:\CH15\NolH2e_tb_15_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00200"/>
            <a:ext cx="7270750"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178732864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C:\Users\Greg\AppData\Local\Microsoft\Windows\Burn\Burn\CH15\NolH2e_tb_15_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33400"/>
            <a:ext cx="855027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346919768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0600" y="533400"/>
            <a:ext cx="7793038" cy="762000"/>
          </a:xfrm>
        </p:spPr>
        <p:txBody>
          <a:bodyPr/>
          <a:lstStyle/>
          <a:p>
            <a:pPr defTabSz="852488">
              <a:lnSpc>
                <a:spcPct val="90000"/>
              </a:lnSpc>
            </a:pPr>
            <a:r>
              <a:rPr lang="en-US" sz="4000" dirty="0"/>
              <a:t>Calculating </a:t>
            </a:r>
            <a:r>
              <a:rPr lang="en-US" sz="4000" dirty="0" smtClean="0"/>
              <a:t>the Pearson </a:t>
            </a:r>
            <a:r>
              <a:rPr lang="en-US" sz="4000" dirty="0"/>
              <a:t/>
            </a:r>
            <a:br>
              <a:rPr lang="en-US" sz="4000" dirty="0"/>
            </a:br>
            <a:r>
              <a:rPr lang="en-US" sz="4000" dirty="0"/>
              <a:t>Correlation Coefficient</a:t>
            </a:r>
          </a:p>
        </p:txBody>
      </p:sp>
      <p:graphicFrame>
        <p:nvGraphicFramePr>
          <p:cNvPr id="14339" name="Object 3"/>
          <p:cNvGraphicFramePr>
            <a:graphicFrameLocks noChangeAspect="1"/>
          </p:cNvGraphicFramePr>
          <p:nvPr>
            <p:extLst>
              <p:ext uri="{D42A27DB-BD31-4B8C-83A1-F6EECF244321}">
                <p14:modId xmlns:p14="http://schemas.microsoft.com/office/powerpoint/2010/main" val="3546691025"/>
              </p:ext>
            </p:extLst>
          </p:nvPr>
        </p:nvGraphicFramePr>
        <p:xfrm>
          <a:off x="3636963" y="2078038"/>
          <a:ext cx="4078287" cy="1292225"/>
        </p:xfrm>
        <a:graphic>
          <a:graphicData uri="http://schemas.openxmlformats.org/presentationml/2006/ole">
            <mc:AlternateContent xmlns:mc="http://schemas.openxmlformats.org/markup-compatibility/2006">
              <mc:Choice xmlns:v="urn:schemas-microsoft-com:vml" Requires="v">
                <p:oleObj spid="_x0000_s395432" name="Equation" r:id="rId3" imgW="1841500" imgH="584200" progId="Equation.3">
                  <p:embed/>
                </p:oleObj>
              </mc:Choice>
              <mc:Fallback>
                <p:oleObj name="Equation" r:id="rId3" imgW="1841500" imgH="584200" progId="Equation.3">
                  <p:embed/>
                  <p:pic>
                    <p:nvPicPr>
                      <p:cNvPr id="0" name=""/>
                      <p:cNvPicPr>
                        <a:picLocks noChangeAspect="1" noChangeArrowheads="1"/>
                      </p:cNvPicPr>
                      <p:nvPr/>
                    </p:nvPicPr>
                    <p:blipFill>
                      <a:blip r:embed="rId4"/>
                      <a:srcRect/>
                      <a:stretch>
                        <a:fillRect/>
                      </a:stretch>
                    </p:blipFill>
                    <p:spPr bwMode="auto">
                      <a:xfrm>
                        <a:off x="3636963" y="2078038"/>
                        <a:ext cx="4078287" cy="1292225"/>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14342" name="Rectangle 6"/>
          <p:cNvSpPr>
            <a:spLocks noChangeArrowheads="1"/>
          </p:cNvSpPr>
          <p:nvPr/>
        </p:nvSpPr>
        <p:spPr bwMode="auto">
          <a:xfrm>
            <a:off x="1143000" y="15240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1" lang="en-US" sz="2400" dirty="0">
                <a:solidFill>
                  <a:schemeClr val="folHlink"/>
                </a:solidFill>
              </a:rPr>
              <a:t>Sample correlation coefficient:</a:t>
            </a:r>
            <a:endParaRPr kumimoji="1" lang="en-US" sz="2400" b="1" dirty="0"/>
          </a:p>
        </p:txBody>
      </p:sp>
      <p:graphicFrame>
        <p:nvGraphicFramePr>
          <p:cNvPr id="8" name="Object 3"/>
          <p:cNvGraphicFramePr>
            <a:graphicFrameLocks noChangeAspect="1"/>
          </p:cNvGraphicFramePr>
          <p:nvPr>
            <p:extLst>
              <p:ext uri="{D42A27DB-BD31-4B8C-83A1-F6EECF244321}">
                <p14:modId xmlns:p14="http://schemas.microsoft.com/office/powerpoint/2010/main" val="3548871348"/>
              </p:ext>
            </p:extLst>
          </p:nvPr>
        </p:nvGraphicFramePr>
        <p:xfrm>
          <a:off x="3581400" y="3498850"/>
          <a:ext cx="2419350" cy="1320800"/>
        </p:xfrm>
        <a:graphic>
          <a:graphicData uri="http://schemas.openxmlformats.org/presentationml/2006/ole">
            <mc:AlternateContent xmlns:mc="http://schemas.openxmlformats.org/markup-compatibility/2006">
              <mc:Choice xmlns:v="urn:schemas-microsoft-com:vml" Requires="v">
                <p:oleObj spid="_x0000_s395433" name="Equation" r:id="rId5" imgW="1092200" imgH="596900" progId="Equation.3">
                  <p:embed/>
                </p:oleObj>
              </mc:Choice>
              <mc:Fallback>
                <p:oleObj name="Equation" r:id="rId5" imgW="1092200" imgH="596900" progId="Equation.3">
                  <p:embed/>
                  <p:pic>
                    <p:nvPicPr>
                      <p:cNvPr id="0" name=""/>
                      <p:cNvPicPr>
                        <a:picLocks noChangeAspect="1" noChangeArrowheads="1"/>
                      </p:cNvPicPr>
                      <p:nvPr/>
                    </p:nvPicPr>
                    <p:blipFill>
                      <a:blip r:embed="rId6"/>
                      <a:srcRect/>
                      <a:stretch>
                        <a:fillRect/>
                      </a:stretch>
                    </p:blipFill>
                    <p:spPr bwMode="auto">
                      <a:xfrm>
                        <a:off x="3581400" y="3498850"/>
                        <a:ext cx="2419350" cy="1320800"/>
                      </a:xfrm>
                      <a:prstGeom prst="rect">
                        <a:avLst/>
                      </a:prstGeom>
                      <a:solidFill>
                        <a:srgbClr val="FFFFFF"/>
                      </a:solidFill>
                      <a:ln w="9525">
                        <a:solidFill>
                          <a:srgbClr val="FFFFFF"/>
                        </a:solidFill>
                        <a:miter lim="800000"/>
                        <a:headEnd/>
                        <a:tailEnd/>
                      </a:ln>
                      <a:effectLst/>
                    </p:spPr>
                  </p:pic>
                </p:oleObj>
              </mc:Fallback>
            </mc:AlternateContent>
          </a:graphicData>
        </a:graphic>
      </p:graphicFrame>
    </p:spTree>
    <p:extLst>
      <p:ext uri="{BB962C8B-B14F-4D97-AF65-F5344CB8AC3E}">
        <p14:creationId xmlns:p14="http://schemas.microsoft.com/office/powerpoint/2010/main" val="116400738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defTabSz="852488">
              <a:lnSpc>
                <a:spcPct val="90000"/>
              </a:lnSpc>
            </a:pPr>
            <a:r>
              <a:rPr lang="en-US" sz="4000" dirty="0"/>
              <a:t>Calculating </a:t>
            </a:r>
            <a:r>
              <a:rPr lang="en-US" sz="4000" dirty="0" smtClean="0"/>
              <a:t>the Pearson </a:t>
            </a:r>
            <a:r>
              <a:rPr lang="en-US" sz="4000" dirty="0"/>
              <a:t/>
            </a:r>
            <a:br>
              <a:rPr lang="en-US" sz="4000" dirty="0"/>
            </a:br>
            <a:r>
              <a:rPr lang="en-US" sz="4000" dirty="0"/>
              <a:t>Correlation Coefficient</a:t>
            </a:r>
          </a:p>
        </p:txBody>
      </p:sp>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smtClean="0"/>
              <a:t>We know there is as strong, inverse relationship. Is it significant?</a:t>
            </a:r>
            <a:endParaRPr lang="en-US" dirty="0"/>
          </a:p>
        </p:txBody>
      </p:sp>
      <p:graphicFrame>
        <p:nvGraphicFramePr>
          <p:cNvPr id="14339" name="Object 3"/>
          <p:cNvGraphicFramePr>
            <a:graphicFrameLocks noChangeAspect="1"/>
          </p:cNvGraphicFramePr>
          <p:nvPr>
            <p:extLst>
              <p:ext uri="{D42A27DB-BD31-4B8C-83A1-F6EECF244321}">
                <p14:modId xmlns:p14="http://schemas.microsoft.com/office/powerpoint/2010/main" val="3170642881"/>
              </p:ext>
            </p:extLst>
          </p:nvPr>
        </p:nvGraphicFramePr>
        <p:xfrm>
          <a:off x="3636963" y="2078038"/>
          <a:ext cx="4078287" cy="1292225"/>
        </p:xfrm>
        <a:graphic>
          <a:graphicData uri="http://schemas.openxmlformats.org/presentationml/2006/ole">
            <mc:AlternateContent xmlns:mc="http://schemas.openxmlformats.org/markup-compatibility/2006">
              <mc:Choice xmlns:v="urn:schemas-microsoft-com:vml" Requires="v">
                <p:oleObj spid="_x0000_s396454" name="Equation" r:id="rId3" imgW="1841500" imgH="584200" progId="Equation.3">
                  <p:embed/>
                </p:oleObj>
              </mc:Choice>
              <mc:Fallback>
                <p:oleObj name="Equation" r:id="rId3" imgW="1841500" imgH="584200" progId="Equation.3">
                  <p:embed/>
                  <p:pic>
                    <p:nvPicPr>
                      <p:cNvPr id="0" name=""/>
                      <p:cNvPicPr>
                        <a:picLocks noChangeAspect="1" noChangeArrowheads="1"/>
                      </p:cNvPicPr>
                      <p:nvPr/>
                    </p:nvPicPr>
                    <p:blipFill>
                      <a:blip r:embed="rId4"/>
                      <a:srcRect/>
                      <a:stretch>
                        <a:fillRect/>
                      </a:stretch>
                    </p:blipFill>
                    <p:spPr bwMode="auto">
                      <a:xfrm>
                        <a:off x="3636963" y="2078038"/>
                        <a:ext cx="4078287" cy="12922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239896873"/>
              </p:ext>
            </p:extLst>
          </p:nvPr>
        </p:nvGraphicFramePr>
        <p:xfrm>
          <a:off x="3581400" y="3498850"/>
          <a:ext cx="2419350" cy="1320800"/>
        </p:xfrm>
        <a:graphic>
          <a:graphicData uri="http://schemas.openxmlformats.org/presentationml/2006/ole">
            <mc:AlternateContent xmlns:mc="http://schemas.openxmlformats.org/markup-compatibility/2006">
              <mc:Choice xmlns:v="urn:schemas-microsoft-com:vml" Requires="v">
                <p:oleObj spid="_x0000_s396455" name="Equation" r:id="rId5" imgW="1092200" imgH="596900" progId="Equation.3">
                  <p:embed/>
                </p:oleObj>
              </mc:Choice>
              <mc:Fallback>
                <p:oleObj name="Equation" r:id="rId5" imgW="1092200" imgH="596900" progId="Equation.3">
                  <p:embed/>
                  <p:pic>
                    <p:nvPicPr>
                      <p:cNvPr id="0" name=""/>
                      <p:cNvPicPr>
                        <a:picLocks noChangeAspect="1" noChangeArrowheads="1"/>
                      </p:cNvPicPr>
                      <p:nvPr/>
                    </p:nvPicPr>
                    <p:blipFill>
                      <a:blip r:embed="rId6"/>
                      <a:srcRect/>
                      <a:stretch>
                        <a:fillRect/>
                      </a:stretch>
                    </p:blipFill>
                    <p:spPr bwMode="auto">
                      <a:xfrm>
                        <a:off x="3581400" y="3498850"/>
                        <a:ext cx="2419350" cy="1320800"/>
                      </a:xfrm>
                      <a:prstGeom prst="rect">
                        <a:avLst/>
                      </a:prstGeom>
                      <a:solidFill>
                        <a:srgbClr val="FFFFFF"/>
                      </a:solidFill>
                      <a:ln w="9525">
                        <a:solidFill>
                          <a:srgbClr val="FFFFFF"/>
                        </a:solidFill>
                        <a:miter lim="800000"/>
                        <a:headEnd/>
                        <a:tailEnd/>
                      </a:ln>
                      <a:effectLst/>
                    </p:spPr>
                  </p:pic>
                </p:oleObj>
              </mc:Fallback>
            </mc:AlternateContent>
          </a:graphicData>
        </a:graphic>
      </p:graphicFrame>
    </p:spTree>
    <p:extLst>
      <p:ext uri="{BB962C8B-B14F-4D97-AF65-F5344CB8AC3E}">
        <p14:creationId xmlns:p14="http://schemas.microsoft.com/office/powerpoint/2010/main" val="18075832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body" idx="1"/>
          </p:nvPr>
        </p:nvSpPr>
        <p:spPr>
          <a:xfrm>
            <a:off x="1143000" y="1600200"/>
            <a:ext cx="8077200" cy="4532313"/>
          </a:xfrm>
        </p:spPr>
        <p:txBody>
          <a:bodyPr/>
          <a:lstStyle/>
          <a:p>
            <a:pPr marL="0" indent="0">
              <a:buNone/>
            </a:pPr>
            <a:endParaRPr lang="en-US" sz="1400" dirty="0"/>
          </a:p>
          <a:p>
            <a:pPr marL="228600" lvl="1" indent="0">
              <a:buNone/>
            </a:pPr>
            <a:endParaRPr lang="en-US" dirty="0"/>
          </a:p>
        </p:txBody>
      </p:sp>
      <p:sp>
        <p:nvSpPr>
          <p:cNvPr id="18435" name="Rectangle 3"/>
          <p:cNvSpPr>
            <a:spLocks noGrp="1" noChangeArrowheads="1"/>
          </p:cNvSpPr>
          <p:nvPr>
            <p:ph type="title"/>
          </p:nvPr>
        </p:nvSpPr>
        <p:spPr>
          <a:xfrm>
            <a:off x="1143000" y="381000"/>
            <a:ext cx="7793038" cy="762000"/>
          </a:xfrm>
        </p:spPr>
        <p:txBody>
          <a:bodyPr/>
          <a:lstStyle/>
          <a:p>
            <a:r>
              <a:rPr lang="en-US"/>
              <a:t>Significance Test for Correlation</a:t>
            </a:r>
          </a:p>
        </p:txBody>
      </p:sp>
      <p:graphicFrame>
        <p:nvGraphicFramePr>
          <p:cNvPr id="18437" name="Object 5"/>
          <p:cNvGraphicFramePr>
            <a:graphicFrameLocks noChangeAspect="1"/>
          </p:cNvGraphicFramePr>
          <p:nvPr>
            <p:extLst>
              <p:ext uri="{D42A27DB-BD31-4B8C-83A1-F6EECF244321}">
                <p14:modId xmlns:p14="http://schemas.microsoft.com/office/powerpoint/2010/main" val="3387291721"/>
              </p:ext>
            </p:extLst>
          </p:nvPr>
        </p:nvGraphicFramePr>
        <p:xfrm>
          <a:off x="1143000" y="1600200"/>
          <a:ext cx="2133600" cy="1876425"/>
        </p:xfrm>
        <a:graphic>
          <a:graphicData uri="http://schemas.openxmlformats.org/presentationml/2006/ole">
            <mc:AlternateContent xmlns:mc="http://schemas.openxmlformats.org/markup-compatibility/2006">
              <mc:Choice xmlns:v="urn:schemas-microsoft-com:vml" Requires="v">
                <p:oleObj spid="_x0000_s403698" name="Equation" r:id="rId3" imgW="736560" imgH="647640" progId="Equation.3">
                  <p:embed/>
                </p:oleObj>
              </mc:Choice>
              <mc:Fallback>
                <p:oleObj name="Equation" r:id="rId3" imgW="736560" imgH="647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2133600" cy="18764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570788661"/>
              </p:ext>
            </p:extLst>
          </p:nvPr>
        </p:nvGraphicFramePr>
        <p:xfrm>
          <a:off x="3479800" y="1600200"/>
          <a:ext cx="2389188" cy="1876425"/>
        </p:xfrm>
        <a:graphic>
          <a:graphicData uri="http://schemas.openxmlformats.org/presentationml/2006/ole">
            <mc:AlternateContent xmlns:mc="http://schemas.openxmlformats.org/markup-compatibility/2006">
              <mc:Choice xmlns:v="urn:schemas-microsoft-com:vml" Requires="v">
                <p:oleObj spid="_x0000_s403699" name="Equation" r:id="rId5" imgW="825500" imgH="647700" progId="Equation.3">
                  <p:embed/>
                </p:oleObj>
              </mc:Choice>
              <mc:Fallback>
                <p:oleObj name="Equation" r:id="rId5" imgW="825500" imgH="647700" progId="Equation.3">
                  <p:embed/>
                  <p:pic>
                    <p:nvPicPr>
                      <p:cNvPr id="0" name=""/>
                      <p:cNvPicPr>
                        <a:picLocks noChangeAspect="1" noChangeArrowheads="1"/>
                      </p:cNvPicPr>
                      <p:nvPr/>
                    </p:nvPicPr>
                    <p:blipFill>
                      <a:blip r:embed="rId6"/>
                      <a:srcRect/>
                      <a:stretch>
                        <a:fillRect/>
                      </a:stretch>
                    </p:blipFill>
                    <p:spPr bwMode="auto">
                      <a:xfrm>
                        <a:off x="3479800" y="1600200"/>
                        <a:ext cx="2389188" cy="18764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1849404715"/>
              </p:ext>
            </p:extLst>
          </p:nvPr>
        </p:nvGraphicFramePr>
        <p:xfrm>
          <a:off x="6007100" y="1887538"/>
          <a:ext cx="1690688" cy="514350"/>
        </p:xfrm>
        <a:graphic>
          <a:graphicData uri="http://schemas.openxmlformats.org/presentationml/2006/ole">
            <mc:AlternateContent xmlns:mc="http://schemas.openxmlformats.org/markup-compatibility/2006">
              <mc:Choice xmlns:v="urn:schemas-microsoft-com:vml" Requires="v">
                <p:oleObj spid="_x0000_s403700" name="Equation" r:id="rId7" imgW="584200" imgH="177800" progId="Equation.3">
                  <p:embed/>
                </p:oleObj>
              </mc:Choice>
              <mc:Fallback>
                <p:oleObj name="Equation" r:id="rId7" imgW="584200" imgH="177800" progId="Equation.3">
                  <p:embed/>
                  <p:pic>
                    <p:nvPicPr>
                      <p:cNvPr id="0" name=""/>
                      <p:cNvPicPr>
                        <a:picLocks noChangeAspect="1" noChangeArrowheads="1"/>
                      </p:cNvPicPr>
                      <p:nvPr/>
                    </p:nvPicPr>
                    <p:blipFill>
                      <a:blip r:embed="rId8"/>
                      <a:srcRect/>
                      <a:stretch>
                        <a:fillRect/>
                      </a:stretch>
                    </p:blipFill>
                    <p:spPr bwMode="auto">
                      <a:xfrm>
                        <a:off x="6007100" y="1887538"/>
                        <a:ext cx="1690688" cy="514350"/>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9" name="Rectangle 8"/>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05761253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a:p>
            <a:pPr marL="0" indent="0">
              <a:buNone/>
            </a:pPr>
            <a:r>
              <a:rPr lang="en-US" dirty="0" smtClean="0">
                <a:latin typeface="Times New Roman" charset="0"/>
                <a:cs typeface="Times New Roman" charset="0"/>
              </a:rPr>
              <a:t>3 Determine </a:t>
            </a:r>
            <a:r>
              <a:rPr lang="en-US" dirty="0">
                <a:latin typeface="Times New Roman" charset="0"/>
                <a:cs typeface="Times New Roman" charset="0"/>
              </a:rPr>
              <a:t>the characteristics of the comparison </a:t>
            </a:r>
            <a:r>
              <a:rPr lang="en-US" dirty="0" smtClean="0">
                <a:latin typeface="Times New Roman" charset="0"/>
                <a:cs typeface="Times New Roman" charset="0"/>
              </a:rPr>
              <a:t>distribution</a:t>
            </a:r>
            <a:endParaRPr lang="en-US" dirty="0">
              <a:latin typeface="Times New Roman" charset="0"/>
              <a:cs typeface="Times New Roman" charset="0"/>
            </a:endParaRPr>
          </a:p>
          <a:p>
            <a:pPr marL="0" indent="0">
              <a:buNone/>
            </a:pPr>
            <a:r>
              <a:rPr lang="en-US" dirty="0" smtClean="0">
                <a:latin typeface="Times New Roman" charset="0"/>
                <a:cs typeface="Times New Roman" charset="0"/>
              </a:rPr>
              <a:t>4 Determine </a:t>
            </a:r>
            <a:r>
              <a:rPr lang="en-US" dirty="0">
                <a:latin typeface="Times New Roman" charset="0"/>
                <a:cs typeface="Times New Roman" charset="0"/>
              </a:rPr>
              <a:t>the critical </a:t>
            </a:r>
            <a:r>
              <a:rPr lang="en-US" dirty="0" smtClean="0">
                <a:latin typeface="Times New Roman" charset="0"/>
                <a:cs typeface="Times New Roman" charset="0"/>
              </a:rPr>
              <a:t>values</a:t>
            </a:r>
          </a:p>
          <a:p>
            <a:pPr marL="0" indent="0">
              <a:buNone/>
            </a:pPr>
            <a:r>
              <a:rPr lang="en-US" dirty="0" smtClean="0">
                <a:latin typeface="Times New Roman" charset="0"/>
                <a:cs typeface="Times New Roman" charset="0"/>
              </a:rPr>
              <a:t>5 </a:t>
            </a:r>
            <a:r>
              <a:rPr lang="en-US" dirty="0">
                <a:latin typeface="Times New Roman" charset="0"/>
                <a:cs typeface="Times New Roman" charset="0"/>
              </a:rPr>
              <a:t>State decision rule     |t| &lt; |t</a:t>
            </a:r>
            <a:r>
              <a:rPr lang="en-US" baseline="-25000" dirty="0">
                <a:latin typeface="Times New Roman" charset="0"/>
                <a:cs typeface="Times New Roman" charset="0"/>
              </a:rPr>
              <a:t></a:t>
            </a:r>
            <a:r>
              <a:rPr lang="en-US" dirty="0">
                <a:latin typeface="Times New Roman" charset="0"/>
                <a:cs typeface="Times New Roman" charset="0"/>
              </a:rPr>
              <a:t>| </a:t>
            </a:r>
            <a:r>
              <a:rPr lang="en-US" dirty="0" smtClean="0">
                <a:latin typeface="Times New Roman" charset="0"/>
                <a:cs typeface="Times New Roman" charset="0"/>
              </a:rPr>
              <a:t>=&gt; H</a:t>
            </a:r>
            <a:r>
              <a:rPr lang="en-US" baseline="-25000" dirty="0" smtClean="0">
                <a:latin typeface="Times New Roman" charset="0"/>
                <a:cs typeface="Times New Roman" charset="0"/>
              </a:rPr>
              <a:t>0</a:t>
            </a:r>
            <a:r>
              <a:rPr lang="en-US" dirty="0" smtClean="0">
                <a:latin typeface="Times New Roman" charset="0"/>
                <a:cs typeface="Times New Roman" charset="0"/>
              </a:rPr>
              <a:t> </a:t>
            </a:r>
            <a:r>
              <a:rPr lang="en-US" dirty="0">
                <a:latin typeface="Times New Roman" charset="0"/>
                <a:cs typeface="Times New Roman" charset="0"/>
              </a:rPr>
              <a:t>is true</a:t>
            </a:r>
          </a:p>
          <a:p>
            <a:endParaRPr lang="en-US" dirty="0">
              <a:latin typeface="Times New Roman" charset="0"/>
              <a:cs typeface="Times New Roman" charset="0"/>
            </a:endParaRPr>
          </a:p>
          <a:p>
            <a:endParaRPr lang="en-US" dirty="0" smtClean="0">
              <a:latin typeface="Times New Roman" charset="0"/>
              <a:cs typeface="Times New Roman" charset="0"/>
            </a:endParaRPr>
          </a:p>
          <a:p>
            <a:endParaRPr lang="en-US" dirty="0" smtClean="0">
              <a:latin typeface="Times New Roman" charset="0"/>
              <a:cs typeface="Times New Roman" charset="0"/>
            </a:endParaRPr>
          </a:p>
          <a:p>
            <a:endParaRPr lang="en-US" dirty="0">
              <a:latin typeface="Times New Roman" charset="0"/>
              <a:cs typeface="Times New Roman" charset="0"/>
            </a:endParaRPr>
          </a:p>
          <a:p>
            <a:pPr marL="0" indent="0">
              <a:buNone/>
            </a:pPr>
            <a:endParaRPr lang="en-US" dirty="0">
              <a:latin typeface="Times New Roman" charset="0"/>
              <a:cs typeface="Times New Roman" charset="0"/>
            </a:endParaRPr>
          </a:p>
        </p:txBody>
      </p:sp>
    </p:spTree>
    <p:extLst>
      <p:ext uri="{BB962C8B-B14F-4D97-AF65-F5344CB8AC3E}">
        <p14:creationId xmlns:p14="http://schemas.microsoft.com/office/powerpoint/2010/main" val="308566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2657027881"/>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592502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body" idx="1"/>
          </p:nvPr>
        </p:nvSpPr>
        <p:spPr>
          <a:xfrm>
            <a:off x="1143000" y="1600200"/>
            <a:ext cx="8077200" cy="4532313"/>
          </a:xfrm>
        </p:spPr>
        <p:txBody>
          <a:bodyPr/>
          <a:lstStyle/>
          <a:p>
            <a:pPr marL="0" indent="0">
              <a:buNone/>
            </a:pPr>
            <a:endParaRPr lang="en-US" sz="1400" dirty="0"/>
          </a:p>
          <a:p>
            <a:pPr marL="228600" lvl="1" indent="0">
              <a:buNone/>
            </a:pPr>
            <a:endParaRPr lang="en-US" dirty="0"/>
          </a:p>
        </p:txBody>
      </p:sp>
      <p:sp>
        <p:nvSpPr>
          <p:cNvPr id="18435" name="Rectangle 3"/>
          <p:cNvSpPr>
            <a:spLocks noGrp="1" noChangeArrowheads="1"/>
          </p:cNvSpPr>
          <p:nvPr>
            <p:ph type="title"/>
          </p:nvPr>
        </p:nvSpPr>
        <p:spPr>
          <a:xfrm>
            <a:off x="1143000" y="381000"/>
            <a:ext cx="7793038" cy="762000"/>
          </a:xfrm>
        </p:spPr>
        <p:txBody>
          <a:bodyPr/>
          <a:lstStyle/>
          <a:p>
            <a:r>
              <a:rPr lang="en-US"/>
              <a:t>Significance Test for Correlation</a:t>
            </a:r>
          </a:p>
        </p:txBody>
      </p:sp>
      <p:graphicFrame>
        <p:nvGraphicFramePr>
          <p:cNvPr id="18437" name="Object 5"/>
          <p:cNvGraphicFramePr>
            <a:graphicFrameLocks noChangeAspect="1"/>
          </p:cNvGraphicFramePr>
          <p:nvPr>
            <p:extLst>
              <p:ext uri="{D42A27DB-BD31-4B8C-83A1-F6EECF244321}">
                <p14:modId xmlns:p14="http://schemas.microsoft.com/office/powerpoint/2010/main" val="75815732"/>
              </p:ext>
            </p:extLst>
          </p:nvPr>
        </p:nvGraphicFramePr>
        <p:xfrm>
          <a:off x="1143000" y="1600200"/>
          <a:ext cx="2133600" cy="1876425"/>
        </p:xfrm>
        <a:graphic>
          <a:graphicData uri="http://schemas.openxmlformats.org/presentationml/2006/ole">
            <mc:AlternateContent xmlns:mc="http://schemas.openxmlformats.org/markup-compatibility/2006">
              <mc:Choice xmlns:v="urn:schemas-microsoft-com:vml" Requires="v">
                <p:oleObj spid="_x0000_s404722" name="Equation" r:id="rId3" imgW="736560" imgH="647640" progId="Equation.3">
                  <p:embed/>
                </p:oleObj>
              </mc:Choice>
              <mc:Fallback>
                <p:oleObj name="Equation" r:id="rId3" imgW="736560" imgH="647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2133600" cy="18764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258273050"/>
              </p:ext>
            </p:extLst>
          </p:nvPr>
        </p:nvGraphicFramePr>
        <p:xfrm>
          <a:off x="3479800" y="1600200"/>
          <a:ext cx="2389188" cy="1876425"/>
        </p:xfrm>
        <a:graphic>
          <a:graphicData uri="http://schemas.openxmlformats.org/presentationml/2006/ole">
            <mc:AlternateContent xmlns:mc="http://schemas.openxmlformats.org/markup-compatibility/2006">
              <mc:Choice xmlns:v="urn:schemas-microsoft-com:vml" Requires="v">
                <p:oleObj spid="_x0000_s404723" name="Equation" r:id="rId5" imgW="825500" imgH="647700" progId="Equation.3">
                  <p:embed/>
                </p:oleObj>
              </mc:Choice>
              <mc:Fallback>
                <p:oleObj name="Equation" r:id="rId5" imgW="825500" imgH="647700" progId="Equation.3">
                  <p:embed/>
                  <p:pic>
                    <p:nvPicPr>
                      <p:cNvPr id="0" name=""/>
                      <p:cNvPicPr>
                        <a:picLocks noChangeAspect="1" noChangeArrowheads="1"/>
                      </p:cNvPicPr>
                      <p:nvPr/>
                    </p:nvPicPr>
                    <p:blipFill>
                      <a:blip r:embed="rId6"/>
                      <a:srcRect/>
                      <a:stretch>
                        <a:fillRect/>
                      </a:stretch>
                    </p:blipFill>
                    <p:spPr bwMode="auto">
                      <a:xfrm>
                        <a:off x="3479800" y="1600200"/>
                        <a:ext cx="2389188" cy="1876425"/>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2502587887"/>
              </p:ext>
            </p:extLst>
          </p:nvPr>
        </p:nvGraphicFramePr>
        <p:xfrm>
          <a:off x="6007100" y="1887538"/>
          <a:ext cx="1690688" cy="514350"/>
        </p:xfrm>
        <a:graphic>
          <a:graphicData uri="http://schemas.openxmlformats.org/presentationml/2006/ole">
            <mc:AlternateContent xmlns:mc="http://schemas.openxmlformats.org/markup-compatibility/2006">
              <mc:Choice xmlns:v="urn:schemas-microsoft-com:vml" Requires="v">
                <p:oleObj spid="_x0000_s404724" name="Equation" r:id="rId7" imgW="584200" imgH="177800" progId="Equation.3">
                  <p:embed/>
                </p:oleObj>
              </mc:Choice>
              <mc:Fallback>
                <p:oleObj name="Equation" r:id="rId7" imgW="584200" imgH="177800" progId="Equation.3">
                  <p:embed/>
                  <p:pic>
                    <p:nvPicPr>
                      <p:cNvPr id="0" name=""/>
                      <p:cNvPicPr>
                        <a:picLocks noChangeAspect="1" noChangeArrowheads="1"/>
                      </p:cNvPicPr>
                      <p:nvPr/>
                    </p:nvPicPr>
                    <p:blipFill>
                      <a:blip r:embed="rId8"/>
                      <a:srcRect/>
                      <a:stretch>
                        <a:fillRect/>
                      </a:stretch>
                    </p:blipFill>
                    <p:spPr bwMode="auto">
                      <a:xfrm>
                        <a:off x="6007100" y="1887538"/>
                        <a:ext cx="1690688" cy="514350"/>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13" name="Text Box 9"/>
          <p:cNvSpPr txBox="1">
            <a:spLocks noChangeArrowheads="1"/>
          </p:cNvSpPr>
          <p:nvPr/>
        </p:nvSpPr>
        <p:spPr bwMode="auto">
          <a:xfrm>
            <a:off x="4572000" y="5486400"/>
            <a:ext cx="9906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spcBef>
                <a:spcPct val="50000"/>
              </a:spcBef>
            </a:pPr>
            <a:r>
              <a:rPr lang="en-US" sz="1400" dirty="0"/>
              <a:t>Reject H</a:t>
            </a:r>
            <a:r>
              <a:rPr lang="en-US" sz="1400" baseline="-25000" dirty="0"/>
              <a:t>0</a:t>
            </a:r>
          </a:p>
        </p:txBody>
      </p:sp>
      <p:sp>
        <p:nvSpPr>
          <p:cNvPr id="14" name="Text Box 10"/>
          <p:cNvSpPr txBox="1">
            <a:spLocks noChangeArrowheads="1"/>
          </p:cNvSpPr>
          <p:nvPr/>
        </p:nvSpPr>
        <p:spPr bwMode="auto">
          <a:xfrm>
            <a:off x="381000" y="5486400"/>
            <a:ext cx="9906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spcBef>
                <a:spcPct val="50000"/>
              </a:spcBef>
            </a:pPr>
            <a:r>
              <a:rPr lang="en-US" sz="1400" dirty="0"/>
              <a:t>Reject H</a:t>
            </a:r>
            <a:r>
              <a:rPr lang="en-US" sz="1400" baseline="-25000" dirty="0"/>
              <a:t>0</a:t>
            </a:r>
          </a:p>
        </p:txBody>
      </p:sp>
      <p:sp>
        <p:nvSpPr>
          <p:cNvPr id="15" name="Freeform 11"/>
          <p:cNvSpPr>
            <a:spLocks/>
          </p:cNvSpPr>
          <p:nvPr/>
        </p:nvSpPr>
        <p:spPr bwMode="auto">
          <a:xfrm flipH="1">
            <a:off x="4495800" y="5029200"/>
            <a:ext cx="842963" cy="228600"/>
          </a:xfrm>
          <a:custGeom>
            <a:avLst/>
            <a:gdLst>
              <a:gd name="T0" fmla="*/ 9 w 582"/>
              <a:gd name="T1" fmla="*/ 177 h 183"/>
              <a:gd name="T2" fmla="*/ 0 w 582"/>
              <a:gd name="T3" fmla="*/ 132 h 183"/>
              <a:gd name="T4" fmla="*/ 258 w 582"/>
              <a:gd name="T5" fmla="*/ 114 h 183"/>
              <a:gd name="T6" fmla="*/ 423 w 582"/>
              <a:gd name="T7" fmla="*/ 66 h 183"/>
              <a:gd name="T8" fmla="*/ 504 w 582"/>
              <a:gd name="T9" fmla="*/ 48 h 183"/>
              <a:gd name="T10" fmla="*/ 582 w 582"/>
              <a:gd name="T11" fmla="*/ 0 h 183"/>
              <a:gd name="T12" fmla="*/ 582 w 582"/>
              <a:gd name="T13" fmla="*/ 183 h 183"/>
              <a:gd name="T14" fmla="*/ 9 w 582"/>
              <a:gd name="T15" fmla="*/ 182 h 183"/>
              <a:gd name="T16" fmla="*/ 9 w 582"/>
              <a:gd name="T17" fmla="*/ 1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2" h="183">
                <a:moveTo>
                  <a:pt x="9" y="177"/>
                </a:moveTo>
                <a:lnTo>
                  <a:pt x="0" y="132"/>
                </a:lnTo>
                <a:lnTo>
                  <a:pt x="258" y="114"/>
                </a:lnTo>
                <a:lnTo>
                  <a:pt x="423" y="66"/>
                </a:lnTo>
                <a:lnTo>
                  <a:pt x="504" y="48"/>
                </a:lnTo>
                <a:lnTo>
                  <a:pt x="582" y="0"/>
                </a:lnTo>
                <a:lnTo>
                  <a:pt x="582" y="183"/>
                </a:lnTo>
                <a:lnTo>
                  <a:pt x="9" y="182"/>
                </a:lnTo>
                <a:lnTo>
                  <a:pt x="9" y="177"/>
                </a:lnTo>
              </a:path>
            </a:pathLst>
          </a:custGeom>
          <a:solidFill>
            <a:srgbClr val="FFD5D9"/>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6" name="Freeform 12"/>
          <p:cNvSpPr>
            <a:spLocks/>
          </p:cNvSpPr>
          <p:nvPr/>
        </p:nvSpPr>
        <p:spPr bwMode="auto">
          <a:xfrm>
            <a:off x="609600" y="5029200"/>
            <a:ext cx="833438" cy="228600"/>
          </a:xfrm>
          <a:custGeom>
            <a:avLst/>
            <a:gdLst>
              <a:gd name="T0" fmla="*/ 9 w 582"/>
              <a:gd name="T1" fmla="*/ 177 h 183"/>
              <a:gd name="T2" fmla="*/ 0 w 582"/>
              <a:gd name="T3" fmla="*/ 132 h 183"/>
              <a:gd name="T4" fmla="*/ 258 w 582"/>
              <a:gd name="T5" fmla="*/ 114 h 183"/>
              <a:gd name="T6" fmla="*/ 423 w 582"/>
              <a:gd name="T7" fmla="*/ 66 h 183"/>
              <a:gd name="T8" fmla="*/ 504 w 582"/>
              <a:gd name="T9" fmla="*/ 48 h 183"/>
              <a:gd name="T10" fmla="*/ 582 w 582"/>
              <a:gd name="T11" fmla="*/ 0 h 183"/>
              <a:gd name="T12" fmla="*/ 582 w 582"/>
              <a:gd name="T13" fmla="*/ 183 h 183"/>
              <a:gd name="T14" fmla="*/ 9 w 582"/>
              <a:gd name="T15" fmla="*/ 182 h 183"/>
              <a:gd name="T16" fmla="*/ 9 w 582"/>
              <a:gd name="T17" fmla="*/ 1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2" h="183">
                <a:moveTo>
                  <a:pt x="9" y="177"/>
                </a:moveTo>
                <a:lnTo>
                  <a:pt x="0" y="132"/>
                </a:lnTo>
                <a:lnTo>
                  <a:pt x="258" y="114"/>
                </a:lnTo>
                <a:lnTo>
                  <a:pt x="423" y="66"/>
                </a:lnTo>
                <a:lnTo>
                  <a:pt x="504" y="48"/>
                </a:lnTo>
                <a:lnTo>
                  <a:pt x="582" y="0"/>
                </a:lnTo>
                <a:lnTo>
                  <a:pt x="582" y="183"/>
                </a:lnTo>
                <a:lnTo>
                  <a:pt x="9" y="182"/>
                </a:lnTo>
                <a:lnTo>
                  <a:pt x="9" y="177"/>
                </a:lnTo>
              </a:path>
            </a:pathLst>
          </a:custGeom>
          <a:solidFill>
            <a:srgbClr val="FFD5D9"/>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 name="Freeform 13"/>
          <p:cNvSpPr>
            <a:spLocks/>
          </p:cNvSpPr>
          <p:nvPr/>
        </p:nvSpPr>
        <p:spPr bwMode="auto">
          <a:xfrm>
            <a:off x="685800" y="3886200"/>
            <a:ext cx="2362200" cy="1295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chemeClr val="fo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8" name="Freeform 14"/>
          <p:cNvSpPr>
            <a:spLocks/>
          </p:cNvSpPr>
          <p:nvPr/>
        </p:nvSpPr>
        <p:spPr bwMode="auto">
          <a:xfrm>
            <a:off x="3048000" y="3886200"/>
            <a:ext cx="2209800" cy="1295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chemeClr val="fo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9" name="Line 15"/>
          <p:cNvSpPr>
            <a:spLocks noChangeShapeType="1"/>
          </p:cNvSpPr>
          <p:nvPr/>
        </p:nvSpPr>
        <p:spPr bwMode="auto">
          <a:xfrm>
            <a:off x="457200" y="5257800"/>
            <a:ext cx="51054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16"/>
          <p:cNvSpPr>
            <a:spLocks noChangeShapeType="1"/>
          </p:cNvSpPr>
          <p:nvPr/>
        </p:nvSpPr>
        <p:spPr bwMode="auto">
          <a:xfrm>
            <a:off x="914400" y="4724400"/>
            <a:ext cx="528638" cy="5334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Rectangle 17"/>
          <p:cNvSpPr>
            <a:spLocks noChangeArrowheads="1"/>
          </p:cNvSpPr>
          <p:nvPr/>
        </p:nvSpPr>
        <p:spPr bwMode="auto">
          <a:xfrm flipH="1">
            <a:off x="381000" y="4419600"/>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1600">
                <a:latin typeface="Symbol" charset="0"/>
              </a:rPr>
              <a:t>a</a:t>
            </a:r>
            <a:r>
              <a:rPr lang="en-US" sz="1600"/>
              <a:t>/2=.025</a:t>
            </a:r>
          </a:p>
        </p:txBody>
      </p:sp>
      <p:sp>
        <p:nvSpPr>
          <p:cNvPr id="22" name="Line 18"/>
          <p:cNvSpPr>
            <a:spLocks noChangeShapeType="1"/>
          </p:cNvSpPr>
          <p:nvPr/>
        </p:nvSpPr>
        <p:spPr bwMode="auto">
          <a:xfrm>
            <a:off x="3048000" y="3886200"/>
            <a:ext cx="0" cy="1371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 name="Line 19"/>
          <p:cNvSpPr>
            <a:spLocks noChangeShapeType="1"/>
          </p:cNvSpPr>
          <p:nvPr/>
        </p:nvSpPr>
        <p:spPr bwMode="auto">
          <a:xfrm>
            <a:off x="1447800" y="53340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 name="Text Box 20"/>
          <p:cNvSpPr txBox="1">
            <a:spLocks noChangeArrowheads="1"/>
          </p:cNvSpPr>
          <p:nvPr/>
        </p:nvSpPr>
        <p:spPr bwMode="auto">
          <a:xfrm>
            <a:off x="1219200" y="55626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2000"/>
              <a:t>-t</a:t>
            </a:r>
            <a:r>
              <a:rPr lang="el-GR" sz="2000" baseline="-25000">
                <a:cs typeface="Arial" charset="0"/>
              </a:rPr>
              <a:t>α</a:t>
            </a:r>
            <a:r>
              <a:rPr lang="en-US" sz="2000" baseline="-25000">
                <a:cs typeface="Arial" charset="0"/>
              </a:rPr>
              <a:t>/2</a:t>
            </a:r>
            <a:endParaRPr lang="el-GR" sz="2000" baseline="-25000">
              <a:cs typeface="Arial" charset="0"/>
            </a:endParaRPr>
          </a:p>
        </p:txBody>
      </p:sp>
      <p:sp>
        <p:nvSpPr>
          <p:cNvPr id="25" name="Line 21"/>
          <p:cNvSpPr>
            <a:spLocks noChangeShapeType="1"/>
          </p:cNvSpPr>
          <p:nvPr/>
        </p:nvSpPr>
        <p:spPr bwMode="auto">
          <a:xfrm>
            <a:off x="1447800" y="5486400"/>
            <a:ext cx="30480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 name="Text Box 22"/>
          <p:cNvSpPr txBox="1">
            <a:spLocks noChangeArrowheads="1"/>
          </p:cNvSpPr>
          <p:nvPr/>
        </p:nvSpPr>
        <p:spPr bwMode="auto">
          <a:xfrm>
            <a:off x="2286000" y="5486400"/>
            <a:ext cx="1524000" cy="304800"/>
          </a:xfrm>
          <a:prstGeom prst="rect">
            <a:avLst/>
          </a:prstGeom>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spcBef>
                <a:spcPct val="50000"/>
              </a:spcBef>
            </a:pPr>
            <a:r>
              <a:rPr lang="en-US" sz="1400" dirty="0"/>
              <a:t>Do not reject H</a:t>
            </a:r>
            <a:r>
              <a:rPr lang="en-US" sz="1400" baseline="-25000" dirty="0"/>
              <a:t>0</a:t>
            </a:r>
          </a:p>
        </p:txBody>
      </p:sp>
      <p:sp>
        <p:nvSpPr>
          <p:cNvPr id="27" name="Line 23"/>
          <p:cNvSpPr>
            <a:spLocks noChangeShapeType="1"/>
          </p:cNvSpPr>
          <p:nvPr/>
        </p:nvSpPr>
        <p:spPr bwMode="auto">
          <a:xfrm>
            <a:off x="304800" y="5486400"/>
            <a:ext cx="11430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Text Box 24"/>
          <p:cNvSpPr txBox="1">
            <a:spLocks noChangeArrowheads="1"/>
          </p:cNvSpPr>
          <p:nvPr/>
        </p:nvSpPr>
        <p:spPr bwMode="auto">
          <a:xfrm>
            <a:off x="2819400" y="57150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t>0</a:t>
            </a:r>
            <a:endParaRPr lang="el-GR" baseline="-25000">
              <a:cs typeface="Arial" charset="0"/>
            </a:endParaRPr>
          </a:p>
        </p:txBody>
      </p:sp>
      <p:sp>
        <p:nvSpPr>
          <p:cNvPr id="29" name="Text Box 25"/>
          <p:cNvSpPr txBox="1">
            <a:spLocks noChangeArrowheads="1"/>
          </p:cNvSpPr>
          <p:nvPr/>
        </p:nvSpPr>
        <p:spPr bwMode="auto">
          <a:xfrm>
            <a:off x="4267200" y="55626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2000"/>
              <a:t>t</a:t>
            </a:r>
            <a:r>
              <a:rPr lang="el-GR" sz="2000" baseline="-25000">
                <a:cs typeface="Arial" charset="0"/>
              </a:rPr>
              <a:t>α</a:t>
            </a:r>
            <a:r>
              <a:rPr lang="en-US" sz="2000" baseline="-25000">
                <a:cs typeface="Arial" charset="0"/>
              </a:rPr>
              <a:t>/2</a:t>
            </a:r>
            <a:endParaRPr lang="el-GR" sz="2000" baseline="-25000">
              <a:cs typeface="Arial" charset="0"/>
            </a:endParaRPr>
          </a:p>
        </p:txBody>
      </p:sp>
      <p:sp>
        <p:nvSpPr>
          <p:cNvPr id="30" name="Line 26"/>
          <p:cNvSpPr>
            <a:spLocks noChangeShapeType="1"/>
          </p:cNvSpPr>
          <p:nvPr/>
        </p:nvSpPr>
        <p:spPr bwMode="auto">
          <a:xfrm>
            <a:off x="4495800" y="53340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Line 27"/>
          <p:cNvSpPr>
            <a:spLocks noChangeShapeType="1"/>
          </p:cNvSpPr>
          <p:nvPr/>
        </p:nvSpPr>
        <p:spPr bwMode="auto">
          <a:xfrm>
            <a:off x="4495800" y="5486400"/>
            <a:ext cx="12192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 name="Line 28"/>
          <p:cNvSpPr>
            <a:spLocks noChangeShapeType="1"/>
          </p:cNvSpPr>
          <p:nvPr/>
        </p:nvSpPr>
        <p:spPr bwMode="auto">
          <a:xfrm flipH="1">
            <a:off x="4495800" y="4724400"/>
            <a:ext cx="76200" cy="4953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Rectangle 29"/>
          <p:cNvSpPr>
            <a:spLocks noChangeArrowheads="1"/>
          </p:cNvSpPr>
          <p:nvPr/>
        </p:nvSpPr>
        <p:spPr bwMode="auto">
          <a:xfrm flipH="1">
            <a:off x="4114800" y="4419600"/>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1600">
                <a:latin typeface="Symbol" charset="0"/>
              </a:rPr>
              <a:t>a</a:t>
            </a:r>
            <a:r>
              <a:rPr lang="en-US" sz="1600"/>
              <a:t>/2=.025</a:t>
            </a:r>
          </a:p>
        </p:txBody>
      </p:sp>
      <p:sp>
        <p:nvSpPr>
          <p:cNvPr id="34" name="Rectangle 30"/>
          <p:cNvSpPr>
            <a:spLocks noChangeArrowheads="1"/>
          </p:cNvSpPr>
          <p:nvPr/>
        </p:nvSpPr>
        <p:spPr bwMode="auto">
          <a:xfrm flipH="1">
            <a:off x="1257300" y="5854700"/>
            <a:ext cx="1219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b="1" dirty="0" smtClean="0"/>
              <a:t>-2.306</a:t>
            </a:r>
            <a:endParaRPr lang="en-US" sz="2000" b="1" dirty="0"/>
          </a:p>
        </p:txBody>
      </p:sp>
      <p:sp>
        <p:nvSpPr>
          <p:cNvPr id="35" name="Rectangle 31"/>
          <p:cNvSpPr>
            <a:spLocks noChangeArrowheads="1"/>
          </p:cNvSpPr>
          <p:nvPr/>
        </p:nvSpPr>
        <p:spPr bwMode="auto">
          <a:xfrm flipH="1">
            <a:off x="4241800" y="5842000"/>
            <a:ext cx="1219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b="1" dirty="0" smtClean="0"/>
              <a:t>2.306</a:t>
            </a:r>
            <a:endParaRPr lang="en-US" sz="2000" b="1" dirty="0"/>
          </a:p>
        </p:txBody>
      </p:sp>
      <p:sp>
        <p:nvSpPr>
          <p:cNvPr id="36" name="Rectangle 32"/>
          <p:cNvSpPr>
            <a:spLocks noChangeArrowheads="1"/>
          </p:cNvSpPr>
          <p:nvPr/>
        </p:nvSpPr>
        <p:spPr bwMode="auto">
          <a:xfrm flipH="1">
            <a:off x="5257800" y="6096000"/>
            <a:ext cx="7620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b="1" dirty="0" smtClean="0">
                <a:solidFill>
                  <a:schemeClr val="hlink"/>
                </a:solidFill>
              </a:rPr>
              <a:t>4.56</a:t>
            </a:r>
            <a:endParaRPr lang="en-US" sz="2000" b="1" dirty="0">
              <a:solidFill>
                <a:schemeClr val="hlink"/>
              </a:solidFill>
            </a:endParaRPr>
          </a:p>
        </p:txBody>
      </p:sp>
      <p:sp>
        <p:nvSpPr>
          <p:cNvPr id="37" name="Line 33"/>
          <p:cNvSpPr>
            <a:spLocks noChangeShapeType="1"/>
          </p:cNvSpPr>
          <p:nvPr/>
        </p:nvSpPr>
        <p:spPr bwMode="auto">
          <a:xfrm flipV="1">
            <a:off x="5562600" y="5486400"/>
            <a:ext cx="0" cy="68580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 name="Rectangle 36"/>
          <p:cNvSpPr>
            <a:spLocks noChangeArrowheads="1"/>
          </p:cNvSpPr>
          <p:nvPr/>
        </p:nvSpPr>
        <p:spPr bwMode="auto">
          <a:xfrm flipH="1">
            <a:off x="304800" y="3810000"/>
            <a:ext cx="1219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endParaRPr lang="en-US" sz="1600"/>
          </a:p>
        </p:txBody>
      </p:sp>
      <p:sp>
        <p:nvSpPr>
          <p:cNvPr id="39" name="Rectangle 37"/>
          <p:cNvSpPr>
            <a:spLocks noChangeArrowheads="1"/>
          </p:cNvSpPr>
          <p:nvPr/>
        </p:nvSpPr>
        <p:spPr bwMode="auto">
          <a:xfrm flipH="1">
            <a:off x="228600" y="3733800"/>
            <a:ext cx="1371600" cy="333375"/>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lIns="90488" tIns="44450" rIns="90488" bIns="44450">
            <a:spAutoFit/>
          </a:bodyPr>
          <a:lstStyle/>
          <a:p>
            <a:pPr eaLnBrk="0" hangingPunct="0">
              <a:spcBef>
                <a:spcPct val="50000"/>
              </a:spcBef>
            </a:pPr>
            <a:r>
              <a:rPr lang="en-US" sz="1600" b="1" dirty="0" err="1"/>
              <a:t>d.f.</a:t>
            </a:r>
            <a:r>
              <a:rPr lang="en-US" sz="1600" b="1" dirty="0"/>
              <a:t> = </a:t>
            </a:r>
            <a:r>
              <a:rPr lang="en-US" sz="1600" b="1" dirty="0" smtClean="0"/>
              <a:t>10-</a:t>
            </a:r>
            <a:r>
              <a:rPr lang="en-US" sz="1600" b="1" dirty="0"/>
              <a:t>2 = </a:t>
            </a:r>
            <a:r>
              <a:rPr lang="en-US" sz="1600" b="1" dirty="0" smtClean="0"/>
              <a:t>8</a:t>
            </a:r>
            <a:endParaRPr lang="en-US" sz="1600" b="1" dirty="0"/>
          </a:p>
        </p:txBody>
      </p:sp>
      <p:sp>
        <p:nvSpPr>
          <p:cNvPr id="58" name="Oval 6"/>
          <p:cNvSpPr>
            <a:spLocks noChangeArrowheads="1"/>
          </p:cNvSpPr>
          <p:nvPr/>
        </p:nvSpPr>
        <p:spPr bwMode="auto">
          <a:xfrm>
            <a:off x="6502400" y="1749425"/>
            <a:ext cx="1423988" cy="777875"/>
          </a:xfrm>
          <a:prstGeom prst="ellipse">
            <a:avLst/>
          </a:prstGeom>
          <a:noFill/>
          <a:ln w="508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2400">
              <a:latin typeface="Times New Roman" charset="0"/>
            </a:endParaRPr>
          </a:p>
        </p:txBody>
      </p:sp>
      <p:sp>
        <p:nvSpPr>
          <p:cNvPr id="59" name="Line 34"/>
          <p:cNvSpPr>
            <a:spLocks noChangeShapeType="1"/>
          </p:cNvSpPr>
          <p:nvPr/>
        </p:nvSpPr>
        <p:spPr bwMode="auto">
          <a:xfrm flipH="1">
            <a:off x="5562600" y="2527300"/>
            <a:ext cx="1663700" cy="2959099"/>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 name="Rectangle 39"/>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84386248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atin typeface="Helvetica" charset="0"/>
                <a:cs typeface="Helvetica" charset="0"/>
              </a:rPr>
              <a:t>Correlation Hypothesis Testing </a:t>
            </a:r>
          </a:p>
        </p:txBody>
      </p:sp>
      <p:sp>
        <p:nvSpPr>
          <p:cNvPr id="58371" name="Content Placeholder 2"/>
          <p:cNvSpPr>
            <a:spLocks noGrp="1"/>
          </p:cNvSpPr>
          <p:nvPr>
            <p:ph idx="1"/>
          </p:nvPr>
        </p:nvSpPr>
        <p:spPr>
          <a:xfrm>
            <a:off x="1128942" y="1847153"/>
            <a:ext cx="7862657" cy="4379976"/>
          </a:xfrm>
        </p:spPr>
        <p:txBody>
          <a:bodyPr/>
          <a:lstStyle/>
          <a:p>
            <a:pPr marL="0" indent="0">
              <a:buNone/>
            </a:pPr>
            <a:r>
              <a:rPr lang="en-US" dirty="0" smtClean="0">
                <a:latin typeface="Times New Roman" charset="0"/>
                <a:cs typeface="Times New Roman" charset="0"/>
              </a:rPr>
              <a:t>1 Identify </a:t>
            </a:r>
            <a:r>
              <a:rPr lang="en-US" dirty="0">
                <a:latin typeface="Times New Roman" charset="0"/>
                <a:cs typeface="Times New Roman" charset="0"/>
              </a:rPr>
              <a:t>the population, distribution, and assumptions</a:t>
            </a:r>
          </a:p>
          <a:p>
            <a:pPr marL="0" indent="0">
              <a:buNone/>
            </a:pPr>
            <a:r>
              <a:rPr lang="en-US" dirty="0" smtClean="0">
                <a:latin typeface="Times New Roman" charset="0"/>
                <a:cs typeface="Times New Roman" charset="0"/>
              </a:rPr>
              <a:t>2 State </a:t>
            </a:r>
            <a:r>
              <a:rPr lang="en-US" dirty="0">
                <a:latin typeface="Times New Roman" charset="0"/>
                <a:cs typeface="Times New Roman" charset="0"/>
              </a:rPr>
              <a:t>the null and research </a:t>
            </a:r>
            <a:r>
              <a:rPr lang="en-US" dirty="0" smtClean="0">
                <a:latin typeface="Times New Roman" charset="0"/>
                <a:cs typeface="Times New Roman" charset="0"/>
              </a:rPr>
              <a:t>hypotheses</a:t>
            </a:r>
            <a:endParaRPr lang="en-US" dirty="0">
              <a:latin typeface="Times New Roman" charset="0"/>
              <a:cs typeface="Times New Roman" charset="0"/>
            </a:endParaRPr>
          </a:p>
          <a:p>
            <a:pPr marL="0" indent="0">
              <a:buNone/>
            </a:pPr>
            <a:r>
              <a:rPr lang="en-US" dirty="0" smtClean="0">
                <a:latin typeface="Times New Roman" charset="0"/>
                <a:cs typeface="Times New Roman" charset="0"/>
              </a:rPr>
              <a:t>3 Determine </a:t>
            </a:r>
            <a:r>
              <a:rPr lang="en-US" dirty="0">
                <a:latin typeface="Times New Roman" charset="0"/>
                <a:cs typeface="Times New Roman" charset="0"/>
              </a:rPr>
              <a:t>the characteristics of the comparison </a:t>
            </a:r>
            <a:r>
              <a:rPr lang="en-US" dirty="0" smtClean="0">
                <a:latin typeface="Times New Roman" charset="0"/>
                <a:cs typeface="Times New Roman" charset="0"/>
              </a:rPr>
              <a:t>distribution</a:t>
            </a:r>
            <a:endParaRPr lang="en-US" dirty="0">
              <a:latin typeface="Times New Roman" charset="0"/>
              <a:cs typeface="Times New Roman" charset="0"/>
            </a:endParaRPr>
          </a:p>
          <a:p>
            <a:pPr marL="0" indent="0">
              <a:buNone/>
            </a:pPr>
            <a:r>
              <a:rPr lang="en-US" dirty="0" smtClean="0">
                <a:latin typeface="Times New Roman" charset="0"/>
                <a:cs typeface="Times New Roman" charset="0"/>
              </a:rPr>
              <a:t>4 Determine </a:t>
            </a:r>
            <a:r>
              <a:rPr lang="en-US" dirty="0">
                <a:latin typeface="Times New Roman" charset="0"/>
                <a:cs typeface="Times New Roman" charset="0"/>
              </a:rPr>
              <a:t>the critical </a:t>
            </a:r>
            <a:r>
              <a:rPr lang="en-US" dirty="0" smtClean="0">
                <a:latin typeface="Times New Roman" charset="0"/>
                <a:cs typeface="Times New Roman" charset="0"/>
              </a:rPr>
              <a:t>values</a:t>
            </a:r>
          </a:p>
          <a:p>
            <a:pPr marL="0" indent="0">
              <a:buNone/>
            </a:pPr>
            <a:r>
              <a:rPr lang="en-US" dirty="0" smtClean="0">
                <a:latin typeface="Times New Roman" charset="0"/>
                <a:cs typeface="Times New Roman" charset="0"/>
              </a:rPr>
              <a:t>5 </a:t>
            </a:r>
            <a:r>
              <a:rPr lang="en-US" dirty="0">
                <a:latin typeface="Times New Roman" charset="0"/>
                <a:cs typeface="Times New Roman" charset="0"/>
              </a:rPr>
              <a:t>State decision rule     |t| &lt; |t</a:t>
            </a:r>
            <a:r>
              <a:rPr lang="en-US" baseline="-25000" dirty="0">
                <a:latin typeface="Times New Roman" charset="0"/>
                <a:cs typeface="Times New Roman" charset="0"/>
              </a:rPr>
              <a:t></a:t>
            </a:r>
            <a:r>
              <a:rPr lang="en-US" dirty="0">
                <a:latin typeface="Times New Roman" charset="0"/>
                <a:cs typeface="Times New Roman" charset="0"/>
              </a:rPr>
              <a:t>| </a:t>
            </a:r>
            <a:r>
              <a:rPr lang="en-US" dirty="0" smtClean="0">
                <a:latin typeface="Times New Roman" charset="0"/>
                <a:cs typeface="Times New Roman" charset="0"/>
              </a:rPr>
              <a:t>=&gt; H</a:t>
            </a:r>
            <a:r>
              <a:rPr lang="en-US" baseline="-25000" dirty="0" smtClean="0">
                <a:latin typeface="Times New Roman" charset="0"/>
                <a:cs typeface="Times New Roman" charset="0"/>
              </a:rPr>
              <a:t>0</a:t>
            </a:r>
            <a:r>
              <a:rPr lang="en-US" dirty="0" smtClean="0">
                <a:latin typeface="Times New Roman" charset="0"/>
                <a:cs typeface="Times New Roman" charset="0"/>
              </a:rPr>
              <a:t> </a:t>
            </a:r>
            <a:r>
              <a:rPr lang="en-US" dirty="0">
                <a:latin typeface="Times New Roman" charset="0"/>
                <a:cs typeface="Times New Roman" charset="0"/>
              </a:rPr>
              <a:t>is </a:t>
            </a:r>
            <a:r>
              <a:rPr lang="en-US" dirty="0" smtClean="0">
                <a:latin typeface="Times New Roman" charset="0"/>
                <a:cs typeface="Times New Roman" charset="0"/>
              </a:rPr>
              <a:t>true</a:t>
            </a:r>
          </a:p>
          <a:p>
            <a:pPr marL="0" indent="0">
              <a:buNone/>
            </a:pPr>
            <a:r>
              <a:rPr lang="en-US" dirty="0" smtClean="0">
                <a:latin typeface="Times New Roman" charset="0"/>
                <a:cs typeface="Times New Roman" charset="0"/>
              </a:rPr>
              <a:t>6 State conclusion        |-4.56| &gt; 2.36 =&gt; Reject H</a:t>
            </a:r>
            <a:r>
              <a:rPr lang="en-US" baseline="-25000" dirty="0" smtClean="0">
                <a:latin typeface="Times New Roman" charset="0"/>
                <a:cs typeface="Times New Roman" charset="0"/>
              </a:rPr>
              <a:t>0</a:t>
            </a:r>
          </a:p>
          <a:p>
            <a:pPr marL="0" indent="0">
              <a:buNone/>
            </a:pPr>
            <a:r>
              <a:rPr lang="en-US" dirty="0">
                <a:latin typeface="Times New Roman" charset="0"/>
                <a:cs typeface="Times New Roman" charset="0"/>
              </a:rPr>
              <a:t> </a:t>
            </a:r>
            <a:r>
              <a:rPr lang="en-US" dirty="0" smtClean="0">
                <a:latin typeface="Times New Roman" charset="0"/>
                <a:cs typeface="Times New Roman" charset="0"/>
              </a:rPr>
              <a:t>  Correlation is significant with 95% confidence</a:t>
            </a:r>
            <a:endParaRPr lang="en-US" dirty="0">
              <a:latin typeface="Times New Roman" charset="0"/>
              <a:cs typeface="Times New Roman" charset="0"/>
            </a:endParaRPr>
          </a:p>
          <a:p>
            <a:endParaRPr lang="en-US" dirty="0">
              <a:latin typeface="Times New Roman" charset="0"/>
              <a:cs typeface="Times New Roman" charset="0"/>
            </a:endParaRPr>
          </a:p>
          <a:p>
            <a:endParaRPr lang="en-US" dirty="0" smtClean="0">
              <a:latin typeface="Times New Roman" charset="0"/>
              <a:cs typeface="Times New Roman" charset="0"/>
            </a:endParaRPr>
          </a:p>
          <a:p>
            <a:endParaRPr lang="en-US" dirty="0" smtClean="0">
              <a:latin typeface="Times New Roman" charset="0"/>
              <a:cs typeface="Times New Roman" charset="0"/>
            </a:endParaRPr>
          </a:p>
          <a:p>
            <a:endParaRPr lang="en-US" dirty="0">
              <a:latin typeface="Times New Roman" charset="0"/>
              <a:cs typeface="Times New Roman" charset="0"/>
            </a:endParaRPr>
          </a:p>
          <a:p>
            <a:pPr marL="0" indent="0">
              <a:buNone/>
            </a:pPr>
            <a:endParaRPr lang="en-US" dirty="0">
              <a:latin typeface="Times New Roman" charset="0"/>
              <a:cs typeface="Times New Roman" charset="0"/>
            </a:endParaRPr>
          </a:p>
        </p:txBody>
      </p:sp>
    </p:spTree>
    <p:extLst>
      <p:ext uri="{BB962C8B-B14F-4D97-AF65-F5344CB8AC3E}">
        <p14:creationId xmlns:p14="http://schemas.microsoft.com/office/powerpoint/2010/main" val="2776939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limits of correlation</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42</a:t>
            </a:fld>
            <a:endParaRPr lang="en-US" dirty="0"/>
          </a:p>
        </p:txBody>
      </p:sp>
    </p:spTree>
    <p:extLst>
      <p:ext uri="{BB962C8B-B14F-4D97-AF65-F5344CB8AC3E}">
        <p14:creationId xmlns:p14="http://schemas.microsoft.com/office/powerpoint/2010/main" val="5707500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Correlation is not Causation</a:t>
            </a:r>
            <a:endParaRPr lang="en-US" dirty="0"/>
          </a:p>
        </p:txBody>
      </p:sp>
      <p:sp>
        <p:nvSpPr>
          <p:cNvPr id="51203" name="Rectangle 3"/>
          <p:cNvSpPr>
            <a:spLocks noGrp="1" noChangeArrowheads="1"/>
          </p:cNvSpPr>
          <p:nvPr>
            <p:ph type="body" idx="1"/>
          </p:nvPr>
        </p:nvSpPr>
        <p:spPr/>
        <p:txBody>
          <a:bodyPr/>
          <a:lstStyle/>
          <a:p>
            <a:pPr marL="0" indent="0">
              <a:buNone/>
            </a:pPr>
            <a:r>
              <a:rPr lang="en-US" dirty="0" smtClean="0"/>
              <a:t>There is a 0.91 correlation between ice cream consumption and drowning deaths.</a:t>
            </a:r>
          </a:p>
          <a:p>
            <a:pPr lvl="2"/>
            <a:r>
              <a:rPr lang="en-US" dirty="0" smtClean="0"/>
              <a:t>Does eating ice cream cause drowning?  </a:t>
            </a:r>
          </a:p>
          <a:p>
            <a:pPr lvl="2"/>
            <a:r>
              <a:rPr lang="en-US" dirty="0" smtClean="0"/>
              <a:t>Does grief cause us to eat more ice cream?</a:t>
            </a:r>
          </a:p>
        </p:txBody>
      </p:sp>
      <p:sp>
        <p:nvSpPr>
          <p:cNvPr id="4" name="Rectangle 3"/>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38307388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Correlation is not Causation</a:t>
            </a:r>
            <a:endParaRPr lang="en-US" dirty="0"/>
          </a:p>
        </p:txBody>
      </p:sp>
      <p:sp>
        <p:nvSpPr>
          <p:cNvPr id="51203" name="Rectangle 3"/>
          <p:cNvSpPr>
            <a:spLocks noGrp="1" noChangeArrowheads="1"/>
          </p:cNvSpPr>
          <p:nvPr>
            <p:ph type="body" idx="1"/>
          </p:nvPr>
        </p:nvSpPr>
        <p:spPr/>
        <p:txBody>
          <a:bodyPr/>
          <a:lstStyle/>
          <a:p>
            <a:pPr marL="0" indent="0">
              <a:buNone/>
            </a:pPr>
            <a:r>
              <a:rPr lang="en-US" dirty="0" err="1" smtClean="0"/>
              <a:t>Armspan</a:t>
            </a:r>
            <a:r>
              <a:rPr lang="en-US" dirty="0" smtClean="0"/>
              <a:t> and height are strongly correlated. </a:t>
            </a:r>
          </a:p>
        </p:txBody>
      </p:sp>
      <p:pic>
        <p:nvPicPr>
          <p:cNvPr id="6" name="Picture 5" descr="stats --height and armsp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943" y="2277429"/>
            <a:ext cx="6224809"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12656772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smtClean="0"/>
              <a:t>The Limitations of Correlation</a:t>
            </a:r>
            <a:endParaRPr lang="en-US" dirty="0"/>
          </a:p>
        </p:txBody>
      </p:sp>
      <p:pic>
        <p:nvPicPr>
          <p:cNvPr id="53252" name="Picture 4" descr="Nolan_fig05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2286000"/>
            <a:ext cx="3006725"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5"/>
          <p:cNvSpPr txBox="1">
            <a:spLocks noChangeArrowheads="1"/>
          </p:cNvSpPr>
          <p:nvPr/>
        </p:nvSpPr>
        <p:spPr bwMode="auto">
          <a:xfrm>
            <a:off x="5659773" y="2314357"/>
            <a:ext cx="31496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ＭＳ Ｐゴシック" charset="0"/>
                <a:cs typeface="Arial" charset="0"/>
              </a:defRPr>
            </a:lvl1pPr>
            <a:lvl2pPr marL="742950" indent="-285750" eaLnBrk="0" hangingPunct="0">
              <a:defRPr b="1">
                <a:solidFill>
                  <a:schemeClr val="tx1"/>
                </a:solidFill>
                <a:latin typeface="Arial" charset="0"/>
                <a:ea typeface="Arial" charset="0"/>
                <a:cs typeface="Arial" charset="0"/>
              </a:defRPr>
            </a:lvl2pPr>
            <a:lvl3pPr marL="1143000" indent="-228600" eaLnBrk="0" hangingPunct="0">
              <a:defRPr b="1">
                <a:solidFill>
                  <a:schemeClr val="tx1"/>
                </a:solidFill>
                <a:latin typeface="Arial" charset="0"/>
                <a:ea typeface="Arial" charset="0"/>
                <a:cs typeface="Arial" charset="0"/>
              </a:defRPr>
            </a:lvl3pPr>
            <a:lvl4pPr marL="1600200" indent="-228600" eaLnBrk="0" hangingPunct="0">
              <a:defRPr b="1">
                <a:solidFill>
                  <a:schemeClr val="tx1"/>
                </a:solidFill>
                <a:latin typeface="Arial" charset="0"/>
                <a:ea typeface="Arial" charset="0"/>
                <a:cs typeface="Arial" charset="0"/>
              </a:defRPr>
            </a:lvl4pPr>
            <a:lvl5pPr marL="2057400" indent="-228600" eaLnBrk="0" hangingPunct="0">
              <a:defRPr b="1">
                <a:solidFill>
                  <a:schemeClr val="tx1"/>
                </a:solidFill>
                <a:latin typeface="Arial" charset="0"/>
                <a:ea typeface="Arial" charset="0"/>
                <a:cs typeface="Arial" charset="0"/>
              </a:defRPr>
            </a:lvl5pPr>
            <a:lvl6pPr marL="2514600" indent="-228600" eaLnBrk="0" fontAlgn="base" hangingPunct="0">
              <a:spcBef>
                <a:spcPct val="0"/>
              </a:spcBef>
              <a:spcAft>
                <a:spcPct val="0"/>
              </a:spcAft>
              <a:defRPr b="1">
                <a:solidFill>
                  <a:schemeClr val="tx1"/>
                </a:solidFill>
                <a:latin typeface="Arial" charset="0"/>
                <a:ea typeface="Arial" charset="0"/>
                <a:cs typeface="Arial" charset="0"/>
              </a:defRPr>
            </a:lvl6pPr>
            <a:lvl7pPr marL="2971800" indent="-228600" eaLnBrk="0" fontAlgn="base" hangingPunct="0">
              <a:spcBef>
                <a:spcPct val="0"/>
              </a:spcBef>
              <a:spcAft>
                <a:spcPct val="0"/>
              </a:spcAft>
              <a:defRPr b="1">
                <a:solidFill>
                  <a:schemeClr val="tx1"/>
                </a:solidFill>
                <a:latin typeface="Arial" charset="0"/>
                <a:ea typeface="Arial" charset="0"/>
                <a:cs typeface="Arial" charset="0"/>
              </a:defRPr>
            </a:lvl7pPr>
            <a:lvl8pPr marL="3429000" indent="-228600" eaLnBrk="0" fontAlgn="base" hangingPunct="0">
              <a:spcBef>
                <a:spcPct val="0"/>
              </a:spcBef>
              <a:spcAft>
                <a:spcPct val="0"/>
              </a:spcAft>
              <a:defRPr b="1">
                <a:solidFill>
                  <a:schemeClr val="tx1"/>
                </a:solidFill>
                <a:latin typeface="Arial" charset="0"/>
                <a:ea typeface="Arial" charset="0"/>
                <a:cs typeface="Arial" charset="0"/>
              </a:defRPr>
            </a:lvl8pPr>
            <a:lvl9pPr marL="3886200" indent="-228600" eaLnBrk="0" fontAlgn="base" hangingPunct="0">
              <a:spcBef>
                <a:spcPct val="0"/>
              </a:spcBef>
              <a:spcAft>
                <a:spcPct val="0"/>
              </a:spcAft>
              <a:defRPr b="1">
                <a:solidFill>
                  <a:schemeClr val="tx1"/>
                </a:solidFill>
                <a:latin typeface="Arial" charset="0"/>
                <a:ea typeface="Arial" charset="0"/>
                <a:cs typeface="Arial" charset="0"/>
              </a:defRPr>
            </a:lvl9pPr>
          </a:lstStyle>
          <a:p>
            <a:pPr eaLnBrk="1" hangingPunct="1">
              <a:spcBef>
                <a:spcPct val="50000"/>
              </a:spcBef>
            </a:pPr>
            <a:r>
              <a:rPr lang="en-US" sz="2800" dirty="0">
                <a:solidFill>
                  <a:srgbClr val="535353"/>
                </a:solidFill>
              </a:rPr>
              <a:t>Three Possible Causal Explanations for a Correlation</a:t>
            </a:r>
          </a:p>
        </p:txBody>
      </p:sp>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2636835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a:t>Partial Correlation</a:t>
            </a:r>
          </a:p>
        </p:txBody>
      </p:sp>
      <p:sp>
        <p:nvSpPr>
          <p:cNvPr id="67587" name="Content Placeholder 2"/>
          <p:cNvSpPr>
            <a:spLocks noGrp="1"/>
          </p:cNvSpPr>
          <p:nvPr>
            <p:ph idx="1"/>
          </p:nvPr>
        </p:nvSpPr>
        <p:spPr>
          <a:xfrm>
            <a:off x="1128943" y="1580453"/>
            <a:ext cx="7048804" cy="4379976"/>
          </a:xfrm>
        </p:spPr>
        <p:txBody>
          <a:bodyPr/>
          <a:lstStyle/>
          <a:p>
            <a:pPr marL="0" indent="0">
              <a:buNone/>
            </a:pPr>
            <a:r>
              <a:rPr lang="en-US" dirty="0">
                <a:latin typeface="Times New Roman" charset="0"/>
                <a:cs typeface="Times New Roman" charset="0"/>
              </a:rPr>
              <a:t>Q</a:t>
            </a:r>
            <a:r>
              <a:rPr lang="en-US" dirty="0" smtClean="0">
                <a:latin typeface="Times New Roman" charset="0"/>
                <a:cs typeface="Times New Roman" charset="0"/>
              </a:rPr>
              <a:t>uantifies </a:t>
            </a:r>
            <a:r>
              <a:rPr lang="en-US" dirty="0">
                <a:latin typeface="Times New Roman" charset="0"/>
                <a:cs typeface="Times New Roman" charset="0"/>
              </a:rPr>
              <a:t>the degree of association between two variables after statistically removing the association of a third variable with both of those two variables</a:t>
            </a:r>
            <a:r>
              <a:rPr lang="en-US" dirty="0" smtClean="0">
                <a:latin typeface="Times New Roman" charset="0"/>
                <a:cs typeface="Times New Roman" charset="0"/>
              </a:rPr>
              <a:t>.</a:t>
            </a:r>
          </a:p>
          <a:p>
            <a:pPr marL="0" indent="0">
              <a:buNone/>
            </a:pPr>
            <a:r>
              <a:rPr lang="en-US" i="1" dirty="0" smtClean="0">
                <a:latin typeface="Times New Roman" charset="0"/>
                <a:cs typeface="Times New Roman" charset="0"/>
              </a:rPr>
              <a:t>e.g.</a:t>
            </a:r>
            <a:r>
              <a:rPr lang="en-US" i="1" dirty="0">
                <a:latin typeface="Times New Roman" charset="0"/>
                <a:cs typeface="Times New Roman" charset="0"/>
              </a:rPr>
              <a:t>, </a:t>
            </a:r>
            <a:r>
              <a:rPr lang="en-US" dirty="0" smtClean="0">
                <a:latin typeface="Times New Roman" charset="0"/>
                <a:cs typeface="Times New Roman" charset="0"/>
              </a:rPr>
              <a:t>number </a:t>
            </a:r>
            <a:r>
              <a:rPr lang="en-US" dirty="0">
                <a:latin typeface="Times New Roman" charset="0"/>
                <a:cs typeface="Times New Roman" charset="0"/>
              </a:rPr>
              <a:t>of </a:t>
            </a:r>
            <a:br>
              <a:rPr lang="en-US" dirty="0">
                <a:latin typeface="Times New Roman" charset="0"/>
                <a:cs typeface="Times New Roman" charset="0"/>
              </a:rPr>
            </a:br>
            <a:r>
              <a:rPr lang="en-US" dirty="0" smtClean="0">
                <a:latin typeface="Times New Roman" charset="0"/>
                <a:cs typeface="Times New Roman" charset="0"/>
              </a:rPr>
              <a:t>absences </a:t>
            </a:r>
            <a:r>
              <a:rPr lang="en-US" dirty="0">
                <a:latin typeface="Times New Roman" charset="0"/>
                <a:cs typeface="Times New Roman" charset="0"/>
              </a:rPr>
              <a:t>and exam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grade</a:t>
            </a:r>
            <a:r>
              <a:rPr lang="en-US" dirty="0">
                <a:latin typeface="Times New Roman" charset="0"/>
                <a:cs typeface="Times New Roman" charset="0"/>
              </a:rPr>
              <a:t>, over and above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the </a:t>
            </a:r>
            <a:r>
              <a:rPr lang="en-US" dirty="0">
                <a:latin typeface="Times New Roman" charset="0"/>
                <a:cs typeface="Times New Roman" charset="0"/>
              </a:rPr>
              <a:t>correlation of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percentage </a:t>
            </a:r>
            <a:r>
              <a:rPr lang="en-US" dirty="0">
                <a:latin typeface="Times New Roman" charset="0"/>
                <a:cs typeface="Times New Roman" charset="0"/>
              </a:rPr>
              <a:t>of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completed </a:t>
            </a:r>
            <a:r>
              <a:rPr lang="en-US" dirty="0">
                <a:latin typeface="Times New Roman" charset="0"/>
                <a:cs typeface="Times New Roman" charset="0"/>
              </a:rPr>
              <a:t>homework </a:t>
            </a:r>
            <a:r>
              <a:rPr lang="en-US" dirty="0" smtClean="0">
                <a:latin typeface="Times New Roman" charset="0"/>
                <a:cs typeface="Times New Roman" charset="0"/>
              </a:rPr>
              <a:t/>
            </a:r>
            <a:br>
              <a:rPr lang="en-US" dirty="0" smtClean="0">
                <a:latin typeface="Times New Roman" charset="0"/>
                <a:cs typeface="Times New Roman" charset="0"/>
              </a:rPr>
            </a:br>
            <a:r>
              <a:rPr lang="en-US" dirty="0" smtClean="0">
                <a:latin typeface="Times New Roman" charset="0"/>
                <a:cs typeface="Times New Roman" charset="0"/>
              </a:rPr>
              <a:t>assignments </a:t>
            </a:r>
            <a:r>
              <a:rPr lang="en-US" dirty="0">
                <a:latin typeface="Times New Roman" charset="0"/>
                <a:cs typeface="Times New Roman" charset="0"/>
              </a:rPr>
              <a:t>with these variables.</a:t>
            </a:r>
          </a:p>
          <a:p>
            <a:pPr marL="0" indent="0">
              <a:buNone/>
            </a:pPr>
            <a:endParaRPr lang="en-US" dirty="0">
              <a:latin typeface="Times New Roman" charset="0"/>
              <a:cs typeface="Times New Roman" charset="0"/>
            </a:endParaRPr>
          </a:p>
          <a:p>
            <a:pPr marL="0" indent="0">
              <a:buNone/>
            </a:pPr>
            <a:endParaRPr lang="en-US" i="1" dirty="0">
              <a:latin typeface="Times New Roman" charset="0"/>
              <a:cs typeface="Times New Roman" charset="0"/>
            </a:endParaRPr>
          </a:p>
        </p:txBody>
      </p:sp>
      <p:pic>
        <p:nvPicPr>
          <p:cNvPr id="4" name="Content Placeholder 3" descr="Fig 15-11.t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4419600" y="2832100"/>
            <a:ext cx="3429000" cy="3240088"/>
          </a:xfrm>
          <a:prstGeom prst="rect">
            <a:avLst/>
          </a:prstGeom>
        </p:spPr>
      </p:pic>
      <p:sp>
        <p:nvSpPr>
          <p:cNvPr id="5" name="Rectangle 4"/>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29931377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smtClean="0"/>
              <a:t>Example</a:t>
            </a:r>
            <a:endParaRPr lang="en-US" dirty="0"/>
          </a:p>
        </p:txBody>
      </p:sp>
      <p:sp>
        <p:nvSpPr>
          <p:cNvPr id="73731" name="Rectangle 3"/>
          <p:cNvSpPr>
            <a:spLocks noGrp="1" noChangeArrowheads="1"/>
          </p:cNvSpPr>
          <p:nvPr>
            <p:ph idx="1"/>
          </p:nvPr>
        </p:nvSpPr>
        <p:spPr/>
        <p:txBody>
          <a:bodyPr/>
          <a:lstStyle/>
          <a:p>
            <a:pPr>
              <a:lnSpc>
                <a:spcPct val="80000"/>
              </a:lnSpc>
            </a:pPr>
            <a:r>
              <a:rPr lang="en-US" sz="2400" dirty="0">
                <a:latin typeface="Times New Roman" charset="0"/>
                <a:cs typeface="Times New Roman" charset="0"/>
              </a:rPr>
              <a:t>A study of graduates</a:t>
            </a:r>
            <a:r>
              <a:rPr lang="ja-JP" altLang="en-US" sz="2400" dirty="0">
                <a:latin typeface="Times New Roman" charset="0"/>
                <a:cs typeface="Times New Roman" charset="0"/>
              </a:rPr>
              <a:t>’</a:t>
            </a:r>
            <a:r>
              <a:rPr lang="en-US" sz="2400" dirty="0">
                <a:latin typeface="Times New Roman" charset="0"/>
                <a:cs typeface="Times New Roman" charset="0"/>
              </a:rPr>
              <a:t> salaries showed negative association between economists</a:t>
            </a:r>
            <a:r>
              <a:rPr lang="ja-JP" altLang="en-US" sz="2400" dirty="0">
                <a:latin typeface="Times New Roman" charset="0"/>
                <a:cs typeface="Times New Roman" charset="0"/>
              </a:rPr>
              <a:t>’</a:t>
            </a:r>
            <a:r>
              <a:rPr lang="en-US" sz="2400" dirty="0">
                <a:latin typeface="Times New Roman" charset="0"/>
                <a:cs typeface="Times New Roman" charset="0"/>
              </a:rPr>
              <a:t> starting salary and the level of the degree</a:t>
            </a:r>
          </a:p>
          <a:p>
            <a:pPr lvl="1">
              <a:lnSpc>
                <a:spcPct val="80000"/>
              </a:lnSpc>
            </a:pPr>
            <a:r>
              <a:rPr lang="en-US" sz="2000" dirty="0" smtClean="0">
                <a:latin typeface="Times New Roman" charset="0"/>
                <a:cs typeface="Times New Roman" charset="0"/>
              </a:rPr>
              <a:t>PhDs </a:t>
            </a:r>
            <a:r>
              <a:rPr lang="en-US" sz="2000" dirty="0">
                <a:latin typeface="Times New Roman" charset="0"/>
                <a:cs typeface="Times New Roman" charset="0"/>
              </a:rPr>
              <a:t>earned less than Masters degree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holders</a:t>
            </a:r>
            <a:r>
              <a:rPr lang="en-US" sz="2000" dirty="0">
                <a:latin typeface="Times New Roman" charset="0"/>
                <a:cs typeface="Times New Roman" charset="0"/>
              </a:rPr>
              <a:t>, who in turn earned less than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those </a:t>
            </a:r>
            <a:r>
              <a:rPr lang="en-US" sz="2000" dirty="0">
                <a:latin typeface="Times New Roman" charset="0"/>
                <a:cs typeface="Times New Roman" charset="0"/>
              </a:rPr>
              <a:t>with just a Bachelor</a:t>
            </a:r>
            <a:r>
              <a:rPr lang="ja-JP" altLang="en-US" sz="2000" dirty="0">
                <a:latin typeface="Times New Roman" charset="0"/>
                <a:cs typeface="Times New Roman" charset="0"/>
              </a:rPr>
              <a:t>’</a:t>
            </a:r>
            <a:r>
              <a:rPr lang="en-US" sz="2000" dirty="0">
                <a:latin typeface="Times New Roman" charset="0"/>
                <a:cs typeface="Times New Roman" charset="0"/>
              </a:rPr>
              <a:t>s degree</a:t>
            </a:r>
          </a:p>
          <a:p>
            <a:pPr lvl="1">
              <a:lnSpc>
                <a:spcPct val="80000"/>
              </a:lnSpc>
            </a:pPr>
            <a:r>
              <a:rPr lang="en-US" sz="2000" dirty="0">
                <a:latin typeface="Times New Roman" charset="0"/>
                <a:cs typeface="Times New Roman" charset="0"/>
              </a:rPr>
              <a:t>Why?</a:t>
            </a:r>
          </a:p>
          <a:p>
            <a:pPr>
              <a:lnSpc>
                <a:spcPct val="80000"/>
              </a:lnSpc>
            </a:pPr>
            <a:r>
              <a:rPr lang="en-US" sz="2400" dirty="0">
                <a:latin typeface="Times New Roman" charset="0"/>
                <a:cs typeface="Times New Roman" charset="0"/>
              </a:rPr>
              <a:t>The data was split into three </a:t>
            </a:r>
            <a:r>
              <a:rPr lang="en-US" sz="2400" dirty="0" smtClean="0">
                <a:latin typeface="Times New Roman" charset="0"/>
                <a:cs typeface="Times New Roman" charset="0"/>
              </a:rPr>
              <a:t/>
            </a:r>
            <a:br>
              <a:rPr lang="en-US" sz="2400" dirty="0" smtClean="0">
                <a:latin typeface="Times New Roman" charset="0"/>
                <a:cs typeface="Times New Roman" charset="0"/>
              </a:rPr>
            </a:br>
            <a:r>
              <a:rPr lang="en-US" sz="2400" dirty="0" smtClean="0">
                <a:latin typeface="Times New Roman" charset="0"/>
                <a:cs typeface="Times New Roman" charset="0"/>
              </a:rPr>
              <a:t>employment </a:t>
            </a:r>
            <a:r>
              <a:rPr lang="en-US" sz="2400" dirty="0">
                <a:latin typeface="Times New Roman" charset="0"/>
                <a:cs typeface="Times New Roman" charset="0"/>
              </a:rPr>
              <a:t>sectors</a:t>
            </a:r>
          </a:p>
          <a:p>
            <a:pPr lvl="1">
              <a:lnSpc>
                <a:spcPct val="80000"/>
              </a:lnSpc>
            </a:pPr>
            <a:r>
              <a:rPr lang="en-US" sz="2000" dirty="0">
                <a:latin typeface="Times New Roman" charset="0"/>
                <a:cs typeface="Times New Roman" charset="0"/>
              </a:rPr>
              <a:t>Teaching, government and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private </a:t>
            </a:r>
            <a:r>
              <a:rPr lang="en-US" sz="2000" dirty="0">
                <a:latin typeface="Times New Roman" charset="0"/>
                <a:cs typeface="Times New Roman" charset="0"/>
              </a:rPr>
              <a:t>industry</a:t>
            </a:r>
          </a:p>
          <a:p>
            <a:pPr lvl="1">
              <a:lnSpc>
                <a:spcPct val="80000"/>
              </a:lnSpc>
            </a:pPr>
            <a:r>
              <a:rPr lang="en-US" sz="2000" dirty="0">
                <a:latin typeface="Times New Roman" charset="0"/>
                <a:cs typeface="Times New Roman" charset="0"/>
              </a:rPr>
              <a:t>Each sector showed a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positive relationship</a:t>
            </a:r>
            <a:endParaRPr lang="en-US" sz="2000" dirty="0">
              <a:latin typeface="Times New Roman" charset="0"/>
              <a:cs typeface="Times New Roman" charset="0"/>
            </a:endParaRPr>
          </a:p>
          <a:p>
            <a:pPr lvl="1">
              <a:lnSpc>
                <a:spcPct val="80000"/>
              </a:lnSpc>
            </a:pPr>
            <a:r>
              <a:rPr lang="en-US" sz="2000" dirty="0">
                <a:latin typeface="Times New Roman" charset="0"/>
                <a:cs typeface="Times New Roman" charset="0"/>
              </a:rPr>
              <a:t>Employer type was confounded with </a:t>
            </a:r>
            <a:r>
              <a:rPr lang="en-US" sz="2000" dirty="0" smtClean="0">
                <a:latin typeface="Times New Roman" charset="0"/>
                <a:cs typeface="Times New Roman" charset="0"/>
              </a:rPr>
              <a:t/>
            </a:r>
            <a:br>
              <a:rPr lang="en-US" sz="2000" dirty="0" smtClean="0">
                <a:latin typeface="Times New Roman" charset="0"/>
                <a:cs typeface="Times New Roman" charset="0"/>
              </a:rPr>
            </a:br>
            <a:r>
              <a:rPr lang="en-US" sz="2000" dirty="0" smtClean="0">
                <a:latin typeface="Times New Roman" charset="0"/>
                <a:cs typeface="Times New Roman" charset="0"/>
              </a:rPr>
              <a:t>degree </a:t>
            </a:r>
            <a:r>
              <a:rPr lang="en-US" sz="2000" dirty="0">
                <a:latin typeface="Times New Roman" charset="0"/>
                <a:cs typeface="Times New Roman" charset="0"/>
              </a:rPr>
              <a:t>level</a:t>
            </a:r>
          </a:p>
        </p:txBody>
      </p:sp>
      <p:sp>
        <p:nvSpPr>
          <p:cNvPr id="4" name="Half Frame 3"/>
          <p:cNvSpPr/>
          <p:nvPr/>
        </p:nvSpPr>
        <p:spPr bwMode="auto">
          <a:xfrm rot="16200000">
            <a:off x="5789805" y="2995902"/>
            <a:ext cx="3352800" cy="3355589"/>
          </a:xfrm>
          <a:prstGeom prst="halfFrame">
            <a:avLst>
              <a:gd name="adj1" fmla="val 792"/>
              <a:gd name="adj2" fmla="val 916"/>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a:lstStyle/>
          <a:p>
            <a:pPr>
              <a:defRPr/>
            </a:pPr>
            <a:endParaRPr lang="en-US">
              <a:latin typeface="Arial" pitchFamily="34" charset="0"/>
              <a:ea typeface="+mn-ea"/>
              <a:cs typeface="Arial" pitchFamily="34" charset="0"/>
            </a:endParaRPr>
          </a:p>
        </p:txBody>
      </p:sp>
      <p:sp>
        <p:nvSpPr>
          <p:cNvPr id="73733" name="Oval 4"/>
          <p:cNvSpPr>
            <a:spLocks noChangeArrowheads="1"/>
          </p:cNvSpPr>
          <p:nvPr/>
        </p:nvSpPr>
        <p:spPr bwMode="auto">
          <a:xfrm rot="1257787">
            <a:off x="5837035" y="4225603"/>
            <a:ext cx="3328988" cy="145415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endParaRPr lang="en-US"/>
          </a:p>
        </p:txBody>
      </p:sp>
      <p:grpSp>
        <p:nvGrpSpPr>
          <p:cNvPr id="2" name="Group 12"/>
          <p:cNvGrpSpPr>
            <a:grpSpLocks/>
          </p:cNvGrpSpPr>
          <p:nvPr/>
        </p:nvGrpSpPr>
        <p:grpSpPr bwMode="auto">
          <a:xfrm>
            <a:off x="5848529" y="4130772"/>
            <a:ext cx="3167063" cy="1685925"/>
            <a:chOff x="5673567" y="2362227"/>
            <a:chExt cx="3166573" cy="1686590"/>
          </a:xfrm>
        </p:grpSpPr>
        <p:sp>
          <p:nvSpPr>
            <p:cNvPr id="73735" name="Oval 5"/>
            <p:cNvSpPr>
              <a:spLocks noChangeArrowheads="1"/>
            </p:cNvSpPr>
            <p:nvPr/>
          </p:nvSpPr>
          <p:spPr bwMode="auto">
            <a:xfrm rot="-1703710">
              <a:off x="5673567" y="2362227"/>
              <a:ext cx="1066800" cy="416109"/>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73736" name="Oval 6"/>
            <p:cNvSpPr>
              <a:spLocks noChangeArrowheads="1"/>
            </p:cNvSpPr>
            <p:nvPr/>
          </p:nvSpPr>
          <p:spPr bwMode="auto">
            <a:xfrm rot="-1703710">
              <a:off x="5915086" y="2594429"/>
              <a:ext cx="1471122" cy="452346"/>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73737" name="Oval 9"/>
            <p:cNvSpPr>
              <a:spLocks noChangeArrowheads="1"/>
            </p:cNvSpPr>
            <p:nvPr/>
          </p:nvSpPr>
          <p:spPr bwMode="auto">
            <a:xfrm rot="-1703710">
              <a:off x="6276558" y="2873343"/>
              <a:ext cx="1672219" cy="53340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73738" name="Oval 10"/>
            <p:cNvSpPr>
              <a:spLocks noChangeArrowheads="1"/>
            </p:cNvSpPr>
            <p:nvPr/>
          </p:nvSpPr>
          <p:spPr bwMode="auto">
            <a:xfrm rot="-1703710">
              <a:off x="6919808" y="3173355"/>
              <a:ext cx="1599746" cy="53340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73739" name="Oval 11"/>
            <p:cNvSpPr>
              <a:spLocks noChangeArrowheads="1"/>
            </p:cNvSpPr>
            <p:nvPr/>
          </p:nvSpPr>
          <p:spPr bwMode="auto">
            <a:xfrm rot="-1703710">
              <a:off x="7773340" y="3462407"/>
              <a:ext cx="1066800" cy="58641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grpSp>
      <p:sp>
        <p:nvSpPr>
          <p:cNvPr id="12" name="Rectangle 11"/>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endParaRPr lang="en-US" dirty="0"/>
          </a:p>
        </p:txBody>
      </p:sp>
    </p:spTree>
    <p:extLst>
      <p:ext uri="{BB962C8B-B14F-4D97-AF65-F5344CB8AC3E}">
        <p14:creationId xmlns:p14="http://schemas.microsoft.com/office/powerpoint/2010/main" val="23306381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Simpson</a:t>
            </a:r>
            <a:r>
              <a:rPr lang="ja-JP" altLang="en-US" dirty="0" smtClean="0"/>
              <a:t>’</a:t>
            </a:r>
            <a:r>
              <a:rPr lang="en-US" dirty="0" smtClean="0"/>
              <a:t>s Paradox</a:t>
            </a:r>
            <a:endParaRPr lang="en-US" dirty="0"/>
          </a:p>
        </p:txBody>
      </p:sp>
      <p:sp>
        <p:nvSpPr>
          <p:cNvPr id="72707" name="Rectangle 3"/>
          <p:cNvSpPr>
            <a:spLocks noGrp="1" noChangeArrowheads="1"/>
          </p:cNvSpPr>
          <p:nvPr>
            <p:ph type="body" idx="1"/>
          </p:nvPr>
        </p:nvSpPr>
        <p:spPr/>
        <p:txBody>
          <a:bodyPr/>
          <a:lstStyle/>
          <a:p>
            <a:pPr marL="0" indent="0">
              <a:buNone/>
            </a:pPr>
            <a:r>
              <a:rPr lang="en-US" dirty="0">
                <a:latin typeface="Times New Roman" charset="0"/>
                <a:cs typeface="Times New Roman" charset="0"/>
              </a:rPr>
              <a:t>http://</a:t>
            </a:r>
            <a:r>
              <a:rPr lang="en-US" dirty="0" err="1">
                <a:latin typeface="Times New Roman" charset="0"/>
                <a:cs typeface="Times New Roman" charset="0"/>
              </a:rPr>
              <a:t>en.wikipedia.org</a:t>
            </a:r>
            <a:r>
              <a:rPr lang="en-US" dirty="0">
                <a:latin typeface="Times New Roman" charset="0"/>
                <a:cs typeface="Times New Roman" charset="0"/>
              </a:rPr>
              <a:t>/wiki/</a:t>
            </a:r>
            <a:r>
              <a:rPr lang="en-US" dirty="0" err="1">
                <a:latin typeface="Times New Roman" charset="0"/>
                <a:cs typeface="Times New Roman" charset="0"/>
              </a:rPr>
              <a:t>Simpson's_paradox</a:t>
            </a:r>
            <a:endParaRPr lang="en-US" dirty="0">
              <a:latin typeface="Times New Roman" charset="0"/>
              <a:cs typeface="Times New Roman" charset="0"/>
            </a:endParaRPr>
          </a:p>
          <a:p>
            <a:pPr marL="0" indent="0">
              <a:buNone/>
            </a:pPr>
            <a:r>
              <a:rPr lang="en-US" dirty="0" smtClean="0">
                <a:latin typeface="Times New Roman" charset="0"/>
                <a:cs typeface="Times New Roman" charset="0"/>
              </a:rPr>
              <a:t>Introducing </a:t>
            </a:r>
            <a:r>
              <a:rPr lang="en-US" dirty="0">
                <a:latin typeface="Times New Roman" charset="0"/>
                <a:cs typeface="Times New Roman" charset="0"/>
              </a:rPr>
              <a:t>another variable </a:t>
            </a:r>
            <a:r>
              <a:rPr lang="en-US" dirty="0" smtClean="0">
                <a:latin typeface="Times New Roman" charset="0"/>
                <a:cs typeface="Times New Roman" charset="0"/>
              </a:rPr>
              <a:t>may change our understanding </a:t>
            </a:r>
            <a:r>
              <a:rPr lang="en-US" dirty="0">
                <a:latin typeface="Times New Roman" charset="0"/>
                <a:cs typeface="Times New Roman" charset="0"/>
              </a:rPr>
              <a:t>of the </a:t>
            </a:r>
            <a:r>
              <a:rPr lang="en-US" dirty="0" smtClean="0">
                <a:latin typeface="Times New Roman" charset="0"/>
                <a:cs typeface="Times New Roman" charset="0"/>
              </a:rPr>
              <a:t>data</a:t>
            </a:r>
          </a:p>
          <a:p>
            <a:pPr marL="0" indent="0">
              <a:buNone/>
            </a:pPr>
            <a:r>
              <a:rPr lang="en-US" dirty="0" smtClean="0">
                <a:latin typeface="Times New Roman" charset="0"/>
                <a:cs typeface="Times New Roman" charset="0"/>
              </a:rPr>
              <a:t>It may even reverse </a:t>
            </a:r>
            <a:r>
              <a:rPr lang="en-US" dirty="0">
                <a:latin typeface="Times New Roman" charset="0"/>
                <a:cs typeface="Times New Roman" charset="0"/>
              </a:rPr>
              <a:t>the initial </a:t>
            </a:r>
            <a:r>
              <a:rPr lang="en-US" dirty="0" smtClean="0">
                <a:latin typeface="Times New Roman" charset="0"/>
                <a:cs typeface="Times New Roman" charset="0"/>
              </a:rPr>
              <a:t>conclusions</a:t>
            </a:r>
          </a:p>
          <a:p>
            <a:pPr marL="0" indent="0">
              <a:buNone/>
            </a:pPr>
            <a:endParaRPr lang="en-US" dirty="0">
              <a:latin typeface="Times New Roman" charset="0"/>
              <a:cs typeface="Times New Roman" charset="0"/>
            </a:endParaRPr>
          </a:p>
          <a:p>
            <a:pPr marL="0" indent="0">
              <a:buNone/>
            </a:pPr>
            <a:endParaRPr lang="en-US" dirty="0">
              <a:latin typeface="Times New Roman" charset="0"/>
              <a:cs typeface="Times New Roman" charset="0"/>
            </a:endParaRPr>
          </a:p>
          <a:p>
            <a:endParaRPr lang="en-US" dirty="0">
              <a:latin typeface="Times New Roman" charset="0"/>
              <a:cs typeface="Times New Roman" charset="0"/>
            </a:endParaRPr>
          </a:p>
        </p:txBody>
      </p:sp>
    </p:spTree>
    <p:extLst>
      <p:ext uri="{BB962C8B-B14F-4D97-AF65-F5344CB8AC3E}">
        <p14:creationId xmlns:p14="http://schemas.microsoft.com/office/powerpoint/2010/main" val="328711419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situation where the subgroups are </a:t>
            </a:r>
            <a:r>
              <a:rPr lang="en-US" i="1" dirty="0" smtClean="0"/>
              <a:t>always </a:t>
            </a:r>
            <a:r>
              <a:rPr lang="en-US" dirty="0" smtClean="0"/>
              <a:t>the way to go</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054669070"/>
              </p:ext>
            </p:extLst>
          </p:nvPr>
        </p:nvGraphicFramePr>
        <p:xfrm>
          <a:off x="1128713" y="1847850"/>
          <a:ext cx="7048500" cy="202184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endParaRPr lang="en-US" dirty="0"/>
                    </a:p>
                  </a:txBody>
                  <a:tcPr/>
                </a:tc>
                <a:tc>
                  <a:txBody>
                    <a:bodyPr/>
                    <a:lstStyle/>
                    <a:p>
                      <a:r>
                        <a:rPr lang="en-US" dirty="0" smtClean="0"/>
                        <a:t>Treatment A</a:t>
                      </a:r>
                      <a:endParaRPr lang="en-US" dirty="0"/>
                    </a:p>
                  </a:txBody>
                  <a:tcPr/>
                </a:tc>
                <a:tc>
                  <a:txBody>
                    <a:bodyPr/>
                    <a:lstStyle/>
                    <a:p>
                      <a:r>
                        <a:rPr lang="en-US" dirty="0" smtClean="0"/>
                        <a:t>Treatment B</a:t>
                      </a:r>
                      <a:endParaRPr lang="en-US" dirty="0"/>
                    </a:p>
                  </a:txBody>
                  <a:tcPr/>
                </a:tc>
              </a:tr>
              <a:tr h="370840">
                <a:tc>
                  <a:txBody>
                    <a:bodyPr/>
                    <a:lstStyle/>
                    <a:p>
                      <a:r>
                        <a:rPr lang="en-US" dirty="0" smtClean="0"/>
                        <a:t>Small Stones</a:t>
                      </a:r>
                    </a:p>
                  </a:txBody>
                  <a:tcPr/>
                </a:tc>
                <a:tc>
                  <a:txBody>
                    <a:bodyPr/>
                    <a:lstStyle/>
                    <a:p>
                      <a:r>
                        <a:rPr lang="en-US" sz="1800" i="1" kern="1200" dirty="0" smtClean="0">
                          <a:solidFill>
                            <a:schemeClr val="dk1"/>
                          </a:solidFill>
                          <a:latin typeface="+mn-lt"/>
                          <a:ea typeface="+mn-ea"/>
                          <a:cs typeface="+mn-cs"/>
                        </a:rPr>
                        <a:t>Group 1</a:t>
                      </a:r>
                      <a:endParaRPr lang="en-US" sz="1800" i="0" kern="1200" dirty="0" smtClean="0">
                        <a:solidFill>
                          <a:schemeClr val="dk1"/>
                        </a:solidFill>
                        <a:latin typeface="+mn-lt"/>
                        <a:ea typeface="+mn-ea"/>
                        <a:cs typeface="+mn-cs"/>
                      </a:endParaRPr>
                    </a:p>
                    <a:p>
                      <a:r>
                        <a:rPr lang="en-US" sz="1800" b="1" i="0" kern="1200" dirty="0" smtClean="0">
                          <a:solidFill>
                            <a:schemeClr val="dk1"/>
                          </a:solidFill>
                          <a:latin typeface="+mn-lt"/>
                          <a:ea typeface="+mn-ea"/>
                          <a:cs typeface="+mn-cs"/>
                        </a:rPr>
                        <a:t>93% (81/87)	</a:t>
                      </a:r>
                    </a:p>
                  </a:txBody>
                  <a:tcPr/>
                </a:tc>
                <a:tc>
                  <a:txBody>
                    <a:bodyPr/>
                    <a:lstStyle/>
                    <a:p>
                      <a:r>
                        <a:rPr lang="en-US" sz="1800" i="1" kern="1200" dirty="0" smtClean="0">
                          <a:solidFill>
                            <a:schemeClr val="dk1"/>
                          </a:solidFill>
                          <a:latin typeface="+mn-lt"/>
                          <a:ea typeface="+mn-ea"/>
                          <a:cs typeface="+mn-cs"/>
                        </a:rPr>
                        <a:t>Group 2</a:t>
                      </a:r>
                      <a:endParaRPr lang="en-US" sz="1800" i="0" kern="1200" dirty="0" smtClean="0">
                        <a:solidFill>
                          <a:schemeClr val="dk1"/>
                        </a:solidFill>
                        <a:latin typeface="+mn-lt"/>
                        <a:ea typeface="+mn-ea"/>
                        <a:cs typeface="+mn-cs"/>
                      </a:endParaRPr>
                    </a:p>
                    <a:p>
                      <a:r>
                        <a:rPr lang="en-US" sz="1800" i="0" kern="1200" dirty="0" smtClean="0">
                          <a:solidFill>
                            <a:schemeClr val="dk1"/>
                          </a:solidFill>
                          <a:latin typeface="+mn-lt"/>
                          <a:ea typeface="+mn-ea"/>
                          <a:cs typeface="+mn-cs"/>
                        </a:rPr>
                        <a:t>87% (234/270)	</a:t>
                      </a:r>
                    </a:p>
                  </a:txBody>
                  <a:tcPr/>
                </a:tc>
              </a:tr>
              <a:tr h="370840">
                <a:tc>
                  <a:txBody>
                    <a:bodyPr/>
                    <a:lstStyle/>
                    <a:p>
                      <a:r>
                        <a:rPr lang="en-US" dirty="0" smtClean="0"/>
                        <a:t>Large Stones</a:t>
                      </a:r>
                      <a:endParaRPr lang="en-US" dirty="0"/>
                    </a:p>
                  </a:txBody>
                  <a:tcPr/>
                </a:tc>
                <a:tc>
                  <a:txBody>
                    <a:bodyPr/>
                    <a:lstStyle/>
                    <a:p>
                      <a:r>
                        <a:rPr lang="en-US" sz="1800" i="1" kern="1200" dirty="0" smtClean="0">
                          <a:solidFill>
                            <a:schemeClr val="dk1"/>
                          </a:solidFill>
                          <a:latin typeface="+mn-lt"/>
                          <a:ea typeface="+mn-ea"/>
                          <a:cs typeface="+mn-cs"/>
                        </a:rPr>
                        <a:t>Group 3</a:t>
                      </a:r>
                      <a:endParaRPr lang="en-US" sz="1800" i="0" kern="1200" dirty="0" smtClean="0">
                        <a:solidFill>
                          <a:schemeClr val="dk1"/>
                        </a:solidFill>
                        <a:latin typeface="+mn-lt"/>
                        <a:ea typeface="+mn-ea"/>
                        <a:cs typeface="+mn-cs"/>
                      </a:endParaRPr>
                    </a:p>
                    <a:p>
                      <a:r>
                        <a:rPr lang="en-US" sz="1800" b="1" i="0" kern="1200" dirty="0" smtClean="0">
                          <a:solidFill>
                            <a:schemeClr val="dk1"/>
                          </a:solidFill>
                          <a:latin typeface="+mn-lt"/>
                          <a:ea typeface="+mn-ea"/>
                          <a:cs typeface="+mn-cs"/>
                        </a:rPr>
                        <a:t>73% (192/263)</a:t>
                      </a:r>
                      <a:r>
                        <a:rPr lang="en-US" sz="1800" b="0" i="0" kern="1200" dirty="0" smtClean="0">
                          <a:solidFill>
                            <a:schemeClr val="dk1"/>
                          </a:solidFill>
                          <a:latin typeface="+mn-lt"/>
                          <a:ea typeface="+mn-ea"/>
                          <a:cs typeface="+mn-cs"/>
                        </a:rPr>
                        <a:t>	</a:t>
                      </a:r>
                    </a:p>
                  </a:txBody>
                  <a:tcPr/>
                </a:tc>
                <a:tc>
                  <a:txBody>
                    <a:bodyPr/>
                    <a:lstStyle/>
                    <a:p>
                      <a:r>
                        <a:rPr lang="en-US" sz="1800" i="1" kern="1200" dirty="0" smtClean="0">
                          <a:solidFill>
                            <a:schemeClr val="dk1"/>
                          </a:solidFill>
                          <a:latin typeface="+mn-lt"/>
                          <a:ea typeface="+mn-ea"/>
                          <a:cs typeface="+mn-cs"/>
                        </a:rPr>
                        <a:t>Group 4</a:t>
                      </a:r>
                      <a:endParaRPr lang="en-US" sz="1800" i="0" kern="1200" dirty="0" smtClean="0">
                        <a:solidFill>
                          <a:schemeClr val="dk1"/>
                        </a:solidFill>
                        <a:latin typeface="+mn-lt"/>
                        <a:ea typeface="+mn-ea"/>
                        <a:cs typeface="+mn-cs"/>
                      </a:endParaRPr>
                    </a:p>
                    <a:p>
                      <a:r>
                        <a:rPr lang="en-US" sz="1800" i="0" kern="1200" dirty="0" smtClean="0">
                          <a:solidFill>
                            <a:schemeClr val="dk1"/>
                          </a:solidFill>
                          <a:latin typeface="+mn-lt"/>
                          <a:ea typeface="+mn-ea"/>
                          <a:cs typeface="+mn-cs"/>
                        </a:rPr>
                        <a:t>69% (55/80)	</a:t>
                      </a:r>
                    </a:p>
                  </a:txBody>
                  <a:tcPr/>
                </a:tc>
              </a:tr>
              <a:tr h="370840">
                <a:tc>
                  <a:txBody>
                    <a:bodyPr/>
                    <a:lstStyle/>
                    <a:p>
                      <a:r>
                        <a:rPr lang="en-US" dirty="0" smtClean="0"/>
                        <a:t>Both</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78% (273/350)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mn-cs"/>
                        </a:rPr>
                        <a:t>83% (289/350)</a:t>
                      </a:r>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spTree>
    <p:extLst>
      <p:ext uri="{BB962C8B-B14F-4D97-AF65-F5344CB8AC3E}">
        <p14:creationId xmlns:p14="http://schemas.microsoft.com/office/powerpoint/2010/main" val="2491271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3463167257"/>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FEB5B7"/>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Paired </a:t>
                      </a:r>
                      <a:r>
                        <a:rPr kumimoji="0" lang="en-US" sz="1200" u="none" strike="noStrike" cap="none" normalizeH="0" baseline="0" dirty="0" smtClean="0">
                          <a:ln>
                            <a:noFill/>
                          </a:ln>
                          <a:solidFill>
                            <a:srgbClr val="FEB5B7"/>
                          </a:solidFill>
                          <a:effectLst/>
                        </a:rPr>
                        <a:t>t-test</a:t>
                      </a:r>
                      <a:r>
                        <a:rPr kumimoji="0" lang="en-US" sz="1200" u="none" strike="noStrike" cap="none" normalizeH="0" baseline="0" dirty="0">
                          <a:ln>
                            <a:noFill/>
                          </a:ln>
                          <a:solidFill>
                            <a:srgbClr val="FEB5B7"/>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rgbClr val="FEB5B7"/>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sign-rank test: non-parametric alternative to the paired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sum-rank test (=Mann-Whitney U test): non-parametric alternative to the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rgbClr val="FEB5B7"/>
                          </a:solidFill>
                          <a:effectLst/>
                        </a:rPr>
                        <a:t>Kruskal</a:t>
                      </a:r>
                      <a:r>
                        <a:rPr kumimoji="0" lang="en-US" sz="1200" u="none" strike="noStrike" cap="none" normalizeH="0" baseline="0" dirty="0">
                          <a:ln>
                            <a:noFill/>
                          </a:ln>
                          <a:solidFill>
                            <a:srgbClr val="FEB5B7"/>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Spearman rank correlation coefficient: non-parametric alternative to Pearson</a:t>
                      </a:r>
                      <a:r>
                        <a:rPr kumimoji="0" lang="ja-JP" altLang="en-US" sz="1200" u="none" strike="noStrike" cap="none" normalizeH="0" baseline="0" dirty="0">
                          <a:ln>
                            <a:noFill/>
                          </a:ln>
                          <a:solidFill>
                            <a:srgbClr val="FEB5B7"/>
                          </a:solidFill>
                          <a:effectLst/>
                        </a:rPr>
                        <a:t>’</a:t>
                      </a:r>
                      <a:r>
                        <a:rPr kumimoji="0" lang="en-US" sz="1200" u="none" strike="noStrike" cap="none" normalizeH="0" baseline="0" dirty="0">
                          <a:ln>
                            <a:noFill/>
                          </a:ln>
                          <a:solidFill>
                            <a:srgbClr val="FEB5B7"/>
                          </a:solidFill>
                          <a:effectLst/>
                        </a:rPr>
                        <a:t>s correlation coefficient </a:t>
                      </a:r>
                      <a:endParaRPr kumimoji="0" lang="en-US" sz="1200" b="1"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84617242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Discrimination?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971968799"/>
              </p:ext>
            </p:extLst>
          </p:nvPr>
        </p:nvGraphicFramePr>
        <p:xfrm>
          <a:off x="1128713" y="1847850"/>
          <a:ext cx="7048500" cy="111252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endParaRPr lang="en-US" dirty="0"/>
                    </a:p>
                  </a:txBody>
                  <a:tcPr/>
                </a:tc>
                <a:tc>
                  <a:txBody>
                    <a:bodyPr/>
                    <a:lstStyle/>
                    <a:p>
                      <a:r>
                        <a:rPr lang="en-US" dirty="0" smtClean="0"/>
                        <a:t>Applicants</a:t>
                      </a:r>
                      <a:endParaRPr lang="en-US" dirty="0"/>
                    </a:p>
                  </a:txBody>
                  <a:tcPr/>
                </a:tc>
                <a:tc>
                  <a:txBody>
                    <a:bodyPr/>
                    <a:lstStyle/>
                    <a:p>
                      <a:r>
                        <a:rPr lang="en-US" dirty="0" smtClean="0"/>
                        <a:t>Admitted</a:t>
                      </a:r>
                      <a:endParaRPr lang="en-US" dirty="0"/>
                    </a:p>
                  </a:txBody>
                  <a:tcPr/>
                </a:tc>
              </a:tr>
              <a:tr h="370840">
                <a:tc>
                  <a:txBody>
                    <a:bodyPr/>
                    <a:lstStyle/>
                    <a:p>
                      <a:r>
                        <a:rPr lang="en-US" dirty="0" smtClean="0"/>
                        <a:t>Men</a:t>
                      </a:r>
                      <a:endParaRPr lang="en-US" dirty="0"/>
                    </a:p>
                  </a:txBody>
                  <a:tcPr/>
                </a:tc>
                <a:tc>
                  <a:txBody>
                    <a:bodyPr/>
                    <a:lstStyle/>
                    <a:p>
                      <a:r>
                        <a:rPr lang="en-US" dirty="0" smtClean="0"/>
                        <a:t>8442</a:t>
                      </a:r>
                      <a:endParaRPr lang="en-US" dirty="0"/>
                    </a:p>
                  </a:txBody>
                  <a:tcPr/>
                </a:tc>
                <a:tc>
                  <a:txBody>
                    <a:bodyPr/>
                    <a:lstStyle/>
                    <a:p>
                      <a:r>
                        <a:rPr lang="en-US" dirty="0" smtClean="0"/>
                        <a:t>44%</a:t>
                      </a:r>
                      <a:endParaRPr lang="en-US" dirty="0"/>
                    </a:p>
                  </a:txBody>
                  <a:tcPr/>
                </a:tc>
              </a:tr>
              <a:tr h="370840">
                <a:tc>
                  <a:txBody>
                    <a:bodyPr/>
                    <a:lstStyle/>
                    <a:p>
                      <a:r>
                        <a:rPr lang="en-US" dirty="0" smtClean="0"/>
                        <a:t>Women</a:t>
                      </a:r>
                      <a:endParaRPr lang="en-US" dirty="0"/>
                    </a:p>
                  </a:txBody>
                  <a:tcPr/>
                </a:tc>
                <a:tc>
                  <a:txBody>
                    <a:bodyPr/>
                    <a:lstStyle/>
                    <a:p>
                      <a:r>
                        <a:rPr lang="en-US" dirty="0" smtClean="0"/>
                        <a:t>4321</a:t>
                      </a:r>
                      <a:endParaRPr lang="en-US" dirty="0"/>
                    </a:p>
                  </a:txBody>
                  <a:tcPr/>
                </a:tc>
                <a:tc>
                  <a:txBody>
                    <a:bodyPr/>
                    <a:lstStyle/>
                    <a:p>
                      <a:r>
                        <a:rPr lang="en-US" dirty="0" smtClean="0"/>
                        <a:t>35%</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50</a:t>
            </a:fld>
            <a:endParaRPr lang="en-US" dirty="0"/>
          </a:p>
        </p:txBody>
      </p:sp>
    </p:spTree>
    <p:extLst>
      <p:ext uri="{BB962C8B-B14F-4D97-AF65-F5344CB8AC3E}">
        <p14:creationId xmlns:p14="http://schemas.microsoft.com/office/powerpoint/2010/main" val="727239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Discrimination?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46818513"/>
              </p:ext>
            </p:extLst>
          </p:nvPr>
        </p:nvGraphicFramePr>
        <p:xfrm>
          <a:off x="1128713" y="1847850"/>
          <a:ext cx="7048500" cy="2595880"/>
        </p:xfrm>
        <a:graphic>
          <a:graphicData uri="http://schemas.openxmlformats.org/drawingml/2006/table">
            <a:tbl>
              <a:tblPr firstRow="1" firstCol="1" bandRow="1">
                <a:tableStyleId>{5C22544A-7EE6-4342-B048-85BDC9FD1C3A}</a:tableStyleId>
              </a:tblPr>
              <a:tblGrid>
                <a:gridCol w="2349500"/>
                <a:gridCol w="2349500"/>
                <a:gridCol w="2349500"/>
              </a:tblGrid>
              <a:tr h="370840">
                <a:tc>
                  <a:txBody>
                    <a:bodyPr/>
                    <a:lstStyle/>
                    <a:p>
                      <a:r>
                        <a:rPr lang="en-US" dirty="0" err="1" smtClean="0"/>
                        <a:t>Dept</a:t>
                      </a:r>
                      <a:endParaRPr lang="en-US" dirty="0"/>
                    </a:p>
                  </a:txBody>
                  <a:tcPr/>
                </a:tc>
                <a:tc>
                  <a:txBody>
                    <a:bodyPr/>
                    <a:lstStyle/>
                    <a:p>
                      <a:r>
                        <a:rPr lang="en-US" dirty="0" smtClean="0"/>
                        <a:t>Men</a:t>
                      </a:r>
                      <a:endParaRPr lang="en-US" dirty="0"/>
                    </a:p>
                  </a:txBody>
                  <a:tcPr/>
                </a:tc>
                <a:tc>
                  <a:txBody>
                    <a:bodyPr/>
                    <a:lstStyle/>
                    <a:p>
                      <a:r>
                        <a:rPr lang="en-US" dirty="0" smtClean="0"/>
                        <a:t>Women</a:t>
                      </a:r>
                      <a:endParaRPr lang="en-US" dirty="0"/>
                    </a:p>
                  </a:txBody>
                  <a:tcPr/>
                </a:tc>
              </a:tr>
              <a:tr h="370840">
                <a:tc>
                  <a:txBody>
                    <a:bodyPr/>
                    <a:lstStyle/>
                    <a:p>
                      <a:r>
                        <a:rPr lang="en-US" dirty="0" smtClean="0"/>
                        <a:t>A</a:t>
                      </a:r>
                      <a:endParaRPr lang="en-US" dirty="0"/>
                    </a:p>
                  </a:txBody>
                  <a:tcPr/>
                </a:tc>
                <a:tc>
                  <a:txBody>
                    <a:bodyPr/>
                    <a:lstStyle/>
                    <a:p>
                      <a:r>
                        <a:rPr lang="en-US" dirty="0" smtClean="0"/>
                        <a:t>825/62%</a:t>
                      </a:r>
                      <a:endParaRPr lang="en-US" dirty="0"/>
                    </a:p>
                  </a:txBody>
                  <a:tcPr/>
                </a:tc>
                <a:tc>
                  <a:txBody>
                    <a:bodyPr/>
                    <a:lstStyle/>
                    <a:p>
                      <a:r>
                        <a:rPr lang="en-US" dirty="0" smtClean="0"/>
                        <a:t>108/82%</a:t>
                      </a:r>
                      <a:endParaRPr lang="en-US" dirty="0"/>
                    </a:p>
                  </a:txBody>
                  <a:tcPr/>
                </a:tc>
              </a:tr>
              <a:tr h="370840">
                <a:tc>
                  <a:txBody>
                    <a:bodyPr/>
                    <a:lstStyle/>
                    <a:p>
                      <a:r>
                        <a:rPr lang="en-US" dirty="0" smtClean="0"/>
                        <a:t>B</a:t>
                      </a:r>
                      <a:endParaRPr lang="en-US" dirty="0"/>
                    </a:p>
                  </a:txBody>
                  <a:tcPr/>
                </a:tc>
                <a:tc>
                  <a:txBody>
                    <a:bodyPr/>
                    <a:lstStyle/>
                    <a:p>
                      <a:r>
                        <a:rPr lang="en-US" dirty="0" smtClean="0"/>
                        <a:t>560/63%</a:t>
                      </a:r>
                      <a:endParaRPr lang="en-US" dirty="0"/>
                    </a:p>
                  </a:txBody>
                  <a:tcPr/>
                </a:tc>
                <a:tc>
                  <a:txBody>
                    <a:bodyPr/>
                    <a:lstStyle/>
                    <a:p>
                      <a:r>
                        <a:rPr lang="en-US" dirty="0" smtClean="0"/>
                        <a:t>25/68%</a:t>
                      </a:r>
                      <a:endParaRPr lang="en-US" dirty="0"/>
                    </a:p>
                  </a:txBody>
                  <a:tcPr/>
                </a:tc>
              </a:tr>
              <a:tr h="370840">
                <a:tc>
                  <a:txBody>
                    <a:bodyPr/>
                    <a:lstStyle/>
                    <a:p>
                      <a:r>
                        <a:rPr lang="en-US" dirty="0" smtClean="0"/>
                        <a:t>C</a:t>
                      </a:r>
                      <a:endParaRPr lang="en-US" dirty="0"/>
                    </a:p>
                  </a:txBody>
                  <a:tcPr/>
                </a:tc>
                <a:tc>
                  <a:txBody>
                    <a:bodyPr/>
                    <a:lstStyle/>
                    <a:p>
                      <a:r>
                        <a:rPr lang="en-US" dirty="0" smtClean="0"/>
                        <a:t>325/37%</a:t>
                      </a:r>
                      <a:endParaRPr lang="en-US" dirty="0"/>
                    </a:p>
                  </a:txBody>
                  <a:tcPr/>
                </a:tc>
                <a:tc>
                  <a:txBody>
                    <a:bodyPr/>
                    <a:lstStyle/>
                    <a:p>
                      <a:r>
                        <a:rPr lang="en-US" dirty="0" smtClean="0"/>
                        <a:t>593/34%</a:t>
                      </a:r>
                      <a:endParaRPr lang="en-US" dirty="0"/>
                    </a:p>
                  </a:txBody>
                  <a:tcPr/>
                </a:tc>
              </a:tr>
              <a:tr h="370840">
                <a:tc>
                  <a:txBody>
                    <a:bodyPr/>
                    <a:lstStyle/>
                    <a:p>
                      <a:r>
                        <a:rPr lang="en-US" dirty="0" smtClean="0"/>
                        <a:t>D</a:t>
                      </a:r>
                      <a:endParaRPr lang="en-US" dirty="0"/>
                    </a:p>
                  </a:txBody>
                  <a:tcPr/>
                </a:tc>
                <a:tc>
                  <a:txBody>
                    <a:bodyPr/>
                    <a:lstStyle/>
                    <a:p>
                      <a:r>
                        <a:rPr lang="en-US" dirty="0" smtClean="0"/>
                        <a:t>417/33%</a:t>
                      </a:r>
                      <a:endParaRPr lang="en-US" dirty="0"/>
                    </a:p>
                  </a:txBody>
                  <a:tcPr/>
                </a:tc>
                <a:tc>
                  <a:txBody>
                    <a:bodyPr/>
                    <a:lstStyle/>
                    <a:p>
                      <a:r>
                        <a:rPr lang="en-US" dirty="0" smtClean="0"/>
                        <a:t>375/35%</a:t>
                      </a:r>
                      <a:endParaRPr lang="en-US" dirty="0"/>
                    </a:p>
                  </a:txBody>
                  <a:tcPr/>
                </a:tc>
              </a:tr>
              <a:tr h="370840">
                <a:tc>
                  <a:txBody>
                    <a:bodyPr/>
                    <a:lstStyle/>
                    <a:p>
                      <a:r>
                        <a:rPr lang="en-US" dirty="0" smtClean="0"/>
                        <a:t>E</a:t>
                      </a:r>
                      <a:endParaRPr lang="en-US" dirty="0"/>
                    </a:p>
                  </a:txBody>
                  <a:tcPr/>
                </a:tc>
                <a:tc>
                  <a:txBody>
                    <a:bodyPr/>
                    <a:lstStyle/>
                    <a:p>
                      <a:r>
                        <a:rPr lang="en-US" dirty="0" smtClean="0"/>
                        <a:t>191/28%</a:t>
                      </a:r>
                      <a:endParaRPr lang="en-US" dirty="0"/>
                    </a:p>
                  </a:txBody>
                  <a:tcPr/>
                </a:tc>
                <a:tc>
                  <a:txBody>
                    <a:bodyPr/>
                    <a:lstStyle/>
                    <a:p>
                      <a:r>
                        <a:rPr lang="en-US" dirty="0" smtClean="0"/>
                        <a:t>393/24%</a:t>
                      </a:r>
                      <a:endParaRPr lang="en-US" dirty="0"/>
                    </a:p>
                  </a:txBody>
                  <a:tcPr/>
                </a:tc>
              </a:tr>
              <a:tr h="370840">
                <a:tc>
                  <a:txBody>
                    <a:bodyPr/>
                    <a:lstStyle/>
                    <a:p>
                      <a:r>
                        <a:rPr lang="en-US" dirty="0" smtClean="0"/>
                        <a:t>F</a:t>
                      </a:r>
                      <a:endParaRPr lang="en-US" dirty="0"/>
                    </a:p>
                  </a:txBody>
                  <a:tcPr/>
                </a:tc>
                <a:tc>
                  <a:txBody>
                    <a:bodyPr/>
                    <a:lstStyle/>
                    <a:p>
                      <a:r>
                        <a:rPr lang="en-US" dirty="0" smtClean="0"/>
                        <a:t>373/6%</a:t>
                      </a:r>
                      <a:endParaRPr lang="en-US" dirty="0"/>
                    </a:p>
                  </a:txBody>
                  <a:tcPr/>
                </a:tc>
                <a:tc>
                  <a:txBody>
                    <a:bodyPr/>
                    <a:lstStyle/>
                    <a:p>
                      <a:r>
                        <a:rPr lang="en-US" dirty="0" smtClean="0"/>
                        <a:t>341/7%</a:t>
                      </a:r>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2/24/14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51</a:t>
            </a:fld>
            <a:endParaRPr lang="en-US" dirty="0"/>
          </a:p>
        </p:txBody>
      </p:sp>
      <p:sp>
        <p:nvSpPr>
          <p:cNvPr id="3" name="Rectangle 2"/>
          <p:cNvSpPr/>
          <p:nvPr/>
        </p:nvSpPr>
        <p:spPr>
          <a:xfrm>
            <a:off x="954132" y="4960541"/>
            <a:ext cx="6616700" cy="1200329"/>
          </a:xfrm>
          <a:prstGeom prst="rect">
            <a:avLst/>
          </a:prstGeom>
        </p:spPr>
        <p:txBody>
          <a:bodyPr wrap="square">
            <a:spAutoFit/>
          </a:bodyPr>
          <a:lstStyle/>
          <a:p>
            <a:r>
              <a:rPr lang="en-US" dirty="0" smtClean="0"/>
              <a:t>Bickel </a:t>
            </a:r>
            <a:r>
              <a:rPr lang="en-US" dirty="0"/>
              <a:t>et al.[13</a:t>
            </a:r>
            <a:r>
              <a:rPr lang="en-US" dirty="0" smtClean="0"/>
              <a:t>]: women </a:t>
            </a:r>
            <a:r>
              <a:rPr lang="en-US" dirty="0"/>
              <a:t>tended to apply to competitive departments with low rates of </a:t>
            </a:r>
            <a:r>
              <a:rPr lang="en-US" dirty="0" smtClean="0"/>
              <a:t>admission (English), men </a:t>
            </a:r>
            <a:r>
              <a:rPr lang="en-US" dirty="0"/>
              <a:t>tended to apply to less-competitive departments with high rates of admission </a:t>
            </a:r>
            <a:r>
              <a:rPr lang="en-US" dirty="0" smtClean="0">
                <a:hlinkClick r:id="rId3"/>
              </a:rPr>
              <a:t>engineering </a:t>
            </a:r>
            <a:r>
              <a:rPr lang="en-US" dirty="0">
                <a:hlinkClick r:id="rId3"/>
              </a:rPr>
              <a:t>and </a:t>
            </a:r>
            <a:r>
              <a:rPr lang="en-US" dirty="0">
                <a:hlinkClick r:id="rId4"/>
              </a:rPr>
              <a:t>chemistry</a:t>
            </a:r>
            <a:r>
              <a:rPr lang="en-US" dirty="0" smtClean="0">
                <a:hlinkClick r:id="rId4"/>
              </a:rPr>
              <a:t>)</a:t>
            </a:r>
            <a:endParaRPr lang="en-US" dirty="0">
              <a:hlinkClick r:id="rId5"/>
            </a:endParaRPr>
          </a:p>
        </p:txBody>
      </p:sp>
    </p:spTree>
    <p:extLst>
      <p:ext uri="{BB962C8B-B14F-4D97-AF65-F5344CB8AC3E}">
        <p14:creationId xmlns:p14="http://schemas.microsoft.com/office/powerpoint/2010/main" val="8230677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2542427861"/>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Outcome Variable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Are the observations independent or correlated?</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Alternatives if the normality assumption is violated (and small sample size):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independent</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correlated </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(e.g. pain scale, cognitive function)</a:t>
                      </a:r>
                      <a:endParaRPr kumimoji="0" lang="en-US" sz="1400" b="0" i="0" u="none" strike="noStrike" cap="none" normalizeH="0" baseline="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bg1"/>
                          </a:solidFill>
                          <a:effectLst/>
                        </a:rPr>
                        <a:t>T-test</a:t>
                      </a:r>
                      <a:r>
                        <a:rPr kumimoji="0" lang="en-GB" sz="1200" u="none" strike="noStrike" cap="none" normalizeH="0" baseline="0" dirty="0">
                          <a:ln>
                            <a:noFill/>
                          </a:ln>
                          <a:solidFill>
                            <a:schemeClr val="bg1"/>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Linear regression: multivariate regression technique used when the outcome is continuous; gives slopes</a:t>
                      </a:r>
                      <a:endParaRPr kumimoji="0" lang="en-US" sz="1200" b="0" i="0" u="none" strike="noStrike" cap="none" normalizeH="0" baseline="0" dirty="0">
                        <a:ln>
                          <a:noFill/>
                        </a:ln>
                        <a:solidFill>
                          <a:srgbClr val="CCFFCC"/>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Paired </a:t>
                      </a:r>
                      <a:r>
                        <a:rPr kumimoji="0" lang="en-US" sz="1200" u="none" strike="noStrike" cap="none" normalizeH="0" baseline="0" dirty="0" smtClean="0">
                          <a:ln>
                            <a:noFill/>
                          </a:ln>
                          <a:solidFill>
                            <a:schemeClr val="bg1"/>
                          </a:solidFill>
                          <a:effectLst/>
                        </a:rPr>
                        <a:t>t-test</a:t>
                      </a:r>
                      <a:r>
                        <a:rPr kumimoji="0" lang="en-US" sz="1200" u="none" strike="noStrike" cap="none" normalizeH="0" baseline="0" dirty="0">
                          <a:ln>
                            <a:noFill/>
                          </a:ln>
                          <a:solidFill>
                            <a:schemeClr val="bg1"/>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chemeClr val="bg1"/>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sign-rank test: non-parametric alternative to the paired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sum-rank test (=Mann-Whitney U test): non-parametric alternative to the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chemeClr val="bg1"/>
                          </a:solidFill>
                          <a:effectLst/>
                        </a:rPr>
                        <a:t>Kruskal</a:t>
                      </a:r>
                      <a:r>
                        <a:rPr kumimoji="0" lang="en-US" sz="1200" u="none" strike="noStrike" cap="none" normalizeH="0" baseline="0" dirty="0">
                          <a:ln>
                            <a:noFill/>
                          </a:ln>
                          <a:solidFill>
                            <a:schemeClr val="bg1"/>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Spearman rank correlation coefficient: non-parametric alternative to Pearson</a:t>
                      </a:r>
                      <a:r>
                        <a:rPr kumimoji="0" lang="ja-JP" altLang="en-US" sz="1200" u="none" strike="noStrike" cap="none" normalizeH="0" baseline="0" dirty="0">
                          <a:ln>
                            <a:noFill/>
                          </a:ln>
                          <a:solidFill>
                            <a:schemeClr val="bg1"/>
                          </a:solidFill>
                          <a:effectLst/>
                        </a:rPr>
                        <a:t>’</a:t>
                      </a:r>
                      <a:r>
                        <a:rPr kumimoji="0" lang="en-US" sz="1200" u="none" strike="noStrike" cap="none" normalizeH="0" baseline="0" dirty="0">
                          <a:ln>
                            <a:noFill/>
                          </a:ln>
                          <a:solidFill>
                            <a:schemeClr val="bg1"/>
                          </a:solidFill>
                          <a:effectLst/>
                        </a:rPr>
                        <a:t>s correlation coefficient </a:t>
                      </a:r>
                      <a:endParaRPr kumimoji="0" lang="en-US" sz="1200" b="1"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76013885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2/24/14</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53</a:t>
            </a:fld>
            <a:endParaRPr lang="en-US" dirty="0"/>
          </a:p>
        </p:txBody>
      </p:sp>
    </p:spTree>
    <p:extLst>
      <p:ext uri="{BB962C8B-B14F-4D97-AF65-F5344CB8AC3E}">
        <p14:creationId xmlns:p14="http://schemas.microsoft.com/office/powerpoint/2010/main" val="14462515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Goals for Regression</a:t>
            </a:r>
            <a:endParaRPr lang="en-US" dirty="0"/>
          </a:p>
        </p:txBody>
      </p:sp>
      <p:sp>
        <p:nvSpPr>
          <p:cNvPr id="5123" name="Rectangle 3"/>
          <p:cNvSpPr>
            <a:spLocks noGrp="1" noChangeArrowheads="1"/>
          </p:cNvSpPr>
          <p:nvPr>
            <p:ph idx="1"/>
          </p:nvPr>
        </p:nvSpPr>
        <p:spPr>
          <a:xfrm>
            <a:off x="1128943" y="1338369"/>
            <a:ext cx="7048804" cy="5585119"/>
          </a:xfrm>
          <a:noFill/>
        </p:spPr>
        <p:txBody>
          <a:bodyPr>
            <a:spAutoFit/>
          </a:bodyPr>
          <a:lstStyle/>
          <a:p>
            <a:pPr marL="320675" indent="-320675" defTabSz="852488">
              <a:lnSpc>
                <a:spcPct val="110000"/>
              </a:lnSpc>
              <a:buFontTx/>
              <a:buNone/>
            </a:pPr>
            <a:r>
              <a:rPr lang="en-US" b="1" dirty="0"/>
              <a:t>After this, you should be able to:</a:t>
            </a:r>
            <a:r>
              <a:rPr lang="en-US" sz="3600" dirty="0"/>
              <a:t> </a:t>
            </a:r>
            <a:endParaRPr lang="en-US" sz="1200" dirty="0"/>
          </a:p>
          <a:p>
            <a:pPr marL="320675" indent="-320675" defTabSz="852488">
              <a:spcBef>
                <a:spcPct val="25000"/>
              </a:spcBef>
              <a:buSzPct val="80000"/>
            </a:pPr>
            <a:r>
              <a:rPr lang="en-US" sz="2800" dirty="0" smtClean="0"/>
              <a:t>Calculate and interpret the simple linear regression equation for a set of data</a:t>
            </a:r>
          </a:p>
          <a:p>
            <a:pPr marL="320675" indent="-320675" defTabSz="852488">
              <a:spcBef>
                <a:spcPct val="25000"/>
              </a:spcBef>
              <a:buSzPct val="80000"/>
            </a:pPr>
            <a:r>
              <a:rPr lang="en-US" sz="2800" dirty="0" smtClean="0"/>
              <a:t>Understand the assumptions behind regression analysis</a:t>
            </a:r>
          </a:p>
          <a:p>
            <a:pPr marL="320675" indent="-320675" defTabSz="852488">
              <a:spcBef>
                <a:spcPct val="25000"/>
              </a:spcBef>
              <a:buSzPct val="80000"/>
            </a:pPr>
            <a:r>
              <a:rPr lang="en-US" sz="2800" dirty="0" smtClean="0"/>
              <a:t>Determine whether a regression model is significant</a:t>
            </a:r>
          </a:p>
          <a:p>
            <a:pPr marL="320675" indent="-320675" defTabSz="852488">
              <a:spcBef>
                <a:spcPct val="25000"/>
              </a:spcBef>
              <a:buSzPct val="80000"/>
            </a:pPr>
            <a:r>
              <a:rPr kumimoji="1" lang="en-US" dirty="0"/>
              <a:t>Calculate and interpret confidence intervals for the regression coefficients</a:t>
            </a:r>
          </a:p>
          <a:p>
            <a:pPr marL="320675" indent="-320675" defTabSz="852488">
              <a:spcBef>
                <a:spcPct val="25000"/>
              </a:spcBef>
              <a:buSzPct val="80000"/>
            </a:pPr>
            <a:endParaRPr lang="en-US" sz="2800" dirty="0"/>
          </a:p>
        </p:txBody>
      </p:sp>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73338486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Goals for Regression</a:t>
            </a:r>
            <a:endParaRPr lang="en-US" dirty="0"/>
          </a:p>
        </p:txBody>
      </p:sp>
      <p:sp>
        <p:nvSpPr>
          <p:cNvPr id="6147" name="Rectangle 3"/>
          <p:cNvSpPr>
            <a:spLocks noGrp="1" noChangeArrowheads="1"/>
          </p:cNvSpPr>
          <p:nvPr>
            <p:ph idx="1"/>
          </p:nvPr>
        </p:nvSpPr>
        <p:spPr>
          <a:xfrm>
            <a:off x="1128943" y="1453453"/>
            <a:ext cx="7048804" cy="4686411"/>
          </a:xfrm>
          <a:noFill/>
        </p:spPr>
        <p:txBody>
          <a:bodyPr>
            <a:spAutoFit/>
          </a:bodyPr>
          <a:lstStyle/>
          <a:p>
            <a:pPr marL="320675" indent="-320675" defTabSz="852488">
              <a:lnSpc>
                <a:spcPct val="90000"/>
              </a:lnSpc>
              <a:buFontTx/>
              <a:buNone/>
            </a:pPr>
            <a:r>
              <a:rPr lang="en-US" b="1" dirty="0"/>
              <a:t>After this, you should be able to:</a:t>
            </a:r>
            <a:r>
              <a:rPr lang="en-US" sz="2000" dirty="0"/>
              <a:t> </a:t>
            </a:r>
          </a:p>
          <a:p>
            <a:pPr marL="320675" indent="-320675" defTabSz="852488">
              <a:lnSpc>
                <a:spcPct val="90000"/>
              </a:lnSpc>
              <a:buFontTx/>
              <a:buNone/>
            </a:pPr>
            <a:endParaRPr lang="en-US" sz="1000" dirty="0"/>
          </a:p>
          <a:p>
            <a:pPr marL="320675" indent="-320675" defTabSz="852488">
              <a:lnSpc>
                <a:spcPct val="90000"/>
              </a:lnSpc>
              <a:spcBef>
                <a:spcPct val="25000"/>
              </a:spcBef>
            </a:pPr>
            <a:r>
              <a:rPr kumimoji="1" lang="en-US" dirty="0" smtClean="0"/>
              <a:t>Recognize </a:t>
            </a:r>
            <a:r>
              <a:rPr kumimoji="1" lang="en-US" dirty="0"/>
              <a:t>regression analysis applications for purposes of prediction and description</a:t>
            </a:r>
          </a:p>
          <a:p>
            <a:pPr marL="320675" indent="-320675" defTabSz="852488">
              <a:lnSpc>
                <a:spcPct val="90000"/>
              </a:lnSpc>
              <a:spcBef>
                <a:spcPct val="25000"/>
              </a:spcBef>
            </a:pPr>
            <a:r>
              <a:rPr kumimoji="1" lang="en-US" dirty="0"/>
              <a:t>Recognize some potential problems if regression analysis is used incorrectly</a:t>
            </a:r>
          </a:p>
          <a:p>
            <a:pPr marL="320675" indent="-320675" defTabSz="852488">
              <a:lnSpc>
                <a:spcPct val="90000"/>
              </a:lnSpc>
              <a:spcBef>
                <a:spcPct val="25000"/>
              </a:spcBef>
            </a:pPr>
            <a:r>
              <a:rPr kumimoji="1" lang="en-US" dirty="0"/>
              <a:t>Recognize nonlinear relationships between two variables</a:t>
            </a:r>
            <a:endParaRPr lang="en-US" dirty="0"/>
          </a:p>
          <a:p>
            <a:pPr marL="320675" indent="-320675" defTabSz="852488">
              <a:lnSpc>
                <a:spcPct val="90000"/>
              </a:lnSpc>
              <a:buSzPct val="80000"/>
            </a:pPr>
            <a:endParaRPr lang="en-US" sz="3600" dirty="0"/>
          </a:p>
        </p:txBody>
      </p:sp>
      <p:sp>
        <p:nvSpPr>
          <p:cNvPr id="6148" name="Text Box 4"/>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5" name="Rectangle 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72851228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defTabSz="852488"/>
            <a:r>
              <a:rPr lang="en-US" sz="4000" dirty="0" smtClean="0"/>
              <a:t>Statistical Regression </a:t>
            </a:r>
            <a:r>
              <a:rPr lang="en-US" sz="4000" dirty="0"/>
              <a:t>Analysis</a:t>
            </a:r>
          </a:p>
        </p:txBody>
      </p:sp>
      <p:sp>
        <p:nvSpPr>
          <p:cNvPr id="21507" name="Rectangle 3"/>
          <p:cNvSpPr>
            <a:spLocks noGrp="1" noChangeArrowheads="1"/>
          </p:cNvSpPr>
          <p:nvPr>
            <p:ph type="body" idx="1"/>
          </p:nvPr>
        </p:nvSpPr>
        <p:spPr>
          <a:xfrm>
            <a:off x="762000" y="1371600"/>
            <a:ext cx="7620000" cy="4724400"/>
          </a:xfrm>
        </p:spPr>
        <p:txBody>
          <a:bodyPr/>
          <a:lstStyle/>
          <a:p>
            <a:pPr marL="320675" indent="-320675" defTabSz="852488">
              <a:spcBef>
                <a:spcPct val="30000"/>
              </a:spcBef>
            </a:pPr>
            <a:r>
              <a:rPr lang="en-US" dirty="0">
                <a:solidFill>
                  <a:schemeClr val="folHlink"/>
                </a:solidFill>
              </a:rPr>
              <a:t>Regression analysis</a:t>
            </a:r>
            <a:r>
              <a:rPr lang="en-US" dirty="0"/>
              <a:t> is used to:</a:t>
            </a:r>
          </a:p>
          <a:p>
            <a:pPr marL="693738" lvl="1" indent="-268288" defTabSz="852488">
              <a:spcBef>
                <a:spcPct val="30000"/>
              </a:spcBef>
            </a:pPr>
            <a:r>
              <a:rPr lang="en-US" dirty="0"/>
              <a:t>Predict the value of a dependent variable based on the value of at least one independent variable</a:t>
            </a:r>
          </a:p>
          <a:p>
            <a:pPr marL="693738" lvl="1" indent="-268288" defTabSz="852488">
              <a:spcBef>
                <a:spcPct val="30000"/>
              </a:spcBef>
            </a:pPr>
            <a:r>
              <a:rPr lang="en-US" dirty="0"/>
              <a:t>Explain the impact of changes in an independent variable on the dependent variable</a:t>
            </a:r>
          </a:p>
          <a:p>
            <a:pPr marL="320675" indent="-320675" defTabSz="852488">
              <a:spcBef>
                <a:spcPct val="30000"/>
              </a:spcBef>
              <a:buFontTx/>
              <a:buNone/>
            </a:pPr>
            <a:r>
              <a:rPr lang="en-US" dirty="0">
                <a:solidFill>
                  <a:schemeClr val="folHlink"/>
                </a:solidFill>
              </a:rPr>
              <a:t>Dependent variable:</a:t>
            </a:r>
            <a:r>
              <a:rPr lang="en-US" dirty="0"/>
              <a:t>  </a:t>
            </a:r>
            <a:r>
              <a:rPr lang="en-US" dirty="0" smtClean="0"/>
              <a:t/>
            </a:r>
            <a:br>
              <a:rPr lang="en-US" dirty="0" smtClean="0"/>
            </a:br>
            <a:r>
              <a:rPr lang="en-US" dirty="0" smtClean="0"/>
              <a:t>the </a:t>
            </a:r>
            <a:r>
              <a:rPr lang="en-US" dirty="0"/>
              <a:t>variable we wish to </a:t>
            </a:r>
            <a:r>
              <a:rPr lang="en-US" dirty="0" smtClean="0"/>
              <a:t>explain</a:t>
            </a:r>
            <a:endParaRPr lang="en-US" dirty="0"/>
          </a:p>
          <a:p>
            <a:pPr marL="320675" indent="-320675" defTabSz="852488">
              <a:spcBef>
                <a:spcPct val="30000"/>
              </a:spcBef>
              <a:buFontTx/>
              <a:buNone/>
            </a:pPr>
            <a:r>
              <a:rPr lang="en-US" dirty="0">
                <a:solidFill>
                  <a:schemeClr val="folHlink"/>
                </a:solidFill>
              </a:rPr>
              <a:t>Independent variable:</a:t>
            </a:r>
            <a:r>
              <a:rPr lang="en-US" dirty="0"/>
              <a:t>  </a:t>
            </a:r>
            <a:r>
              <a:rPr lang="en-US" dirty="0" smtClean="0"/>
              <a:t/>
            </a:r>
            <a:br>
              <a:rPr lang="en-US" dirty="0" smtClean="0"/>
            </a:br>
            <a:r>
              <a:rPr lang="en-US" dirty="0" smtClean="0"/>
              <a:t>the variable used </a:t>
            </a:r>
            <a:r>
              <a:rPr lang="en-US" dirty="0"/>
              <a:t>to </a:t>
            </a:r>
            <a:r>
              <a:rPr lang="en-US" dirty="0" smtClean="0"/>
              <a:t>do so</a:t>
            </a:r>
            <a:endParaRPr lang="en-US" dirty="0"/>
          </a:p>
        </p:txBody>
      </p:sp>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45928982"/>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ChangeArrowheads="1"/>
          </p:cNvSpPr>
          <p:nvPr>
            <p:ph type="title"/>
          </p:nvPr>
        </p:nvSpPr>
        <p:spPr/>
        <p:txBody>
          <a:bodyPr/>
          <a:lstStyle/>
          <a:p>
            <a:r>
              <a:rPr lang="en-US"/>
              <a:t>Relationship with correlation</a:t>
            </a:r>
          </a:p>
        </p:txBody>
      </p:sp>
      <p:sp>
        <p:nvSpPr>
          <p:cNvPr id="2" name="Content Placeholder 1"/>
          <p:cNvSpPr>
            <a:spLocks noGrp="1"/>
          </p:cNvSpPr>
          <p:nvPr>
            <p:ph idx="1"/>
          </p:nvPr>
        </p:nvSpPr>
        <p:spPr/>
        <p:txBody>
          <a:bodyPr/>
          <a:lstStyle/>
          <a:p>
            <a:pPr marL="0" indent="0">
              <a:buNone/>
            </a:pPr>
            <a:r>
              <a:rPr lang="en-US" dirty="0">
                <a:solidFill>
                  <a:schemeClr val="tx1"/>
                </a:solidFill>
                <a:cs typeface="Times New Roman" charset="0"/>
              </a:rPr>
              <a:t>In correlation, the two variables are treated as equals.  </a:t>
            </a:r>
            <a:endParaRPr lang="en-US" dirty="0" smtClean="0">
              <a:solidFill>
                <a:schemeClr val="tx1"/>
              </a:solidFill>
              <a:cs typeface="Times New Roman" charset="0"/>
            </a:endParaRPr>
          </a:p>
          <a:p>
            <a:pPr marL="0" indent="0">
              <a:buNone/>
            </a:pPr>
            <a:endParaRPr lang="en-US" dirty="0">
              <a:solidFill>
                <a:schemeClr val="tx1"/>
              </a:solidFill>
              <a:cs typeface="Times New Roman" charset="0"/>
            </a:endParaRPr>
          </a:p>
          <a:p>
            <a:pPr marL="0" indent="0">
              <a:buNone/>
            </a:pPr>
            <a:r>
              <a:rPr lang="en-US" dirty="0" smtClean="0">
                <a:solidFill>
                  <a:schemeClr val="tx1"/>
                </a:solidFill>
                <a:cs typeface="Times New Roman" charset="0"/>
              </a:rPr>
              <a:t>In </a:t>
            </a:r>
            <a:r>
              <a:rPr lang="en-US" dirty="0">
                <a:solidFill>
                  <a:schemeClr val="tx1"/>
                </a:solidFill>
                <a:cs typeface="Times New Roman" charset="0"/>
              </a:rPr>
              <a:t>regression, one variable is considered independent (=predictor) variable (</a:t>
            </a:r>
            <a:r>
              <a:rPr lang="en-US" i="1" dirty="0">
                <a:solidFill>
                  <a:schemeClr val="tx1"/>
                </a:solidFill>
                <a:cs typeface="Times New Roman" charset="0"/>
              </a:rPr>
              <a:t>X</a:t>
            </a:r>
            <a:r>
              <a:rPr lang="en-US" dirty="0">
                <a:solidFill>
                  <a:schemeClr val="tx1"/>
                </a:solidFill>
                <a:cs typeface="Times New Roman" charset="0"/>
              </a:rPr>
              <a:t>) and the other the dependent (=outcome) variable </a:t>
            </a:r>
            <a:r>
              <a:rPr lang="en-US" i="1" dirty="0">
                <a:solidFill>
                  <a:schemeClr val="tx1"/>
                </a:solidFill>
                <a:cs typeface="Times New Roman" charset="0"/>
              </a:rPr>
              <a:t>Y</a:t>
            </a:r>
            <a:r>
              <a:rPr lang="en-US" dirty="0">
                <a:solidFill>
                  <a:schemeClr val="tx1"/>
                </a:solidFill>
                <a:cs typeface="Times New Roman" charset="0"/>
              </a:rPr>
              <a:t>.</a:t>
            </a:r>
            <a:r>
              <a:rPr lang="en-US" dirty="0">
                <a:solidFill>
                  <a:schemeClr val="tx1"/>
                </a:solidFill>
              </a:rPr>
              <a:t> </a:t>
            </a:r>
          </a:p>
          <a:p>
            <a:pPr marL="0" indent="0">
              <a:buNone/>
            </a:pPr>
            <a:endParaRPr lang="en-US" dirty="0"/>
          </a:p>
        </p:txBody>
      </p:sp>
    </p:spTree>
    <p:extLst>
      <p:ext uri="{BB962C8B-B14F-4D97-AF65-F5344CB8AC3E}">
        <p14:creationId xmlns:p14="http://schemas.microsoft.com/office/powerpoint/2010/main" val="241428279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defTabSz="852488"/>
            <a:r>
              <a:rPr lang="en-US" sz="4000" dirty="0" smtClean="0"/>
              <a:t>Regression in Machine Learning</a:t>
            </a:r>
            <a:endParaRPr lang="en-US" sz="4000" dirty="0"/>
          </a:p>
        </p:txBody>
      </p:sp>
      <p:sp>
        <p:nvSpPr>
          <p:cNvPr id="21507" name="Rectangle 3"/>
          <p:cNvSpPr>
            <a:spLocks noGrp="1" noChangeArrowheads="1"/>
          </p:cNvSpPr>
          <p:nvPr>
            <p:ph type="body" idx="1"/>
          </p:nvPr>
        </p:nvSpPr>
        <p:spPr>
          <a:xfrm>
            <a:off x="762000" y="1371600"/>
            <a:ext cx="7620000" cy="4724400"/>
          </a:xfrm>
        </p:spPr>
        <p:txBody>
          <a:bodyPr/>
          <a:lstStyle/>
          <a:p>
            <a:pPr marL="320675" indent="-320675" defTabSz="852488">
              <a:spcBef>
                <a:spcPct val="30000"/>
              </a:spcBef>
            </a:pPr>
            <a:r>
              <a:rPr lang="en-US" dirty="0">
                <a:solidFill>
                  <a:schemeClr val="folHlink"/>
                </a:solidFill>
              </a:rPr>
              <a:t>Regression analysis</a:t>
            </a:r>
            <a:r>
              <a:rPr lang="en-US" dirty="0"/>
              <a:t> is used to:</a:t>
            </a:r>
          </a:p>
          <a:p>
            <a:pPr marL="693738" lvl="1" indent="-268288" defTabSz="852488">
              <a:spcBef>
                <a:spcPct val="30000"/>
              </a:spcBef>
            </a:pPr>
            <a:r>
              <a:rPr lang="en-US" dirty="0"/>
              <a:t>Predict the value of a </a:t>
            </a:r>
            <a:r>
              <a:rPr lang="en-US" dirty="0" smtClean="0"/>
              <a:t>continues variable </a:t>
            </a:r>
            <a:r>
              <a:rPr lang="en-US" dirty="0"/>
              <a:t>based on the value of </a:t>
            </a:r>
            <a:r>
              <a:rPr lang="en-US" dirty="0" smtClean="0"/>
              <a:t>one or more </a:t>
            </a:r>
            <a:r>
              <a:rPr lang="en-US" i="1" dirty="0" smtClean="0"/>
              <a:t>features</a:t>
            </a:r>
            <a:endParaRPr lang="en-US" dirty="0"/>
          </a:p>
          <a:p>
            <a:pPr marL="320675" indent="-320675" defTabSz="852488">
              <a:spcBef>
                <a:spcPct val="30000"/>
              </a:spcBef>
              <a:buFontTx/>
              <a:buNone/>
            </a:pPr>
            <a:r>
              <a:rPr lang="en-US" dirty="0" smtClean="0">
                <a:solidFill>
                  <a:schemeClr val="folHlink"/>
                </a:solidFill>
              </a:rPr>
              <a:t>Dependent </a:t>
            </a:r>
            <a:r>
              <a:rPr lang="en-US" dirty="0">
                <a:solidFill>
                  <a:schemeClr val="folHlink"/>
                </a:solidFill>
              </a:rPr>
              <a:t>variable:</a:t>
            </a:r>
            <a:r>
              <a:rPr lang="en-US" dirty="0"/>
              <a:t>  </a:t>
            </a:r>
            <a:r>
              <a:rPr lang="en-US" dirty="0" smtClean="0"/>
              <a:t/>
            </a:r>
            <a:br>
              <a:rPr lang="en-US" dirty="0" smtClean="0"/>
            </a:br>
            <a:r>
              <a:rPr lang="en-US" dirty="0" smtClean="0"/>
              <a:t>the outcome we </a:t>
            </a:r>
            <a:r>
              <a:rPr lang="en-US" dirty="0"/>
              <a:t>wish to </a:t>
            </a:r>
            <a:r>
              <a:rPr lang="en-US" dirty="0" smtClean="0"/>
              <a:t>predict</a:t>
            </a:r>
            <a:endParaRPr lang="en-US" dirty="0"/>
          </a:p>
          <a:p>
            <a:pPr marL="320675" indent="-320675" defTabSz="852488">
              <a:spcBef>
                <a:spcPct val="30000"/>
              </a:spcBef>
              <a:buFontTx/>
              <a:buNone/>
            </a:pPr>
            <a:r>
              <a:rPr lang="en-US" dirty="0" smtClean="0">
                <a:solidFill>
                  <a:schemeClr val="folHlink"/>
                </a:solidFill>
              </a:rPr>
              <a:t>Features:</a:t>
            </a:r>
            <a:r>
              <a:rPr lang="en-US" dirty="0" smtClean="0"/>
              <a:t>  </a:t>
            </a:r>
            <a:br>
              <a:rPr lang="en-US" dirty="0" smtClean="0"/>
            </a:br>
            <a:r>
              <a:rPr lang="en-US" dirty="0" smtClean="0"/>
              <a:t>summaries of information about things we measured that should predict the outcome</a:t>
            </a:r>
            <a:endParaRPr lang="en-US" dirty="0"/>
          </a:p>
        </p:txBody>
      </p:sp>
    </p:spTree>
    <p:extLst>
      <p:ext uri="{BB962C8B-B14F-4D97-AF65-F5344CB8AC3E}">
        <p14:creationId xmlns:p14="http://schemas.microsoft.com/office/powerpoint/2010/main" val="313586445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Simple Linear Regression Model</a:t>
            </a:r>
          </a:p>
        </p:txBody>
      </p:sp>
      <p:sp>
        <p:nvSpPr>
          <p:cNvPr id="22531" name="Rectangle 3"/>
          <p:cNvSpPr>
            <a:spLocks noGrp="1" noChangeArrowheads="1"/>
          </p:cNvSpPr>
          <p:nvPr>
            <p:ph type="body" idx="1"/>
          </p:nvPr>
        </p:nvSpPr>
        <p:spPr>
          <a:xfrm>
            <a:off x="1311275" y="1768475"/>
            <a:ext cx="7064375" cy="3817938"/>
          </a:xfrm>
        </p:spPr>
        <p:txBody>
          <a:bodyPr/>
          <a:lstStyle/>
          <a:p>
            <a:pPr marL="0" indent="0" defTabSz="852488">
              <a:spcBef>
                <a:spcPct val="45000"/>
              </a:spcBef>
              <a:buNone/>
            </a:pPr>
            <a:r>
              <a:rPr lang="en-US" dirty="0"/>
              <a:t>Only </a:t>
            </a:r>
            <a:r>
              <a:rPr lang="en-US" b="1" dirty="0">
                <a:solidFill>
                  <a:schemeClr val="folHlink"/>
                </a:solidFill>
              </a:rPr>
              <a:t>one</a:t>
            </a:r>
            <a:r>
              <a:rPr lang="en-US" dirty="0">
                <a:solidFill>
                  <a:schemeClr val="folHlink"/>
                </a:solidFill>
              </a:rPr>
              <a:t> independent variable</a:t>
            </a:r>
            <a:r>
              <a:rPr lang="en-US" dirty="0"/>
              <a:t>, x</a:t>
            </a:r>
          </a:p>
          <a:p>
            <a:pPr marL="0" indent="0" defTabSz="852488">
              <a:spcBef>
                <a:spcPct val="45000"/>
              </a:spcBef>
              <a:buNone/>
            </a:pPr>
            <a:r>
              <a:rPr lang="en-US" dirty="0"/>
              <a:t>Relationship </a:t>
            </a:r>
            <a:r>
              <a:rPr lang="en-US" dirty="0" smtClean="0"/>
              <a:t>between x and </a:t>
            </a:r>
            <a:r>
              <a:rPr lang="en-US" dirty="0"/>
              <a:t>y </a:t>
            </a:r>
            <a:r>
              <a:rPr lang="en-US" dirty="0" smtClean="0"/>
              <a:t>is </a:t>
            </a:r>
            <a:r>
              <a:rPr lang="en-US" dirty="0"/>
              <a:t>described by a linear function</a:t>
            </a:r>
          </a:p>
          <a:p>
            <a:pPr marL="0" indent="0" defTabSz="852488">
              <a:spcBef>
                <a:spcPct val="45000"/>
              </a:spcBef>
              <a:buNone/>
            </a:pPr>
            <a:r>
              <a:rPr lang="en-US" dirty="0"/>
              <a:t>Changes </a:t>
            </a:r>
            <a:r>
              <a:rPr lang="en-US" dirty="0" smtClean="0"/>
              <a:t>in y </a:t>
            </a:r>
            <a:r>
              <a:rPr lang="en-US" dirty="0"/>
              <a:t>are assumed to be caused by changes in  x</a:t>
            </a:r>
          </a:p>
        </p:txBody>
      </p:sp>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8738293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4126735543"/>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accent1">
                              <a:lumMod val="20000"/>
                              <a:lumOff val="80000"/>
                            </a:schemeClr>
                          </a:solidFill>
                          <a:effectLst/>
                        </a:rPr>
                        <a:t>T-test</a:t>
                      </a:r>
                      <a:r>
                        <a:rPr kumimoji="0" lang="en-GB" sz="1200" u="none" strike="noStrike" cap="none" normalizeH="0" baseline="0" dirty="0">
                          <a:ln>
                            <a:noFill/>
                          </a:ln>
                          <a:solidFill>
                            <a:schemeClr val="accent1">
                              <a:lumMod val="20000"/>
                              <a:lumOff val="80000"/>
                            </a:schemeClr>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FEB5B7"/>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Linear regression: multivariate regression technique used when the outcome is continuous; gives slopes</a:t>
                      </a:r>
                      <a:endParaRPr kumimoji="0" lang="en-US" sz="1200" b="0" i="0" u="none" strike="noStrike" cap="none" normalizeH="0" baseline="0" dirty="0">
                        <a:ln>
                          <a:noFill/>
                        </a:ln>
                        <a:solidFill>
                          <a:srgbClr val="CCFFCC"/>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Paired </a:t>
                      </a:r>
                      <a:r>
                        <a:rPr kumimoji="0" lang="en-US" sz="1200" u="none" strike="noStrike" cap="none" normalizeH="0" baseline="0" dirty="0" smtClean="0">
                          <a:ln>
                            <a:noFill/>
                          </a:ln>
                          <a:solidFill>
                            <a:srgbClr val="FEB5B7"/>
                          </a:solidFill>
                          <a:effectLst/>
                        </a:rPr>
                        <a:t>t-test</a:t>
                      </a:r>
                      <a:r>
                        <a:rPr kumimoji="0" lang="en-US" sz="1200" u="none" strike="noStrike" cap="none" normalizeH="0" baseline="0" dirty="0">
                          <a:ln>
                            <a:noFill/>
                          </a:ln>
                          <a:solidFill>
                            <a:srgbClr val="FEB5B7"/>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rgbClr val="FEB5B7"/>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sign-rank test: non-parametric alternative to the paired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Wilcoxon sum-rank test (=Mann-Whitney U test): non-parametric alternative to the </a:t>
                      </a:r>
                      <a:r>
                        <a:rPr kumimoji="0" lang="en-US" sz="1200" u="none" strike="noStrike" cap="none" normalizeH="0" baseline="0" dirty="0" err="1">
                          <a:ln>
                            <a:noFill/>
                          </a:ln>
                          <a:solidFill>
                            <a:srgbClr val="FEB5B7"/>
                          </a:solidFill>
                          <a:effectLst/>
                        </a:rPr>
                        <a:t>ttest</a:t>
                      </a: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rgbClr val="FEB5B7"/>
                          </a:solidFill>
                          <a:effectLst/>
                        </a:rPr>
                        <a:t>Kruskal</a:t>
                      </a:r>
                      <a:r>
                        <a:rPr kumimoji="0" lang="en-US" sz="1200" u="none" strike="noStrike" cap="none" normalizeH="0" baseline="0" dirty="0">
                          <a:ln>
                            <a:noFill/>
                          </a:ln>
                          <a:solidFill>
                            <a:srgbClr val="FEB5B7"/>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rgbClr val="FEB5B7"/>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rgbClr val="FEB5B7"/>
                          </a:solidFill>
                          <a:effectLst/>
                        </a:rPr>
                        <a:t>Spearman rank correlation coefficient: non-parametric alternative to Pearson</a:t>
                      </a:r>
                      <a:r>
                        <a:rPr kumimoji="0" lang="ja-JP" altLang="en-US" sz="1200" u="none" strike="noStrike" cap="none" normalizeH="0" baseline="0" dirty="0">
                          <a:ln>
                            <a:noFill/>
                          </a:ln>
                          <a:solidFill>
                            <a:srgbClr val="FEB5B7"/>
                          </a:solidFill>
                          <a:effectLst/>
                        </a:rPr>
                        <a:t>’</a:t>
                      </a:r>
                      <a:r>
                        <a:rPr kumimoji="0" lang="en-US" sz="1200" u="none" strike="noStrike" cap="none" normalizeH="0" baseline="0" dirty="0">
                          <a:ln>
                            <a:noFill/>
                          </a:ln>
                          <a:solidFill>
                            <a:srgbClr val="FEB5B7"/>
                          </a:solidFill>
                          <a:effectLst/>
                        </a:rPr>
                        <a:t>s correlation coefficient </a:t>
                      </a:r>
                      <a:endParaRPr kumimoji="0" lang="en-US" sz="1200" b="1" i="0" u="none" strike="noStrike" cap="none" normalizeH="0" baseline="0" dirty="0">
                        <a:ln>
                          <a:noFill/>
                        </a:ln>
                        <a:solidFill>
                          <a:srgbClr val="FEB5B7"/>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277445744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extLst>
              <p:ext uri="{D42A27DB-BD31-4B8C-83A1-F6EECF244321}">
                <p14:modId xmlns:p14="http://schemas.microsoft.com/office/powerpoint/2010/main" val="1742877140"/>
              </p:ext>
            </p:extLst>
          </p:nvPr>
        </p:nvGraphicFramePr>
        <p:xfrm>
          <a:off x="1981200" y="3429000"/>
          <a:ext cx="5410200" cy="1217613"/>
        </p:xfrm>
        <a:graphic>
          <a:graphicData uri="http://schemas.openxmlformats.org/presentationml/2006/ole">
            <mc:AlternateContent xmlns:mc="http://schemas.openxmlformats.org/markup-compatibility/2006">
              <mc:Choice xmlns:v="urn:schemas-microsoft-com:vml" Requires="v">
                <p:oleObj spid="_x0000_s309341" name="Equation" r:id="rId3" imgW="1015920" imgH="228600" progId="Equation.3">
                  <p:embed/>
                </p:oleObj>
              </mc:Choice>
              <mc:Fallback>
                <p:oleObj name="Equation" r:id="rId3" imgW="10159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429000"/>
                        <a:ext cx="5410200" cy="1217613"/>
                      </a:xfrm>
                      <a:prstGeom prst="rect">
                        <a:avLst/>
                      </a:prstGeom>
                      <a:noFill/>
                      <a:ln w="9525">
                        <a:solidFill>
                          <a:srgbClr val="FFFFFF"/>
                        </a:solidFill>
                        <a:miter lim="800000"/>
                        <a:headEnd/>
                        <a:tailEnd/>
                      </a:ln>
                      <a:effectLst/>
                    </p:spPr>
                  </p:pic>
                </p:oleObj>
              </mc:Fallback>
            </mc:AlternateContent>
          </a:graphicData>
        </a:graphic>
      </p:graphicFrame>
      <p:sp>
        <p:nvSpPr>
          <p:cNvPr id="24579" name="Text Box 3"/>
          <p:cNvSpPr txBox="1">
            <a:spLocks noChangeArrowheads="1"/>
          </p:cNvSpPr>
          <p:nvPr/>
        </p:nvSpPr>
        <p:spPr bwMode="auto">
          <a:xfrm>
            <a:off x="3581400" y="4800600"/>
            <a:ext cx="221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t>Linear component</a:t>
            </a:r>
          </a:p>
        </p:txBody>
      </p:sp>
      <p:sp>
        <p:nvSpPr>
          <p:cNvPr id="24580" name="Rectangle 4"/>
          <p:cNvSpPr>
            <a:spLocks noGrp="1" noChangeArrowheads="1"/>
          </p:cNvSpPr>
          <p:nvPr>
            <p:ph type="title"/>
          </p:nvPr>
        </p:nvSpPr>
        <p:spPr/>
        <p:txBody>
          <a:bodyPr/>
          <a:lstStyle/>
          <a:p>
            <a:r>
              <a:rPr lang="en-US"/>
              <a:t>Population Linear Regression</a:t>
            </a:r>
          </a:p>
        </p:txBody>
      </p:sp>
      <p:sp>
        <p:nvSpPr>
          <p:cNvPr id="24581" name="Rectangle 5"/>
          <p:cNvSpPr>
            <a:spLocks noChangeArrowheads="1"/>
          </p:cNvSpPr>
          <p:nvPr/>
        </p:nvSpPr>
        <p:spPr bwMode="auto">
          <a:xfrm>
            <a:off x="533400" y="1711325"/>
            <a:ext cx="4724400" cy="46672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488" tIns="44450" rIns="90488" bIns="44450">
            <a:spAutoFit/>
          </a:bodyPr>
          <a:lstStyle/>
          <a:p>
            <a:pPr eaLnBrk="0" hangingPunct="0">
              <a:spcBef>
                <a:spcPct val="50000"/>
              </a:spcBef>
            </a:pPr>
            <a:r>
              <a:rPr lang="en-US" sz="2400"/>
              <a:t>The population regression model:</a:t>
            </a:r>
          </a:p>
        </p:txBody>
      </p:sp>
      <p:sp>
        <p:nvSpPr>
          <p:cNvPr id="24582" name="Rectangle 6"/>
          <p:cNvSpPr>
            <a:spLocks noChangeArrowheads="1"/>
          </p:cNvSpPr>
          <p:nvPr/>
        </p:nvSpPr>
        <p:spPr bwMode="auto">
          <a:xfrm>
            <a:off x="2133600" y="2514600"/>
            <a:ext cx="15240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Population </a:t>
            </a:r>
            <a:br>
              <a:rPr lang="en-US" sz="2000"/>
            </a:br>
            <a:r>
              <a:rPr lang="en-US" sz="2000"/>
              <a:t>y  intercept </a:t>
            </a:r>
          </a:p>
        </p:txBody>
      </p:sp>
      <p:sp>
        <p:nvSpPr>
          <p:cNvPr id="24583" name="Rectangle 7"/>
          <p:cNvSpPr>
            <a:spLocks noChangeArrowheads="1"/>
          </p:cNvSpPr>
          <p:nvPr/>
        </p:nvSpPr>
        <p:spPr bwMode="auto">
          <a:xfrm>
            <a:off x="3886200" y="2362200"/>
            <a:ext cx="14478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Population Slope</a:t>
            </a:r>
            <a:br>
              <a:rPr lang="en-US" sz="2000"/>
            </a:br>
            <a:r>
              <a:rPr lang="en-US" sz="2000"/>
              <a:t>Coefficient </a:t>
            </a:r>
          </a:p>
        </p:txBody>
      </p:sp>
      <p:sp>
        <p:nvSpPr>
          <p:cNvPr id="24584" name="Rectangle 8"/>
          <p:cNvSpPr>
            <a:spLocks noChangeArrowheads="1"/>
          </p:cNvSpPr>
          <p:nvPr/>
        </p:nvSpPr>
        <p:spPr bwMode="auto">
          <a:xfrm>
            <a:off x="7772400" y="2286000"/>
            <a:ext cx="1147763"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Random Error term, or residual</a:t>
            </a:r>
          </a:p>
        </p:txBody>
      </p:sp>
      <p:sp>
        <p:nvSpPr>
          <p:cNvPr id="24585" name="Rectangle 9"/>
          <p:cNvSpPr>
            <a:spLocks noChangeArrowheads="1"/>
          </p:cNvSpPr>
          <p:nvPr/>
        </p:nvSpPr>
        <p:spPr bwMode="auto">
          <a:xfrm>
            <a:off x="152400" y="3124200"/>
            <a:ext cx="1838325"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t>Dependent </a:t>
            </a:r>
            <a:r>
              <a:rPr lang="en-US" sz="2000" dirty="0" smtClean="0"/>
              <a:t>Variable </a:t>
            </a:r>
            <a:endParaRPr lang="en-US" sz="2000" dirty="0"/>
          </a:p>
        </p:txBody>
      </p:sp>
      <p:sp>
        <p:nvSpPr>
          <p:cNvPr id="24586" name="Line 10"/>
          <p:cNvSpPr>
            <a:spLocks noChangeShapeType="1"/>
          </p:cNvSpPr>
          <p:nvPr/>
        </p:nvSpPr>
        <p:spPr bwMode="auto">
          <a:xfrm>
            <a:off x="2971800" y="3200400"/>
            <a:ext cx="461963" cy="5905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7" name="Line 11"/>
          <p:cNvSpPr>
            <a:spLocks noChangeShapeType="1"/>
          </p:cNvSpPr>
          <p:nvPr/>
        </p:nvSpPr>
        <p:spPr bwMode="auto">
          <a:xfrm>
            <a:off x="1524000" y="3505200"/>
            <a:ext cx="6096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8" name="Line 12"/>
          <p:cNvSpPr>
            <a:spLocks noChangeShapeType="1"/>
          </p:cNvSpPr>
          <p:nvPr/>
        </p:nvSpPr>
        <p:spPr bwMode="auto">
          <a:xfrm flipH="1">
            <a:off x="5943600" y="3200400"/>
            <a:ext cx="0" cy="609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89" name="Line 13"/>
          <p:cNvSpPr>
            <a:spLocks noChangeShapeType="1"/>
          </p:cNvSpPr>
          <p:nvPr/>
        </p:nvSpPr>
        <p:spPr bwMode="auto">
          <a:xfrm rot="20940815" flipH="1">
            <a:off x="7162800" y="3444875"/>
            <a:ext cx="617538" cy="2984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0" name="Rectangle 14"/>
          <p:cNvSpPr>
            <a:spLocks noChangeArrowheads="1"/>
          </p:cNvSpPr>
          <p:nvPr/>
        </p:nvSpPr>
        <p:spPr bwMode="auto">
          <a:xfrm>
            <a:off x="5638800" y="2514600"/>
            <a:ext cx="1604963"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Independent Variable</a:t>
            </a:r>
          </a:p>
        </p:txBody>
      </p:sp>
      <p:sp>
        <p:nvSpPr>
          <p:cNvPr id="24591" name="AutoShape 15"/>
          <p:cNvSpPr>
            <a:spLocks/>
          </p:cNvSpPr>
          <p:nvPr/>
        </p:nvSpPr>
        <p:spPr bwMode="auto">
          <a:xfrm rot="16200000" flipV="1">
            <a:off x="4569619" y="3431381"/>
            <a:ext cx="228600" cy="2662238"/>
          </a:xfrm>
          <a:prstGeom prst="leftBrace">
            <a:avLst>
              <a:gd name="adj1" fmla="val 97049"/>
              <a:gd name="adj2" fmla="val 50000"/>
            </a:avLst>
          </a:prstGeom>
          <a:noFill/>
          <a:ln w="381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2" name="Line 16"/>
          <p:cNvSpPr>
            <a:spLocks noChangeShapeType="1"/>
          </p:cNvSpPr>
          <p:nvPr/>
        </p:nvSpPr>
        <p:spPr bwMode="auto">
          <a:xfrm rot="-659185">
            <a:off x="4792663" y="3292475"/>
            <a:ext cx="227012" cy="3968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3" name="AutoShape 17"/>
          <p:cNvSpPr>
            <a:spLocks/>
          </p:cNvSpPr>
          <p:nvPr/>
        </p:nvSpPr>
        <p:spPr bwMode="auto">
          <a:xfrm rot="16200000" flipV="1">
            <a:off x="6896100" y="4289425"/>
            <a:ext cx="228600" cy="914400"/>
          </a:xfrm>
          <a:prstGeom prst="leftBrace">
            <a:avLst>
              <a:gd name="adj1" fmla="val 33333"/>
              <a:gd name="adj2" fmla="val 50000"/>
            </a:avLst>
          </a:prstGeom>
          <a:noFill/>
          <a:ln w="381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594" name="Text Box 18"/>
          <p:cNvSpPr txBox="1">
            <a:spLocks noChangeArrowheads="1"/>
          </p:cNvSpPr>
          <p:nvPr/>
        </p:nvSpPr>
        <p:spPr bwMode="auto">
          <a:xfrm>
            <a:off x="6248400" y="4860925"/>
            <a:ext cx="177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a:t>Random Error</a:t>
            </a:r>
          </a:p>
          <a:p>
            <a:pPr eaLnBrk="0" hangingPunct="0"/>
            <a:r>
              <a:rPr lang="en-US" sz="2000"/>
              <a:t> component</a:t>
            </a:r>
          </a:p>
        </p:txBody>
      </p:sp>
      <p:sp>
        <p:nvSpPr>
          <p:cNvPr id="19" name="Rectangle 18"/>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93326663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27"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28" name="Rectangle 4"/>
          <p:cNvSpPr>
            <a:spLocks noGrp="1" noChangeArrowheads="1"/>
          </p:cNvSpPr>
          <p:nvPr>
            <p:ph type="title"/>
          </p:nvPr>
        </p:nvSpPr>
        <p:spPr/>
        <p:txBody>
          <a:bodyPr/>
          <a:lstStyle/>
          <a:p>
            <a:r>
              <a:rPr lang="en-US"/>
              <a:t>Population Linear Regression</a:t>
            </a:r>
          </a:p>
        </p:txBody>
      </p:sp>
      <p:sp>
        <p:nvSpPr>
          <p:cNvPr id="2663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9" name="Rectangle 35"/>
          <p:cNvSpPr>
            <a:spLocks noChangeArrowheads="1"/>
          </p:cNvSpPr>
          <p:nvPr/>
        </p:nvSpPr>
        <p:spPr bwMode="auto">
          <a:xfrm>
            <a:off x="241300" y="2489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Value of y for x</a:t>
            </a:r>
            <a:r>
              <a:rPr lang="en-US" sz="2000" baseline="-25000" dirty="0"/>
              <a:t>i</a:t>
            </a:r>
            <a:endParaRPr lang="en-US" sz="2400" b="1" baseline="-25000" dirty="0"/>
          </a:p>
        </p:txBody>
      </p:sp>
      <p:sp>
        <p:nvSpPr>
          <p:cNvPr id="26660"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1"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2"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5" name="Rectangle 41"/>
          <p:cNvSpPr>
            <a:spLocks noChangeArrowheads="1"/>
          </p:cNvSpPr>
          <p:nvPr/>
        </p:nvSpPr>
        <p:spPr bwMode="auto">
          <a:xfrm>
            <a:off x="304800" y="3657600"/>
            <a:ext cx="19812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a:t>Predicted Value of y for x</a:t>
            </a:r>
            <a:r>
              <a:rPr lang="en-US" sz="2000" baseline="-25000"/>
              <a:t>i</a:t>
            </a:r>
            <a:r>
              <a:rPr lang="en-US" sz="2000"/>
              <a:t> </a:t>
            </a:r>
          </a:p>
        </p:txBody>
      </p:sp>
      <p:graphicFrame>
        <p:nvGraphicFramePr>
          <p:cNvPr id="26666" name="Object 42"/>
          <p:cNvGraphicFramePr>
            <a:graphicFrameLocks noChangeAspect="1"/>
          </p:cNvGraphicFramePr>
          <p:nvPr>
            <p:extLst>
              <p:ext uri="{D42A27DB-BD31-4B8C-83A1-F6EECF244321}">
                <p14:modId xmlns:p14="http://schemas.microsoft.com/office/powerpoint/2010/main" val="3355675571"/>
              </p:ext>
            </p:extLst>
          </p:nvPr>
        </p:nvGraphicFramePr>
        <p:xfrm>
          <a:off x="3919538" y="1524000"/>
          <a:ext cx="3448050" cy="776288"/>
        </p:xfrm>
        <a:graphic>
          <a:graphicData uri="http://schemas.openxmlformats.org/presentationml/2006/ole">
            <mc:AlternateContent xmlns:mc="http://schemas.openxmlformats.org/markup-compatibility/2006">
              <mc:Choice xmlns:v="urn:schemas-microsoft-com:vml" Requires="v">
                <p:oleObj spid="_x0000_s311389" name="Equation" r:id="rId3" imgW="1015920" imgH="228600" progId="Equation.3">
                  <p:embed/>
                </p:oleObj>
              </mc:Choice>
              <mc:Fallback>
                <p:oleObj name="Equation" r:id="rId3" imgW="10159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9538" y="1524000"/>
                        <a:ext cx="3448050" cy="776288"/>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26667"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0" name="Line 46"/>
          <p:cNvSpPr>
            <a:spLocks noChangeShapeType="1"/>
          </p:cNvSpPr>
          <p:nvPr/>
        </p:nvSpPr>
        <p:spPr bwMode="auto">
          <a:xfrm>
            <a:off x="6629400" y="2286000"/>
            <a:ext cx="83820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1" name="Rectangle 47"/>
          <p:cNvSpPr>
            <a:spLocks noChangeArrowheads="1"/>
          </p:cNvSpPr>
          <p:nvPr/>
        </p:nvSpPr>
        <p:spPr bwMode="auto">
          <a:xfrm>
            <a:off x="7010400" y="3200400"/>
            <a:ext cx="16764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r>
              <a:rPr lang="en-US" sz="2400"/>
              <a:t>Slope = </a:t>
            </a:r>
            <a:r>
              <a:rPr lang="el-GR" sz="2400">
                <a:cs typeface="Arial" charset="0"/>
              </a:rPr>
              <a:t>β</a:t>
            </a:r>
            <a:r>
              <a:rPr lang="en-US" sz="2400" baseline="-25000">
                <a:cs typeface="Arial" charset="0"/>
              </a:rPr>
              <a:t>1</a:t>
            </a:r>
            <a:endParaRPr lang="el-GR" sz="2400" baseline="-25000">
              <a:cs typeface="Arial" charset="0"/>
            </a:endParaRPr>
          </a:p>
        </p:txBody>
      </p:sp>
      <p:sp>
        <p:nvSpPr>
          <p:cNvPr id="26672"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a:cs typeface="Arial" charset="0"/>
              </a:rPr>
              <a:t>β</a:t>
            </a:r>
            <a:r>
              <a:rPr lang="en-US" sz="2000" baseline="-25000" dirty="0">
                <a:cs typeface="Arial" charset="0"/>
              </a:rPr>
              <a:t>0</a:t>
            </a:r>
            <a:r>
              <a:rPr lang="en-US" sz="2000" dirty="0"/>
              <a:t>  </a:t>
            </a:r>
          </a:p>
        </p:txBody>
      </p:sp>
      <p:sp>
        <p:nvSpPr>
          <p:cNvPr id="26673" name="Text Box 49"/>
          <p:cNvSpPr txBox="1">
            <a:spLocks noChangeArrowheads="1"/>
          </p:cNvSpPr>
          <p:nvPr/>
        </p:nvSpPr>
        <p:spPr bwMode="auto">
          <a:xfrm>
            <a:off x="4267200" y="3124200"/>
            <a:ext cx="5334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a:cs typeface="Arial" charset="0"/>
              </a:rPr>
              <a:t>ε</a:t>
            </a:r>
            <a:r>
              <a:rPr lang="en-US" sz="3200" baseline="-25000">
                <a:cs typeface="Arial" charset="0"/>
              </a:rPr>
              <a:t>i</a:t>
            </a:r>
            <a:endParaRPr lang="el-GR" sz="3200" baseline="-25000">
              <a:cs typeface="Arial" charset="0"/>
            </a:endParaRPr>
          </a:p>
        </p:txBody>
      </p:sp>
      <p:sp>
        <p:nvSpPr>
          <p:cNvPr id="50" name="Rectangle 47"/>
          <p:cNvSpPr>
            <a:spLocks noChangeArrowheads="1"/>
          </p:cNvSpPr>
          <p:nvPr/>
        </p:nvSpPr>
        <p:spPr bwMode="auto">
          <a:xfrm>
            <a:off x="5970588" y="43561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x-none" sz="2400" dirty="0" smtClean="0"/>
              <a:t>Regression Line</a:t>
            </a:r>
            <a:endParaRPr lang="el-GR" sz="2400" baseline="-25000" dirty="0">
              <a:cs typeface="Arial" charset="0"/>
            </a:endParaRPr>
          </a:p>
        </p:txBody>
      </p:sp>
      <p:sp>
        <p:nvSpPr>
          <p:cNvPr id="51" name="Line 3"/>
          <p:cNvSpPr>
            <a:spLocks noChangeShapeType="1"/>
          </p:cNvSpPr>
          <p:nvPr/>
        </p:nvSpPr>
        <p:spPr bwMode="auto">
          <a:xfrm flipH="1" flipV="1">
            <a:off x="5400674" y="3786188"/>
            <a:ext cx="569913" cy="728662"/>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2" name="Rectangle 51"/>
          <p:cNvSpPr/>
          <p:nvPr/>
        </p:nvSpPr>
        <p:spPr>
          <a:xfrm>
            <a:off x="0" y="6506063"/>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386817473"/>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Estimated Regression </a:t>
            </a:r>
            <a:r>
              <a:rPr lang="en-US" dirty="0"/>
              <a:t>M</a:t>
            </a:r>
            <a:r>
              <a:rPr lang="en-US" dirty="0" smtClean="0"/>
              <a:t>odel</a:t>
            </a:r>
            <a:endParaRPr lang="en-US" dirty="0"/>
          </a:p>
        </p:txBody>
      </p:sp>
      <p:sp>
        <p:nvSpPr>
          <p:cNvPr id="26631" name="Line 7"/>
          <p:cNvSpPr>
            <a:spLocks noChangeShapeType="1"/>
          </p:cNvSpPr>
          <p:nvPr/>
        </p:nvSpPr>
        <p:spPr bwMode="auto">
          <a:xfrm flipV="1">
            <a:off x="2383104" y="4133849"/>
            <a:ext cx="6314809" cy="161926"/>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 name="Rectangle 48"/>
          <p:cNvSpPr>
            <a:spLocks noChangeArrowheads="1"/>
          </p:cNvSpPr>
          <p:nvPr/>
        </p:nvSpPr>
        <p:spPr bwMode="auto">
          <a:xfrm>
            <a:off x="468313" y="4073912"/>
            <a:ext cx="18288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smtClean="0"/>
              <a:t>Estimated Intercept </a:t>
            </a:r>
            <a:r>
              <a:rPr lang="en-US" sz="2000" dirty="0"/>
              <a:t>=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0" name="Line 38"/>
          <p:cNvSpPr>
            <a:spLocks noChangeShapeType="1"/>
          </p:cNvSpPr>
          <p:nvPr/>
        </p:nvSpPr>
        <p:spPr bwMode="auto">
          <a:xfrm>
            <a:off x="8382001" y="4100512"/>
            <a:ext cx="0" cy="326061"/>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126163" y="4671063"/>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704013" y="4192588"/>
            <a:ext cx="1676400" cy="219075"/>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44" name="Object 2"/>
          <p:cNvGraphicFramePr>
            <a:graphicFrameLocks noChangeAspect="1"/>
          </p:cNvGraphicFramePr>
          <p:nvPr>
            <p:extLst>
              <p:ext uri="{D42A27DB-BD31-4B8C-83A1-F6EECF244321}">
                <p14:modId xmlns:p14="http://schemas.microsoft.com/office/powerpoint/2010/main" val="3070072400"/>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463880"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45" name="Rectangle 47"/>
          <p:cNvSpPr>
            <a:spLocks noChangeArrowheads="1"/>
          </p:cNvSpPr>
          <p:nvPr/>
        </p:nvSpPr>
        <p:spPr bwMode="auto">
          <a:xfrm>
            <a:off x="2918472" y="4800600"/>
            <a:ext cx="2832100"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a:t>
            </a:r>
            <a:r>
              <a:rPr lang="x-none" sz="2400" dirty="0" smtClean="0"/>
              <a:t/>
            </a:r>
            <a:br>
              <a:rPr lang="x-none" sz="2400" dirty="0" smtClean="0"/>
            </a:br>
            <a:r>
              <a:rPr lang="x-none" sz="2400" dirty="0" smtClean="0"/>
              <a:t>Regression Line</a:t>
            </a:r>
            <a:endParaRPr lang="el-GR" sz="2400" baseline="-25000" dirty="0">
              <a:cs typeface="Arial" charset="0"/>
            </a:endParaRPr>
          </a:p>
        </p:txBody>
      </p:sp>
      <p:sp>
        <p:nvSpPr>
          <p:cNvPr id="46" name="Line 3"/>
          <p:cNvSpPr>
            <a:spLocks noChangeShapeType="1"/>
          </p:cNvSpPr>
          <p:nvPr/>
        </p:nvSpPr>
        <p:spPr bwMode="auto">
          <a:xfrm flipV="1">
            <a:off x="4114801" y="4295774"/>
            <a:ext cx="396874" cy="604838"/>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559557272"/>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Better Estimate</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3"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graphicFrame>
        <p:nvGraphicFramePr>
          <p:cNvPr id="70" name="Object 2"/>
          <p:cNvGraphicFramePr>
            <a:graphicFrameLocks noChangeAspect="1"/>
          </p:cNvGraphicFramePr>
          <p:nvPr>
            <p:extLst>
              <p:ext uri="{D42A27DB-BD31-4B8C-83A1-F6EECF244321}">
                <p14:modId xmlns:p14="http://schemas.microsoft.com/office/powerpoint/2010/main" val="581620384"/>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465925"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Tree>
    <p:extLst>
      <p:ext uri="{BB962C8B-B14F-4D97-AF65-F5344CB8AC3E}">
        <p14:creationId xmlns:p14="http://schemas.microsoft.com/office/powerpoint/2010/main" val="3041511116"/>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6"/>
          <p:cNvSpPr>
            <a:spLocks noChangeShapeType="1"/>
          </p:cNvSpPr>
          <p:nvPr/>
        </p:nvSpPr>
        <p:spPr bwMode="auto">
          <a:xfrm flipH="1">
            <a:off x="4097338" y="2865438"/>
            <a:ext cx="6350" cy="27924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8" name="Rectangle 4"/>
          <p:cNvSpPr>
            <a:spLocks noGrp="1" noChangeArrowheads="1"/>
          </p:cNvSpPr>
          <p:nvPr>
            <p:ph type="title"/>
          </p:nvPr>
        </p:nvSpPr>
        <p:spPr/>
        <p:txBody>
          <a:bodyPr/>
          <a:lstStyle/>
          <a:p>
            <a:r>
              <a:rPr lang="en-US" dirty="0" smtClean="0"/>
              <a:t>Estimated Regression Model</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1" name="Rectangle 35"/>
          <p:cNvSpPr>
            <a:spLocks noChangeArrowheads="1"/>
          </p:cNvSpPr>
          <p:nvPr/>
        </p:nvSpPr>
        <p:spPr bwMode="auto">
          <a:xfrm>
            <a:off x="241300" y="2489200"/>
            <a:ext cx="20574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a:t>
            </a:r>
            <a:r>
              <a:rPr lang="en-US" sz="2000" dirty="0" smtClean="0"/>
              <a:t>y </a:t>
            </a:r>
            <a:r>
              <a:rPr lang="en-US" sz="2000" dirty="0"/>
              <a:t>for x</a:t>
            </a:r>
            <a:r>
              <a:rPr lang="en-US" sz="2000" baseline="-25000" dirty="0"/>
              <a:t>i</a:t>
            </a:r>
            <a:endParaRPr lang="en-US" sz="2400" b="1" baseline="-25000" dirty="0"/>
          </a:p>
        </p:txBody>
      </p:sp>
      <p:sp>
        <p:nvSpPr>
          <p:cNvPr id="62"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a:t>
            </a:r>
            <a:br>
              <a:rPr lang="en-US" sz="2000" dirty="0"/>
            </a:br>
            <a:r>
              <a:rPr lang="en-US" sz="2000" dirty="0" smtClean="0"/>
              <a:t> </a:t>
            </a:r>
            <a:r>
              <a:rPr lang="en-US" sz="2000" dirty="0"/>
              <a:t>for x</a:t>
            </a:r>
            <a:r>
              <a:rPr lang="en-US" sz="2000" baseline="-25000" dirty="0"/>
              <a:t>i</a:t>
            </a:r>
            <a:r>
              <a:rPr lang="en-US" sz="2000" dirty="0"/>
              <a:t> </a:t>
            </a:r>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x</a:t>
            </a:r>
          </a:p>
        </p:txBody>
      </p:sp>
      <p:sp>
        <p:nvSpPr>
          <p:cNvPr id="69" name="Text Box 43"/>
          <p:cNvSpPr txBox="1">
            <a:spLocks noChangeArrowheads="1"/>
          </p:cNvSpPr>
          <p:nvPr/>
        </p:nvSpPr>
        <p:spPr bwMode="auto">
          <a:xfrm>
            <a:off x="3944938" y="5581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dirty="0"/>
              <a:t>x</a:t>
            </a:r>
            <a:r>
              <a:rPr lang="en-US" sz="2400" baseline="-25000" dirty="0"/>
              <a:t>i</a:t>
            </a:r>
          </a:p>
        </p:txBody>
      </p:sp>
      <p:graphicFrame>
        <p:nvGraphicFramePr>
          <p:cNvPr id="70" name="Object 2"/>
          <p:cNvGraphicFramePr>
            <a:graphicFrameLocks noChangeAspect="1"/>
          </p:cNvGraphicFramePr>
          <p:nvPr>
            <p:extLst>
              <p:ext uri="{D42A27DB-BD31-4B8C-83A1-F6EECF244321}">
                <p14:modId xmlns:p14="http://schemas.microsoft.com/office/powerpoint/2010/main" val="3839046928"/>
              </p:ext>
            </p:extLst>
          </p:nvPr>
        </p:nvGraphicFramePr>
        <p:xfrm>
          <a:off x="4373563" y="1395413"/>
          <a:ext cx="3408362" cy="938212"/>
        </p:xfrm>
        <a:graphic>
          <a:graphicData uri="http://schemas.openxmlformats.org/presentationml/2006/ole">
            <mc:AlternateContent xmlns:mc="http://schemas.openxmlformats.org/markup-compatibility/2006">
              <mc:Choice xmlns:v="urn:schemas-microsoft-com:vml" Requires="v">
                <p:oleObj spid="_x0000_s1039" name="Equation" r:id="rId4" imgW="787400" imgH="215900" progId="Equation.3">
                  <p:embed/>
                </p:oleObj>
              </mc:Choice>
              <mc:Fallback>
                <p:oleObj name="Equation" r:id="rId4" imgW="787400" imgH="215900" progId="Equation.3">
                  <p:embed/>
                  <p:pic>
                    <p:nvPicPr>
                      <p:cNvPr id="0" name=""/>
                      <p:cNvPicPr>
                        <a:picLocks noChangeAspect="1" noChangeArrowheads="1"/>
                      </p:cNvPicPr>
                      <p:nvPr/>
                    </p:nvPicPr>
                    <p:blipFill>
                      <a:blip r:embed="rId5"/>
                      <a:srcRect/>
                      <a:stretch>
                        <a:fillRect/>
                      </a:stretch>
                    </p:blipFill>
                    <p:spPr bwMode="auto">
                      <a:xfrm>
                        <a:off x="4373563" y="1395413"/>
                        <a:ext cx="3408362" cy="9382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71" name="Rectangle 13"/>
          <p:cNvSpPr>
            <a:spLocks noChangeArrowheads="1"/>
          </p:cNvSpPr>
          <p:nvPr/>
        </p:nvSpPr>
        <p:spPr bwMode="auto">
          <a:xfrm>
            <a:off x="2268538" y="6038850"/>
            <a:ext cx="6781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dirty="0">
                <a:solidFill>
                  <a:schemeClr val="folHlink"/>
                </a:solidFill>
              </a:rPr>
              <a:t>The individual random error terms  </a:t>
            </a:r>
            <a:r>
              <a:rPr lang="en-US" sz="2000" dirty="0" err="1">
                <a:solidFill>
                  <a:schemeClr val="folHlink"/>
                </a:solidFill>
              </a:rPr>
              <a:t>e</a:t>
            </a:r>
            <a:r>
              <a:rPr lang="en-US" sz="2000" baseline="-25000" dirty="0" err="1">
                <a:solidFill>
                  <a:schemeClr val="folHlink"/>
                </a:solidFill>
              </a:rPr>
              <a:t>i</a:t>
            </a:r>
            <a:r>
              <a:rPr lang="en-US" sz="2000" dirty="0">
                <a:solidFill>
                  <a:schemeClr val="folHlink"/>
                </a:solidFill>
              </a:rPr>
              <a:t>  have a mean of zero</a:t>
            </a:r>
          </a:p>
        </p:txBody>
      </p:sp>
      <p:sp>
        <p:nvSpPr>
          <p:cNvPr id="74" name="Rectangle 10"/>
          <p:cNvSpPr>
            <a:spLocks noChangeArrowheads="1"/>
          </p:cNvSpPr>
          <p:nvPr/>
        </p:nvSpPr>
        <p:spPr bwMode="auto">
          <a:xfrm>
            <a:off x="4325938" y="2388875"/>
            <a:ext cx="4013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a:t>Random Error for </a:t>
            </a:r>
            <a:r>
              <a:rPr lang="en-US" sz="2400" dirty="0" smtClean="0"/>
              <a:t>x</a:t>
            </a:r>
            <a:r>
              <a:rPr lang="en-US" sz="2400" baseline="-25000" dirty="0" smtClean="0"/>
              <a:t>i</a:t>
            </a:r>
            <a:endParaRPr lang="en-US" sz="2400" baseline="-25000" dirty="0"/>
          </a:p>
        </p:txBody>
      </p:sp>
      <p:sp>
        <p:nvSpPr>
          <p:cNvPr id="75"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76" name="Line 45"/>
          <p:cNvSpPr>
            <a:spLocks noChangeShapeType="1"/>
          </p:cNvSpPr>
          <p:nvPr/>
        </p:nvSpPr>
        <p:spPr bwMode="auto">
          <a:xfrm flipH="1">
            <a:off x="4511674" y="2857500"/>
            <a:ext cx="461963" cy="42068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77"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78" name="Freeform 40"/>
          <p:cNvSpPr>
            <a:spLocks/>
          </p:cNvSpPr>
          <p:nvPr/>
        </p:nvSpPr>
        <p:spPr bwMode="auto">
          <a:xfrm>
            <a:off x="2281238" y="39687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Freeform 40"/>
          <p:cNvSpPr>
            <a:spLocks/>
          </p:cNvSpPr>
          <p:nvPr/>
        </p:nvSpPr>
        <p:spPr bwMode="auto">
          <a:xfrm>
            <a:off x="2281238" y="26606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9"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313706742"/>
              </p:ext>
            </p:extLst>
          </p:nvPr>
        </p:nvGraphicFramePr>
        <p:xfrm>
          <a:off x="677863" y="3790950"/>
          <a:ext cx="401637" cy="504825"/>
        </p:xfrm>
        <a:graphic>
          <a:graphicData uri="http://schemas.openxmlformats.org/presentationml/2006/ole">
            <mc:AlternateContent xmlns:mc="http://schemas.openxmlformats.org/markup-compatibility/2006">
              <mc:Choice xmlns:v="urn:schemas-microsoft-com:vml" Requires="v">
                <p:oleObj spid="_x0000_s1040" name="Equation" r:id="rId6" imgW="152400" imgH="215900" progId="Equation.3">
                  <p:embed/>
                </p:oleObj>
              </mc:Choice>
              <mc:Fallback>
                <p:oleObj name="Equation" r:id="rId6" imgW="152400" imgH="215900" progId="Equation.3">
                  <p:embed/>
                  <p:pic>
                    <p:nvPicPr>
                      <p:cNvPr id="0" name=""/>
                      <p:cNvPicPr/>
                      <p:nvPr/>
                    </p:nvPicPr>
                    <p:blipFill>
                      <a:blip r:embed="rId7"/>
                      <a:stretch>
                        <a:fillRect/>
                      </a:stretch>
                    </p:blipFill>
                    <p:spPr>
                      <a:xfrm>
                        <a:off x="677863" y="3790950"/>
                        <a:ext cx="401637" cy="504825"/>
                      </a:xfrm>
                      <a:prstGeom prst="rect">
                        <a:avLst/>
                      </a:prstGeom>
                    </p:spPr>
                  </p:pic>
                </p:oleObj>
              </mc:Fallback>
            </mc:AlternateContent>
          </a:graphicData>
        </a:graphic>
      </p:graphicFrame>
      <p:sp>
        <p:nvSpPr>
          <p:cNvPr id="55" name="Rectangle 48"/>
          <p:cNvSpPr>
            <a:spLocks noChangeArrowheads="1"/>
          </p:cNvSpPr>
          <p:nvPr/>
        </p:nvSpPr>
        <p:spPr bwMode="auto">
          <a:xfrm>
            <a:off x="1066800" y="4445000"/>
            <a:ext cx="182880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56" name="Rectangle 47"/>
          <p:cNvSpPr>
            <a:spLocks noChangeArrowheads="1"/>
          </p:cNvSpPr>
          <p:nvPr/>
        </p:nvSpPr>
        <p:spPr bwMode="auto">
          <a:xfrm>
            <a:off x="8610600" y="3200400"/>
            <a:ext cx="6604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Tree>
    <p:extLst>
      <p:ext uri="{BB962C8B-B14F-4D97-AF65-F5344CB8AC3E}">
        <p14:creationId xmlns:p14="http://schemas.microsoft.com/office/powerpoint/2010/main" val="3728407357"/>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Criterion</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695824" y="1977232"/>
            <a:ext cx="1077913" cy="13914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3"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graphicFrame>
        <p:nvGraphicFramePr>
          <p:cNvPr id="57" name="Object 4"/>
          <p:cNvGraphicFramePr>
            <a:graphicFrameLocks noChangeAspect="1"/>
          </p:cNvGraphicFramePr>
          <p:nvPr>
            <p:extLst>
              <p:ext uri="{D42A27DB-BD31-4B8C-83A1-F6EECF244321}">
                <p14:modId xmlns:p14="http://schemas.microsoft.com/office/powerpoint/2010/main" val="4069876157"/>
              </p:ext>
            </p:extLst>
          </p:nvPr>
        </p:nvGraphicFramePr>
        <p:xfrm>
          <a:off x="5167313" y="1153318"/>
          <a:ext cx="1016000" cy="823913"/>
        </p:xfrm>
        <a:graphic>
          <a:graphicData uri="http://schemas.openxmlformats.org/presentationml/2006/ole">
            <mc:AlternateContent xmlns:mc="http://schemas.openxmlformats.org/markup-compatibility/2006">
              <mc:Choice xmlns:v="urn:schemas-microsoft-com:vml" Requires="v">
                <p:oleObj spid="_x0000_s430131" name="Equation" r:id="rId3" imgW="342900" imgH="279400" progId="Equation.3">
                  <p:embed/>
                </p:oleObj>
              </mc:Choice>
              <mc:Fallback>
                <p:oleObj name="Equation" r:id="rId3" imgW="342900" imgH="279400" progId="Equation.3">
                  <p:embed/>
                  <p:pic>
                    <p:nvPicPr>
                      <p:cNvPr id="0" name=""/>
                      <p:cNvPicPr>
                        <a:picLocks noChangeAspect="1" noChangeArrowheads="1"/>
                      </p:cNvPicPr>
                      <p:nvPr/>
                    </p:nvPicPr>
                    <p:blipFill>
                      <a:blip r:embed="rId4"/>
                      <a:srcRect/>
                      <a:stretch>
                        <a:fillRect/>
                      </a:stretch>
                    </p:blipFill>
                    <p:spPr bwMode="auto">
                      <a:xfrm>
                        <a:off x="5167313" y="1153318"/>
                        <a:ext cx="1016000" cy="823913"/>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60" name="Line 6"/>
          <p:cNvSpPr>
            <a:spLocks noChangeShapeType="1"/>
          </p:cNvSpPr>
          <p:nvPr/>
        </p:nvSpPr>
        <p:spPr bwMode="auto">
          <a:xfrm flipH="1">
            <a:off x="4103688" y="2865438"/>
            <a:ext cx="0" cy="12350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438900" y="32004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943754536"/>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Criterion</a:t>
            </a:r>
            <a:endParaRPr lang="en-US" dirty="0"/>
          </a:p>
        </p:txBody>
      </p:sp>
      <p:sp>
        <p:nvSpPr>
          <p:cNvPr id="26631" name="Line 7"/>
          <p:cNvSpPr>
            <a:spLocks noChangeShapeType="1"/>
          </p:cNvSpPr>
          <p:nvPr/>
        </p:nvSpPr>
        <p:spPr bwMode="auto">
          <a:xfrm flipV="1">
            <a:off x="2325688" y="2762250"/>
            <a:ext cx="6470650" cy="18303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Freeform 8"/>
          <p:cNvSpPr>
            <a:spLocks/>
          </p:cNvSpPr>
          <p:nvPr/>
        </p:nvSpPr>
        <p:spPr bwMode="auto">
          <a:xfrm>
            <a:off x="5087938" y="4514850"/>
            <a:ext cx="454025" cy="454025"/>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3" name="Rectangle 9"/>
          <p:cNvSpPr>
            <a:spLocks noChangeArrowheads="1"/>
          </p:cNvSpPr>
          <p:nvPr/>
        </p:nvSpPr>
        <p:spPr bwMode="auto">
          <a:xfrm>
            <a:off x="4973638" y="510857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5" name="Rectangle 11"/>
          <p:cNvSpPr>
            <a:spLocks noChangeArrowheads="1"/>
          </p:cNvSpPr>
          <p:nvPr/>
        </p:nvSpPr>
        <p:spPr bwMode="auto">
          <a:xfrm>
            <a:off x="1887538" y="169545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dirty="0"/>
              <a:t>y</a:t>
            </a:r>
          </a:p>
        </p:txBody>
      </p:sp>
      <p:sp>
        <p:nvSpPr>
          <p:cNvPr id="26636" name="Rectangle 12"/>
          <p:cNvSpPr>
            <a:spLocks noChangeArrowheads="1"/>
          </p:cNvSpPr>
          <p:nvPr/>
        </p:nvSpPr>
        <p:spPr bwMode="auto">
          <a:xfrm>
            <a:off x="8288338" y="5562600"/>
            <a:ext cx="4095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r>
              <a:rPr lang="en-US" sz="3600"/>
              <a:t>x</a:t>
            </a:r>
          </a:p>
        </p:txBody>
      </p:sp>
      <p:sp>
        <p:nvSpPr>
          <p:cNvPr id="26637" name="Freeform 13"/>
          <p:cNvSpPr>
            <a:spLocks/>
          </p:cNvSpPr>
          <p:nvPr/>
        </p:nvSpPr>
        <p:spPr bwMode="auto">
          <a:xfrm>
            <a:off x="7831138" y="2457450"/>
            <a:ext cx="455612" cy="454025"/>
          </a:xfrm>
          <a:custGeom>
            <a:avLst/>
            <a:gdLst>
              <a:gd name="T0" fmla="*/ 0 w 287"/>
              <a:gd name="T1" fmla="*/ 141 h 286"/>
              <a:gd name="T2" fmla="*/ 8 w 287"/>
              <a:gd name="T3" fmla="*/ 99 h 286"/>
              <a:gd name="T4" fmla="*/ 26 w 287"/>
              <a:gd name="T5" fmla="*/ 57 h 286"/>
              <a:gd name="T6" fmla="*/ 57 w 287"/>
              <a:gd name="T7" fmla="*/ 26 h 286"/>
              <a:gd name="T8" fmla="*/ 99 w 287"/>
              <a:gd name="T9" fmla="*/ 8 h 286"/>
              <a:gd name="T10" fmla="*/ 141 w 287"/>
              <a:gd name="T11" fmla="*/ 0 h 286"/>
              <a:gd name="T12" fmla="*/ 187 w 287"/>
              <a:gd name="T13" fmla="*/ 8 h 286"/>
              <a:gd name="T14" fmla="*/ 224 w 287"/>
              <a:gd name="T15" fmla="*/ 26 h 286"/>
              <a:gd name="T16" fmla="*/ 259 w 287"/>
              <a:gd name="T17" fmla="*/ 57 h 286"/>
              <a:gd name="T18" fmla="*/ 278 w 287"/>
              <a:gd name="T19" fmla="*/ 99 h 286"/>
              <a:gd name="T20" fmla="*/ 286 w 287"/>
              <a:gd name="T21" fmla="*/ 141 h 286"/>
              <a:gd name="T22" fmla="*/ 278 w 287"/>
              <a:gd name="T23" fmla="*/ 186 h 286"/>
              <a:gd name="T24" fmla="*/ 259 w 287"/>
              <a:gd name="T25" fmla="*/ 224 h 286"/>
              <a:gd name="T26" fmla="*/ 224 w 287"/>
              <a:gd name="T27" fmla="*/ 259 h 286"/>
              <a:gd name="T28" fmla="*/ 187 w 287"/>
              <a:gd name="T29" fmla="*/ 278 h 286"/>
              <a:gd name="T30" fmla="*/ 141 w 287"/>
              <a:gd name="T31" fmla="*/ 285 h 286"/>
              <a:gd name="T32" fmla="*/ 99 w 287"/>
              <a:gd name="T33" fmla="*/ 278 h 286"/>
              <a:gd name="T34" fmla="*/ 57 w 287"/>
              <a:gd name="T35" fmla="*/ 259 h 286"/>
              <a:gd name="T36" fmla="*/ 26 w 287"/>
              <a:gd name="T37" fmla="*/ 224 h 286"/>
              <a:gd name="T38" fmla="*/ 8 w 287"/>
              <a:gd name="T39" fmla="*/ 186 h 286"/>
              <a:gd name="T40" fmla="*/ 0 w 287"/>
              <a:gd name="T41" fmla="*/ 14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1"/>
                </a:moveTo>
                <a:lnTo>
                  <a:pt x="8" y="99"/>
                </a:lnTo>
                <a:lnTo>
                  <a:pt x="26" y="57"/>
                </a:lnTo>
                <a:lnTo>
                  <a:pt x="57" y="26"/>
                </a:lnTo>
                <a:lnTo>
                  <a:pt x="99" y="8"/>
                </a:lnTo>
                <a:lnTo>
                  <a:pt x="141" y="0"/>
                </a:lnTo>
                <a:lnTo>
                  <a:pt x="187" y="8"/>
                </a:lnTo>
                <a:lnTo>
                  <a:pt x="224" y="26"/>
                </a:lnTo>
                <a:lnTo>
                  <a:pt x="259" y="57"/>
                </a:lnTo>
                <a:lnTo>
                  <a:pt x="278" y="99"/>
                </a:lnTo>
                <a:lnTo>
                  <a:pt x="286" y="141"/>
                </a:lnTo>
                <a:lnTo>
                  <a:pt x="278" y="186"/>
                </a:lnTo>
                <a:lnTo>
                  <a:pt x="259" y="224"/>
                </a:lnTo>
                <a:lnTo>
                  <a:pt x="224" y="259"/>
                </a:lnTo>
                <a:lnTo>
                  <a:pt x="187" y="278"/>
                </a:lnTo>
                <a:lnTo>
                  <a:pt x="141" y="285"/>
                </a:lnTo>
                <a:lnTo>
                  <a:pt x="99" y="278"/>
                </a:lnTo>
                <a:lnTo>
                  <a:pt x="57" y="259"/>
                </a:lnTo>
                <a:lnTo>
                  <a:pt x="26" y="224"/>
                </a:lnTo>
                <a:lnTo>
                  <a:pt x="8" y="186"/>
                </a:lnTo>
                <a:lnTo>
                  <a:pt x="0" y="141"/>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8" name="Freeform 14"/>
          <p:cNvSpPr>
            <a:spLocks/>
          </p:cNvSpPr>
          <p:nvPr/>
        </p:nvSpPr>
        <p:spPr bwMode="auto">
          <a:xfrm>
            <a:off x="2578100" y="4445000"/>
            <a:ext cx="455613" cy="455613"/>
          </a:xfrm>
          <a:custGeom>
            <a:avLst/>
            <a:gdLst>
              <a:gd name="T0" fmla="*/ 0 w 287"/>
              <a:gd name="T1" fmla="*/ 145 h 287"/>
              <a:gd name="T2" fmla="*/ 8 w 287"/>
              <a:gd name="T3" fmla="*/ 99 h 287"/>
              <a:gd name="T4" fmla="*/ 27 w 287"/>
              <a:gd name="T5" fmla="*/ 62 h 287"/>
              <a:gd name="T6" fmla="*/ 58 w 287"/>
              <a:gd name="T7" fmla="*/ 27 h 287"/>
              <a:gd name="T8" fmla="*/ 99 w 287"/>
              <a:gd name="T9" fmla="*/ 8 h 287"/>
              <a:gd name="T10" fmla="*/ 141 w 287"/>
              <a:gd name="T11" fmla="*/ 0 h 287"/>
              <a:gd name="T12" fmla="*/ 187 w 287"/>
              <a:gd name="T13" fmla="*/ 8 h 287"/>
              <a:gd name="T14" fmla="*/ 225 w 287"/>
              <a:gd name="T15" fmla="*/ 27 h 287"/>
              <a:gd name="T16" fmla="*/ 260 w 287"/>
              <a:gd name="T17" fmla="*/ 62 h 287"/>
              <a:gd name="T18" fmla="*/ 278 w 287"/>
              <a:gd name="T19" fmla="*/ 99 h 287"/>
              <a:gd name="T20" fmla="*/ 286 w 287"/>
              <a:gd name="T21" fmla="*/ 145 h 287"/>
              <a:gd name="T22" fmla="*/ 278 w 287"/>
              <a:gd name="T23" fmla="*/ 187 h 287"/>
              <a:gd name="T24" fmla="*/ 260 w 287"/>
              <a:gd name="T25" fmla="*/ 228 h 287"/>
              <a:gd name="T26" fmla="*/ 225 w 287"/>
              <a:gd name="T27" fmla="*/ 260 h 287"/>
              <a:gd name="T28" fmla="*/ 187 w 287"/>
              <a:gd name="T29" fmla="*/ 278 h 287"/>
              <a:gd name="T30" fmla="*/ 141 w 287"/>
              <a:gd name="T31" fmla="*/ 286 h 287"/>
              <a:gd name="T32" fmla="*/ 99 w 287"/>
              <a:gd name="T33" fmla="*/ 278 h 287"/>
              <a:gd name="T34" fmla="*/ 58 w 287"/>
              <a:gd name="T35" fmla="*/ 260 h 287"/>
              <a:gd name="T36" fmla="*/ 27 w 287"/>
              <a:gd name="T37" fmla="*/ 228 h 287"/>
              <a:gd name="T38" fmla="*/ 8 w 287"/>
              <a:gd name="T39" fmla="*/ 187 h 287"/>
              <a:gd name="T40" fmla="*/ 0 w 287"/>
              <a:gd name="T41" fmla="*/ 14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7">
                <a:moveTo>
                  <a:pt x="0" y="145"/>
                </a:moveTo>
                <a:lnTo>
                  <a:pt x="8" y="99"/>
                </a:lnTo>
                <a:lnTo>
                  <a:pt x="27" y="62"/>
                </a:lnTo>
                <a:lnTo>
                  <a:pt x="58" y="27"/>
                </a:lnTo>
                <a:lnTo>
                  <a:pt x="99" y="8"/>
                </a:lnTo>
                <a:lnTo>
                  <a:pt x="141" y="0"/>
                </a:lnTo>
                <a:lnTo>
                  <a:pt x="187" y="8"/>
                </a:lnTo>
                <a:lnTo>
                  <a:pt x="225" y="27"/>
                </a:lnTo>
                <a:lnTo>
                  <a:pt x="260" y="62"/>
                </a:lnTo>
                <a:lnTo>
                  <a:pt x="278" y="99"/>
                </a:lnTo>
                <a:lnTo>
                  <a:pt x="286" y="145"/>
                </a:lnTo>
                <a:lnTo>
                  <a:pt x="278" y="187"/>
                </a:lnTo>
                <a:lnTo>
                  <a:pt x="260" y="228"/>
                </a:lnTo>
                <a:lnTo>
                  <a:pt x="225" y="260"/>
                </a:lnTo>
                <a:lnTo>
                  <a:pt x="187" y="278"/>
                </a:lnTo>
                <a:lnTo>
                  <a:pt x="141" y="286"/>
                </a:lnTo>
                <a:lnTo>
                  <a:pt x="99" y="278"/>
                </a:lnTo>
                <a:lnTo>
                  <a:pt x="58" y="260"/>
                </a:lnTo>
                <a:lnTo>
                  <a:pt x="27" y="228"/>
                </a:lnTo>
                <a:lnTo>
                  <a:pt x="8" y="187"/>
                </a:lnTo>
                <a:lnTo>
                  <a:pt x="0" y="145"/>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39" name="Rectangle 15"/>
          <p:cNvSpPr>
            <a:spLocks noChangeArrowheads="1"/>
          </p:cNvSpPr>
          <p:nvPr/>
        </p:nvSpPr>
        <p:spPr bwMode="auto">
          <a:xfrm>
            <a:off x="3214688" y="47085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0" name="Freeform 16"/>
          <p:cNvSpPr>
            <a:spLocks/>
          </p:cNvSpPr>
          <p:nvPr/>
        </p:nvSpPr>
        <p:spPr bwMode="auto">
          <a:xfrm>
            <a:off x="7086600" y="3581400"/>
            <a:ext cx="455613" cy="454025"/>
          </a:xfrm>
          <a:custGeom>
            <a:avLst/>
            <a:gdLst>
              <a:gd name="T0" fmla="*/ 0 w 287"/>
              <a:gd name="T1" fmla="*/ 144 h 286"/>
              <a:gd name="T2" fmla="*/ 8 w 287"/>
              <a:gd name="T3" fmla="*/ 99 h 286"/>
              <a:gd name="T4" fmla="*/ 26 w 287"/>
              <a:gd name="T5" fmla="*/ 61 h 286"/>
              <a:gd name="T6" fmla="*/ 58 w 287"/>
              <a:gd name="T7" fmla="*/ 26 h 286"/>
              <a:gd name="T8" fmla="*/ 99 w 287"/>
              <a:gd name="T9" fmla="*/ 7 h 286"/>
              <a:gd name="T10" fmla="*/ 141 w 287"/>
              <a:gd name="T11" fmla="*/ 0 h 286"/>
              <a:gd name="T12" fmla="*/ 187 w 287"/>
              <a:gd name="T13" fmla="*/ 7 h 286"/>
              <a:gd name="T14" fmla="*/ 225 w 287"/>
              <a:gd name="T15" fmla="*/ 26 h 286"/>
              <a:gd name="T16" fmla="*/ 260 w 287"/>
              <a:gd name="T17" fmla="*/ 61 h 286"/>
              <a:gd name="T18" fmla="*/ 278 w 287"/>
              <a:gd name="T19" fmla="*/ 99 h 286"/>
              <a:gd name="T20" fmla="*/ 286 w 287"/>
              <a:gd name="T21" fmla="*/ 144 h 286"/>
              <a:gd name="T22" fmla="*/ 278 w 287"/>
              <a:gd name="T23" fmla="*/ 186 h 286"/>
              <a:gd name="T24" fmla="*/ 260 w 287"/>
              <a:gd name="T25" fmla="*/ 228 h 286"/>
              <a:gd name="T26" fmla="*/ 225 w 287"/>
              <a:gd name="T27" fmla="*/ 259 h 286"/>
              <a:gd name="T28" fmla="*/ 187 w 287"/>
              <a:gd name="T29" fmla="*/ 277 h 286"/>
              <a:gd name="T30" fmla="*/ 141 w 287"/>
              <a:gd name="T31" fmla="*/ 285 h 286"/>
              <a:gd name="T32" fmla="*/ 99 w 287"/>
              <a:gd name="T33" fmla="*/ 277 h 286"/>
              <a:gd name="T34" fmla="*/ 58 w 287"/>
              <a:gd name="T35" fmla="*/ 259 h 286"/>
              <a:gd name="T36" fmla="*/ 26 w 287"/>
              <a:gd name="T37" fmla="*/ 228 h 286"/>
              <a:gd name="T38" fmla="*/ 8 w 287"/>
              <a:gd name="T39" fmla="*/ 186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58" y="26"/>
                </a:lnTo>
                <a:lnTo>
                  <a:pt x="99" y="7"/>
                </a:lnTo>
                <a:lnTo>
                  <a:pt x="141" y="0"/>
                </a:lnTo>
                <a:lnTo>
                  <a:pt x="187" y="7"/>
                </a:lnTo>
                <a:lnTo>
                  <a:pt x="225" y="26"/>
                </a:lnTo>
                <a:lnTo>
                  <a:pt x="260" y="61"/>
                </a:lnTo>
                <a:lnTo>
                  <a:pt x="278" y="99"/>
                </a:lnTo>
                <a:lnTo>
                  <a:pt x="286" y="144"/>
                </a:lnTo>
                <a:lnTo>
                  <a:pt x="278" y="186"/>
                </a:lnTo>
                <a:lnTo>
                  <a:pt x="260" y="228"/>
                </a:lnTo>
                <a:lnTo>
                  <a:pt x="225" y="259"/>
                </a:lnTo>
                <a:lnTo>
                  <a:pt x="187" y="277"/>
                </a:lnTo>
                <a:lnTo>
                  <a:pt x="141" y="285"/>
                </a:lnTo>
                <a:lnTo>
                  <a:pt x="99" y="277"/>
                </a:lnTo>
                <a:lnTo>
                  <a:pt x="58" y="259"/>
                </a:lnTo>
                <a:lnTo>
                  <a:pt x="26" y="228"/>
                </a:lnTo>
                <a:lnTo>
                  <a:pt x="8" y="186"/>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1" name="Freeform 17"/>
          <p:cNvSpPr>
            <a:spLocks/>
          </p:cNvSpPr>
          <p:nvPr/>
        </p:nvSpPr>
        <p:spPr bwMode="auto">
          <a:xfrm>
            <a:off x="5621338" y="2914650"/>
            <a:ext cx="455612" cy="454025"/>
          </a:xfrm>
          <a:custGeom>
            <a:avLst/>
            <a:gdLst>
              <a:gd name="T0" fmla="*/ 0 w 287"/>
              <a:gd name="T1" fmla="*/ 140 h 286"/>
              <a:gd name="T2" fmla="*/ 8 w 287"/>
              <a:gd name="T3" fmla="*/ 99 h 286"/>
              <a:gd name="T4" fmla="*/ 26 w 287"/>
              <a:gd name="T5" fmla="*/ 57 h 286"/>
              <a:gd name="T6" fmla="*/ 61 w 287"/>
              <a:gd name="T7" fmla="*/ 26 h 286"/>
              <a:gd name="T8" fmla="*/ 99 w 287"/>
              <a:gd name="T9" fmla="*/ 7 h 286"/>
              <a:gd name="T10" fmla="*/ 145 w 287"/>
              <a:gd name="T11" fmla="*/ 0 h 286"/>
              <a:gd name="T12" fmla="*/ 187 w 287"/>
              <a:gd name="T13" fmla="*/ 7 h 286"/>
              <a:gd name="T14" fmla="*/ 228 w 287"/>
              <a:gd name="T15" fmla="*/ 26 h 286"/>
              <a:gd name="T16" fmla="*/ 259 w 287"/>
              <a:gd name="T17" fmla="*/ 57 h 286"/>
              <a:gd name="T18" fmla="*/ 278 w 287"/>
              <a:gd name="T19" fmla="*/ 99 h 286"/>
              <a:gd name="T20" fmla="*/ 286 w 287"/>
              <a:gd name="T21" fmla="*/ 140 h 286"/>
              <a:gd name="T22" fmla="*/ 278 w 287"/>
              <a:gd name="T23" fmla="*/ 186 h 286"/>
              <a:gd name="T24" fmla="*/ 259 w 287"/>
              <a:gd name="T25" fmla="*/ 224 h 286"/>
              <a:gd name="T26" fmla="*/ 228 w 287"/>
              <a:gd name="T27" fmla="*/ 259 h 286"/>
              <a:gd name="T28" fmla="*/ 187 w 287"/>
              <a:gd name="T29" fmla="*/ 277 h 286"/>
              <a:gd name="T30" fmla="*/ 145 w 287"/>
              <a:gd name="T31" fmla="*/ 285 h 286"/>
              <a:gd name="T32" fmla="*/ 99 w 287"/>
              <a:gd name="T33" fmla="*/ 277 h 286"/>
              <a:gd name="T34" fmla="*/ 61 w 287"/>
              <a:gd name="T35" fmla="*/ 259 h 286"/>
              <a:gd name="T36" fmla="*/ 26 w 287"/>
              <a:gd name="T37" fmla="*/ 224 h 286"/>
              <a:gd name="T38" fmla="*/ 8 w 287"/>
              <a:gd name="T39" fmla="*/ 186 h 286"/>
              <a:gd name="T40" fmla="*/ 0 w 287"/>
              <a:gd name="T41"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0"/>
                </a:moveTo>
                <a:lnTo>
                  <a:pt x="8" y="99"/>
                </a:lnTo>
                <a:lnTo>
                  <a:pt x="26" y="57"/>
                </a:lnTo>
                <a:lnTo>
                  <a:pt x="61" y="26"/>
                </a:lnTo>
                <a:lnTo>
                  <a:pt x="99" y="7"/>
                </a:lnTo>
                <a:lnTo>
                  <a:pt x="145" y="0"/>
                </a:lnTo>
                <a:lnTo>
                  <a:pt x="187" y="7"/>
                </a:lnTo>
                <a:lnTo>
                  <a:pt x="228" y="26"/>
                </a:lnTo>
                <a:lnTo>
                  <a:pt x="259" y="57"/>
                </a:lnTo>
                <a:lnTo>
                  <a:pt x="278" y="99"/>
                </a:lnTo>
                <a:lnTo>
                  <a:pt x="286" y="140"/>
                </a:lnTo>
                <a:lnTo>
                  <a:pt x="278" y="186"/>
                </a:lnTo>
                <a:lnTo>
                  <a:pt x="259" y="224"/>
                </a:lnTo>
                <a:lnTo>
                  <a:pt x="228" y="259"/>
                </a:lnTo>
                <a:lnTo>
                  <a:pt x="187" y="277"/>
                </a:lnTo>
                <a:lnTo>
                  <a:pt x="145" y="285"/>
                </a:lnTo>
                <a:lnTo>
                  <a:pt x="99" y="277"/>
                </a:lnTo>
                <a:lnTo>
                  <a:pt x="61" y="259"/>
                </a:lnTo>
                <a:lnTo>
                  <a:pt x="26" y="224"/>
                </a:lnTo>
                <a:lnTo>
                  <a:pt x="8" y="186"/>
                </a:lnTo>
                <a:lnTo>
                  <a:pt x="0" y="140"/>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2" name="Rectangle 18"/>
          <p:cNvSpPr>
            <a:spLocks noChangeArrowheads="1"/>
          </p:cNvSpPr>
          <p:nvPr/>
        </p:nvSpPr>
        <p:spPr bwMode="auto">
          <a:xfrm>
            <a:off x="2851150" y="388143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Rectangle 19"/>
          <p:cNvSpPr>
            <a:spLocks noChangeArrowheads="1"/>
          </p:cNvSpPr>
          <p:nvPr/>
        </p:nvSpPr>
        <p:spPr bwMode="auto">
          <a:xfrm>
            <a:off x="4011613" y="2765425"/>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4" name="Rectangle 20"/>
          <p:cNvSpPr>
            <a:spLocks noChangeArrowheads="1"/>
          </p:cNvSpPr>
          <p:nvPr/>
        </p:nvSpPr>
        <p:spPr bwMode="auto">
          <a:xfrm>
            <a:off x="4011613" y="2825750"/>
            <a:ext cx="184150" cy="92075"/>
          </a:xfrm>
          <a:prstGeom prst="rect">
            <a:avLst/>
          </a:prstGeom>
          <a:solidFill>
            <a:schemeClr val="fo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Rectangle 21"/>
          <p:cNvSpPr>
            <a:spLocks noChangeArrowheads="1"/>
          </p:cNvSpPr>
          <p:nvPr/>
        </p:nvSpPr>
        <p:spPr bwMode="auto">
          <a:xfrm>
            <a:off x="4511675" y="2795588"/>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Freeform 22"/>
          <p:cNvSpPr>
            <a:spLocks/>
          </p:cNvSpPr>
          <p:nvPr/>
        </p:nvSpPr>
        <p:spPr bwMode="auto">
          <a:xfrm>
            <a:off x="2362200" y="2209800"/>
            <a:ext cx="6323013" cy="3452813"/>
          </a:xfrm>
          <a:custGeom>
            <a:avLst/>
            <a:gdLst>
              <a:gd name="T0" fmla="*/ 1 w 3983"/>
              <a:gd name="T1" fmla="*/ 0 h 2175"/>
              <a:gd name="T2" fmla="*/ 0 w 3983"/>
              <a:gd name="T3" fmla="*/ 2175 h 2175"/>
              <a:gd name="T4" fmla="*/ 3983 w 3983"/>
              <a:gd name="T5" fmla="*/ 2175 h 2175"/>
            </a:gdLst>
            <a:ahLst/>
            <a:cxnLst>
              <a:cxn ang="0">
                <a:pos x="T0" y="T1"/>
              </a:cxn>
              <a:cxn ang="0">
                <a:pos x="T2" y="T3"/>
              </a:cxn>
              <a:cxn ang="0">
                <a:pos x="T4" y="T5"/>
              </a:cxn>
            </a:cxnLst>
            <a:rect l="0" t="0" r="r" b="b"/>
            <a:pathLst>
              <a:path w="3983" h="2175">
                <a:moveTo>
                  <a:pt x="1" y="0"/>
                </a:moveTo>
                <a:lnTo>
                  <a:pt x="0" y="2175"/>
                </a:lnTo>
                <a:lnTo>
                  <a:pt x="3983" y="2175"/>
                </a:lnTo>
              </a:path>
            </a:pathLst>
          </a:custGeom>
          <a:noFill/>
          <a:ln w="762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47" name="Line 23"/>
          <p:cNvSpPr>
            <a:spLocks noChangeShapeType="1"/>
          </p:cNvSpPr>
          <p:nvPr/>
        </p:nvSpPr>
        <p:spPr bwMode="auto">
          <a:xfrm>
            <a:off x="1976438" y="22875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8" name="Line 24"/>
          <p:cNvSpPr>
            <a:spLocks noChangeShapeType="1"/>
          </p:cNvSpPr>
          <p:nvPr/>
        </p:nvSpPr>
        <p:spPr bwMode="auto">
          <a:xfrm>
            <a:off x="1976438" y="28479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9" name="Line 25"/>
          <p:cNvSpPr>
            <a:spLocks noChangeShapeType="1"/>
          </p:cNvSpPr>
          <p:nvPr/>
        </p:nvSpPr>
        <p:spPr bwMode="auto">
          <a:xfrm>
            <a:off x="1976438" y="31623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0" name="Line 26"/>
          <p:cNvSpPr>
            <a:spLocks noChangeShapeType="1"/>
          </p:cNvSpPr>
          <p:nvPr/>
        </p:nvSpPr>
        <p:spPr bwMode="auto">
          <a:xfrm>
            <a:off x="1976438" y="3470275"/>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1" name="Line 27"/>
          <p:cNvSpPr>
            <a:spLocks noChangeShapeType="1"/>
          </p:cNvSpPr>
          <p:nvPr/>
        </p:nvSpPr>
        <p:spPr bwMode="auto">
          <a:xfrm>
            <a:off x="1976438" y="37861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2" name="Line 28"/>
          <p:cNvSpPr>
            <a:spLocks noChangeShapeType="1"/>
          </p:cNvSpPr>
          <p:nvPr/>
        </p:nvSpPr>
        <p:spPr bwMode="auto">
          <a:xfrm>
            <a:off x="1976438" y="41005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3" name="Line 29"/>
          <p:cNvSpPr>
            <a:spLocks noChangeShapeType="1"/>
          </p:cNvSpPr>
          <p:nvPr/>
        </p:nvSpPr>
        <p:spPr bwMode="auto">
          <a:xfrm>
            <a:off x="1976438" y="44084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4" name="Line 30"/>
          <p:cNvSpPr>
            <a:spLocks noChangeShapeType="1"/>
          </p:cNvSpPr>
          <p:nvPr/>
        </p:nvSpPr>
        <p:spPr bwMode="auto">
          <a:xfrm>
            <a:off x="1976438" y="4722813"/>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5" name="Line 31"/>
          <p:cNvSpPr>
            <a:spLocks noChangeShapeType="1"/>
          </p:cNvSpPr>
          <p:nvPr/>
        </p:nvSpPr>
        <p:spPr bwMode="auto">
          <a:xfrm>
            <a:off x="1976438" y="5030788"/>
            <a:ext cx="1587" cy="1587"/>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6" name="Line 32"/>
          <p:cNvSpPr>
            <a:spLocks noChangeShapeType="1"/>
          </p:cNvSpPr>
          <p:nvPr/>
        </p:nvSpPr>
        <p:spPr bwMode="auto">
          <a:xfrm>
            <a:off x="1976438" y="5346700"/>
            <a:ext cx="1587" cy="1588"/>
          </a:xfrm>
          <a:prstGeom prst="line">
            <a:avLst/>
          </a:prstGeom>
          <a:noFill/>
          <a:ln w="76200">
            <a:solidFill>
              <a:srgbClr val="CDCDC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7" name="Rectangle 33"/>
          <p:cNvSpPr>
            <a:spLocks noChangeArrowheads="1"/>
          </p:cNvSpPr>
          <p:nvPr/>
        </p:nvSpPr>
        <p:spPr bwMode="auto">
          <a:xfrm>
            <a:off x="1835150" y="4008438"/>
            <a:ext cx="92075"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58" name="Rectangle 34"/>
          <p:cNvSpPr>
            <a:spLocks noChangeArrowheads="1"/>
          </p:cNvSpPr>
          <p:nvPr/>
        </p:nvSpPr>
        <p:spPr bwMode="auto">
          <a:xfrm>
            <a:off x="5400675" y="5935663"/>
            <a:ext cx="184150"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63" name="AutoShape 39"/>
          <p:cNvSpPr>
            <a:spLocks/>
          </p:cNvSpPr>
          <p:nvPr/>
        </p:nvSpPr>
        <p:spPr bwMode="auto">
          <a:xfrm flipH="1">
            <a:off x="4173538" y="2990850"/>
            <a:ext cx="152400" cy="990600"/>
          </a:xfrm>
          <a:prstGeom prst="leftBrace">
            <a:avLst>
              <a:gd name="adj1" fmla="val 54167"/>
              <a:gd name="adj2" fmla="val 48958"/>
            </a:avLst>
          </a:prstGeom>
          <a:ln w="28575" cmpd="sng">
            <a:headEnd/>
            <a:tailEnd/>
          </a:ln>
        </p:spPr>
        <p:style>
          <a:lnRef idx="1">
            <a:schemeClr val="accent1"/>
          </a:lnRef>
          <a:fillRef idx="0">
            <a:schemeClr val="accent1"/>
          </a:fillRef>
          <a:effectRef idx="0">
            <a:schemeClr val="accent1"/>
          </a:effectRef>
          <a:fontRef idx="minor">
            <a:schemeClr val="tx1"/>
          </a:fontRef>
        </p:style>
        <p:txBody>
          <a:bodyPr wrap="none" anchor="ctr"/>
          <a:lstStyle/>
          <a:p>
            <a:endParaRPr lang="en-US"/>
          </a:p>
        </p:txBody>
      </p:sp>
      <p:sp>
        <p:nvSpPr>
          <p:cNvPr id="26664" name="Freeform 40"/>
          <p:cNvSpPr>
            <a:spLocks/>
          </p:cNvSpPr>
          <p:nvPr/>
        </p:nvSpPr>
        <p:spPr bwMode="auto">
          <a:xfrm>
            <a:off x="4021138" y="3981450"/>
            <a:ext cx="152400" cy="152400"/>
          </a:xfrm>
          <a:custGeom>
            <a:avLst/>
            <a:gdLst>
              <a:gd name="T0" fmla="*/ 0 w 286"/>
              <a:gd name="T1" fmla="*/ 145 h 286"/>
              <a:gd name="T2" fmla="*/ 7 w 286"/>
              <a:gd name="T3" fmla="*/ 99 h 286"/>
              <a:gd name="T4" fmla="*/ 26 w 286"/>
              <a:gd name="T5" fmla="*/ 61 h 286"/>
              <a:gd name="T6" fmla="*/ 61 w 286"/>
              <a:gd name="T7" fmla="*/ 30 h 286"/>
              <a:gd name="T8" fmla="*/ 99 w 286"/>
              <a:gd name="T9" fmla="*/ 8 h 286"/>
              <a:gd name="T10" fmla="*/ 144 w 286"/>
              <a:gd name="T11" fmla="*/ 0 h 286"/>
              <a:gd name="T12" fmla="*/ 186 w 286"/>
              <a:gd name="T13" fmla="*/ 8 h 286"/>
              <a:gd name="T14" fmla="*/ 228 w 286"/>
              <a:gd name="T15" fmla="*/ 30 h 286"/>
              <a:gd name="T16" fmla="*/ 259 w 286"/>
              <a:gd name="T17" fmla="*/ 61 h 286"/>
              <a:gd name="T18" fmla="*/ 278 w 286"/>
              <a:gd name="T19" fmla="*/ 99 h 286"/>
              <a:gd name="T20" fmla="*/ 285 w 286"/>
              <a:gd name="T21" fmla="*/ 145 h 286"/>
              <a:gd name="T22" fmla="*/ 278 w 286"/>
              <a:gd name="T23" fmla="*/ 190 h 286"/>
              <a:gd name="T24" fmla="*/ 259 w 286"/>
              <a:gd name="T25" fmla="*/ 228 h 286"/>
              <a:gd name="T26" fmla="*/ 228 w 286"/>
              <a:gd name="T27" fmla="*/ 259 h 286"/>
              <a:gd name="T28" fmla="*/ 186 w 286"/>
              <a:gd name="T29" fmla="*/ 281 h 286"/>
              <a:gd name="T30" fmla="*/ 144 w 286"/>
              <a:gd name="T31" fmla="*/ 285 h 286"/>
              <a:gd name="T32" fmla="*/ 99 w 286"/>
              <a:gd name="T33" fmla="*/ 281 h 286"/>
              <a:gd name="T34" fmla="*/ 61 w 286"/>
              <a:gd name="T35" fmla="*/ 259 h 286"/>
              <a:gd name="T36" fmla="*/ 26 w 286"/>
              <a:gd name="T37" fmla="*/ 228 h 286"/>
              <a:gd name="T38" fmla="*/ 7 w 286"/>
              <a:gd name="T39" fmla="*/ 190 h 286"/>
              <a:gd name="T40" fmla="*/ 0 w 286"/>
              <a:gd name="T41" fmla="*/ 14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6" h="286">
                <a:moveTo>
                  <a:pt x="0" y="145"/>
                </a:moveTo>
                <a:lnTo>
                  <a:pt x="7" y="99"/>
                </a:lnTo>
                <a:lnTo>
                  <a:pt x="26" y="61"/>
                </a:lnTo>
                <a:lnTo>
                  <a:pt x="61" y="30"/>
                </a:lnTo>
                <a:lnTo>
                  <a:pt x="99" y="8"/>
                </a:lnTo>
                <a:lnTo>
                  <a:pt x="144" y="0"/>
                </a:lnTo>
                <a:lnTo>
                  <a:pt x="186" y="8"/>
                </a:lnTo>
                <a:lnTo>
                  <a:pt x="228" y="30"/>
                </a:lnTo>
                <a:lnTo>
                  <a:pt x="259" y="61"/>
                </a:lnTo>
                <a:lnTo>
                  <a:pt x="278" y="99"/>
                </a:lnTo>
                <a:lnTo>
                  <a:pt x="285" y="145"/>
                </a:lnTo>
                <a:lnTo>
                  <a:pt x="278" y="190"/>
                </a:lnTo>
                <a:lnTo>
                  <a:pt x="259" y="228"/>
                </a:lnTo>
                <a:lnTo>
                  <a:pt x="228" y="259"/>
                </a:lnTo>
                <a:lnTo>
                  <a:pt x="186" y="281"/>
                </a:lnTo>
                <a:lnTo>
                  <a:pt x="144" y="285"/>
                </a:lnTo>
                <a:lnTo>
                  <a:pt x="99" y="281"/>
                </a:lnTo>
                <a:lnTo>
                  <a:pt x="61" y="259"/>
                </a:lnTo>
                <a:lnTo>
                  <a:pt x="26" y="228"/>
                </a:lnTo>
                <a:lnTo>
                  <a:pt x="7" y="190"/>
                </a:lnTo>
                <a:lnTo>
                  <a:pt x="0" y="145"/>
                </a:lnTo>
              </a:path>
            </a:pathLst>
          </a:custGeom>
          <a:solidFill>
            <a:schemeClr va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8" name="Freeform 44"/>
          <p:cNvSpPr>
            <a:spLocks/>
          </p:cNvSpPr>
          <p:nvPr/>
        </p:nvSpPr>
        <p:spPr bwMode="auto">
          <a:xfrm>
            <a:off x="3868738" y="2533650"/>
            <a:ext cx="455612" cy="454025"/>
          </a:xfrm>
          <a:custGeom>
            <a:avLst/>
            <a:gdLst>
              <a:gd name="T0" fmla="*/ 0 w 287"/>
              <a:gd name="T1" fmla="*/ 144 h 286"/>
              <a:gd name="T2" fmla="*/ 8 w 287"/>
              <a:gd name="T3" fmla="*/ 99 h 286"/>
              <a:gd name="T4" fmla="*/ 26 w 287"/>
              <a:gd name="T5" fmla="*/ 61 h 286"/>
              <a:gd name="T6" fmla="*/ 61 w 287"/>
              <a:gd name="T7" fmla="*/ 30 h 286"/>
              <a:gd name="T8" fmla="*/ 99 w 287"/>
              <a:gd name="T9" fmla="*/ 8 h 286"/>
              <a:gd name="T10" fmla="*/ 145 w 287"/>
              <a:gd name="T11" fmla="*/ 0 h 286"/>
              <a:gd name="T12" fmla="*/ 187 w 287"/>
              <a:gd name="T13" fmla="*/ 8 h 286"/>
              <a:gd name="T14" fmla="*/ 228 w 287"/>
              <a:gd name="T15" fmla="*/ 30 h 286"/>
              <a:gd name="T16" fmla="*/ 259 w 287"/>
              <a:gd name="T17" fmla="*/ 61 h 286"/>
              <a:gd name="T18" fmla="*/ 278 w 287"/>
              <a:gd name="T19" fmla="*/ 99 h 286"/>
              <a:gd name="T20" fmla="*/ 286 w 287"/>
              <a:gd name="T21" fmla="*/ 144 h 286"/>
              <a:gd name="T22" fmla="*/ 278 w 287"/>
              <a:gd name="T23" fmla="*/ 190 h 286"/>
              <a:gd name="T24" fmla="*/ 259 w 287"/>
              <a:gd name="T25" fmla="*/ 228 h 286"/>
              <a:gd name="T26" fmla="*/ 228 w 287"/>
              <a:gd name="T27" fmla="*/ 259 h 286"/>
              <a:gd name="T28" fmla="*/ 187 w 287"/>
              <a:gd name="T29" fmla="*/ 281 h 286"/>
              <a:gd name="T30" fmla="*/ 145 w 287"/>
              <a:gd name="T31" fmla="*/ 285 h 286"/>
              <a:gd name="T32" fmla="*/ 99 w 287"/>
              <a:gd name="T33" fmla="*/ 281 h 286"/>
              <a:gd name="T34" fmla="*/ 61 w 287"/>
              <a:gd name="T35" fmla="*/ 259 h 286"/>
              <a:gd name="T36" fmla="*/ 26 w 287"/>
              <a:gd name="T37" fmla="*/ 228 h 286"/>
              <a:gd name="T38" fmla="*/ 8 w 287"/>
              <a:gd name="T39" fmla="*/ 190 h 286"/>
              <a:gd name="T40" fmla="*/ 0 w 287"/>
              <a:gd name="T41" fmla="*/ 14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7" h="286">
                <a:moveTo>
                  <a:pt x="0" y="144"/>
                </a:moveTo>
                <a:lnTo>
                  <a:pt x="8" y="99"/>
                </a:lnTo>
                <a:lnTo>
                  <a:pt x="26" y="61"/>
                </a:lnTo>
                <a:lnTo>
                  <a:pt x="61" y="30"/>
                </a:lnTo>
                <a:lnTo>
                  <a:pt x="99" y="8"/>
                </a:lnTo>
                <a:lnTo>
                  <a:pt x="145" y="0"/>
                </a:lnTo>
                <a:lnTo>
                  <a:pt x="187" y="8"/>
                </a:lnTo>
                <a:lnTo>
                  <a:pt x="228" y="30"/>
                </a:lnTo>
                <a:lnTo>
                  <a:pt x="259" y="61"/>
                </a:lnTo>
                <a:lnTo>
                  <a:pt x="278" y="99"/>
                </a:lnTo>
                <a:lnTo>
                  <a:pt x="286" y="144"/>
                </a:lnTo>
                <a:lnTo>
                  <a:pt x="278" y="190"/>
                </a:lnTo>
                <a:lnTo>
                  <a:pt x="259" y="228"/>
                </a:lnTo>
                <a:lnTo>
                  <a:pt x="228" y="259"/>
                </a:lnTo>
                <a:lnTo>
                  <a:pt x="187" y="281"/>
                </a:lnTo>
                <a:lnTo>
                  <a:pt x="145" y="285"/>
                </a:lnTo>
                <a:lnTo>
                  <a:pt x="99" y="281"/>
                </a:lnTo>
                <a:lnTo>
                  <a:pt x="61" y="259"/>
                </a:lnTo>
                <a:lnTo>
                  <a:pt x="26" y="228"/>
                </a:lnTo>
                <a:lnTo>
                  <a:pt x="8" y="190"/>
                </a:lnTo>
                <a:lnTo>
                  <a:pt x="0" y="144"/>
                </a:lnTo>
              </a:path>
            </a:pathLst>
          </a:custGeom>
          <a:solidFill>
            <a:schemeClr val="folHlink"/>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669" name="Line 45"/>
          <p:cNvSpPr>
            <a:spLocks noChangeShapeType="1"/>
          </p:cNvSpPr>
          <p:nvPr/>
        </p:nvSpPr>
        <p:spPr bwMode="auto">
          <a:xfrm flipH="1">
            <a:off x="4695824" y="1977232"/>
            <a:ext cx="1077913" cy="13914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673" name="Text Box 49"/>
          <p:cNvSpPr txBox="1">
            <a:spLocks noChangeArrowheads="1"/>
          </p:cNvSpPr>
          <p:nvPr/>
        </p:nvSpPr>
        <p:spPr bwMode="auto">
          <a:xfrm>
            <a:off x="4267200" y="3124200"/>
            <a:ext cx="533400" cy="5847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l-GR" sz="3200" dirty="0" smtClean="0">
                <a:cs typeface="Arial" charset="0"/>
              </a:rPr>
              <a:t>e</a:t>
            </a:r>
            <a:r>
              <a:rPr lang="en-US" sz="3200" baseline="-25000" dirty="0" err="1" smtClean="0">
                <a:cs typeface="Arial" charset="0"/>
              </a:rPr>
              <a:t>i</a:t>
            </a:r>
            <a:endParaRPr lang="el-GR" sz="3200" baseline="-25000" dirty="0">
              <a:cs typeface="Arial" charset="0"/>
            </a:endParaRPr>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sp>
        <p:nvSpPr>
          <p:cNvPr id="60" name="Line 6"/>
          <p:cNvSpPr>
            <a:spLocks noChangeShapeType="1"/>
          </p:cNvSpPr>
          <p:nvPr/>
        </p:nvSpPr>
        <p:spPr bwMode="auto">
          <a:xfrm flipH="1">
            <a:off x="4103688" y="2865438"/>
            <a:ext cx="0" cy="12350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Rectangle 48"/>
          <p:cNvSpPr>
            <a:spLocks noChangeArrowheads="1"/>
          </p:cNvSpPr>
          <p:nvPr/>
        </p:nvSpPr>
        <p:spPr bwMode="auto">
          <a:xfrm>
            <a:off x="152400" y="4876800"/>
            <a:ext cx="1828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Intercept = </a:t>
            </a:r>
            <a:r>
              <a:rPr lang="el-GR" sz="2000" dirty="0" smtClean="0">
                <a:cs typeface="Arial" charset="0"/>
              </a:rPr>
              <a:t>b</a:t>
            </a:r>
            <a:r>
              <a:rPr lang="en-US" sz="2000" baseline="-25000" dirty="0" smtClean="0">
                <a:cs typeface="Arial" charset="0"/>
              </a:rPr>
              <a:t>0</a:t>
            </a:r>
            <a:r>
              <a:rPr lang="en-US" sz="2000" dirty="0" smtClean="0"/>
              <a:t>  </a:t>
            </a:r>
            <a:endParaRPr lang="en-US" sz="2000" dirty="0"/>
          </a:p>
        </p:txBody>
      </p:sp>
      <p:sp>
        <p:nvSpPr>
          <p:cNvPr id="64" name="AutoShape 36"/>
          <p:cNvSpPr>
            <a:spLocks/>
          </p:cNvSpPr>
          <p:nvPr/>
        </p:nvSpPr>
        <p:spPr bwMode="auto">
          <a:xfrm>
            <a:off x="2039938" y="4667250"/>
            <a:ext cx="152400" cy="914400"/>
          </a:xfrm>
          <a:prstGeom prst="leftBrace">
            <a:avLst>
              <a:gd name="adj1" fmla="val 50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38"/>
          <p:cNvSpPr>
            <a:spLocks noChangeShapeType="1"/>
          </p:cNvSpPr>
          <p:nvPr/>
        </p:nvSpPr>
        <p:spPr bwMode="auto">
          <a:xfrm>
            <a:off x="8610600" y="2819400"/>
            <a:ext cx="1588" cy="457200"/>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Rectangle 47"/>
          <p:cNvSpPr>
            <a:spLocks noChangeArrowheads="1"/>
          </p:cNvSpPr>
          <p:nvPr/>
        </p:nvSpPr>
        <p:spPr bwMode="auto">
          <a:xfrm>
            <a:off x="6438900" y="3200400"/>
            <a:ext cx="28321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8" tIns="44450" rIns="90488" bIns="44450">
            <a:spAutoFit/>
          </a:bodyPr>
          <a:lstStyle/>
          <a:p>
            <a:pPr eaLnBrk="0" hangingPunct="0"/>
            <a:r>
              <a:rPr lang="en-US" sz="2400" dirty="0" smtClean="0"/>
              <a:t>Estimated Slope </a:t>
            </a:r>
            <a:r>
              <a:rPr lang="en-US" sz="2400" dirty="0"/>
              <a:t>= </a:t>
            </a:r>
            <a:r>
              <a:rPr lang="el-GR" sz="2400" dirty="0" smtClean="0">
                <a:cs typeface="Arial" charset="0"/>
              </a:rPr>
              <a:t>b</a:t>
            </a:r>
            <a:r>
              <a:rPr lang="en-US" sz="2400" baseline="-25000" dirty="0" smtClean="0">
                <a:cs typeface="Arial" charset="0"/>
              </a:rPr>
              <a:t>1</a:t>
            </a:r>
            <a:endParaRPr lang="el-GR" sz="2400" baseline="-25000" dirty="0">
              <a:cs typeface="Arial" charset="0"/>
            </a:endParaRPr>
          </a:p>
        </p:txBody>
      </p:sp>
      <p:sp>
        <p:nvSpPr>
          <p:cNvPr id="66" name="Line 37"/>
          <p:cNvSpPr>
            <a:spLocks noChangeShapeType="1"/>
          </p:cNvSpPr>
          <p:nvPr/>
        </p:nvSpPr>
        <p:spPr bwMode="auto">
          <a:xfrm>
            <a:off x="6959600" y="3276600"/>
            <a:ext cx="1676400" cy="1588"/>
          </a:xfrm>
          <a:prstGeom prst="line">
            <a:avLst/>
          </a:prstGeom>
          <a:noFill/>
          <a:ln w="3810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aphicFrame>
        <p:nvGraphicFramePr>
          <p:cNvPr id="43" name="Object 4"/>
          <p:cNvGraphicFramePr>
            <a:graphicFrameLocks noChangeAspect="1"/>
          </p:cNvGraphicFramePr>
          <p:nvPr>
            <p:extLst>
              <p:ext uri="{D42A27DB-BD31-4B8C-83A1-F6EECF244321}">
                <p14:modId xmlns:p14="http://schemas.microsoft.com/office/powerpoint/2010/main" val="801451245"/>
              </p:ext>
            </p:extLst>
          </p:nvPr>
        </p:nvGraphicFramePr>
        <p:xfrm>
          <a:off x="5159376" y="1153320"/>
          <a:ext cx="3121025" cy="823912"/>
        </p:xfrm>
        <a:graphic>
          <a:graphicData uri="http://schemas.openxmlformats.org/presentationml/2006/ole">
            <mc:AlternateContent xmlns:mc="http://schemas.openxmlformats.org/markup-compatibility/2006">
              <mc:Choice xmlns:v="urn:schemas-microsoft-com:vml" Requires="v">
                <p:oleObj spid="_x0000_s431142" name="Equation" r:id="rId4" imgW="1054100" imgH="279400" progId="Equation.3">
                  <p:embed/>
                </p:oleObj>
              </mc:Choice>
              <mc:Fallback>
                <p:oleObj name="Equation" r:id="rId4" imgW="1054100" imgH="279400" progId="Equation.3">
                  <p:embed/>
                  <p:pic>
                    <p:nvPicPr>
                      <p:cNvPr id="0" name=""/>
                      <p:cNvPicPr>
                        <a:picLocks noChangeAspect="1" noChangeArrowheads="1"/>
                      </p:cNvPicPr>
                      <p:nvPr/>
                    </p:nvPicPr>
                    <p:blipFill>
                      <a:blip r:embed="rId5"/>
                      <a:srcRect/>
                      <a:stretch>
                        <a:fillRect/>
                      </a:stretch>
                    </p:blipFill>
                    <p:spPr bwMode="auto">
                      <a:xfrm>
                        <a:off x="5159376" y="1153320"/>
                        <a:ext cx="3121025" cy="823912"/>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44" name="Rectangle 35"/>
          <p:cNvSpPr>
            <a:spLocks noChangeArrowheads="1"/>
          </p:cNvSpPr>
          <p:nvPr/>
        </p:nvSpPr>
        <p:spPr bwMode="auto">
          <a:xfrm>
            <a:off x="241300" y="2489200"/>
            <a:ext cx="205740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Observed Value of y for x</a:t>
            </a:r>
            <a:r>
              <a:rPr lang="en-US" sz="2000" baseline="-25000" dirty="0"/>
              <a:t>i</a:t>
            </a:r>
            <a:endParaRPr lang="en-US" sz="2400" b="1" baseline="-25000" dirty="0"/>
          </a:p>
        </p:txBody>
      </p:sp>
      <p:sp>
        <p:nvSpPr>
          <p:cNvPr id="45" name="Rectangle 41"/>
          <p:cNvSpPr>
            <a:spLocks noChangeArrowheads="1"/>
          </p:cNvSpPr>
          <p:nvPr/>
        </p:nvSpPr>
        <p:spPr bwMode="auto">
          <a:xfrm>
            <a:off x="292100" y="3505200"/>
            <a:ext cx="1981200"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spcBef>
                <a:spcPct val="50000"/>
              </a:spcBef>
            </a:pPr>
            <a:r>
              <a:rPr lang="en-US" sz="2000" dirty="0"/>
              <a:t>Predicted Value </a:t>
            </a:r>
            <a:br>
              <a:rPr lang="en-US" sz="2000" dirty="0"/>
            </a:br>
            <a:r>
              <a:rPr lang="en-US" sz="2000" dirty="0" smtClean="0"/>
              <a:t> </a:t>
            </a:r>
            <a:r>
              <a:rPr lang="en-US" sz="2000" dirty="0"/>
              <a:t>for x</a:t>
            </a:r>
            <a:r>
              <a:rPr lang="en-US" sz="2000" baseline="-25000" dirty="0"/>
              <a:t>i</a:t>
            </a:r>
            <a:r>
              <a:rPr lang="en-US" sz="2000" dirty="0"/>
              <a:t> </a:t>
            </a:r>
          </a:p>
        </p:txBody>
      </p:sp>
      <p:sp>
        <p:nvSpPr>
          <p:cNvPr id="46" name="Line 2"/>
          <p:cNvSpPr>
            <a:spLocks noChangeShapeType="1"/>
          </p:cNvSpPr>
          <p:nvPr/>
        </p:nvSpPr>
        <p:spPr bwMode="auto">
          <a:xfrm flipH="1" flipV="1">
            <a:off x="2362200" y="40386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7" name="Line 3"/>
          <p:cNvSpPr>
            <a:spLocks noChangeShapeType="1"/>
          </p:cNvSpPr>
          <p:nvPr/>
        </p:nvSpPr>
        <p:spPr bwMode="auto">
          <a:xfrm flipH="1" flipV="1">
            <a:off x="2362200" y="2743200"/>
            <a:ext cx="1752600" cy="0"/>
          </a:xfrm>
          <a:prstGeom prst="line">
            <a:avLst/>
          </a:prstGeom>
          <a:noFill/>
          <a:ln w="19050">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3801202519"/>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en-US" dirty="0" smtClean="0"/>
              <a:t>Least Squares Criterion</a:t>
            </a:r>
            <a:endParaRPr lang="en-US" dirty="0"/>
          </a:p>
        </p:txBody>
      </p:sp>
      <p:sp>
        <p:nvSpPr>
          <p:cNvPr id="56" name="Rectangle 3"/>
          <p:cNvSpPr>
            <a:spLocks noGrp="1" noChangeArrowheads="1"/>
          </p:cNvSpPr>
          <p:nvPr>
            <p:ph idx="1"/>
          </p:nvPr>
        </p:nvSpPr>
        <p:spPr>
          <a:xfrm>
            <a:off x="1128943" y="1364553"/>
            <a:ext cx="7048804" cy="4379976"/>
          </a:xfrm>
        </p:spPr>
        <p:txBody>
          <a:bodyPr/>
          <a:lstStyle/>
          <a:p>
            <a:pPr marL="0" indent="0" defTabSz="852488">
              <a:buNone/>
            </a:pPr>
            <a:r>
              <a:rPr lang="el-GR" dirty="0">
                <a:cs typeface="Arial" charset="0"/>
              </a:rPr>
              <a:t>b</a:t>
            </a:r>
            <a:r>
              <a:rPr lang="en-US" baseline="-25000" dirty="0" smtClean="0">
                <a:cs typeface="Arial" charset="0"/>
              </a:rPr>
              <a:t>0</a:t>
            </a:r>
            <a:r>
              <a:rPr lang="en-US" dirty="0" smtClean="0"/>
              <a:t> </a:t>
            </a:r>
            <a:r>
              <a:rPr lang="en-US" dirty="0"/>
              <a:t>and  </a:t>
            </a:r>
            <a:r>
              <a:rPr lang="el-GR" dirty="0">
                <a:cs typeface="Arial" charset="0"/>
              </a:rPr>
              <a:t>b</a:t>
            </a:r>
            <a:r>
              <a:rPr lang="en-US" baseline="-25000" dirty="0" smtClean="0"/>
              <a:t>1</a:t>
            </a:r>
            <a:r>
              <a:rPr lang="en-US" dirty="0" smtClean="0"/>
              <a:t> must </a:t>
            </a:r>
            <a:r>
              <a:rPr lang="en-US" dirty="0" smtClean="0">
                <a:solidFill>
                  <a:schemeClr val="folHlink"/>
                </a:solidFill>
              </a:rPr>
              <a:t>minimize </a:t>
            </a:r>
            <a:endParaRPr lang="en-US" dirty="0">
              <a:solidFill>
                <a:schemeClr val="folHlink"/>
              </a:solidFill>
            </a:endParaRPr>
          </a:p>
        </p:txBody>
      </p:sp>
      <p:graphicFrame>
        <p:nvGraphicFramePr>
          <p:cNvPr id="43" name="Object 4"/>
          <p:cNvGraphicFramePr>
            <a:graphicFrameLocks noChangeAspect="1"/>
          </p:cNvGraphicFramePr>
          <p:nvPr>
            <p:extLst>
              <p:ext uri="{D42A27DB-BD31-4B8C-83A1-F6EECF244321}">
                <p14:modId xmlns:p14="http://schemas.microsoft.com/office/powerpoint/2010/main" val="1612542643"/>
              </p:ext>
            </p:extLst>
          </p:nvPr>
        </p:nvGraphicFramePr>
        <p:xfrm>
          <a:off x="5159376" y="1153320"/>
          <a:ext cx="3121025" cy="823912"/>
        </p:xfrm>
        <a:graphic>
          <a:graphicData uri="http://schemas.openxmlformats.org/presentationml/2006/ole">
            <mc:AlternateContent xmlns:mc="http://schemas.openxmlformats.org/markup-compatibility/2006">
              <mc:Choice xmlns:v="urn:schemas-microsoft-com:vml" Requires="v">
                <p:oleObj spid="_x0000_s432196" name="Equation" r:id="rId4" imgW="1054100" imgH="279400" progId="Equation.3">
                  <p:embed/>
                </p:oleObj>
              </mc:Choice>
              <mc:Fallback>
                <p:oleObj name="Equation" r:id="rId4" imgW="1054100" imgH="279400" progId="Equation.3">
                  <p:embed/>
                  <p:pic>
                    <p:nvPicPr>
                      <p:cNvPr id="0" name=""/>
                      <p:cNvPicPr>
                        <a:picLocks noChangeAspect="1" noChangeArrowheads="1"/>
                      </p:cNvPicPr>
                      <p:nvPr/>
                    </p:nvPicPr>
                    <p:blipFill>
                      <a:blip r:embed="rId5"/>
                      <a:srcRect/>
                      <a:stretch>
                        <a:fillRect/>
                      </a:stretch>
                    </p:blipFill>
                    <p:spPr bwMode="auto">
                      <a:xfrm>
                        <a:off x="5159376" y="1153320"/>
                        <a:ext cx="3121025" cy="823912"/>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48" name="Object 4"/>
          <p:cNvGraphicFramePr>
            <a:graphicFrameLocks noChangeAspect="1"/>
          </p:cNvGraphicFramePr>
          <p:nvPr>
            <p:extLst>
              <p:ext uri="{D42A27DB-BD31-4B8C-83A1-F6EECF244321}">
                <p14:modId xmlns:p14="http://schemas.microsoft.com/office/powerpoint/2010/main" val="1752248447"/>
              </p:ext>
            </p:extLst>
          </p:nvPr>
        </p:nvGraphicFramePr>
        <p:xfrm>
          <a:off x="2416175" y="2632075"/>
          <a:ext cx="4662488" cy="1684338"/>
        </p:xfrm>
        <a:graphic>
          <a:graphicData uri="http://schemas.openxmlformats.org/presentationml/2006/ole">
            <mc:AlternateContent xmlns:mc="http://schemas.openxmlformats.org/markup-compatibility/2006">
              <mc:Choice xmlns:v="urn:schemas-microsoft-com:vml" Requires="v">
                <p:oleObj spid="_x0000_s432197" name="Equation" r:id="rId6" imgW="1574800" imgH="571500" progId="Equation.3">
                  <p:embed/>
                </p:oleObj>
              </mc:Choice>
              <mc:Fallback>
                <p:oleObj name="Equation" r:id="rId6" imgW="1574800" imgH="571500" progId="Equation.3">
                  <p:embed/>
                  <p:pic>
                    <p:nvPicPr>
                      <p:cNvPr id="0" name=""/>
                      <p:cNvPicPr>
                        <a:picLocks noChangeAspect="1" noChangeArrowheads="1"/>
                      </p:cNvPicPr>
                      <p:nvPr/>
                    </p:nvPicPr>
                    <p:blipFill>
                      <a:blip r:embed="rId7"/>
                      <a:srcRect/>
                      <a:stretch>
                        <a:fillRect/>
                      </a:stretch>
                    </p:blipFill>
                    <p:spPr bwMode="auto">
                      <a:xfrm>
                        <a:off x="2416175" y="2632075"/>
                        <a:ext cx="4662488" cy="1684338"/>
                      </a:xfrm>
                      <a:prstGeom prst="rect">
                        <a:avLst/>
                      </a:prstGeom>
                      <a:solidFill>
                        <a:srgbClr val="FFFFFF"/>
                      </a:solidFill>
                      <a:ln w="9525">
                        <a:solidFill>
                          <a:srgbClr val="FFFFFF"/>
                        </a:solidFill>
                        <a:miter lim="800000"/>
                        <a:headEnd/>
                        <a:tailEnd/>
                      </a:ln>
                      <a:effectLst/>
                    </p:spPr>
                  </p:pic>
                </p:oleObj>
              </mc:Fallback>
            </mc:AlternateContent>
          </a:graphicData>
        </a:graphic>
      </p:graphicFrame>
      <p:sp>
        <p:nvSpPr>
          <p:cNvPr id="6" name="Rectangle 5"/>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686312068"/>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954132" y="310162"/>
            <a:ext cx="7758068" cy="990107"/>
          </a:xfrm>
        </p:spPr>
        <p:txBody>
          <a:bodyPr/>
          <a:lstStyle/>
          <a:p>
            <a:r>
              <a:rPr lang="en-US" dirty="0" smtClean="0"/>
              <a:t>Least Squares Regression Properties</a:t>
            </a:r>
            <a:endParaRPr lang="en-US" dirty="0"/>
          </a:p>
        </p:txBody>
      </p:sp>
      <p:sp>
        <p:nvSpPr>
          <p:cNvPr id="400387" name="Rectangle 3"/>
          <p:cNvSpPr>
            <a:spLocks noGrp="1" noChangeArrowheads="1"/>
          </p:cNvSpPr>
          <p:nvPr>
            <p:ph idx="1"/>
          </p:nvPr>
        </p:nvSpPr>
        <p:spPr/>
        <p:txBody>
          <a:bodyPr/>
          <a:lstStyle/>
          <a:p>
            <a:pPr marL="0" indent="0">
              <a:buNone/>
            </a:pPr>
            <a:r>
              <a:rPr lang="en-US" dirty="0" smtClean="0"/>
              <a:t>The sum of the residuals from the least squares regression line is 0.</a:t>
            </a:r>
          </a:p>
          <a:p>
            <a:pPr marL="0" indent="0">
              <a:buNone/>
            </a:pPr>
            <a:r>
              <a:rPr lang="en-US" dirty="0" smtClean="0"/>
              <a:t>The sum of the squared residuals is a minimum.</a:t>
            </a:r>
          </a:p>
          <a:p>
            <a:pPr marL="0" indent="0">
              <a:buNone/>
            </a:pPr>
            <a:r>
              <a:rPr lang="en-US" dirty="0" smtClean="0"/>
              <a:t>The simple regression line always passes through the mean of the y variable and the mean of the x variable.</a:t>
            </a:r>
          </a:p>
          <a:p>
            <a:pPr marL="0" indent="0">
              <a:buNone/>
            </a:pPr>
            <a:r>
              <a:rPr lang="en-US" dirty="0" smtClean="0"/>
              <a:t>The least squares coefficients are unbiased estimates of </a:t>
            </a:r>
            <a:r>
              <a:rPr lang="en-US" dirty="0" smtClean="0">
                <a:sym typeface="Symbol" charset="0"/>
              </a:rPr>
              <a:t></a:t>
            </a:r>
            <a:r>
              <a:rPr lang="en-US" baseline="-25000" dirty="0" smtClean="0">
                <a:sym typeface="Symbol" charset="0"/>
              </a:rPr>
              <a:t>0</a:t>
            </a:r>
            <a:r>
              <a:rPr lang="en-US" dirty="0" smtClean="0">
                <a:sym typeface="Symbol" charset="0"/>
              </a:rPr>
              <a:t> and </a:t>
            </a:r>
            <a:r>
              <a:rPr lang="en-US" baseline="-25000" dirty="0" smtClean="0">
                <a:sym typeface="Symbol" charset="0"/>
              </a:rPr>
              <a:t>1</a:t>
            </a:r>
            <a:r>
              <a:rPr lang="en-US" dirty="0" smtClean="0">
                <a:sym typeface="Symbol" charset="0"/>
              </a:rPr>
              <a:t>.</a:t>
            </a:r>
            <a:endParaRPr lang="en-US" dirty="0"/>
          </a:p>
        </p:txBody>
      </p:sp>
      <p:sp>
        <p:nvSpPr>
          <p:cNvPr id="2" name="Rectangle 1"/>
          <p:cNvSpPr/>
          <p:nvPr/>
        </p:nvSpPr>
        <p:spPr>
          <a:xfrm>
            <a:off x="-1" y="6488668"/>
            <a:ext cx="8559045" cy="369332"/>
          </a:xfrm>
          <a:prstGeom prst="rect">
            <a:avLst/>
          </a:prstGeom>
        </p:spPr>
        <p:txBody>
          <a:bodyPr wrap="square">
            <a:spAutoFit/>
          </a:bodyPr>
          <a:lstStyle/>
          <a:p>
            <a:r>
              <a:rPr lang="en-US" dirty="0" smtClean="0"/>
              <a:t>Adapted from </a:t>
            </a:r>
            <a:r>
              <a:rPr lang="en-US" dirty="0" err="1" smtClean="0"/>
              <a:t>www.clt.astate.edu</a:t>
            </a:r>
            <a:r>
              <a:rPr lang="en-US" dirty="0"/>
              <a:t>/</a:t>
            </a:r>
            <a:r>
              <a:rPr lang="en-US" dirty="0" err="1"/>
              <a:t>asyamil</a:t>
            </a:r>
            <a:r>
              <a:rPr lang="en-US" dirty="0"/>
              <a:t>/</a:t>
            </a:r>
            <a:r>
              <a:rPr lang="en-US" dirty="0" err="1"/>
              <a:t>groebner</a:t>
            </a:r>
            <a:r>
              <a:rPr lang="en-US" dirty="0"/>
              <a:t>/</a:t>
            </a:r>
            <a:r>
              <a:rPr lang="en-US" dirty="0" err="1"/>
              <a:t>ppts</a:t>
            </a:r>
            <a:r>
              <a:rPr lang="en-US" dirty="0"/>
              <a:t>/PP11final.ppt</a:t>
            </a:r>
            <a:endParaRPr lang="en-US" dirty="0"/>
          </a:p>
        </p:txBody>
      </p:sp>
    </p:spTree>
    <p:extLst>
      <p:ext uri="{BB962C8B-B14F-4D97-AF65-F5344CB8AC3E}">
        <p14:creationId xmlns:p14="http://schemas.microsoft.com/office/powerpoint/2010/main" val="2545721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wipe(left)">
                                      <p:cBhvr>
                                        <p:cTn id="7" dur="500"/>
                                        <p:tgtEl>
                                          <p:spTgt spid="400387">
                                            <p:txEl>
                                              <p:pRg st="0" end="0"/>
                                            </p:txEl>
                                          </p:spTgt>
                                        </p:tgtEl>
                                      </p:cBhvr>
                                    </p:animEffect>
                                  </p:childTnLst>
                                  <p:subTnLst>
                                    <p:animClr clrSpc="rgb" dir="cw">
                                      <p:cBhvr override="childStyle">
                                        <p:cTn dur="1" fill="hold" display="0" masterRel="nextClick" afterEffect="1"/>
                                        <p:tgtEl>
                                          <p:spTgt spid="400387">
                                            <p:txEl>
                                              <p:pRg st="0" end="0"/>
                                            </p:txEl>
                                          </p:spTgt>
                                        </p:tgtEl>
                                        <p:attrNameLst>
                                          <p:attrName>ppt_c</p:attrName>
                                        </p:attrNameLst>
                                      </p:cBhvr>
                                      <p:to>
                                        <a:srgbClr val="6699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0387">
                                            <p:txEl>
                                              <p:pRg st="1" end="1"/>
                                            </p:txEl>
                                          </p:spTgt>
                                        </p:tgtEl>
                                        <p:attrNameLst>
                                          <p:attrName>style.visibility</p:attrName>
                                        </p:attrNameLst>
                                      </p:cBhvr>
                                      <p:to>
                                        <p:strVal val="visible"/>
                                      </p:to>
                                    </p:set>
                                    <p:animEffect transition="in" filter="wipe(left)">
                                      <p:cBhvr>
                                        <p:cTn id="12" dur="500"/>
                                        <p:tgtEl>
                                          <p:spTgt spid="400387">
                                            <p:txEl>
                                              <p:pRg st="1" end="1"/>
                                            </p:txEl>
                                          </p:spTgt>
                                        </p:tgtEl>
                                      </p:cBhvr>
                                    </p:animEffect>
                                  </p:childTnLst>
                                  <p:subTnLst>
                                    <p:animClr clrSpc="rgb" dir="cw">
                                      <p:cBhvr override="childStyle">
                                        <p:cTn dur="1" fill="hold" display="0" masterRel="nextClick" afterEffect="1"/>
                                        <p:tgtEl>
                                          <p:spTgt spid="400387">
                                            <p:txEl>
                                              <p:pRg st="1" end="1"/>
                                            </p:txEl>
                                          </p:spTgt>
                                        </p:tgtEl>
                                        <p:attrNameLst>
                                          <p:attrName>ppt_c</p:attrName>
                                        </p:attrNameLst>
                                      </p:cBhvr>
                                      <p:to>
                                        <a:srgbClr val="6699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0387">
                                            <p:txEl>
                                              <p:pRg st="2" end="2"/>
                                            </p:txEl>
                                          </p:spTgt>
                                        </p:tgtEl>
                                        <p:attrNameLst>
                                          <p:attrName>style.visibility</p:attrName>
                                        </p:attrNameLst>
                                      </p:cBhvr>
                                      <p:to>
                                        <p:strVal val="visible"/>
                                      </p:to>
                                    </p:set>
                                    <p:animEffect transition="in" filter="wipe(left)">
                                      <p:cBhvr>
                                        <p:cTn id="17" dur="500"/>
                                        <p:tgtEl>
                                          <p:spTgt spid="400387">
                                            <p:txEl>
                                              <p:pRg st="2" end="2"/>
                                            </p:txEl>
                                          </p:spTgt>
                                        </p:tgtEl>
                                      </p:cBhvr>
                                    </p:animEffect>
                                  </p:childTnLst>
                                  <p:subTnLst>
                                    <p:animClr clrSpc="rgb" dir="cw">
                                      <p:cBhvr override="childStyle">
                                        <p:cTn dur="1" fill="hold" display="0" masterRel="nextClick" afterEffect="1"/>
                                        <p:tgtEl>
                                          <p:spTgt spid="400387">
                                            <p:txEl>
                                              <p:pRg st="2" end="2"/>
                                            </p:txEl>
                                          </p:spTgt>
                                        </p:tgtEl>
                                        <p:attrNameLst>
                                          <p:attrName>ppt_c</p:attrName>
                                        </p:attrNameLst>
                                      </p:cBhvr>
                                      <p:to>
                                        <a:srgbClr val="6699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0387">
                                            <p:txEl>
                                              <p:pRg st="3" end="3"/>
                                            </p:txEl>
                                          </p:spTgt>
                                        </p:tgtEl>
                                        <p:attrNameLst>
                                          <p:attrName>style.visibility</p:attrName>
                                        </p:attrNameLst>
                                      </p:cBhvr>
                                      <p:to>
                                        <p:strVal val="visible"/>
                                      </p:to>
                                    </p:set>
                                    <p:animEffect transition="in" filter="wipe(left)">
                                      <p:cBhvr>
                                        <p:cTn id="22" dur="500"/>
                                        <p:tgtEl>
                                          <p:spTgt spid="400387">
                                            <p:txEl>
                                              <p:pRg st="3" end="3"/>
                                            </p:txEl>
                                          </p:spTgt>
                                        </p:tgtEl>
                                      </p:cBhvr>
                                    </p:animEffect>
                                  </p:childTnLst>
                                  <p:subTnLst>
                                    <p:animClr clrSpc="rgb" dir="cw">
                                      <p:cBhvr override="childStyle">
                                        <p:cTn dur="1" fill="hold" display="0" masterRel="nextClick" afterEffect="1"/>
                                        <p:tgtEl>
                                          <p:spTgt spid="400387">
                                            <p:txEl>
                                              <p:pRg st="3" end="3"/>
                                            </p:txEl>
                                          </p:spTgt>
                                        </p:tgtEl>
                                        <p:attrNameLst>
                                          <p:attrName>ppt_c</p:attrName>
                                        </p:attrNameLst>
                                      </p:cBhvr>
                                      <p:to>
                                        <a:srgbClr val="66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Linear Regression </a:t>
            </a:r>
            <a:r>
              <a:rPr lang="en-US" dirty="0"/>
              <a:t>Assumptions</a:t>
            </a:r>
          </a:p>
        </p:txBody>
      </p:sp>
      <p:sp>
        <p:nvSpPr>
          <p:cNvPr id="25603" name="Rectangle 3"/>
          <p:cNvSpPr>
            <a:spLocks noGrp="1" noChangeArrowheads="1"/>
          </p:cNvSpPr>
          <p:nvPr>
            <p:ph idx="1"/>
          </p:nvPr>
        </p:nvSpPr>
        <p:spPr>
          <a:xfrm>
            <a:off x="1128943" y="1707453"/>
            <a:ext cx="7048804" cy="4379976"/>
          </a:xfrm>
        </p:spPr>
        <p:txBody>
          <a:bodyPr/>
          <a:lstStyle/>
          <a:p>
            <a:pPr marL="0" indent="0" defTabSz="852488">
              <a:lnSpc>
                <a:spcPct val="90000"/>
              </a:lnSpc>
              <a:spcBef>
                <a:spcPct val="40000"/>
              </a:spcBef>
              <a:buNone/>
            </a:pPr>
            <a:r>
              <a:rPr lang="en-US" dirty="0"/>
              <a:t>Error values (</a:t>
            </a:r>
            <a:r>
              <a:rPr lang="el-GR" dirty="0"/>
              <a:t>ε</a:t>
            </a:r>
            <a:r>
              <a:rPr lang="en-US" dirty="0"/>
              <a:t>) are statistically independent</a:t>
            </a:r>
          </a:p>
          <a:p>
            <a:pPr marL="0" indent="0" defTabSz="852488">
              <a:lnSpc>
                <a:spcPct val="90000"/>
              </a:lnSpc>
              <a:spcBef>
                <a:spcPct val="40000"/>
              </a:spcBef>
              <a:buNone/>
            </a:pPr>
            <a:r>
              <a:rPr lang="en-US" dirty="0"/>
              <a:t>Error values are normally distributed </a:t>
            </a:r>
            <a:r>
              <a:rPr lang="en-US" dirty="0" smtClean="0"/>
              <a:t/>
            </a:r>
            <a:br>
              <a:rPr lang="en-US" dirty="0" smtClean="0"/>
            </a:br>
            <a:r>
              <a:rPr lang="en-US" dirty="0" smtClean="0"/>
              <a:t>for </a:t>
            </a:r>
            <a:r>
              <a:rPr lang="en-US" dirty="0"/>
              <a:t>any given value of  x</a:t>
            </a:r>
          </a:p>
          <a:p>
            <a:pPr marL="0" indent="0" defTabSz="852488">
              <a:lnSpc>
                <a:spcPct val="90000"/>
              </a:lnSpc>
              <a:spcBef>
                <a:spcPct val="40000"/>
              </a:spcBef>
              <a:buNone/>
            </a:pPr>
            <a:r>
              <a:rPr lang="en-US" dirty="0"/>
              <a:t>The probability distribution of the errors </a:t>
            </a:r>
            <a:r>
              <a:rPr lang="en-US" dirty="0" smtClean="0"/>
              <a:t/>
            </a:r>
            <a:br>
              <a:rPr lang="en-US" dirty="0" smtClean="0"/>
            </a:br>
            <a:r>
              <a:rPr lang="en-US" dirty="0" smtClean="0"/>
              <a:t>is </a:t>
            </a:r>
            <a:r>
              <a:rPr lang="en-US" dirty="0"/>
              <a:t>normal</a:t>
            </a:r>
          </a:p>
          <a:p>
            <a:pPr marL="0" indent="0" defTabSz="852488">
              <a:lnSpc>
                <a:spcPct val="90000"/>
              </a:lnSpc>
              <a:spcBef>
                <a:spcPct val="40000"/>
              </a:spcBef>
              <a:buNone/>
            </a:pPr>
            <a:r>
              <a:rPr lang="en-US" dirty="0"/>
              <a:t>The probability distribution of the errors </a:t>
            </a:r>
            <a:r>
              <a:rPr lang="en-US" dirty="0" smtClean="0"/>
              <a:t/>
            </a:r>
            <a:br>
              <a:rPr lang="en-US" dirty="0" smtClean="0"/>
            </a:br>
            <a:r>
              <a:rPr lang="en-US" dirty="0" smtClean="0"/>
              <a:t>has </a:t>
            </a:r>
            <a:r>
              <a:rPr lang="en-US" dirty="0"/>
              <a:t>constant variance</a:t>
            </a:r>
          </a:p>
          <a:p>
            <a:pPr marL="0" indent="0" defTabSz="852488">
              <a:lnSpc>
                <a:spcPct val="90000"/>
              </a:lnSpc>
              <a:spcBef>
                <a:spcPct val="40000"/>
              </a:spcBef>
              <a:buNone/>
            </a:pPr>
            <a:r>
              <a:rPr lang="en-US" dirty="0"/>
              <a:t>The underlying relationship between the x variable and the y variable is linear</a:t>
            </a:r>
          </a:p>
        </p:txBody>
      </p:sp>
      <p:sp>
        <p:nvSpPr>
          <p:cNvPr id="4" name="Rectangle 3"/>
          <p:cNvSpPr/>
          <p:nvPr/>
        </p:nvSpPr>
        <p:spPr>
          <a:xfrm>
            <a:off x="-1" y="6488668"/>
            <a:ext cx="8559045" cy="369332"/>
          </a:xfrm>
          <a:prstGeom prst="rect">
            <a:avLst/>
          </a:prstGeom>
        </p:spPr>
        <p:txBody>
          <a:bodyPr wrap="square">
            <a:spAutoFit/>
          </a:bodyPr>
          <a:lstStyle/>
          <a:p>
            <a:r>
              <a:rPr lang="en-US" dirty="0" smtClean="0"/>
              <a:t>Adapted from </a:t>
            </a:r>
            <a:r>
              <a:rPr lang="en-US" dirty="0" err="1" smtClean="0"/>
              <a:t>www.clt.astate.edu</a:t>
            </a:r>
            <a:r>
              <a:rPr lang="en-US" dirty="0"/>
              <a:t>/</a:t>
            </a:r>
            <a:r>
              <a:rPr lang="en-US" dirty="0" err="1"/>
              <a:t>asyamil</a:t>
            </a:r>
            <a:r>
              <a:rPr lang="en-US" dirty="0"/>
              <a:t>/</a:t>
            </a:r>
            <a:r>
              <a:rPr lang="en-US" dirty="0" err="1"/>
              <a:t>groebner</a:t>
            </a:r>
            <a:r>
              <a:rPr lang="en-US" dirty="0"/>
              <a:t>/</a:t>
            </a:r>
            <a:r>
              <a:rPr lang="en-US" dirty="0" err="1"/>
              <a:t>ppts</a:t>
            </a:r>
            <a:r>
              <a:rPr lang="en-US" dirty="0"/>
              <a:t>/PP11final.ppt</a:t>
            </a:r>
            <a:endParaRPr lang="en-US" dirty="0"/>
          </a:p>
        </p:txBody>
      </p:sp>
    </p:spTree>
    <p:extLst>
      <p:ext uri="{BB962C8B-B14F-4D97-AF65-F5344CB8AC3E}">
        <p14:creationId xmlns:p14="http://schemas.microsoft.com/office/powerpoint/2010/main" val="42362197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4513030"/>
          </a:xfrm>
          <a:noFill/>
        </p:spPr>
        <p:txBody>
          <a:bodyPr>
            <a:spAutoFit/>
          </a:bodyPr>
          <a:lstStyle/>
          <a:p>
            <a:pPr marL="320675" indent="-320675" defTabSz="852488">
              <a:lnSpc>
                <a:spcPct val="110000"/>
              </a:lnSpc>
              <a:buFontTx/>
              <a:buNone/>
            </a:pPr>
            <a:r>
              <a:rPr lang="en-US" b="1" dirty="0"/>
              <a:t>After </a:t>
            </a:r>
            <a:r>
              <a:rPr lang="en-US" b="1" dirty="0" smtClean="0"/>
              <a:t>today, </a:t>
            </a:r>
            <a:r>
              <a:rPr lang="en-US" b="1" dirty="0"/>
              <a:t>you should be able to:</a:t>
            </a:r>
            <a:r>
              <a:rPr lang="en-US" sz="3600" dirty="0"/>
              <a:t> </a:t>
            </a:r>
            <a:endParaRPr lang="en-US" sz="1200" dirty="0"/>
          </a:p>
          <a:p>
            <a:pPr marL="320675" indent="-320675" defTabSz="852488">
              <a:spcBef>
                <a:spcPct val="25000"/>
              </a:spcBef>
              <a:buSzPct val="80000"/>
            </a:pPr>
            <a:r>
              <a:rPr lang="en-US" sz="2800" dirty="0"/>
              <a:t>Calculate and interpret the simple correlation between two variables</a:t>
            </a:r>
          </a:p>
          <a:p>
            <a:pPr marL="320675" indent="-320675" defTabSz="852488">
              <a:spcBef>
                <a:spcPct val="25000"/>
              </a:spcBef>
              <a:buSzPct val="80000"/>
            </a:pPr>
            <a:r>
              <a:rPr lang="en-US" sz="2800" dirty="0"/>
              <a:t>Determine whether the correlation is </a:t>
            </a:r>
            <a:r>
              <a:rPr lang="en-US" sz="2800" dirty="0" smtClean="0"/>
              <a:t>significant</a:t>
            </a:r>
          </a:p>
          <a:p>
            <a:pPr marL="320675" indent="-320675" defTabSz="852488">
              <a:spcBef>
                <a:spcPct val="25000"/>
              </a:spcBef>
              <a:buSzPct val="80000"/>
            </a:pPr>
            <a:r>
              <a:rPr lang="en-US" sz="2800" dirty="0" smtClean="0"/>
              <a:t>Chec</a:t>
            </a:r>
            <a:r>
              <a:rPr lang="en-US" dirty="0" smtClean="0"/>
              <a:t>k that your data meets the assumptions of correlation</a:t>
            </a:r>
          </a:p>
          <a:p>
            <a:pPr marL="320675" indent="-320675" defTabSz="852488">
              <a:spcBef>
                <a:spcPct val="25000"/>
              </a:spcBef>
              <a:buSzPct val="80000"/>
            </a:pPr>
            <a:r>
              <a:rPr lang="en-US" sz="2800" dirty="0" smtClean="0"/>
              <a:t>Critique incorrect use of correlation</a:t>
            </a:r>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784996827"/>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066800" y="1828800"/>
            <a:ext cx="7226300" cy="13716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endParaRPr lang="en-US"/>
          </a:p>
        </p:txBody>
      </p:sp>
      <p:sp>
        <p:nvSpPr>
          <p:cNvPr id="32771" name="Rectangle 3"/>
          <p:cNvSpPr>
            <a:spLocks noGrp="1" noChangeArrowheads="1"/>
          </p:cNvSpPr>
          <p:nvPr>
            <p:ph type="title"/>
          </p:nvPr>
        </p:nvSpPr>
        <p:spPr/>
        <p:txBody>
          <a:bodyPr/>
          <a:lstStyle/>
          <a:p>
            <a:pPr defTabSz="852488"/>
            <a:r>
              <a:rPr lang="en-US" sz="4000"/>
              <a:t>Simple Linear Regression Example</a:t>
            </a:r>
          </a:p>
        </p:txBody>
      </p:sp>
      <p:sp>
        <p:nvSpPr>
          <p:cNvPr id="32772" name="Rectangle 4"/>
          <p:cNvSpPr>
            <a:spLocks noGrp="1" noChangeArrowheads="1"/>
          </p:cNvSpPr>
          <p:nvPr>
            <p:ph idx="1"/>
          </p:nvPr>
        </p:nvSpPr>
        <p:spPr/>
        <p:txBody>
          <a:bodyPr/>
          <a:lstStyle/>
          <a:p>
            <a:pPr marL="0" indent="0" defTabSz="852488">
              <a:buNone/>
            </a:pPr>
            <a:r>
              <a:rPr lang="en-US" dirty="0">
                <a:solidFill>
                  <a:schemeClr val="bg1"/>
                </a:solidFill>
              </a:rPr>
              <a:t>A real estate agent wishes to examine the relationship between the selling price of a home and its size (measured in square feet)</a:t>
            </a:r>
          </a:p>
          <a:p>
            <a:pPr marL="320675" indent="-320675" defTabSz="852488"/>
            <a:endParaRPr lang="en-US" sz="1600" dirty="0"/>
          </a:p>
          <a:p>
            <a:pPr marL="320675" indent="-320675" defTabSz="852488"/>
            <a:r>
              <a:rPr lang="en-US" dirty="0"/>
              <a:t>A random sample of 10 houses is selected</a:t>
            </a:r>
          </a:p>
          <a:p>
            <a:pPr marL="693738" lvl="1" indent="-268288" defTabSz="852488"/>
            <a:r>
              <a:rPr lang="en-US" sz="3200" dirty="0">
                <a:solidFill>
                  <a:schemeClr val="folHlink"/>
                </a:solidFill>
              </a:rPr>
              <a:t>Dependent variable (y) = house price </a:t>
            </a:r>
            <a:r>
              <a:rPr lang="en-US" dirty="0">
                <a:solidFill>
                  <a:schemeClr val="folHlink"/>
                </a:solidFill>
              </a:rPr>
              <a:t>in $1000s</a:t>
            </a:r>
          </a:p>
          <a:p>
            <a:pPr marL="693738" lvl="1" indent="-268288" defTabSz="852488"/>
            <a:r>
              <a:rPr lang="en-US" sz="3200" dirty="0">
                <a:solidFill>
                  <a:schemeClr val="folHlink"/>
                </a:solidFill>
              </a:rPr>
              <a:t>Independent variable (x) = square feet</a:t>
            </a:r>
          </a:p>
        </p:txBody>
      </p:sp>
      <p:sp>
        <p:nvSpPr>
          <p:cNvPr id="5" name="Rectangle 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013210891"/>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defTabSz="852488"/>
            <a:r>
              <a:rPr lang="en-US" sz="4000"/>
              <a:t>Sample Data for House Price Model</a:t>
            </a:r>
          </a:p>
        </p:txBody>
      </p:sp>
      <p:graphicFrame>
        <p:nvGraphicFramePr>
          <p:cNvPr id="33795" name="Group 3"/>
          <p:cNvGraphicFramePr>
            <a:graphicFrameLocks noGrp="1"/>
          </p:cNvGraphicFramePr>
          <p:nvPr>
            <p:extLst>
              <p:ext uri="{D42A27DB-BD31-4B8C-83A1-F6EECF244321}">
                <p14:modId xmlns:p14="http://schemas.microsoft.com/office/powerpoint/2010/main" val="87034040"/>
              </p:ext>
            </p:extLst>
          </p:nvPr>
        </p:nvGraphicFramePr>
        <p:xfrm>
          <a:off x="1524000" y="1600200"/>
          <a:ext cx="6096000" cy="4724400"/>
        </p:xfrm>
        <a:graphic>
          <a:graphicData uri="http://schemas.openxmlformats.org/drawingml/2006/table">
            <a:tbl>
              <a:tblPr firstRow="1">
                <a:tableStyleId>{5C22544A-7EE6-4342-B048-85BDC9FD1C3A}</a:tableStyleId>
              </a:tblPr>
              <a:tblGrid>
                <a:gridCol w="3149600"/>
                <a:gridCol w="2946400"/>
              </a:tblGrid>
              <a:tr h="609600">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dirty="0">
                          <a:ln>
                            <a:noFill/>
                          </a:ln>
                          <a:effectLst/>
                        </a:rPr>
                        <a:t>House Price in $</a:t>
                      </a:r>
                      <a:r>
                        <a:rPr kumimoji="0" lang="en-US" sz="2100" u="none" strike="noStrike" cap="none" normalizeH="0" baseline="0" dirty="0" smtClean="0">
                          <a:ln>
                            <a:noFill/>
                          </a:ln>
                          <a:effectLst/>
                        </a:rPr>
                        <a:t>1000s (</a:t>
                      </a:r>
                      <a:r>
                        <a:rPr kumimoji="0" lang="en-US" sz="2100" u="none" strike="noStrike" cap="none" normalizeH="0" baseline="0" dirty="0">
                          <a:ln>
                            <a:noFill/>
                          </a:ln>
                          <a:effectLst/>
                        </a:rPr>
                        <a:t>y)</a:t>
                      </a:r>
                      <a:endParaRPr kumimoji="0" lang="en-US" sz="2100" b="1"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dirty="0">
                          <a:ln>
                            <a:noFill/>
                          </a:ln>
                          <a:effectLst/>
                        </a:rPr>
                        <a:t>Square Feet </a:t>
                      </a:r>
                      <a:r>
                        <a:rPr kumimoji="0" lang="en-US" sz="2100" u="none" strike="noStrike" cap="none" normalizeH="0" baseline="0" dirty="0" smtClean="0">
                          <a:ln>
                            <a:noFill/>
                          </a:ln>
                          <a:effectLst/>
                        </a:rPr>
                        <a:t>(</a:t>
                      </a:r>
                      <a:r>
                        <a:rPr kumimoji="0" lang="en-US" sz="2100" u="none" strike="noStrike" cap="none" normalizeH="0" baseline="0" dirty="0">
                          <a:ln>
                            <a:noFill/>
                          </a:ln>
                          <a:effectLst/>
                        </a:rPr>
                        <a:t>x)</a:t>
                      </a:r>
                      <a:endParaRPr kumimoji="0" lang="en-US" sz="2100" b="1" i="0" u="none" strike="noStrike" cap="none" normalizeH="0" baseline="0" dirty="0">
                        <a:ln>
                          <a:noFill/>
                        </a:ln>
                        <a:solidFill>
                          <a:schemeClr val="tx1"/>
                        </a:solidFill>
                        <a:effectLst/>
                        <a:latin typeface="Arial" charset="0"/>
                        <a:ea typeface="ＭＳ Ｐゴシック" charset="0"/>
                      </a:endParaRPr>
                    </a:p>
                  </a:txBody>
                  <a:tcPr anchor="ctr" horzOverflow="overflow"/>
                </a:tc>
              </a:tr>
              <a:tr h="33972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245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1400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312</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1600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279</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1700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972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308</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1875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199</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1100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219</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1550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972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405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2350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324</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2450</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8138">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319</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1425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r>
              <a:tr h="33972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a:ln>
                            <a:noFill/>
                          </a:ln>
                          <a:effectLst/>
                        </a:rPr>
                        <a:t>255</a:t>
                      </a:r>
                      <a:endParaRPr kumimoji="0" lang="en-US" sz="2100" b="1"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2100" u="none" strike="noStrike" cap="none" normalizeH="0" baseline="0" dirty="0">
                          <a:ln>
                            <a:noFill/>
                          </a:ln>
                          <a:effectLst/>
                        </a:rPr>
                        <a:t>1700</a:t>
                      </a:r>
                      <a:endParaRPr kumimoji="0" lang="en-US" sz="2100" b="1" i="0" u="none" strike="noStrike" cap="none" normalizeH="0" baseline="0" dirty="0">
                        <a:ln>
                          <a:noFill/>
                        </a:ln>
                        <a:solidFill>
                          <a:schemeClr val="tx1"/>
                        </a:solidFill>
                        <a:effectLst/>
                        <a:latin typeface="Arial" charset="0"/>
                        <a:ea typeface="ＭＳ Ｐゴシック" charset="0"/>
                      </a:endParaRPr>
                    </a:p>
                  </a:txBody>
                  <a:tcPr horzOverflow="overflow"/>
                </a:tc>
              </a:tr>
            </a:tbl>
          </a:graphicData>
        </a:graphic>
      </p:graphicFrame>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073732948"/>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09800" y="2514600"/>
          <a:ext cx="4876800" cy="3314700"/>
        </p:xfrm>
        <a:graphic>
          <a:graphicData uri="http://schemas.openxmlformats.org/presentationml/2006/ole">
            <mc:AlternateContent xmlns:mc="http://schemas.openxmlformats.org/markup-compatibility/2006">
              <mc:Choice xmlns:v="urn:schemas-microsoft-com:vml" Requires="v">
                <p:oleObj spid="_x0000_s321720" name="Chart" r:id="rId4" imgW="5562600" imgH="3781552" progId="Excel.Chart.8">
                  <p:embed/>
                </p:oleObj>
              </mc:Choice>
              <mc:Fallback>
                <p:oleObj name="Chart" r:id="rId4" imgW="5562600" imgH="378155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4876800" cy="3314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ChangeArrowheads="1"/>
          </p:cNvSpPr>
          <p:nvPr/>
        </p:nvSpPr>
        <p:spPr bwMode="auto">
          <a:xfrm>
            <a:off x="1828800" y="5715000"/>
            <a:ext cx="6019800" cy="6858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6868" name="Rectangle 4"/>
          <p:cNvSpPr>
            <a:spLocks noGrp="1" noChangeArrowheads="1"/>
          </p:cNvSpPr>
          <p:nvPr>
            <p:ph type="title"/>
          </p:nvPr>
        </p:nvSpPr>
        <p:spPr/>
        <p:txBody>
          <a:bodyPr/>
          <a:lstStyle/>
          <a:p>
            <a:r>
              <a:rPr lang="en-US"/>
              <a:t>Graphical Presentation</a:t>
            </a:r>
          </a:p>
        </p:txBody>
      </p:sp>
      <p:sp>
        <p:nvSpPr>
          <p:cNvPr id="36869" name="Rectangle 5"/>
          <p:cNvSpPr>
            <a:spLocks noGrp="1" noChangeArrowheads="1"/>
          </p:cNvSpPr>
          <p:nvPr>
            <p:ph idx="1"/>
          </p:nvPr>
        </p:nvSpPr>
        <p:spPr>
          <a:xfrm>
            <a:off x="1128942" y="1847153"/>
            <a:ext cx="8015058" cy="4379976"/>
          </a:xfrm>
        </p:spPr>
        <p:txBody>
          <a:bodyPr/>
          <a:lstStyle/>
          <a:p>
            <a:pPr marL="0" indent="0">
              <a:buNone/>
            </a:pPr>
            <a:r>
              <a:rPr lang="en-US" dirty="0"/>
              <a:t>House price model:  </a:t>
            </a:r>
            <a:r>
              <a:rPr lang="en-US" dirty="0" smtClean="0"/>
              <a:t>scatter </a:t>
            </a:r>
            <a:r>
              <a:rPr lang="en-US" dirty="0"/>
              <a:t>plot and regression line</a:t>
            </a:r>
          </a:p>
        </p:txBody>
      </p:sp>
      <p:graphicFrame>
        <p:nvGraphicFramePr>
          <p:cNvPr id="36870" name="Object 6"/>
          <p:cNvGraphicFramePr>
            <a:graphicFrameLocks noChangeAspect="1"/>
          </p:cNvGraphicFramePr>
          <p:nvPr/>
        </p:nvGraphicFramePr>
        <p:xfrm>
          <a:off x="1981200" y="5943600"/>
          <a:ext cx="5735638" cy="365125"/>
        </p:xfrm>
        <a:graphic>
          <a:graphicData uri="http://schemas.openxmlformats.org/presentationml/2006/ole">
            <mc:AlternateContent xmlns:mc="http://schemas.openxmlformats.org/markup-compatibility/2006">
              <mc:Choice xmlns:v="urn:schemas-microsoft-com:vml" Requires="v">
                <p:oleObj spid="_x0000_s321721" name="Equation" r:id="rId6" imgW="3200400" imgH="203040" progId="Equation.3">
                  <p:embed/>
                </p:oleObj>
              </mc:Choice>
              <mc:Fallback>
                <p:oleObj name="Equation" r:id="rId6" imgW="32004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943600"/>
                        <a:ext cx="5735638" cy="365125"/>
                      </a:xfrm>
                      <a:prstGeom prst="rect">
                        <a:avLst/>
                      </a:prstGeom>
                      <a:noFill/>
                      <a:ln>
                        <a:noFill/>
                      </a:ln>
                      <a:effectLst/>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Line 7"/>
          <p:cNvSpPr>
            <a:spLocks noChangeShapeType="1"/>
          </p:cNvSpPr>
          <p:nvPr/>
        </p:nvSpPr>
        <p:spPr bwMode="auto">
          <a:xfrm flipH="1">
            <a:off x="2819400" y="38862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2" name="Freeform 8"/>
          <p:cNvSpPr>
            <a:spLocks/>
          </p:cNvSpPr>
          <p:nvPr/>
        </p:nvSpPr>
        <p:spPr bwMode="auto">
          <a:xfrm>
            <a:off x="2438400" y="58674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36873" name="Rectangle 9"/>
          <p:cNvSpPr>
            <a:spLocks noChangeArrowheads="1"/>
          </p:cNvSpPr>
          <p:nvPr/>
        </p:nvSpPr>
        <p:spPr bwMode="auto">
          <a:xfrm>
            <a:off x="7010400" y="3124200"/>
            <a:ext cx="1371600" cy="717550"/>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r>
              <a:rPr lang="en-US" sz="2000"/>
              <a:t>Slope </a:t>
            </a:r>
          </a:p>
          <a:p>
            <a:pPr eaLnBrk="0" hangingPunct="0"/>
            <a:r>
              <a:rPr lang="en-US" sz="2000"/>
              <a:t>= 0.10977</a:t>
            </a:r>
            <a:endParaRPr lang="en-US" sz="2000" baseline="-25000"/>
          </a:p>
        </p:txBody>
      </p:sp>
      <p:sp>
        <p:nvSpPr>
          <p:cNvPr id="36874" name="Rectangle 10"/>
          <p:cNvSpPr>
            <a:spLocks noChangeArrowheads="1"/>
          </p:cNvSpPr>
          <p:nvPr/>
        </p:nvSpPr>
        <p:spPr bwMode="auto">
          <a:xfrm>
            <a:off x="1066800" y="4724400"/>
            <a:ext cx="1219200" cy="687388"/>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Intercept </a:t>
            </a:r>
          </a:p>
          <a:p>
            <a:pPr eaLnBrk="0" hangingPunct="0">
              <a:lnSpc>
                <a:spcPct val="40000"/>
              </a:lnSpc>
              <a:spcBef>
                <a:spcPct val="50000"/>
              </a:spcBef>
            </a:pPr>
            <a:r>
              <a:rPr lang="en-US" sz="2000"/>
              <a:t>= 98.248  </a:t>
            </a:r>
          </a:p>
        </p:txBody>
      </p:sp>
      <p:sp>
        <p:nvSpPr>
          <p:cNvPr id="36875" name="Line 11"/>
          <p:cNvSpPr>
            <a:spLocks noChangeShapeType="1"/>
          </p:cNvSpPr>
          <p:nvPr/>
        </p:nvSpPr>
        <p:spPr bwMode="auto">
          <a:xfrm flipH="1">
            <a:off x="6019800" y="24384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6" name="Freeform 12"/>
          <p:cNvSpPr>
            <a:spLocks/>
          </p:cNvSpPr>
          <p:nvPr/>
        </p:nvSpPr>
        <p:spPr bwMode="auto">
          <a:xfrm>
            <a:off x="6400800" y="3048000"/>
            <a:ext cx="609600"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36877" name="Freeform 13"/>
          <p:cNvSpPr>
            <a:spLocks/>
          </p:cNvSpPr>
          <p:nvPr/>
        </p:nvSpPr>
        <p:spPr bwMode="auto">
          <a:xfrm>
            <a:off x="2286000" y="4572000"/>
            <a:ext cx="762000" cy="635000"/>
          </a:xfrm>
          <a:custGeom>
            <a:avLst/>
            <a:gdLst>
              <a:gd name="T0" fmla="*/ 0 w 480"/>
              <a:gd name="T1" fmla="*/ 384 h 400"/>
              <a:gd name="T2" fmla="*/ 384 w 480"/>
              <a:gd name="T3" fmla="*/ 336 h 400"/>
              <a:gd name="T4" fmla="*/ 480 w 480"/>
              <a:gd name="T5" fmla="*/ 0 h 400"/>
            </a:gdLst>
            <a:ahLst/>
            <a:cxnLst>
              <a:cxn ang="0">
                <a:pos x="T0" y="T1"/>
              </a:cxn>
              <a:cxn ang="0">
                <a:pos x="T2" y="T3"/>
              </a:cxn>
              <a:cxn ang="0">
                <a:pos x="T4" y="T5"/>
              </a:cxn>
            </a:cxnLst>
            <a:rect l="0" t="0" r="r" b="b"/>
            <a:pathLst>
              <a:path w="480" h="400">
                <a:moveTo>
                  <a:pt x="0" y="384"/>
                </a:moveTo>
                <a:cubicBezTo>
                  <a:pt x="152" y="392"/>
                  <a:pt x="304" y="400"/>
                  <a:pt x="384" y="336"/>
                </a:cubicBezTo>
                <a:cubicBezTo>
                  <a:pt x="464" y="272"/>
                  <a:pt x="464" y="56"/>
                  <a:pt x="480" y="0"/>
                </a:cubicBezTo>
              </a:path>
            </a:pathLst>
          </a:custGeom>
          <a:noFill/>
          <a:ln w="19050" cap="flat" cmpd="sng">
            <a:solidFill>
              <a:schemeClr val="hlink"/>
            </a:solidFill>
            <a:prstDash val="solid"/>
            <a:round/>
            <a:headEnd type="none" w="med" len="me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14" name="Rectangle 1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07447771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09800" y="2514600"/>
          <a:ext cx="4876800" cy="3314700"/>
        </p:xfrm>
        <a:graphic>
          <a:graphicData uri="http://schemas.openxmlformats.org/presentationml/2006/ole">
            <mc:AlternateContent xmlns:mc="http://schemas.openxmlformats.org/markup-compatibility/2006">
              <mc:Choice xmlns:v="urn:schemas-microsoft-com:vml" Requires="v">
                <p:oleObj spid="_x0000_s433210" name="Chart" r:id="rId4" imgW="5562600" imgH="3781552" progId="Excel.Chart.8">
                  <p:embed/>
                </p:oleObj>
              </mc:Choice>
              <mc:Fallback>
                <p:oleObj name="Chart" r:id="rId4" imgW="5562600" imgH="378155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4876800" cy="3314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ChangeArrowheads="1"/>
          </p:cNvSpPr>
          <p:nvPr/>
        </p:nvSpPr>
        <p:spPr bwMode="auto">
          <a:xfrm>
            <a:off x="1828800" y="5715000"/>
            <a:ext cx="6019800" cy="6858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6868" name="Rectangle 4"/>
          <p:cNvSpPr>
            <a:spLocks noGrp="1" noChangeArrowheads="1"/>
          </p:cNvSpPr>
          <p:nvPr>
            <p:ph type="title"/>
          </p:nvPr>
        </p:nvSpPr>
        <p:spPr/>
        <p:txBody>
          <a:bodyPr/>
          <a:lstStyle/>
          <a:p>
            <a:r>
              <a:rPr lang="en-US"/>
              <a:t>Graphical Presentation</a:t>
            </a:r>
          </a:p>
        </p:txBody>
      </p:sp>
      <p:sp>
        <p:nvSpPr>
          <p:cNvPr id="36869" name="Rectangle 5"/>
          <p:cNvSpPr>
            <a:spLocks noGrp="1" noChangeArrowheads="1"/>
          </p:cNvSpPr>
          <p:nvPr>
            <p:ph idx="1"/>
          </p:nvPr>
        </p:nvSpPr>
        <p:spPr>
          <a:xfrm>
            <a:off x="1128942" y="1847153"/>
            <a:ext cx="8015058" cy="4379976"/>
          </a:xfrm>
        </p:spPr>
        <p:txBody>
          <a:bodyPr/>
          <a:lstStyle/>
          <a:p>
            <a:pPr marL="0" indent="0">
              <a:buNone/>
            </a:pPr>
            <a:r>
              <a:rPr lang="en-US" dirty="0"/>
              <a:t>House price model:  </a:t>
            </a:r>
            <a:r>
              <a:rPr lang="en-US" dirty="0" smtClean="0"/>
              <a:t>scatter </a:t>
            </a:r>
            <a:r>
              <a:rPr lang="en-US" dirty="0"/>
              <a:t>plot and regression line</a:t>
            </a:r>
          </a:p>
        </p:txBody>
      </p:sp>
      <p:graphicFrame>
        <p:nvGraphicFramePr>
          <p:cNvPr id="36870" name="Object 6"/>
          <p:cNvGraphicFramePr>
            <a:graphicFrameLocks noChangeAspect="1"/>
          </p:cNvGraphicFramePr>
          <p:nvPr/>
        </p:nvGraphicFramePr>
        <p:xfrm>
          <a:off x="1981200" y="5943600"/>
          <a:ext cx="5735638" cy="365125"/>
        </p:xfrm>
        <a:graphic>
          <a:graphicData uri="http://schemas.openxmlformats.org/presentationml/2006/ole">
            <mc:AlternateContent xmlns:mc="http://schemas.openxmlformats.org/markup-compatibility/2006">
              <mc:Choice xmlns:v="urn:schemas-microsoft-com:vml" Requires="v">
                <p:oleObj spid="_x0000_s433211" name="Equation" r:id="rId6" imgW="3200400" imgH="203040" progId="Equation.3">
                  <p:embed/>
                </p:oleObj>
              </mc:Choice>
              <mc:Fallback>
                <p:oleObj name="Equation" r:id="rId6" imgW="32004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943600"/>
                        <a:ext cx="5735638" cy="365125"/>
                      </a:xfrm>
                      <a:prstGeom prst="rect">
                        <a:avLst/>
                      </a:prstGeom>
                      <a:noFill/>
                      <a:ln>
                        <a:noFill/>
                      </a:ln>
                      <a:effectLst/>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Line 7"/>
          <p:cNvSpPr>
            <a:spLocks noChangeShapeType="1"/>
          </p:cNvSpPr>
          <p:nvPr/>
        </p:nvSpPr>
        <p:spPr bwMode="auto">
          <a:xfrm flipH="1">
            <a:off x="2819400" y="38862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2" name="Freeform 8"/>
          <p:cNvSpPr>
            <a:spLocks/>
          </p:cNvSpPr>
          <p:nvPr/>
        </p:nvSpPr>
        <p:spPr bwMode="auto">
          <a:xfrm>
            <a:off x="2438400" y="58674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36873" name="Rectangle 9"/>
          <p:cNvSpPr>
            <a:spLocks noChangeArrowheads="1"/>
          </p:cNvSpPr>
          <p:nvPr/>
        </p:nvSpPr>
        <p:spPr bwMode="auto">
          <a:xfrm>
            <a:off x="7010400" y="3124200"/>
            <a:ext cx="1371600" cy="717550"/>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r>
              <a:rPr lang="en-US" sz="2000"/>
              <a:t>Slope </a:t>
            </a:r>
          </a:p>
          <a:p>
            <a:pPr eaLnBrk="0" hangingPunct="0"/>
            <a:r>
              <a:rPr lang="en-US" sz="2000"/>
              <a:t>= 0.10977</a:t>
            </a:r>
            <a:endParaRPr lang="en-US" sz="2000" baseline="-25000"/>
          </a:p>
        </p:txBody>
      </p:sp>
      <p:sp>
        <p:nvSpPr>
          <p:cNvPr id="36874" name="Rectangle 10"/>
          <p:cNvSpPr>
            <a:spLocks noChangeArrowheads="1"/>
          </p:cNvSpPr>
          <p:nvPr/>
        </p:nvSpPr>
        <p:spPr bwMode="auto">
          <a:xfrm>
            <a:off x="1066800" y="4724400"/>
            <a:ext cx="1219200" cy="68738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488" tIns="44450" rIns="90488" bIns="44450">
            <a:spAutoFit/>
          </a:bodyPr>
          <a:lstStyle/>
          <a:p>
            <a:pPr eaLnBrk="0" hangingPunct="0">
              <a:spcBef>
                <a:spcPct val="50000"/>
              </a:spcBef>
            </a:pPr>
            <a:r>
              <a:rPr lang="en-US" sz="2000" dirty="0"/>
              <a:t>Intercept </a:t>
            </a:r>
          </a:p>
          <a:p>
            <a:pPr eaLnBrk="0" hangingPunct="0">
              <a:lnSpc>
                <a:spcPct val="40000"/>
              </a:lnSpc>
              <a:spcBef>
                <a:spcPct val="50000"/>
              </a:spcBef>
            </a:pPr>
            <a:r>
              <a:rPr lang="en-US" sz="2000" dirty="0"/>
              <a:t>= 98.248  </a:t>
            </a:r>
          </a:p>
        </p:txBody>
      </p:sp>
      <p:sp>
        <p:nvSpPr>
          <p:cNvPr id="36875" name="Line 11"/>
          <p:cNvSpPr>
            <a:spLocks noChangeShapeType="1"/>
          </p:cNvSpPr>
          <p:nvPr/>
        </p:nvSpPr>
        <p:spPr bwMode="auto">
          <a:xfrm flipH="1">
            <a:off x="6019800" y="24384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6" name="Freeform 12"/>
          <p:cNvSpPr>
            <a:spLocks/>
          </p:cNvSpPr>
          <p:nvPr/>
        </p:nvSpPr>
        <p:spPr bwMode="auto">
          <a:xfrm>
            <a:off x="6400800" y="3048000"/>
            <a:ext cx="609600"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36877" name="Freeform 13"/>
          <p:cNvSpPr>
            <a:spLocks/>
          </p:cNvSpPr>
          <p:nvPr/>
        </p:nvSpPr>
        <p:spPr bwMode="auto">
          <a:xfrm>
            <a:off x="2286000" y="4572000"/>
            <a:ext cx="762000" cy="635000"/>
          </a:xfrm>
          <a:custGeom>
            <a:avLst/>
            <a:gdLst>
              <a:gd name="T0" fmla="*/ 0 w 480"/>
              <a:gd name="T1" fmla="*/ 384 h 400"/>
              <a:gd name="T2" fmla="*/ 384 w 480"/>
              <a:gd name="T3" fmla="*/ 336 h 400"/>
              <a:gd name="T4" fmla="*/ 480 w 480"/>
              <a:gd name="T5" fmla="*/ 0 h 400"/>
            </a:gdLst>
            <a:ahLst/>
            <a:cxnLst>
              <a:cxn ang="0">
                <a:pos x="T0" y="T1"/>
              </a:cxn>
              <a:cxn ang="0">
                <a:pos x="T2" y="T3"/>
              </a:cxn>
              <a:cxn ang="0">
                <a:pos x="T4" y="T5"/>
              </a:cxn>
            </a:cxnLst>
            <a:rect l="0" t="0" r="r" b="b"/>
            <a:pathLst>
              <a:path w="480" h="400">
                <a:moveTo>
                  <a:pt x="0" y="384"/>
                </a:moveTo>
                <a:cubicBezTo>
                  <a:pt x="152" y="392"/>
                  <a:pt x="304" y="400"/>
                  <a:pt x="384" y="336"/>
                </a:cubicBezTo>
                <a:cubicBezTo>
                  <a:pt x="464" y="272"/>
                  <a:pt x="464" y="56"/>
                  <a:pt x="480" y="0"/>
                </a:cubicBezTo>
              </a:path>
            </a:pathLst>
          </a:custGeom>
          <a:noFill/>
          <a:ln w="19050" cap="flat" cmpd="sng">
            <a:solidFill>
              <a:schemeClr val="hlink"/>
            </a:solidFill>
            <a:prstDash val="solid"/>
            <a:round/>
            <a:headEnd type="none" w="med" len="me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14" name="Rectangle 1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104523021"/>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09800" y="2514600"/>
          <a:ext cx="4876800" cy="3314700"/>
        </p:xfrm>
        <a:graphic>
          <a:graphicData uri="http://schemas.openxmlformats.org/presentationml/2006/ole">
            <mc:AlternateContent xmlns:mc="http://schemas.openxmlformats.org/markup-compatibility/2006">
              <mc:Choice xmlns:v="urn:schemas-microsoft-com:vml" Requires="v">
                <p:oleObj spid="_x0000_s434236" name="Chart" r:id="rId4" imgW="5562600" imgH="3781552" progId="Excel.Chart.8">
                  <p:embed/>
                </p:oleObj>
              </mc:Choice>
              <mc:Fallback>
                <p:oleObj name="Chart" r:id="rId4" imgW="5562600" imgH="378155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4876800" cy="3314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ChangeArrowheads="1"/>
          </p:cNvSpPr>
          <p:nvPr/>
        </p:nvSpPr>
        <p:spPr bwMode="auto">
          <a:xfrm>
            <a:off x="1828800" y="5715000"/>
            <a:ext cx="6019800" cy="6858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6868" name="Rectangle 4"/>
          <p:cNvSpPr>
            <a:spLocks noGrp="1" noChangeArrowheads="1"/>
          </p:cNvSpPr>
          <p:nvPr>
            <p:ph type="title"/>
          </p:nvPr>
        </p:nvSpPr>
        <p:spPr/>
        <p:txBody>
          <a:bodyPr/>
          <a:lstStyle/>
          <a:p>
            <a:r>
              <a:rPr lang="en-US"/>
              <a:t>Graphical Presentation</a:t>
            </a:r>
          </a:p>
        </p:txBody>
      </p:sp>
      <p:sp>
        <p:nvSpPr>
          <p:cNvPr id="36869" name="Rectangle 5"/>
          <p:cNvSpPr>
            <a:spLocks noGrp="1" noChangeArrowheads="1"/>
          </p:cNvSpPr>
          <p:nvPr>
            <p:ph idx="1"/>
          </p:nvPr>
        </p:nvSpPr>
        <p:spPr>
          <a:xfrm>
            <a:off x="1128942" y="1847153"/>
            <a:ext cx="8015058" cy="4379976"/>
          </a:xfrm>
        </p:spPr>
        <p:txBody>
          <a:bodyPr/>
          <a:lstStyle/>
          <a:p>
            <a:pPr marL="0" indent="0">
              <a:buNone/>
            </a:pPr>
            <a:r>
              <a:rPr lang="en-US" dirty="0"/>
              <a:t>House price model:  </a:t>
            </a:r>
            <a:r>
              <a:rPr lang="en-US" dirty="0" smtClean="0"/>
              <a:t>scatter </a:t>
            </a:r>
            <a:r>
              <a:rPr lang="en-US" dirty="0"/>
              <a:t>plot and regression line</a:t>
            </a:r>
          </a:p>
        </p:txBody>
      </p:sp>
      <p:graphicFrame>
        <p:nvGraphicFramePr>
          <p:cNvPr id="36870" name="Object 6"/>
          <p:cNvGraphicFramePr>
            <a:graphicFrameLocks noChangeAspect="1"/>
          </p:cNvGraphicFramePr>
          <p:nvPr/>
        </p:nvGraphicFramePr>
        <p:xfrm>
          <a:off x="1981200" y="5943600"/>
          <a:ext cx="5735638" cy="365125"/>
        </p:xfrm>
        <a:graphic>
          <a:graphicData uri="http://schemas.openxmlformats.org/presentationml/2006/ole">
            <mc:AlternateContent xmlns:mc="http://schemas.openxmlformats.org/markup-compatibility/2006">
              <mc:Choice xmlns:v="urn:schemas-microsoft-com:vml" Requires="v">
                <p:oleObj spid="_x0000_s434237" name="Equation" r:id="rId6" imgW="3200400" imgH="203040" progId="Equation.3">
                  <p:embed/>
                </p:oleObj>
              </mc:Choice>
              <mc:Fallback>
                <p:oleObj name="Equation" r:id="rId6" imgW="32004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943600"/>
                        <a:ext cx="5735638" cy="365125"/>
                      </a:xfrm>
                      <a:prstGeom prst="rect">
                        <a:avLst/>
                      </a:prstGeom>
                      <a:noFill/>
                      <a:ln>
                        <a:noFill/>
                      </a:ln>
                      <a:effectLst/>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Line 7"/>
          <p:cNvSpPr>
            <a:spLocks noChangeShapeType="1"/>
          </p:cNvSpPr>
          <p:nvPr/>
        </p:nvSpPr>
        <p:spPr bwMode="auto">
          <a:xfrm flipH="1">
            <a:off x="2819400" y="38862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2" name="Freeform 8"/>
          <p:cNvSpPr>
            <a:spLocks/>
          </p:cNvSpPr>
          <p:nvPr/>
        </p:nvSpPr>
        <p:spPr bwMode="auto">
          <a:xfrm>
            <a:off x="2438400" y="58674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36873" name="Rectangle 9"/>
          <p:cNvSpPr>
            <a:spLocks noChangeArrowheads="1"/>
          </p:cNvSpPr>
          <p:nvPr/>
        </p:nvSpPr>
        <p:spPr bwMode="auto">
          <a:xfrm>
            <a:off x="7010400" y="3124200"/>
            <a:ext cx="1371600" cy="71755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488" tIns="44450" rIns="90488" bIns="44450">
            <a:spAutoFit/>
          </a:bodyPr>
          <a:lstStyle/>
          <a:p>
            <a:pPr eaLnBrk="0" hangingPunct="0"/>
            <a:r>
              <a:rPr lang="en-US" sz="2000" dirty="0"/>
              <a:t>Slope </a:t>
            </a:r>
          </a:p>
          <a:p>
            <a:pPr eaLnBrk="0" hangingPunct="0"/>
            <a:r>
              <a:rPr lang="en-US" sz="2000" dirty="0"/>
              <a:t>= 0.10977</a:t>
            </a:r>
            <a:endParaRPr lang="en-US" sz="2000" baseline="-25000" dirty="0"/>
          </a:p>
        </p:txBody>
      </p:sp>
      <p:sp>
        <p:nvSpPr>
          <p:cNvPr id="36874" name="Rectangle 10"/>
          <p:cNvSpPr>
            <a:spLocks noChangeArrowheads="1"/>
          </p:cNvSpPr>
          <p:nvPr/>
        </p:nvSpPr>
        <p:spPr bwMode="auto">
          <a:xfrm>
            <a:off x="1066800" y="4724400"/>
            <a:ext cx="1219200" cy="687388"/>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Intercept </a:t>
            </a:r>
          </a:p>
          <a:p>
            <a:pPr eaLnBrk="0" hangingPunct="0">
              <a:lnSpc>
                <a:spcPct val="40000"/>
              </a:lnSpc>
              <a:spcBef>
                <a:spcPct val="50000"/>
              </a:spcBef>
            </a:pPr>
            <a:r>
              <a:rPr lang="en-US" sz="2000"/>
              <a:t>= 98.248  </a:t>
            </a:r>
          </a:p>
        </p:txBody>
      </p:sp>
      <p:sp>
        <p:nvSpPr>
          <p:cNvPr id="36875" name="Line 11"/>
          <p:cNvSpPr>
            <a:spLocks noChangeShapeType="1"/>
          </p:cNvSpPr>
          <p:nvPr/>
        </p:nvSpPr>
        <p:spPr bwMode="auto">
          <a:xfrm flipH="1">
            <a:off x="6019800" y="24384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6" name="Freeform 12"/>
          <p:cNvSpPr>
            <a:spLocks/>
          </p:cNvSpPr>
          <p:nvPr/>
        </p:nvSpPr>
        <p:spPr bwMode="auto">
          <a:xfrm>
            <a:off x="6400800" y="3048000"/>
            <a:ext cx="609600"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36877" name="Freeform 13"/>
          <p:cNvSpPr>
            <a:spLocks/>
          </p:cNvSpPr>
          <p:nvPr/>
        </p:nvSpPr>
        <p:spPr bwMode="auto">
          <a:xfrm>
            <a:off x="2286000" y="4572000"/>
            <a:ext cx="762000" cy="635000"/>
          </a:xfrm>
          <a:custGeom>
            <a:avLst/>
            <a:gdLst>
              <a:gd name="T0" fmla="*/ 0 w 480"/>
              <a:gd name="T1" fmla="*/ 384 h 400"/>
              <a:gd name="T2" fmla="*/ 384 w 480"/>
              <a:gd name="T3" fmla="*/ 336 h 400"/>
              <a:gd name="T4" fmla="*/ 480 w 480"/>
              <a:gd name="T5" fmla="*/ 0 h 400"/>
            </a:gdLst>
            <a:ahLst/>
            <a:cxnLst>
              <a:cxn ang="0">
                <a:pos x="T0" y="T1"/>
              </a:cxn>
              <a:cxn ang="0">
                <a:pos x="T2" y="T3"/>
              </a:cxn>
              <a:cxn ang="0">
                <a:pos x="T4" y="T5"/>
              </a:cxn>
            </a:cxnLst>
            <a:rect l="0" t="0" r="r" b="b"/>
            <a:pathLst>
              <a:path w="480" h="400">
                <a:moveTo>
                  <a:pt x="0" y="384"/>
                </a:moveTo>
                <a:cubicBezTo>
                  <a:pt x="152" y="392"/>
                  <a:pt x="304" y="400"/>
                  <a:pt x="384" y="336"/>
                </a:cubicBezTo>
                <a:cubicBezTo>
                  <a:pt x="464" y="272"/>
                  <a:pt x="464" y="56"/>
                  <a:pt x="480" y="0"/>
                </a:cubicBezTo>
              </a:path>
            </a:pathLst>
          </a:custGeom>
          <a:noFill/>
          <a:ln w="19050" cap="flat" cmpd="sng">
            <a:solidFill>
              <a:schemeClr val="hlink"/>
            </a:solidFill>
            <a:prstDash val="solid"/>
            <a:round/>
            <a:headEnd type="none" w="med" len="me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sp>
        <p:nvSpPr>
          <p:cNvPr id="14" name="Rectangle 1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1725181478"/>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Group 2"/>
          <p:cNvGraphicFramePr>
            <a:graphicFrameLocks noGrp="1"/>
          </p:cNvGraphicFramePr>
          <p:nvPr>
            <p:extLst>
              <p:ext uri="{D42A27DB-BD31-4B8C-83A1-F6EECF244321}">
                <p14:modId xmlns:p14="http://schemas.microsoft.com/office/powerpoint/2010/main" val="3236039467"/>
              </p:ext>
            </p:extLst>
          </p:nvPr>
        </p:nvGraphicFramePr>
        <p:xfrm>
          <a:off x="228600" y="1905000"/>
          <a:ext cx="2819400" cy="4373880"/>
        </p:xfrm>
        <a:graphic>
          <a:graphicData uri="http://schemas.openxmlformats.org/drawingml/2006/table">
            <a:tbl>
              <a:tblPr firstRow="1">
                <a:tableStyleId>{5C22544A-7EE6-4342-B048-85BDC9FD1C3A}</a:tableStyleId>
              </a:tblPr>
              <a:tblGrid>
                <a:gridCol w="1409700"/>
                <a:gridCol w="1409700"/>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dirty="0">
                          <a:ln>
                            <a:noFill/>
                          </a:ln>
                          <a:effectLst/>
                        </a:rPr>
                        <a:t>(y)</a:t>
                      </a:r>
                      <a:endParaRPr kumimoji="0" lang="en-US" sz="17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a:ln>
                            <a:noFill/>
                          </a:ln>
                          <a:effectLst/>
                        </a:rPr>
                        <a:t>(x)</a:t>
                      </a:r>
                      <a:endParaRPr kumimoji="0" lang="en-US" sz="1700" b="0" i="0" u="none" strike="noStrike" cap="none" normalizeH="0" baseline="0">
                        <a:ln>
                          <a:noFill/>
                        </a:ln>
                        <a:solidFill>
                          <a:schemeClr val="tx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312</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1600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279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1700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308</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1875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199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1100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1550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405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2350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324</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1425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255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1700</a:t>
                      </a:r>
                      <a:endParaRPr kumimoji="0" lang="en-US" sz="1700" b="0" i="0" u="none" strike="noStrike" cap="none" normalizeH="0" baseline="0" dirty="0">
                        <a:ln>
                          <a:noFill/>
                        </a:ln>
                        <a:solidFill>
                          <a:schemeClr val="tx1"/>
                        </a:solidFill>
                        <a:effectLst/>
                        <a:latin typeface="Arial" charset="0"/>
                        <a:ea typeface="ＭＳ Ｐゴシック" charset="0"/>
                      </a:endParaRPr>
                    </a:p>
                  </a:txBody>
                  <a:tcPr horzOverflow="overflow"/>
                </a:tc>
              </a:tr>
            </a:tbl>
          </a:graphicData>
        </a:graphic>
      </p:graphicFrame>
      <p:graphicFrame>
        <p:nvGraphicFramePr>
          <p:cNvPr id="62508" name="Object 44"/>
          <p:cNvGraphicFramePr>
            <a:graphicFrameLocks noChangeAspect="1"/>
          </p:cNvGraphicFramePr>
          <p:nvPr/>
        </p:nvGraphicFramePr>
        <p:xfrm>
          <a:off x="3505200" y="2438400"/>
          <a:ext cx="4813300" cy="404813"/>
        </p:xfrm>
        <a:graphic>
          <a:graphicData uri="http://schemas.openxmlformats.org/presentationml/2006/ole">
            <mc:AlternateContent xmlns:mc="http://schemas.openxmlformats.org/markup-compatibility/2006">
              <mc:Choice xmlns:v="urn:schemas-microsoft-com:vml" Requires="v">
                <p:oleObj spid="_x0000_s435231" name="Equation" r:id="rId3" imgW="2425680" imgH="203040" progId="Equation.3">
                  <p:embed/>
                </p:oleObj>
              </mc:Choice>
              <mc:Fallback>
                <p:oleObj name="Equation" r:id="rId3" imgW="24256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438400"/>
                        <a:ext cx="4813300" cy="4048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2509" name="Freeform 45"/>
          <p:cNvSpPr>
            <a:spLocks/>
          </p:cNvSpPr>
          <p:nvPr/>
        </p:nvSpPr>
        <p:spPr bwMode="auto">
          <a:xfrm>
            <a:off x="4038600" y="23622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62510" name="Rectangle 46"/>
          <p:cNvSpPr>
            <a:spLocks noChangeArrowheads="1"/>
          </p:cNvSpPr>
          <p:nvPr/>
        </p:nvSpPr>
        <p:spPr bwMode="auto">
          <a:xfrm>
            <a:off x="3505200" y="1747838"/>
            <a:ext cx="5029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Estimated Regression Equation:</a:t>
            </a:r>
          </a:p>
        </p:txBody>
      </p:sp>
      <p:sp>
        <p:nvSpPr>
          <p:cNvPr id="62511" name="Rectangle 47"/>
          <p:cNvSpPr>
            <a:spLocks noGrp="1" noChangeArrowheads="1"/>
          </p:cNvSpPr>
          <p:nvPr>
            <p:ph type="title"/>
          </p:nvPr>
        </p:nvSpPr>
        <p:spPr>
          <a:xfrm>
            <a:off x="1054100" y="388938"/>
            <a:ext cx="7632700" cy="1028700"/>
          </a:xfrm>
          <a:noFill/>
          <a:ln/>
        </p:spPr>
        <p:txBody>
          <a:bodyPr lIns="85342" tIns="42672" rIns="85342" bIns="42672" anchor="b"/>
          <a:lstStyle/>
          <a:p>
            <a:pPr>
              <a:lnSpc>
                <a:spcPct val="80000"/>
              </a:lnSpc>
            </a:pPr>
            <a:r>
              <a:rPr lang="en-US" dirty="0"/>
              <a:t>Example: House Prices</a:t>
            </a:r>
          </a:p>
        </p:txBody>
      </p:sp>
      <p:sp>
        <p:nvSpPr>
          <p:cNvPr id="62512" name="Rectangle 48"/>
          <p:cNvSpPr>
            <a:spLocks noChangeArrowheads="1"/>
          </p:cNvSpPr>
          <p:nvPr/>
        </p:nvSpPr>
        <p:spPr bwMode="auto">
          <a:xfrm>
            <a:off x="3657600" y="3429000"/>
            <a:ext cx="4876800" cy="9556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800" dirty="0"/>
              <a:t>Predict the price for a house with 2000 square feet</a:t>
            </a:r>
          </a:p>
        </p:txBody>
      </p:sp>
      <p:sp>
        <p:nvSpPr>
          <p:cNvPr id="8" name="Rectangle 7"/>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956099022"/>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Group 2"/>
          <p:cNvGraphicFramePr>
            <a:graphicFrameLocks noGrp="1"/>
          </p:cNvGraphicFramePr>
          <p:nvPr>
            <p:extLst>
              <p:ext uri="{D42A27DB-BD31-4B8C-83A1-F6EECF244321}">
                <p14:modId xmlns:p14="http://schemas.microsoft.com/office/powerpoint/2010/main" val="3308384059"/>
              </p:ext>
            </p:extLst>
          </p:nvPr>
        </p:nvGraphicFramePr>
        <p:xfrm>
          <a:off x="228600" y="1905000"/>
          <a:ext cx="2819400" cy="4373880"/>
        </p:xfrm>
        <a:graphic>
          <a:graphicData uri="http://schemas.openxmlformats.org/drawingml/2006/table">
            <a:tbl>
              <a:tblPr firstRow="1">
                <a:tableStyleId>{5C22544A-7EE6-4342-B048-85BDC9FD1C3A}</a:tableStyleId>
              </a:tblPr>
              <a:tblGrid>
                <a:gridCol w="1409700"/>
                <a:gridCol w="1409700"/>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dirty="0">
                          <a:ln>
                            <a:noFill/>
                          </a:ln>
                          <a:effectLst/>
                        </a:rPr>
                        <a:t>(y)</a:t>
                      </a:r>
                      <a:endParaRPr kumimoji="0" lang="en-US" sz="17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a:ln>
                            <a:noFill/>
                          </a:ln>
                          <a:effectLst/>
                        </a:rPr>
                        <a:t>(x)</a:t>
                      </a:r>
                      <a:endParaRPr kumimoji="0" lang="en-US" sz="1700" b="0" i="0" u="none" strike="noStrike" cap="none" normalizeH="0" baseline="0">
                        <a:ln>
                          <a:noFill/>
                        </a:ln>
                        <a:solidFill>
                          <a:schemeClr val="tx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312</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1600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279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1700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308</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1875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199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1100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1550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405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2350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324</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1425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255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1700</a:t>
                      </a:r>
                      <a:endParaRPr kumimoji="0" lang="en-US" sz="1700" b="0" i="0" u="none" strike="noStrike" cap="none" normalizeH="0" baseline="0" dirty="0">
                        <a:ln>
                          <a:noFill/>
                        </a:ln>
                        <a:solidFill>
                          <a:schemeClr val="tx1"/>
                        </a:solidFill>
                        <a:effectLst/>
                        <a:latin typeface="Arial" charset="0"/>
                        <a:ea typeface="ＭＳ Ｐゴシック" charset="0"/>
                      </a:endParaRPr>
                    </a:p>
                  </a:txBody>
                  <a:tcPr horzOverflow="overflow"/>
                </a:tc>
              </a:tr>
            </a:tbl>
          </a:graphicData>
        </a:graphic>
      </p:graphicFrame>
      <p:graphicFrame>
        <p:nvGraphicFramePr>
          <p:cNvPr id="62508" name="Object 44"/>
          <p:cNvGraphicFramePr>
            <a:graphicFrameLocks noChangeAspect="1"/>
          </p:cNvGraphicFramePr>
          <p:nvPr/>
        </p:nvGraphicFramePr>
        <p:xfrm>
          <a:off x="3505200" y="2438400"/>
          <a:ext cx="4813300" cy="404813"/>
        </p:xfrm>
        <a:graphic>
          <a:graphicData uri="http://schemas.openxmlformats.org/presentationml/2006/ole">
            <mc:AlternateContent xmlns:mc="http://schemas.openxmlformats.org/markup-compatibility/2006">
              <mc:Choice xmlns:v="urn:schemas-microsoft-com:vml" Requires="v">
                <p:oleObj spid="_x0000_s437302" name="Equation" r:id="rId3" imgW="2425680" imgH="203040" progId="Equation.3">
                  <p:embed/>
                </p:oleObj>
              </mc:Choice>
              <mc:Fallback>
                <p:oleObj name="Equation" r:id="rId3" imgW="24256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438400"/>
                        <a:ext cx="4813300" cy="4048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2509" name="Freeform 45"/>
          <p:cNvSpPr>
            <a:spLocks/>
          </p:cNvSpPr>
          <p:nvPr/>
        </p:nvSpPr>
        <p:spPr bwMode="auto">
          <a:xfrm>
            <a:off x="4038600" y="23622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62510" name="Rectangle 46"/>
          <p:cNvSpPr>
            <a:spLocks noChangeArrowheads="1"/>
          </p:cNvSpPr>
          <p:nvPr/>
        </p:nvSpPr>
        <p:spPr bwMode="auto">
          <a:xfrm>
            <a:off x="3505200" y="1747838"/>
            <a:ext cx="5029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Estimated Regression Equation:</a:t>
            </a:r>
          </a:p>
        </p:txBody>
      </p:sp>
      <p:sp>
        <p:nvSpPr>
          <p:cNvPr id="62511" name="Rectangle 47"/>
          <p:cNvSpPr>
            <a:spLocks noGrp="1" noChangeArrowheads="1"/>
          </p:cNvSpPr>
          <p:nvPr>
            <p:ph type="title"/>
          </p:nvPr>
        </p:nvSpPr>
        <p:spPr>
          <a:xfrm>
            <a:off x="1092200" y="388938"/>
            <a:ext cx="7594600" cy="1028700"/>
          </a:xfrm>
          <a:noFill/>
          <a:ln/>
        </p:spPr>
        <p:txBody>
          <a:bodyPr lIns="85342" tIns="42672" rIns="85342" bIns="42672" anchor="b"/>
          <a:lstStyle/>
          <a:p>
            <a:pPr>
              <a:lnSpc>
                <a:spcPct val="80000"/>
              </a:lnSpc>
            </a:pPr>
            <a:r>
              <a:rPr lang="en-US" dirty="0"/>
              <a:t>Example: House Prices</a:t>
            </a:r>
          </a:p>
        </p:txBody>
      </p:sp>
      <p:sp>
        <p:nvSpPr>
          <p:cNvPr id="62512" name="Rectangle 48"/>
          <p:cNvSpPr>
            <a:spLocks noChangeArrowheads="1"/>
          </p:cNvSpPr>
          <p:nvPr/>
        </p:nvSpPr>
        <p:spPr bwMode="auto">
          <a:xfrm>
            <a:off x="3657600" y="3429000"/>
            <a:ext cx="4876800" cy="9556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800" dirty="0"/>
              <a:t>Predict the price for a house with 2000 square feet</a:t>
            </a:r>
          </a:p>
        </p:txBody>
      </p:sp>
      <p:graphicFrame>
        <p:nvGraphicFramePr>
          <p:cNvPr id="9" name="Object 3"/>
          <p:cNvGraphicFramePr>
            <a:graphicFrameLocks noChangeAspect="1"/>
          </p:cNvGraphicFramePr>
          <p:nvPr>
            <p:extLst>
              <p:ext uri="{D42A27DB-BD31-4B8C-83A1-F6EECF244321}">
                <p14:modId xmlns:p14="http://schemas.microsoft.com/office/powerpoint/2010/main" val="988698395"/>
              </p:ext>
            </p:extLst>
          </p:nvPr>
        </p:nvGraphicFramePr>
        <p:xfrm>
          <a:off x="3657601" y="4575175"/>
          <a:ext cx="4876800" cy="924487"/>
        </p:xfrm>
        <a:graphic>
          <a:graphicData uri="http://schemas.openxmlformats.org/presentationml/2006/ole">
            <mc:AlternateContent xmlns:mc="http://schemas.openxmlformats.org/markup-compatibility/2006">
              <mc:Choice xmlns:v="urn:schemas-microsoft-com:vml" Requires="v">
                <p:oleObj spid="_x0000_s437303" name="Equation" r:id="rId5" imgW="2311400" imgH="431800" progId="Equation.3">
                  <p:embed/>
                </p:oleObj>
              </mc:Choice>
              <mc:Fallback>
                <p:oleObj name="Equation" r:id="rId5" imgW="2311400" imgH="431800" progId="Equation.3">
                  <p:embed/>
                  <p:pic>
                    <p:nvPicPr>
                      <p:cNvPr id="0" name=""/>
                      <p:cNvPicPr>
                        <a:picLocks noChangeAspect="1" noChangeArrowheads="1"/>
                      </p:cNvPicPr>
                      <p:nvPr/>
                    </p:nvPicPr>
                    <p:blipFill>
                      <a:blip r:embed="rId6"/>
                      <a:srcRect/>
                      <a:stretch>
                        <a:fillRect/>
                      </a:stretch>
                    </p:blipFill>
                    <p:spPr bwMode="auto">
                      <a:xfrm>
                        <a:off x="3657601" y="4575175"/>
                        <a:ext cx="4876800" cy="924487"/>
                      </a:xfrm>
                      <a:prstGeom prst="rect">
                        <a:avLst/>
                      </a:prstGeom>
                      <a:noFill/>
                      <a:ln>
                        <a:noFill/>
                      </a:ln>
                      <a:effectLst/>
                    </p:spPr>
                  </p:pic>
                </p:oleObj>
              </mc:Fallback>
            </mc:AlternateContent>
          </a:graphicData>
        </a:graphic>
      </p:graphicFrame>
      <p:sp>
        <p:nvSpPr>
          <p:cNvPr id="10" name="Rectangle 9"/>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17011768"/>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Group 2"/>
          <p:cNvGraphicFramePr>
            <a:graphicFrameLocks noGrp="1"/>
          </p:cNvGraphicFramePr>
          <p:nvPr>
            <p:extLst>
              <p:ext uri="{D42A27DB-BD31-4B8C-83A1-F6EECF244321}">
                <p14:modId xmlns:p14="http://schemas.microsoft.com/office/powerpoint/2010/main" val="1310321779"/>
              </p:ext>
            </p:extLst>
          </p:nvPr>
        </p:nvGraphicFramePr>
        <p:xfrm>
          <a:off x="228600" y="1905000"/>
          <a:ext cx="2819400" cy="4373880"/>
        </p:xfrm>
        <a:graphic>
          <a:graphicData uri="http://schemas.openxmlformats.org/drawingml/2006/table">
            <a:tbl>
              <a:tblPr firstRow="1">
                <a:tableStyleId>{5C22544A-7EE6-4342-B048-85BDC9FD1C3A}</a:tableStyleId>
              </a:tblPr>
              <a:tblGrid>
                <a:gridCol w="1409700"/>
                <a:gridCol w="1409700"/>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dirty="0">
                          <a:ln>
                            <a:noFill/>
                          </a:ln>
                          <a:effectLst/>
                        </a:rPr>
                        <a:t>(y)</a:t>
                      </a:r>
                      <a:endParaRPr kumimoji="0" lang="en-US" sz="17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700" u="none" strike="noStrike" cap="none" normalizeH="0" baseline="0">
                          <a:ln>
                            <a:noFill/>
                          </a:ln>
                          <a:effectLst/>
                        </a:rPr>
                        <a:t>(x)</a:t>
                      </a:r>
                      <a:endParaRPr kumimoji="0" lang="en-US" sz="1700" b="0" i="0" u="none" strike="noStrike" cap="none" normalizeH="0" baseline="0">
                        <a:ln>
                          <a:noFill/>
                        </a:ln>
                        <a:solidFill>
                          <a:schemeClr val="tx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312</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1600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279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1700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308</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1875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199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1100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1550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405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2350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324</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2450</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319</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1425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a:ln>
                            <a:noFill/>
                          </a:ln>
                          <a:effectLst/>
                        </a:rPr>
                        <a:t>255</a:t>
                      </a:r>
                      <a:endParaRPr kumimoji="0" lang="en-US" sz="17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700" u="none" strike="noStrike" cap="none" normalizeH="0" baseline="0" dirty="0">
                          <a:ln>
                            <a:noFill/>
                          </a:ln>
                          <a:effectLst/>
                        </a:rPr>
                        <a:t>1700</a:t>
                      </a:r>
                      <a:endParaRPr kumimoji="0" lang="en-US" sz="1700" b="0" i="0" u="none" strike="noStrike" cap="none" normalizeH="0" baseline="0" dirty="0">
                        <a:ln>
                          <a:noFill/>
                        </a:ln>
                        <a:solidFill>
                          <a:schemeClr val="tx1"/>
                        </a:solidFill>
                        <a:effectLst/>
                        <a:latin typeface="Arial" charset="0"/>
                        <a:ea typeface="ＭＳ Ｐゴシック" charset="0"/>
                      </a:endParaRPr>
                    </a:p>
                  </a:txBody>
                  <a:tcPr horzOverflow="overflow"/>
                </a:tc>
              </a:tr>
            </a:tbl>
          </a:graphicData>
        </a:graphic>
      </p:graphicFrame>
      <p:graphicFrame>
        <p:nvGraphicFramePr>
          <p:cNvPr id="62508" name="Object 44"/>
          <p:cNvGraphicFramePr>
            <a:graphicFrameLocks noChangeAspect="1"/>
          </p:cNvGraphicFramePr>
          <p:nvPr/>
        </p:nvGraphicFramePr>
        <p:xfrm>
          <a:off x="3505200" y="2438400"/>
          <a:ext cx="4813300" cy="404813"/>
        </p:xfrm>
        <a:graphic>
          <a:graphicData uri="http://schemas.openxmlformats.org/presentationml/2006/ole">
            <mc:AlternateContent xmlns:mc="http://schemas.openxmlformats.org/markup-compatibility/2006">
              <mc:Choice xmlns:v="urn:schemas-microsoft-com:vml" Requires="v">
                <p:oleObj spid="_x0000_s438326" name="Equation" r:id="rId3" imgW="2425680" imgH="203040" progId="Equation.3">
                  <p:embed/>
                </p:oleObj>
              </mc:Choice>
              <mc:Fallback>
                <p:oleObj name="Equation" r:id="rId3" imgW="24256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438400"/>
                        <a:ext cx="4813300" cy="4048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2509" name="Freeform 45"/>
          <p:cNvSpPr>
            <a:spLocks/>
          </p:cNvSpPr>
          <p:nvPr/>
        </p:nvSpPr>
        <p:spPr bwMode="auto">
          <a:xfrm>
            <a:off x="4038600" y="23622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62510" name="Rectangle 46"/>
          <p:cNvSpPr>
            <a:spLocks noChangeArrowheads="1"/>
          </p:cNvSpPr>
          <p:nvPr/>
        </p:nvSpPr>
        <p:spPr bwMode="auto">
          <a:xfrm>
            <a:off x="3505200" y="1747838"/>
            <a:ext cx="50292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Estimated Regression Equation:</a:t>
            </a:r>
          </a:p>
        </p:txBody>
      </p:sp>
      <p:sp>
        <p:nvSpPr>
          <p:cNvPr id="62511" name="Rectangle 47"/>
          <p:cNvSpPr>
            <a:spLocks noGrp="1" noChangeArrowheads="1"/>
          </p:cNvSpPr>
          <p:nvPr>
            <p:ph type="title"/>
          </p:nvPr>
        </p:nvSpPr>
        <p:spPr>
          <a:xfrm>
            <a:off x="1054100" y="388938"/>
            <a:ext cx="7632700" cy="1028700"/>
          </a:xfrm>
          <a:noFill/>
          <a:ln/>
        </p:spPr>
        <p:txBody>
          <a:bodyPr lIns="85342" tIns="42672" rIns="85342" bIns="42672" anchor="b"/>
          <a:lstStyle/>
          <a:p>
            <a:pPr>
              <a:lnSpc>
                <a:spcPct val="80000"/>
              </a:lnSpc>
            </a:pPr>
            <a:r>
              <a:rPr lang="en-US" dirty="0"/>
              <a:t>Example: House Prices</a:t>
            </a:r>
          </a:p>
        </p:txBody>
      </p:sp>
      <p:sp>
        <p:nvSpPr>
          <p:cNvPr id="62512" name="Rectangle 48"/>
          <p:cNvSpPr>
            <a:spLocks noChangeArrowheads="1"/>
          </p:cNvSpPr>
          <p:nvPr/>
        </p:nvSpPr>
        <p:spPr bwMode="auto">
          <a:xfrm>
            <a:off x="3657600" y="3429000"/>
            <a:ext cx="4876800" cy="9556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800" dirty="0"/>
              <a:t>Predict the price for a house with 2000 square feet</a:t>
            </a:r>
          </a:p>
        </p:txBody>
      </p:sp>
      <p:graphicFrame>
        <p:nvGraphicFramePr>
          <p:cNvPr id="9" name="Object 3"/>
          <p:cNvGraphicFramePr>
            <a:graphicFrameLocks noChangeAspect="1"/>
          </p:cNvGraphicFramePr>
          <p:nvPr>
            <p:extLst>
              <p:ext uri="{D42A27DB-BD31-4B8C-83A1-F6EECF244321}">
                <p14:modId xmlns:p14="http://schemas.microsoft.com/office/powerpoint/2010/main" val="881623189"/>
              </p:ext>
            </p:extLst>
          </p:nvPr>
        </p:nvGraphicFramePr>
        <p:xfrm>
          <a:off x="3657601" y="4575175"/>
          <a:ext cx="4876800" cy="924487"/>
        </p:xfrm>
        <a:graphic>
          <a:graphicData uri="http://schemas.openxmlformats.org/presentationml/2006/ole">
            <mc:AlternateContent xmlns:mc="http://schemas.openxmlformats.org/markup-compatibility/2006">
              <mc:Choice xmlns:v="urn:schemas-microsoft-com:vml" Requires="v">
                <p:oleObj spid="_x0000_s438327" name="Equation" r:id="rId5" imgW="2311400" imgH="431800" progId="Equation.3">
                  <p:embed/>
                </p:oleObj>
              </mc:Choice>
              <mc:Fallback>
                <p:oleObj name="Equation" r:id="rId5" imgW="2311400" imgH="431800" progId="Equation.3">
                  <p:embed/>
                  <p:pic>
                    <p:nvPicPr>
                      <p:cNvPr id="0" name=""/>
                      <p:cNvPicPr>
                        <a:picLocks noChangeAspect="1" noChangeArrowheads="1"/>
                      </p:cNvPicPr>
                      <p:nvPr/>
                    </p:nvPicPr>
                    <p:blipFill>
                      <a:blip r:embed="rId6"/>
                      <a:srcRect/>
                      <a:stretch>
                        <a:fillRect/>
                      </a:stretch>
                    </p:blipFill>
                    <p:spPr bwMode="auto">
                      <a:xfrm>
                        <a:off x="3657601" y="4575175"/>
                        <a:ext cx="4876800" cy="924487"/>
                      </a:xfrm>
                      <a:prstGeom prst="rect">
                        <a:avLst/>
                      </a:prstGeom>
                      <a:noFill/>
                      <a:ln>
                        <a:noFill/>
                      </a:ln>
                      <a:effectLst/>
                    </p:spPr>
                  </p:pic>
                </p:oleObj>
              </mc:Fallback>
            </mc:AlternateContent>
          </a:graphicData>
        </a:graphic>
      </p:graphicFrame>
      <p:sp>
        <p:nvSpPr>
          <p:cNvPr id="10" name="Rectangle 7"/>
          <p:cNvSpPr>
            <a:spLocks noChangeArrowheads="1"/>
          </p:cNvSpPr>
          <p:nvPr/>
        </p:nvSpPr>
        <p:spPr bwMode="auto">
          <a:xfrm>
            <a:off x="1219200" y="5499662"/>
            <a:ext cx="7315200" cy="98425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488" tIns="44450" rIns="90488" bIns="44450">
            <a:spAutoFit/>
          </a:bodyPr>
          <a:lstStyle/>
          <a:p>
            <a:pPr eaLnBrk="0" hangingPunct="0">
              <a:spcBef>
                <a:spcPct val="50000"/>
              </a:spcBef>
            </a:pPr>
            <a:r>
              <a:rPr lang="en-US" sz="2900"/>
              <a:t>The predicted price for a house with 2000 square feet is 317.85($1,000s) = $317,850</a:t>
            </a:r>
          </a:p>
        </p:txBody>
      </p:sp>
      <p:sp>
        <p:nvSpPr>
          <p:cNvPr id="11" name="Rectangle 10"/>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920044439"/>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90600" y="228600"/>
            <a:ext cx="7793038" cy="1066800"/>
          </a:xfrm>
        </p:spPr>
        <p:txBody>
          <a:bodyPr/>
          <a:lstStyle/>
          <a:p>
            <a:pPr>
              <a:lnSpc>
                <a:spcPct val="80000"/>
              </a:lnSpc>
            </a:pPr>
            <a:r>
              <a:rPr lang="en-US" dirty="0" smtClean="0"/>
              <a:t>Further Analysis: Test for significance</a:t>
            </a:r>
            <a:endParaRPr lang="en-US" dirty="0"/>
          </a:p>
        </p:txBody>
      </p:sp>
      <p:sp>
        <p:nvSpPr>
          <p:cNvPr id="54275" name="Rectangle 3"/>
          <p:cNvSpPr>
            <a:spLocks noGrp="1" noChangeArrowheads="1"/>
          </p:cNvSpPr>
          <p:nvPr>
            <p:ph type="body" idx="1"/>
          </p:nvPr>
        </p:nvSpPr>
        <p:spPr>
          <a:xfrm>
            <a:off x="1143000" y="1563688"/>
            <a:ext cx="7848600" cy="4913312"/>
          </a:xfrm>
        </p:spPr>
        <p:txBody>
          <a:bodyPr/>
          <a:lstStyle/>
          <a:p>
            <a:pPr marL="0" indent="0" defTabSz="852488">
              <a:lnSpc>
                <a:spcPct val="90000"/>
              </a:lnSpc>
              <a:buNone/>
            </a:pPr>
            <a:r>
              <a:rPr lang="en-US" dirty="0"/>
              <a:t>t test for a population slope</a:t>
            </a:r>
          </a:p>
          <a:p>
            <a:pPr marL="693738" lvl="1" indent="-268288" defTabSz="852488">
              <a:lnSpc>
                <a:spcPct val="90000"/>
              </a:lnSpc>
            </a:pPr>
            <a:r>
              <a:rPr lang="en-US" dirty="0"/>
              <a:t>Is there a linear relationship between x and y?</a:t>
            </a:r>
          </a:p>
          <a:p>
            <a:pPr marL="0" indent="0" defTabSz="852488">
              <a:lnSpc>
                <a:spcPct val="90000"/>
              </a:lnSpc>
              <a:buNone/>
            </a:pPr>
            <a:r>
              <a:rPr lang="en-US" dirty="0"/>
              <a:t>Null and alternative hypotheses</a:t>
            </a:r>
          </a:p>
          <a:p>
            <a:pPr marL="693738" lvl="1" indent="-268288" defTabSz="852488">
              <a:lnSpc>
                <a:spcPct val="90000"/>
              </a:lnSpc>
            </a:pPr>
            <a:r>
              <a:rPr lang="en-US" dirty="0"/>
              <a:t>H</a:t>
            </a:r>
            <a:r>
              <a:rPr lang="en-US" baseline="-25000" dirty="0"/>
              <a:t>0</a:t>
            </a:r>
            <a:r>
              <a:rPr lang="en-US" dirty="0"/>
              <a:t>:  </a:t>
            </a:r>
            <a:r>
              <a:rPr lang="el-GR" dirty="0">
                <a:cs typeface="Arial" charset="0"/>
              </a:rPr>
              <a:t>β</a:t>
            </a:r>
            <a:r>
              <a:rPr lang="en-US" baseline="-25000" dirty="0"/>
              <a:t>1</a:t>
            </a:r>
            <a:r>
              <a:rPr lang="en-US" dirty="0"/>
              <a:t> = 0	(no linear relationship)</a:t>
            </a:r>
          </a:p>
          <a:p>
            <a:pPr marL="693738" lvl="1" indent="-268288" defTabSz="852488">
              <a:lnSpc>
                <a:spcPct val="90000"/>
              </a:lnSpc>
            </a:pPr>
            <a:r>
              <a:rPr lang="en-US" dirty="0"/>
              <a:t>H</a:t>
            </a:r>
            <a:r>
              <a:rPr lang="en-US" baseline="-25000" dirty="0"/>
              <a:t>1</a:t>
            </a:r>
            <a:r>
              <a:rPr lang="en-US" dirty="0"/>
              <a:t>:  </a:t>
            </a:r>
            <a:r>
              <a:rPr lang="el-GR" dirty="0">
                <a:cs typeface="Arial" charset="0"/>
              </a:rPr>
              <a:t>β</a:t>
            </a:r>
            <a:r>
              <a:rPr lang="en-US" baseline="-25000" dirty="0"/>
              <a:t>1</a:t>
            </a:r>
            <a:r>
              <a:rPr lang="en-US" dirty="0"/>
              <a:t> </a:t>
            </a:r>
            <a:r>
              <a:rPr lang="en-US" dirty="0">
                <a:latin typeface="Symbol" charset="0"/>
              </a:rPr>
              <a:t> </a:t>
            </a:r>
            <a:r>
              <a:rPr lang="en-US" dirty="0"/>
              <a:t>0	(linear relationship does exist)</a:t>
            </a:r>
          </a:p>
          <a:p>
            <a:pPr marL="0" indent="0" defTabSz="852488">
              <a:lnSpc>
                <a:spcPct val="90000"/>
              </a:lnSpc>
              <a:buNone/>
            </a:pPr>
            <a:r>
              <a:rPr lang="en-US" dirty="0"/>
              <a:t>Test statistic</a:t>
            </a:r>
          </a:p>
          <a:p>
            <a:pPr marL="320675" indent="-320675" defTabSz="852488">
              <a:lnSpc>
                <a:spcPct val="90000"/>
              </a:lnSpc>
            </a:pPr>
            <a:endParaRPr lang="en-US" dirty="0"/>
          </a:p>
          <a:p>
            <a:pPr marL="693738" lvl="1" indent="-268288" defTabSz="852488">
              <a:lnSpc>
                <a:spcPct val="90000"/>
              </a:lnSpc>
            </a:pPr>
            <a:endParaRPr lang="en-US" dirty="0"/>
          </a:p>
          <a:p>
            <a:pPr marL="693738" lvl="1" indent="-268288" defTabSz="852488">
              <a:lnSpc>
                <a:spcPct val="90000"/>
              </a:lnSpc>
            </a:pPr>
            <a:endParaRPr lang="en-US" dirty="0"/>
          </a:p>
        </p:txBody>
      </p:sp>
      <p:graphicFrame>
        <p:nvGraphicFramePr>
          <p:cNvPr id="54276" name="Object 4"/>
          <p:cNvGraphicFramePr>
            <a:graphicFrameLocks noChangeAspect="1"/>
          </p:cNvGraphicFramePr>
          <p:nvPr>
            <p:extLst>
              <p:ext uri="{D42A27DB-BD31-4B8C-83A1-F6EECF244321}">
                <p14:modId xmlns:p14="http://schemas.microsoft.com/office/powerpoint/2010/main" val="2422964884"/>
              </p:ext>
            </p:extLst>
          </p:nvPr>
        </p:nvGraphicFramePr>
        <p:xfrm>
          <a:off x="3048000" y="4419600"/>
          <a:ext cx="1947863" cy="1296988"/>
        </p:xfrm>
        <a:graphic>
          <a:graphicData uri="http://schemas.openxmlformats.org/presentationml/2006/ole">
            <mc:AlternateContent xmlns:mc="http://schemas.openxmlformats.org/markup-compatibility/2006">
              <mc:Choice xmlns:v="urn:schemas-microsoft-com:vml" Requires="v">
                <p:oleObj spid="_x0000_s339128" name="Equation" r:id="rId3" imgW="685800" imgH="457200" progId="Equation.3">
                  <p:embed/>
                </p:oleObj>
              </mc:Choice>
              <mc:Fallback>
                <p:oleObj name="Equation" r:id="rId3" imgW="6858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419600"/>
                        <a:ext cx="1947863" cy="1296988"/>
                      </a:xfrm>
                      <a:prstGeom prst="rect">
                        <a:avLst/>
                      </a:prstGeom>
                      <a:solidFill>
                        <a:srgbClr val="FFFFFF"/>
                      </a:solidFill>
                      <a:ln w="9525">
                        <a:solidFill>
                          <a:srgbClr val="FFFFFF"/>
                        </a:solidFill>
                        <a:miter lim="800000"/>
                        <a:headEnd/>
                        <a:tailEnd/>
                      </a:ln>
                      <a:effectLst/>
                    </p:spPr>
                  </p:pic>
                </p:oleObj>
              </mc:Fallback>
            </mc:AlternateContent>
          </a:graphicData>
        </a:graphic>
      </p:graphicFrame>
      <p:graphicFrame>
        <p:nvGraphicFramePr>
          <p:cNvPr id="54277" name="Object 5"/>
          <p:cNvGraphicFramePr>
            <a:graphicFrameLocks noChangeAspect="1"/>
          </p:cNvGraphicFramePr>
          <p:nvPr/>
        </p:nvGraphicFramePr>
        <p:xfrm>
          <a:off x="3200400" y="6019800"/>
          <a:ext cx="1676400" cy="419100"/>
        </p:xfrm>
        <a:graphic>
          <a:graphicData uri="http://schemas.openxmlformats.org/presentationml/2006/ole">
            <mc:AlternateContent xmlns:mc="http://schemas.openxmlformats.org/markup-compatibility/2006">
              <mc:Choice xmlns:v="urn:schemas-microsoft-com:vml" Requires="v">
                <p:oleObj spid="_x0000_s339129" name="Equation" r:id="rId5" imgW="711000" imgH="177480" progId="Equation.3">
                  <p:embed/>
                </p:oleObj>
              </mc:Choice>
              <mc:Fallback>
                <p:oleObj name="Equation" r:id="rId5" imgW="71100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6019800"/>
                        <a:ext cx="16764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4278" name="Rectangle 6"/>
          <p:cNvSpPr>
            <a:spLocks noChangeArrowheads="1"/>
          </p:cNvSpPr>
          <p:nvPr/>
        </p:nvSpPr>
        <p:spPr bwMode="auto">
          <a:xfrm>
            <a:off x="5638800" y="4343400"/>
            <a:ext cx="3352800" cy="204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solidFill>
                  <a:srgbClr val="000000"/>
                </a:solidFill>
              </a:rPr>
              <a:t>where:</a:t>
            </a:r>
          </a:p>
          <a:p>
            <a:pPr eaLnBrk="0" hangingPunct="0">
              <a:spcBef>
                <a:spcPct val="50000"/>
              </a:spcBef>
            </a:pPr>
            <a:r>
              <a:rPr lang="en-US">
                <a:solidFill>
                  <a:srgbClr val="000000"/>
                </a:solidFill>
              </a:rPr>
              <a:t> b</a:t>
            </a:r>
            <a:r>
              <a:rPr lang="en-US" baseline="-25000">
                <a:solidFill>
                  <a:srgbClr val="000000"/>
                </a:solidFill>
              </a:rPr>
              <a:t>1</a:t>
            </a:r>
            <a:r>
              <a:rPr lang="en-US">
                <a:solidFill>
                  <a:srgbClr val="000000"/>
                </a:solidFill>
              </a:rPr>
              <a:t> = Sample regression slope</a:t>
            </a:r>
          </a:p>
          <a:p>
            <a:pPr eaLnBrk="0" hangingPunct="0">
              <a:lnSpc>
                <a:spcPct val="30000"/>
              </a:lnSpc>
              <a:spcBef>
                <a:spcPct val="50000"/>
              </a:spcBef>
            </a:pPr>
            <a:r>
              <a:rPr lang="en-US">
                <a:solidFill>
                  <a:srgbClr val="000000"/>
                </a:solidFill>
              </a:rPr>
              <a:t>         coefficient</a:t>
            </a:r>
          </a:p>
          <a:p>
            <a:pPr eaLnBrk="0" hangingPunct="0">
              <a:spcBef>
                <a:spcPct val="50000"/>
              </a:spcBef>
            </a:pPr>
            <a:r>
              <a:rPr lang="en-US">
                <a:solidFill>
                  <a:srgbClr val="000000"/>
                </a:solidFill>
              </a:rPr>
              <a:t> </a:t>
            </a:r>
            <a:r>
              <a:rPr lang="el-GR">
                <a:solidFill>
                  <a:srgbClr val="000000"/>
                </a:solidFill>
                <a:cs typeface="Arial" charset="0"/>
                <a:sym typeface="Symbol" charset="0"/>
              </a:rPr>
              <a:t>β</a:t>
            </a:r>
            <a:r>
              <a:rPr lang="en-US" baseline="-25000">
                <a:solidFill>
                  <a:srgbClr val="000000"/>
                </a:solidFill>
                <a:sym typeface="Symbol" charset="0"/>
              </a:rPr>
              <a:t>1</a:t>
            </a:r>
            <a:r>
              <a:rPr lang="en-US">
                <a:solidFill>
                  <a:srgbClr val="000000"/>
                </a:solidFill>
              </a:rPr>
              <a:t> = Hypothesized slope</a:t>
            </a:r>
          </a:p>
          <a:p>
            <a:pPr eaLnBrk="0" hangingPunct="0">
              <a:spcBef>
                <a:spcPct val="50000"/>
              </a:spcBef>
            </a:pPr>
            <a:r>
              <a:rPr lang="en-US">
                <a:solidFill>
                  <a:srgbClr val="000000"/>
                </a:solidFill>
              </a:rPr>
              <a:t> s</a:t>
            </a:r>
            <a:r>
              <a:rPr lang="en-US" baseline="-25000">
                <a:solidFill>
                  <a:srgbClr val="000000"/>
                </a:solidFill>
              </a:rPr>
              <a:t>b1</a:t>
            </a:r>
            <a:r>
              <a:rPr lang="en-US">
                <a:solidFill>
                  <a:srgbClr val="000000"/>
                </a:solidFill>
              </a:rPr>
              <a:t> = Estimator of the standard</a:t>
            </a:r>
          </a:p>
          <a:p>
            <a:pPr eaLnBrk="0" hangingPunct="0">
              <a:lnSpc>
                <a:spcPct val="30000"/>
              </a:lnSpc>
              <a:spcBef>
                <a:spcPct val="50000"/>
              </a:spcBef>
            </a:pPr>
            <a:r>
              <a:rPr lang="en-US">
                <a:solidFill>
                  <a:srgbClr val="000000"/>
                </a:solidFill>
              </a:rPr>
              <a:t>          error of the slope</a:t>
            </a:r>
          </a:p>
        </p:txBody>
      </p:sp>
    </p:spTree>
    <p:extLst>
      <p:ext uri="{BB962C8B-B14F-4D97-AF65-F5344CB8AC3E}">
        <p14:creationId xmlns:p14="http://schemas.microsoft.com/office/powerpoint/2010/main" val="4043192035"/>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Residual Analysis</a:t>
            </a:r>
          </a:p>
        </p:txBody>
      </p:sp>
      <p:sp>
        <p:nvSpPr>
          <p:cNvPr id="68611" name="Rectangle 3"/>
          <p:cNvSpPr>
            <a:spLocks noGrp="1" noChangeArrowheads="1"/>
          </p:cNvSpPr>
          <p:nvPr>
            <p:ph idx="1"/>
          </p:nvPr>
        </p:nvSpPr>
        <p:spPr>
          <a:xfrm>
            <a:off x="1128943" y="1847153"/>
            <a:ext cx="7048804" cy="3985706"/>
          </a:xfrm>
          <a:noFill/>
        </p:spPr>
        <p:txBody>
          <a:bodyPr>
            <a:spAutoFit/>
          </a:bodyPr>
          <a:lstStyle/>
          <a:p>
            <a:pPr marL="0" indent="0" defTabSz="852488">
              <a:buNone/>
            </a:pPr>
            <a:r>
              <a:rPr lang="en-US" dirty="0"/>
              <a:t>Purposes</a:t>
            </a:r>
          </a:p>
          <a:p>
            <a:pPr marL="693738" lvl="1" indent="-268288" defTabSz="852488">
              <a:lnSpc>
                <a:spcPct val="90000"/>
              </a:lnSpc>
            </a:pPr>
            <a:r>
              <a:rPr lang="en-US" sz="2400" dirty="0"/>
              <a:t>Examine for linearity assumption</a:t>
            </a:r>
          </a:p>
          <a:p>
            <a:pPr marL="693738" lvl="1" indent="-268288" defTabSz="852488">
              <a:lnSpc>
                <a:spcPct val="90000"/>
              </a:lnSpc>
            </a:pPr>
            <a:r>
              <a:rPr lang="en-US" sz="2400" dirty="0"/>
              <a:t>Examine for constant variance </a:t>
            </a:r>
            <a:r>
              <a:rPr lang="en-US" sz="2400" dirty="0" smtClean="0"/>
              <a:t/>
            </a:r>
            <a:br>
              <a:rPr lang="en-US" sz="2400" dirty="0" smtClean="0"/>
            </a:br>
            <a:r>
              <a:rPr lang="en-US" sz="2400" dirty="0" smtClean="0"/>
              <a:t>for </a:t>
            </a:r>
            <a:r>
              <a:rPr lang="en-US" sz="2400" dirty="0"/>
              <a:t>all levels of x  </a:t>
            </a:r>
          </a:p>
          <a:p>
            <a:pPr marL="693738" lvl="1" indent="-268288" defTabSz="852488">
              <a:lnSpc>
                <a:spcPct val="90000"/>
              </a:lnSpc>
            </a:pPr>
            <a:r>
              <a:rPr lang="en-US" sz="2400" dirty="0"/>
              <a:t>Evaluate normal distribution assumption</a:t>
            </a:r>
          </a:p>
          <a:p>
            <a:pPr marL="0" indent="0" defTabSz="852488">
              <a:lnSpc>
                <a:spcPct val="130000"/>
              </a:lnSpc>
              <a:buNone/>
            </a:pPr>
            <a:r>
              <a:rPr lang="en-US" dirty="0"/>
              <a:t>Graphical Analysis of Residuals</a:t>
            </a:r>
          </a:p>
          <a:p>
            <a:pPr marL="693738" lvl="1" indent="-268288" defTabSz="852488">
              <a:lnSpc>
                <a:spcPct val="90000"/>
              </a:lnSpc>
            </a:pPr>
            <a:r>
              <a:rPr lang="en-US" sz="2400" dirty="0"/>
              <a:t>Can plot residuals vs. x</a:t>
            </a:r>
          </a:p>
          <a:p>
            <a:pPr marL="693738" lvl="1" indent="-268288" defTabSz="852488">
              <a:lnSpc>
                <a:spcPct val="90000"/>
              </a:lnSpc>
            </a:pPr>
            <a:r>
              <a:rPr lang="en-US" sz="2400" dirty="0"/>
              <a:t>Can create histogram of residuals to check for normality</a:t>
            </a:r>
          </a:p>
        </p:txBody>
      </p:sp>
      <p:sp>
        <p:nvSpPr>
          <p:cNvPr id="4" name="Rectangle 3"/>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90248656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681740016"/>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Outcome Variable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Are the observations independent or correlated?</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Alternatives if the normality assumption is violated (and small sample size):</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independent</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solidFill>
                            <a:schemeClr val="bg1"/>
                          </a:solidFill>
                          <a:effectLst/>
                        </a:rPr>
                        <a:t>correlated </a:t>
                      </a:r>
                      <a:endParaRPr kumimoji="0" lang="en-US" sz="1400" b="0" i="0" u="none" strike="noStrike" cap="none" normalizeH="0" baseline="0" dirty="0">
                        <a:ln>
                          <a:noFill/>
                        </a:ln>
                        <a:solidFill>
                          <a:schemeClr val="bg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solidFill>
                            <a:schemeClr val="bg1"/>
                          </a:solidFill>
                          <a:effectLst/>
                        </a:rPr>
                        <a:t>(e.g. pain scale, cognitive function)</a:t>
                      </a:r>
                      <a:endParaRPr kumimoji="0" lang="en-US" sz="1400" b="0" i="0" u="none" strike="noStrike" cap="none" normalizeH="0" baseline="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solidFill>
                            <a:schemeClr val="bg1"/>
                          </a:solidFill>
                          <a:effectLst/>
                        </a:rPr>
                        <a:t>T-test</a:t>
                      </a:r>
                      <a:r>
                        <a:rPr kumimoji="0" lang="en-GB" sz="1200" u="none" strike="noStrike" cap="none" normalizeH="0" baseline="0" dirty="0">
                          <a:ln>
                            <a:noFill/>
                          </a:ln>
                          <a:solidFill>
                            <a:schemeClr val="bg1"/>
                          </a:solidFill>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rgbClr val="CCFFCC"/>
                          </a:solidFill>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solidFill>
                            <a:schemeClr val="bg1"/>
                          </a:solidFill>
                          <a:effectLst/>
                        </a:rPr>
                        <a:t>Linear regression: multivariate regression technique used when the outcome is continuous; gives slopes</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Paired </a:t>
                      </a:r>
                      <a:r>
                        <a:rPr kumimoji="0" lang="en-US" sz="1200" u="none" strike="noStrike" cap="none" normalizeH="0" baseline="0" dirty="0" smtClean="0">
                          <a:ln>
                            <a:noFill/>
                          </a:ln>
                          <a:solidFill>
                            <a:schemeClr val="bg1"/>
                          </a:solidFill>
                          <a:effectLst/>
                        </a:rPr>
                        <a:t>t-test</a:t>
                      </a:r>
                      <a:r>
                        <a:rPr kumimoji="0" lang="en-US" sz="1200" u="none" strike="noStrike" cap="none" normalizeH="0" baseline="0" dirty="0">
                          <a:ln>
                            <a:noFill/>
                          </a:ln>
                          <a:solidFill>
                            <a:schemeClr val="bg1"/>
                          </a:solidFill>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solidFill>
                            <a:schemeClr val="bg1"/>
                          </a:solidFill>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sign-rank test: non-parametric alternative to the paired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Wilcoxon sum-rank test (=Mann-Whitney U test): non-parametric alternative to the </a:t>
                      </a:r>
                      <a:r>
                        <a:rPr kumimoji="0" lang="en-US" sz="1200" u="none" strike="noStrike" cap="none" normalizeH="0" baseline="0" dirty="0" err="1">
                          <a:ln>
                            <a:noFill/>
                          </a:ln>
                          <a:solidFill>
                            <a:schemeClr val="bg1"/>
                          </a:solidFill>
                          <a:effectLst/>
                        </a:rPr>
                        <a:t>ttest</a:t>
                      </a: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solidFill>
                            <a:schemeClr val="bg1"/>
                          </a:solidFill>
                          <a:effectLst/>
                        </a:rPr>
                        <a:t>Kruskal</a:t>
                      </a:r>
                      <a:r>
                        <a:rPr kumimoji="0" lang="en-US" sz="1200" u="none" strike="noStrike" cap="none" normalizeH="0" baseline="0" dirty="0">
                          <a:ln>
                            <a:noFill/>
                          </a:ln>
                          <a:solidFill>
                            <a:schemeClr val="bg1"/>
                          </a:solidFill>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solidFill>
                          <a:schemeClr val="bg1"/>
                        </a:solidFill>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solidFill>
                            <a:schemeClr val="bg1"/>
                          </a:solidFill>
                          <a:effectLst/>
                        </a:rPr>
                        <a:t>Spearman rank correlation coefficient: non-parametric alternative to Pearson</a:t>
                      </a:r>
                      <a:r>
                        <a:rPr kumimoji="0" lang="ja-JP" altLang="en-US" sz="1200" u="none" strike="noStrike" cap="none" normalizeH="0" baseline="0" dirty="0">
                          <a:ln>
                            <a:noFill/>
                          </a:ln>
                          <a:solidFill>
                            <a:schemeClr val="bg1"/>
                          </a:solidFill>
                          <a:effectLst/>
                        </a:rPr>
                        <a:t>’</a:t>
                      </a:r>
                      <a:r>
                        <a:rPr kumimoji="0" lang="en-US" sz="1200" u="none" strike="noStrike" cap="none" normalizeH="0" baseline="0" dirty="0">
                          <a:ln>
                            <a:noFill/>
                          </a:ln>
                          <a:solidFill>
                            <a:schemeClr val="bg1"/>
                          </a:solidFill>
                          <a:effectLst/>
                        </a:rPr>
                        <a:t>s correlation coefficient </a:t>
                      </a:r>
                      <a:endParaRPr kumimoji="0" lang="en-US" sz="1200" b="1" i="0" u="none" strike="noStrike" cap="none" normalizeH="0" baseline="0" dirty="0">
                        <a:ln>
                          <a:noFill/>
                        </a:ln>
                        <a:solidFill>
                          <a:schemeClr val="bg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2923760594"/>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Residual Analysis for Linearity</a:t>
            </a:r>
          </a:p>
        </p:txBody>
      </p:sp>
      <p:graphicFrame>
        <p:nvGraphicFramePr>
          <p:cNvPr id="69635" name="Object 3">
            <a:hlinkClick r:id="" action="ppaction://ole?verb=0"/>
          </p:cNvPr>
          <p:cNvGraphicFramePr>
            <a:graphicFrameLocks/>
          </p:cNvGraphicFramePr>
          <p:nvPr/>
        </p:nvGraphicFramePr>
        <p:xfrm>
          <a:off x="523875" y="5943600"/>
          <a:ext cx="533400" cy="533400"/>
        </p:xfrm>
        <a:graphic>
          <a:graphicData uri="http://schemas.openxmlformats.org/presentationml/2006/ole">
            <mc:AlternateContent xmlns:mc="http://schemas.openxmlformats.org/markup-compatibility/2006">
              <mc:Choice xmlns:v="urn:schemas-microsoft-com:vml" Requires="v">
                <p:oleObj spid="_x0000_s352349" name="Clip" r:id="rId3" imgW="1044360" imgH="1001520" progId="MS_ClipArt_Gallery.5">
                  <p:embed/>
                </p:oleObj>
              </mc:Choice>
              <mc:Fallback>
                <p:oleObj name="Clip" r:id="rId3" imgW="1044360" imgH="1001520"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59436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9636" name="Rectangle 4"/>
          <p:cNvSpPr>
            <a:spLocks noChangeArrowheads="1"/>
          </p:cNvSpPr>
          <p:nvPr/>
        </p:nvSpPr>
        <p:spPr bwMode="auto">
          <a:xfrm>
            <a:off x="1662113" y="5946775"/>
            <a:ext cx="1843087"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b="1"/>
              <a:t>Not Linear</a:t>
            </a:r>
          </a:p>
        </p:txBody>
      </p:sp>
      <p:sp>
        <p:nvSpPr>
          <p:cNvPr id="69637" name="Rectangle 5"/>
          <p:cNvSpPr>
            <a:spLocks noChangeArrowheads="1"/>
          </p:cNvSpPr>
          <p:nvPr/>
        </p:nvSpPr>
        <p:spPr bwMode="auto">
          <a:xfrm>
            <a:off x="6272213" y="5946775"/>
            <a:ext cx="1262062"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b="1"/>
              <a:t>Linear</a:t>
            </a:r>
          </a:p>
        </p:txBody>
      </p:sp>
      <p:sp>
        <p:nvSpPr>
          <p:cNvPr id="69638" name="Rectangle 6"/>
          <p:cNvSpPr>
            <a:spLocks noChangeArrowheads="1"/>
          </p:cNvSpPr>
          <p:nvPr/>
        </p:nvSpPr>
        <p:spPr bwMode="auto">
          <a:xfrm>
            <a:off x="5167313" y="5749926"/>
            <a:ext cx="1304925"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5400" dirty="0">
                <a:solidFill>
                  <a:srgbClr val="FF0000"/>
                </a:solidFill>
                <a:latin typeface="Wingdings" charset="0"/>
              </a:rPr>
              <a:t></a:t>
            </a:r>
          </a:p>
        </p:txBody>
      </p:sp>
      <p:sp>
        <p:nvSpPr>
          <p:cNvPr id="69639" name="Line 7"/>
          <p:cNvSpPr>
            <a:spLocks noChangeShapeType="1"/>
          </p:cNvSpPr>
          <p:nvPr/>
        </p:nvSpPr>
        <p:spPr bwMode="auto">
          <a:xfrm>
            <a:off x="752475" y="4576763"/>
            <a:ext cx="0" cy="1138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0" name="Line 8"/>
          <p:cNvSpPr>
            <a:spLocks noChangeShapeType="1"/>
          </p:cNvSpPr>
          <p:nvPr/>
        </p:nvSpPr>
        <p:spPr bwMode="auto">
          <a:xfrm>
            <a:off x="752475" y="5029200"/>
            <a:ext cx="351472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1" name="Arc 9"/>
          <p:cNvSpPr>
            <a:spLocks/>
          </p:cNvSpPr>
          <p:nvPr/>
        </p:nvSpPr>
        <p:spPr bwMode="auto">
          <a:xfrm rot="12394748">
            <a:off x="1117600" y="4222750"/>
            <a:ext cx="3024188" cy="1798638"/>
          </a:xfrm>
          <a:custGeom>
            <a:avLst/>
            <a:gdLst>
              <a:gd name="G0" fmla="+- 3578 0 0"/>
              <a:gd name="G1" fmla="+- 0 0 0"/>
              <a:gd name="G2" fmla="+- 21600 0 0"/>
              <a:gd name="T0" fmla="*/ 25178 w 25178"/>
              <a:gd name="T1" fmla="*/ 19 h 21600"/>
              <a:gd name="T2" fmla="*/ 0 w 25178"/>
              <a:gd name="T3" fmla="*/ 21302 h 21600"/>
              <a:gd name="T4" fmla="*/ 3578 w 25178"/>
              <a:gd name="T5" fmla="*/ 0 h 21600"/>
            </a:gdLst>
            <a:ahLst/>
            <a:cxnLst>
              <a:cxn ang="0">
                <a:pos x="T0" y="T1"/>
              </a:cxn>
              <a:cxn ang="0">
                <a:pos x="T2" y="T3"/>
              </a:cxn>
              <a:cxn ang="0">
                <a:pos x="T4" y="T5"/>
              </a:cxn>
            </a:cxnLst>
            <a:rect l="0" t="0" r="r" b="b"/>
            <a:pathLst>
              <a:path w="25178" h="21600" fill="none" extrusionOk="0">
                <a:moveTo>
                  <a:pt x="25177" y="18"/>
                </a:moveTo>
                <a:cubicBezTo>
                  <a:pt x="25167" y="11940"/>
                  <a:pt x="15499" y="21599"/>
                  <a:pt x="3578" y="21599"/>
                </a:cubicBezTo>
                <a:cubicBezTo>
                  <a:pt x="2379" y="21599"/>
                  <a:pt x="1182" y="21500"/>
                  <a:pt x="0" y="21301"/>
                </a:cubicBezTo>
              </a:path>
              <a:path w="25178" h="21600" stroke="0" extrusionOk="0">
                <a:moveTo>
                  <a:pt x="25177" y="18"/>
                </a:moveTo>
                <a:cubicBezTo>
                  <a:pt x="25167" y="11940"/>
                  <a:pt x="15499" y="21599"/>
                  <a:pt x="3578" y="21599"/>
                </a:cubicBezTo>
                <a:cubicBezTo>
                  <a:pt x="2379" y="21599"/>
                  <a:pt x="1182" y="21500"/>
                  <a:pt x="0" y="21301"/>
                </a:cubicBezTo>
                <a:lnTo>
                  <a:pt x="3578" y="0"/>
                </a:lnTo>
                <a:close/>
              </a:path>
            </a:pathLst>
          </a:custGeom>
          <a:noFill/>
          <a:ln w="25400" cap="rnd">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2" name="Arc 10"/>
          <p:cNvSpPr>
            <a:spLocks/>
          </p:cNvSpPr>
          <p:nvPr/>
        </p:nvSpPr>
        <p:spPr bwMode="auto">
          <a:xfrm rot="12394774">
            <a:off x="1295400" y="5059363"/>
            <a:ext cx="2835275" cy="1798637"/>
          </a:xfrm>
          <a:custGeom>
            <a:avLst/>
            <a:gdLst>
              <a:gd name="G0" fmla="+- 2009 0 0"/>
              <a:gd name="G1" fmla="+- 0 0 0"/>
              <a:gd name="G2" fmla="+- 21600 0 0"/>
              <a:gd name="T0" fmla="*/ 23609 w 23609"/>
              <a:gd name="T1" fmla="*/ 19 h 21600"/>
              <a:gd name="T2" fmla="*/ 0 w 23609"/>
              <a:gd name="T3" fmla="*/ 21506 h 21600"/>
              <a:gd name="T4" fmla="*/ 2009 w 23609"/>
              <a:gd name="T5" fmla="*/ 0 h 21600"/>
            </a:gdLst>
            <a:ahLst/>
            <a:cxnLst>
              <a:cxn ang="0">
                <a:pos x="T0" y="T1"/>
              </a:cxn>
              <a:cxn ang="0">
                <a:pos x="T2" y="T3"/>
              </a:cxn>
              <a:cxn ang="0">
                <a:pos x="T4" y="T5"/>
              </a:cxn>
            </a:cxnLst>
            <a:rect l="0" t="0" r="r" b="b"/>
            <a:pathLst>
              <a:path w="23609" h="21600" fill="none" extrusionOk="0">
                <a:moveTo>
                  <a:pt x="23608" y="18"/>
                </a:moveTo>
                <a:cubicBezTo>
                  <a:pt x="23598" y="11940"/>
                  <a:pt x="13930" y="21599"/>
                  <a:pt x="2009" y="21599"/>
                </a:cubicBezTo>
                <a:cubicBezTo>
                  <a:pt x="1338" y="21599"/>
                  <a:pt x="667" y="21568"/>
                  <a:pt x="-1" y="21506"/>
                </a:cubicBezTo>
              </a:path>
              <a:path w="23609" h="21600" stroke="0" extrusionOk="0">
                <a:moveTo>
                  <a:pt x="23608" y="18"/>
                </a:moveTo>
                <a:cubicBezTo>
                  <a:pt x="23598" y="11940"/>
                  <a:pt x="13930" y="21599"/>
                  <a:pt x="2009" y="21599"/>
                </a:cubicBezTo>
                <a:cubicBezTo>
                  <a:pt x="1338" y="21599"/>
                  <a:pt x="667" y="21568"/>
                  <a:pt x="-1" y="21506"/>
                </a:cubicBezTo>
                <a:lnTo>
                  <a:pt x="2009" y="0"/>
                </a:lnTo>
                <a:close/>
              </a:path>
            </a:pathLst>
          </a:custGeom>
          <a:noFill/>
          <a:ln w="25400" cap="rnd">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3" name="Oval 11"/>
          <p:cNvSpPr>
            <a:spLocks noChangeArrowheads="1"/>
          </p:cNvSpPr>
          <p:nvPr/>
        </p:nvSpPr>
        <p:spPr bwMode="auto">
          <a:xfrm>
            <a:off x="981075" y="5334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4" name="Oval 12"/>
          <p:cNvSpPr>
            <a:spLocks noChangeArrowheads="1"/>
          </p:cNvSpPr>
          <p:nvPr/>
        </p:nvSpPr>
        <p:spPr bwMode="auto">
          <a:xfrm>
            <a:off x="1285875" y="5334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5" name="Oval 13"/>
          <p:cNvSpPr>
            <a:spLocks noChangeArrowheads="1"/>
          </p:cNvSpPr>
          <p:nvPr/>
        </p:nvSpPr>
        <p:spPr bwMode="auto">
          <a:xfrm>
            <a:off x="2733675"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6" name="Oval 14"/>
          <p:cNvSpPr>
            <a:spLocks noChangeArrowheads="1"/>
          </p:cNvSpPr>
          <p:nvPr/>
        </p:nvSpPr>
        <p:spPr bwMode="auto">
          <a:xfrm>
            <a:off x="2962275" y="4495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7" name="Oval 15"/>
          <p:cNvSpPr>
            <a:spLocks noChangeArrowheads="1"/>
          </p:cNvSpPr>
          <p:nvPr/>
        </p:nvSpPr>
        <p:spPr bwMode="auto">
          <a:xfrm>
            <a:off x="3267075"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8" name="Oval 16"/>
          <p:cNvSpPr>
            <a:spLocks noChangeArrowheads="1"/>
          </p:cNvSpPr>
          <p:nvPr/>
        </p:nvSpPr>
        <p:spPr bwMode="auto">
          <a:xfrm>
            <a:off x="1666875" y="5181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49" name="Oval 17"/>
          <p:cNvSpPr>
            <a:spLocks noChangeArrowheads="1"/>
          </p:cNvSpPr>
          <p:nvPr/>
        </p:nvSpPr>
        <p:spPr bwMode="auto">
          <a:xfrm>
            <a:off x="3352800"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0" name="Oval 18"/>
          <p:cNvSpPr>
            <a:spLocks noChangeArrowheads="1"/>
          </p:cNvSpPr>
          <p:nvPr/>
        </p:nvSpPr>
        <p:spPr bwMode="auto">
          <a:xfrm>
            <a:off x="3581400" y="5181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1" name="Oval 19"/>
          <p:cNvSpPr>
            <a:spLocks noChangeArrowheads="1"/>
          </p:cNvSpPr>
          <p:nvPr/>
        </p:nvSpPr>
        <p:spPr bwMode="auto">
          <a:xfrm>
            <a:off x="3581400"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2" name="Oval 20"/>
          <p:cNvSpPr>
            <a:spLocks noChangeArrowheads="1"/>
          </p:cNvSpPr>
          <p:nvPr/>
        </p:nvSpPr>
        <p:spPr bwMode="auto">
          <a:xfrm>
            <a:off x="3886200"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3" name="Oval 21"/>
          <p:cNvSpPr>
            <a:spLocks noChangeArrowheads="1"/>
          </p:cNvSpPr>
          <p:nvPr/>
        </p:nvSpPr>
        <p:spPr bwMode="auto">
          <a:xfrm>
            <a:off x="29622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4" name="Oval 22"/>
          <p:cNvSpPr>
            <a:spLocks noChangeArrowheads="1"/>
          </p:cNvSpPr>
          <p:nvPr/>
        </p:nvSpPr>
        <p:spPr bwMode="auto">
          <a:xfrm>
            <a:off x="22764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5" name="Oval 23"/>
          <p:cNvSpPr>
            <a:spLocks noChangeArrowheads="1"/>
          </p:cNvSpPr>
          <p:nvPr/>
        </p:nvSpPr>
        <p:spPr bwMode="auto">
          <a:xfrm>
            <a:off x="2505075"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6" name="Oval 24"/>
          <p:cNvSpPr>
            <a:spLocks noChangeArrowheads="1"/>
          </p:cNvSpPr>
          <p:nvPr/>
        </p:nvSpPr>
        <p:spPr bwMode="auto">
          <a:xfrm>
            <a:off x="2124075"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7" name="Oval 25"/>
          <p:cNvSpPr>
            <a:spLocks noChangeArrowheads="1"/>
          </p:cNvSpPr>
          <p:nvPr/>
        </p:nvSpPr>
        <p:spPr bwMode="auto">
          <a:xfrm>
            <a:off x="1209675"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8" name="Oval 26"/>
          <p:cNvSpPr>
            <a:spLocks noChangeArrowheads="1"/>
          </p:cNvSpPr>
          <p:nvPr/>
        </p:nvSpPr>
        <p:spPr bwMode="auto">
          <a:xfrm>
            <a:off x="14382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59" name="Oval 27"/>
          <p:cNvSpPr>
            <a:spLocks noChangeArrowheads="1"/>
          </p:cNvSpPr>
          <p:nvPr/>
        </p:nvSpPr>
        <p:spPr bwMode="auto">
          <a:xfrm>
            <a:off x="1743075"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0" name="Oval 28"/>
          <p:cNvSpPr>
            <a:spLocks noChangeArrowheads="1"/>
          </p:cNvSpPr>
          <p:nvPr/>
        </p:nvSpPr>
        <p:spPr bwMode="auto">
          <a:xfrm>
            <a:off x="2581275"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1" name="Oval 29"/>
          <p:cNvSpPr>
            <a:spLocks noChangeArrowheads="1"/>
          </p:cNvSpPr>
          <p:nvPr/>
        </p:nvSpPr>
        <p:spPr bwMode="auto">
          <a:xfrm>
            <a:off x="1819275"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2" name="Oval 30"/>
          <p:cNvSpPr>
            <a:spLocks noChangeArrowheads="1"/>
          </p:cNvSpPr>
          <p:nvPr/>
        </p:nvSpPr>
        <p:spPr bwMode="auto">
          <a:xfrm>
            <a:off x="4038600" y="5334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3" name="Oval 31"/>
          <p:cNvSpPr>
            <a:spLocks noChangeArrowheads="1"/>
          </p:cNvSpPr>
          <p:nvPr/>
        </p:nvSpPr>
        <p:spPr bwMode="auto">
          <a:xfrm>
            <a:off x="2047875"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4" name="Rectangle 32"/>
          <p:cNvSpPr>
            <a:spLocks noChangeArrowheads="1"/>
          </p:cNvSpPr>
          <p:nvPr/>
        </p:nvSpPr>
        <p:spPr bwMode="auto">
          <a:xfrm>
            <a:off x="4267200" y="4800600"/>
            <a:ext cx="3810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665" name="Rectangle 33"/>
          <p:cNvSpPr>
            <a:spLocks noChangeArrowheads="1"/>
          </p:cNvSpPr>
          <p:nvPr/>
        </p:nvSpPr>
        <p:spPr bwMode="auto">
          <a:xfrm rot="16200000">
            <a:off x="-150813"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69666" name="Line 34"/>
          <p:cNvSpPr>
            <a:spLocks noChangeShapeType="1"/>
          </p:cNvSpPr>
          <p:nvPr/>
        </p:nvSpPr>
        <p:spPr bwMode="auto">
          <a:xfrm>
            <a:off x="5172075" y="5033963"/>
            <a:ext cx="3505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7" name="Line 35"/>
          <p:cNvSpPr>
            <a:spLocks noChangeShapeType="1"/>
          </p:cNvSpPr>
          <p:nvPr/>
        </p:nvSpPr>
        <p:spPr bwMode="auto">
          <a:xfrm>
            <a:off x="5172075" y="4419600"/>
            <a:ext cx="0" cy="129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68" name="Rectangle 36"/>
          <p:cNvSpPr>
            <a:spLocks noChangeArrowheads="1"/>
          </p:cNvSpPr>
          <p:nvPr/>
        </p:nvSpPr>
        <p:spPr bwMode="auto">
          <a:xfrm>
            <a:off x="8610600" y="4800600"/>
            <a:ext cx="4000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669" name="Line 37"/>
          <p:cNvSpPr>
            <a:spLocks noChangeShapeType="1"/>
          </p:cNvSpPr>
          <p:nvPr/>
        </p:nvSpPr>
        <p:spPr bwMode="auto">
          <a:xfrm>
            <a:off x="5214938" y="4576763"/>
            <a:ext cx="3195637"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0" name="Line 38"/>
          <p:cNvSpPr>
            <a:spLocks noChangeShapeType="1"/>
          </p:cNvSpPr>
          <p:nvPr/>
        </p:nvSpPr>
        <p:spPr bwMode="auto">
          <a:xfrm>
            <a:off x="5291138" y="5491163"/>
            <a:ext cx="3119437"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1" name="Oval 39"/>
          <p:cNvSpPr>
            <a:spLocks noChangeArrowheads="1"/>
          </p:cNvSpPr>
          <p:nvPr/>
        </p:nvSpPr>
        <p:spPr bwMode="auto">
          <a:xfrm>
            <a:off x="5857875" y="4805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2" name="Oval 40"/>
          <p:cNvSpPr>
            <a:spLocks noChangeArrowheads="1"/>
          </p:cNvSpPr>
          <p:nvPr/>
        </p:nvSpPr>
        <p:spPr bwMode="auto">
          <a:xfrm>
            <a:off x="5553075" y="4652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3" name="Oval 41"/>
          <p:cNvSpPr>
            <a:spLocks noChangeArrowheads="1"/>
          </p:cNvSpPr>
          <p:nvPr/>
        </p:nvSpPr>
        <p:spPr bwMode="auto">
          <a:xfrm>
            <a:off x="51720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4" name="Oval 42"/>
          <p:cNvSpPr>
            <a:spLocks noChangeArrowheads="1"/>
          </p:cNvSpPr>
          <p:nvPr/>
        </p:nvSpPr>
        <p:spPr bwMode="auto">
          <a:xfrm>
            <a:off x="53244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5" name="Oval 43"/>
          <p:cNvSpPr>
            <a:spLocks noChangeArrowheads="1"/>
          </p:cNvSpPr>
          <p:nvPr/>
        </p:nvSpPr>
        <p:spPr bwMode="auto">
          <a:xfrm>
            <a:off x="5248275" y="4652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6" name="Oval 44"/>
          <p:cNvSpPr>
            <a:spLocks noChangeArrowheads="1"/>
          </p:cNvSpPr>
          <p:nvPr/>
        </p:nvSpPr>
        <p:spPr bwMode="auto">
          <a:xfrm>
            <a:off x="62388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7" name="Oval 45"/>
          <p:cNvSpPr>
            <a:spLocks noChangeArrowheads="1"/>
          </p:cNvSpPr>
          <p:nvPr/>
        </p:nvSpPr>
        <p:spPr bwMode="auto">
          <a:xfrm>
            <a:off x="6238875" y="4576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8" name="Oval 46"/>
          <p:cNvSpPr>
            <a:spLocks noChangeArrowheads="1"/>
          </p:cNvSpPr>
          <p:nvPr/>
        </p:nvSpPr>
        <p:spPr bwMode="auto">
          <a:xfrm>
            <a:off x="55530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79" name="Oval 47"/>
          <p:cNvSpPr>
            <a:spLocks noChangeArrowheads="1"/>
          </p:cNvSpPr>
          <p:nvPr/>
        </p:nvSpPr>
        <p:spPr bwMode="auto">
          <a:xfrm>
            <a:off x="7000875" y="4576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0" name="Oval 48"/>
          <p:cNvSpPr>
            <a:spLocks noChangeArrowheads="1"/>
          </p:cNvSpPr>
          <p:nvPr/>
        </p:nvSpPr>
        <p:spPr bwMode="auto">
          <a:xfrm>
            <a:off x="6543675" y="47291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1" name="Oval 49"/>
          <p:cNvSpPr>
            <a:spLocks noChangeArrowheads="1"/>
          </p:cNvSpPr>
          <p:nvPr/>
        </p:nvSpPr>
        <p:spPr bwMode="auto">
          <a:xfrm>
            <a:off x="6391275" y="5262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2" name="Oval 50"/>
          <p:cNvSpPr>
            <a:spLocks noChangeArrowheads="1"/>
          </p:cNvSpPr>
          <p:nvPr/>
        </p:nvSpPr>
        <p:spPr bwMode="auto">
          <a:xfrm>
            <a:off x="59340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3" name="Oval 51"/>
          <p:cNvSpPr>
            <a:spLocks noChangeArrowheads="1"/>
          </p:cNvSpPr>
          <p:nvPr/>
        </p:nvSpPr>
        <p:spPr bwMode="auto">
          <a:xfrm>
            <a:off x="7686675" y="4805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4" name="Oval 52"/>
          <p:cNvSpPr>
            <a:spLocks noChangeArrowheads="1"/>
          </p:cNvSpPr>
          <p:nvPr/>
        </p:nvSpPr>
        <p:spPr bwMode="auto">
          <a:xfrm>
            <a:off x="7000875" y="51863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5" name="Oval 53"/>
          <p:cNvSpPr>
            <a:spLocks noChangeArrowheads="1"/>
          </p:cNvSpPr>
          <p:nvPr/>
        </p:nvSpPr>
        <p:spPr bwMode="auto">
          <a:xfrm>
            <a:off x="6696075" y="5033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6" name="Oval 54"/>
          <p:cNvSpPr>
            <a:spLocks noChangeArrowheads="1"/>
          </p:cNvSpPr>
          <p:nvPr/>
        </p:nvSpPr>
        <p:spPr bwMode="auto">
          <a:xfrm>
            <a:off x="7686675" y="51101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7" name="Oval 55"/>
          <p:cNvSpPr>
            <a:spLocks noChangeArrowheads="1"/>
          </p:cNvSpPr>
          <p:nvPr/>
        </p:nvSpPr>
        <p:spPr bwMode="auto">
          <a:xfrm>
            <a:off x="71532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8" name="Oval 56"/>
          <p:cNvSpPr>
            <a:spLocks noChangeArrowheads="1"/>
          </p:cNvSpPr>
          <p:nvPr/>
        </p:nvSpPr>
        <p:spPr bwMode="auto">
          <a:xfrm>
            <a:off x="7305675" y="5262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89" name="Oval 57"/>
          <p:cNvSpPr>
            <a:spLocks noChangeArrowheads="1"/>
          </p:cNvSpPr>
          <p:nvPr/>
        </p:nvSpPr>
        <p:spPr bwMode="auto">
          <a:xfrm>
            <a:off x="7381875" y="47291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0" name="Oval 58"/>
          <p:cNvSpPr>
            <a:spLocks noChangeArrowheads="1"/>
          </p:cNvSpPr>
          <p:nvPr/>
        </p:nvSpPr>
        <p:spPr bwMode="auto">
          <a:xfrm>
            <a:off x="8067675" y="5262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1" name="Oval 59"/>
          <p:cNvSpPr>
            <a:spLocks noChangeArrowheads="1"/>
          </p:cNvSpPr>
          <p:nvPr/>
        </p:nvSpPr>
        <p:spPr bwMode="auto">
          <a:xfrm>
            <a:off x="7915275" y="46529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2" name="Oval 60"/>
          <p:cNvSpPr>
            <a:spLocks noChangeArrowheads="1"/>
          </p:cNvSpPr>
          <p:nvPr/>
        </p:nvSpPr>
        <p:spPr bwMode="auto">
          <a:xfrm>
            <a:off x="8296275" y="48815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3" name="Oval 61"/>
          <p:cNvSpPr>
            <a:spLocks noChangeArrowheads="1"/>
          </p:cNvSpPr>
          <p:nvPr/>
        </p:nvSpPr>
        <p:spPr bwMode="auto">
          <a:xfrm>
            <a:off x="7915275" y="4957763"/>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4" name="Line 62"/>
          <p:cNvSpPr>
            <a:spLocks noChangeShapeType="1"/>
          </p:cNvSpPr>
          <p:nvPr/>
        </p:nvSpPr>
        <p:spPr bwMode="auto">
          <a:xfrm>
            <a:off x="752475" y="2366963"/>
            <a:ext cx="0" cy="1519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5" name="Line 63"/>
          <p:cNvSpPr>
            <a:spLocks noChangeShapeType="1"/>
          </p:cNvSpPr>
          <p:nvPr/>
        </p:nvSpPr>
        <p:spPr bwMode="auto">
          <a:xfrm>
            <a:off x="752475" y="3886200"/>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6" name="Line 64"/>
          <p:cNvSpPr>
            <a:spLocks noChangeShapeType="1"/>
          </p:cNvSpPr>
          <p:nvPr/>
        </p:nvSpPr>
        <p:spPr bwMode="auto">
          <a:xfrm flipV="1">
            <a:off x="752475" y="2286000"/>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7" name="Oval 65"/>
          <p:cNvSpPr>
            <a:spLocks noChangeArrowheads="1"/>
          </p:cNvSpPr>
          <p:nvPr/>
        </p:nvSpPr>
        <p:spPr bwMode="auto">
          <a:xfrm rot="-7282380">
            <a:off x="1133475" y="3581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8" name="Oval 66"/>
          <p:cNvSpPr>
            <a:spLocks noChangeArrowheads="1"/>
          </p:cNvSpPr>
          <p:nvPr/>
        </p:nvSpPr>
        <p:spPr bwMode="auto">
          <a:xfrm rot="-7282380">
            <a:off x="1514475" y="3429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699" name="Oval 67"/>
          <p:cNvSpPr>
            <a:spLocks noChangeArrowheads="1"/>
          </p:cNvSpPr>
          <p:nvPr/>
        </p:nvSpPr>
        <p:spPr bwMode="auto">
          <a:xfrm rot="-7282380">
            <a:off x="2886075"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0" name="Oval 68"/>
          <p:cNvSpPr>
            <a:spLocks noChangeArrowheads="1"/>
          </p:cNvSpPr>
          <p:nvPr/>
        </p:nvSpPr>
        <p:spPr bwMode="auto">
          <a:xfrm rot="-7282380">
            <a:off x="31146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1" name="Oval 69"/>
          <p:cNvSpPr>
            <a:spLocks noChangeArrowheads="1"/>
          </p:cNvSpPr>
          <p:nvPr/>
        </p:nvSpPr>
        <p:spPr bwMode="auto">
          <a:xfrm rot="-7282380">
            <a:off x="3581400" y="2133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2" name="Oval 70"/>
          <p:cNvSpPr>
            <a:spLocks noChangeArrowheads="1"/>
          </p:cNvSpPr>
          <p:nvPr/>
        </p:nvSpPr>
        <p:spPr bwMode="auto">
          <a:xfrm rot="-7282380">
            <a:off x="18192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3" name="Oval 71"/>
          <p:cNvSpPr>
            <a:spLocks noChangeArrowheads="1"/>
          </p:cNvSpPr>
          <p:nvPr/>
        </p:nvSpPr>
        <p:spPr bwMode="auto">
          <a:xfrm rot="-7282380">
            <a:off x="3419475" y="2438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4" name="Oval 72"/>
          <p:cNvSpPr>
            <a:spLocks noChangeArrowheads="1"/>
          </p:cNvSpPr>
          <p:nvPr/>
        </p:nvSpPr>
        <p:spPr bwMode="auto">
          <a:xfrm rot="-7282380">
            <a:off x="3810000"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5" name="Oval 73"/>
          <p:cNvSpPr>
            <a:spLocks noChangeArrowheads="1"/>
          </p:cNvSpPr>
          <p:nvPr/>
        </p:nvSpPr>
        <p:spPr bwMode="auto">
          <a:xfrm rot="-7282380">
            <a:off x="3810000"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6" name="Oval 74"/>
          <p:cNvSpPr>
            <a:spLocks noChangeArrowheads="1"/>
          </p:cNvSpPr>
          <p:nvPr/>
        </p:nvSpPr>
        <p:spPr bwMode="auto">
          <a:xfrm rot="-7282380">
            <a:off x="4114800"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7" name="Oval 75"/>
          <p:cNvSpPr>
            <a:spLocks noChangeArrowheads="1"/>
          </p:cNvSpPr>
          <p:nvPr/>
        </p:nvSpPr>
        <p:spPr bwMode="auto">
          <a:xfrm rot="-7282380">
            <a:off x="3276600" y="2057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8" name="Oval 76"/>
          <p:cNvSpPr>
            <a:spLocks noChangeArrowheads="1"/>
          </p:cNvSpPr>
          <p:nvPr/>
        </p:nvSpPr>
        <p:spPr bwMode="auto">
          <a:xfrm rot="-7282380">
            <a:off x="2428875"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09" name="Oval 77"/>
          <p:cNvSpPr>
            <a:spLocks noChangeArrowheads="1"/>
          </p:cNvSpPr>
          <p:nvPr/>
        </p:nvSpPr>
        <p:spPr bwMode="auto">
          <a:xfrm rot="-7282380">
            <a:off x="2581275"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0" name="Oval 78"/>
          <p:cNvSpPr>
            <a:spLocks noChangeArrowheads="1"/>
          </p:cNvSpPr>
          <p:nvPr/>
        </p:nvSpPr>
        <p:spPr bwMode="auto">
          <a:xfrm rot="-7282380">
            <a:off x="2286000" y="2362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1" name="Oval 79"/>
          <p:cNvSpPr>
            <a:spLocks noChangeArrowheads="1"/>
          </p:cNvSpPr>
          <p:nvPr/>
        </p:nvSpPr>
        <p:spPr bwMode="auto">
          <a:xfrm rot="-7282380">
            <a:off x="13620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2" name="Oval 80"/>
          <p:cNvSpPr>
            <a:spLocks noChangeArrowheads="1"/>
          </p:cNvSpPr>
          <p:nvPr/>
        </p:nvSpPr>
        <p:spPr bwMode="auto">
          <a:xfrm rot="-7282380">
            <a:off x="1590675"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3" name="Oval 81"/>
          <p:cNvSpPr>
            <a:spLocks noChangeArrowheads="1"/>
          </p:cNvSpPr>
          <p:nvPr/>
        </p:nvSpPr>
        <p:spPr bwMode="auto">
          <a:xfrm rot="-7282380">
            <a:off x="1895475"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4" name="Oval 82"/>
          <p:cNvSpPr>
            <a:spLocks noChangeArrowheads="1"/>
          </p:cNvSpPr>
          <p:nvPr/>
        </p:nvSpPr>
        <p:spPr bwMode="auto">
          <a:xfrm rot="-7282380">
            <a:off x="2733675"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5" name="Oval 83"/>
          <p:cNvSpPr>
            <a:spLocks noChangeArrowheads="1"/>
          </p:cNvSpPr>
          <p:nvPr/>
        </p:nvSpPr>
        <p:spPr bwMode="auto">
          <a:xfrm rot="-7282380">
            <a:off x="19716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6" name="Oval 84"/>
          <p:cNvSpPr>
            <a:spLocks noChangeArrowheads="1"/>
          </p:cNvSpPr>
          <p:nvPr/>
        </p:nvSpPr>
        <p:spPr bwMode="auto">
          <a:xfrm rot="-7282380">
            <a:off x="4191000"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7" name="Oval 85"/>
          <p:cNvSpPr>
            <a:spLocks noChangeArrowheads="1"/>
          </p:cNvSpPr>
          <p:nvPr/>
        </p:nvSpPr>
        <p:spPr bwMode="auto">
          <a:xfrm rot="-7282380">
            <a:off x="2200275"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18" name="Text Box 86"/>
          <p:cNvSpPr txBox="1">
            <a:spLocks noChangeArrowheads="1"/>
          </p:cNvSpPr>
          <p:nvPr/>
        </p:nvSpPr>
        <p:spPr bwMode="auto">
          <a:xfrm>
            <a:off x="533400" y="1905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69719" name="Rectangle 87"/>
          <p:cNvSpPr>
            <a:spLocks noChangeArrowheads="1"/>
          </p:cNvSpPr>
          <p:nvPr/>
        </p:nvSpPr>
        <p:spPr bwMode="auto">
          <a:xfrm>
            <a:off x="4038600" y="3657600"/>
            <a:ext cx="466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720" name="Line 88"/>
          <p:cNvSpPr>
            <a:spLocks noChangeShapeType="1"/>
          </p:cNvSpPr>
          <p:nvPr/>
        </p:nvSpPr>
        <p:spPr bwMode="auto">
          <a:xfrm flipH="1">
            <a:off x="5105400" y="2325688"/>
            <a:ext cx="6350" cy="15605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1" name="Line 89"/>
          <p:cNvSpPr>
            <a:spLocks noChangeShapeType="1"/>
          </p:cNvSpPr>
          <p:nvPr/>
        </p:nvSpPr>
        <p:spPr bwMode="auto">
          <a:xfrm flipV="1">
            <a:off x="5111750" y="2244725"/>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2" name="Oval 90"/>
          <p:cNvSpPr>
            <a:spLocks noChangeArrowheads="1"/>
          </p:cNvSpPr>
          <p:nvPr/>
        </p:nvSpPr>
        <p:spPr bwMode="auto">
          <a:xfrm rot="-7282380">
            <a:off x="5172075" y="3505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3" name="Oval 91"/>
          <p:cNvSpPr>
            <a:spLocks noChangeArrowheads="1"/>
          </p:cNvSpPr>
          <p:nvPr/>
        </p:nvSpPr>
        <p:spPr bwMode="auto">
          <a:xfrm rot="-7282380">
            <a:off x="54006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4" name="Oval 92"/>
          <p:cNvSpPr>
            <a:spLocks noChangeArrowheads="1"/>
          </p:cNvSpPr>
          <p:nvPr/>
        </p:nvSpPr>
        <p:spPr bwMode="auto">
          <a:xfrm rot="-7282380">
            <a:off x="7077075" y="2133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5" name="Oval 93"/>
          <p:cNvSpPr>
            <a:spLocks noChangeArrowheads="1"/>
          </p:cNvSpPr>
          <p:nvPr/>
        </p:nvSpPr>
        <p:spPr bwMode="auto">
          <a:xfrm rot="-7282380">
            <a:off x="72294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6" name="Oval 94"/>
          <p:cNvSpPr>
            <a:spLocks noChangeArrowheads="1"/>
          </p:cNvSpPr>
          <p:nvPr/>
        </p:nvSpPr>
        <p:spPr bwMode="auto">
          <a:xfrm rot="-7282380">
            <a:off x="7839075"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7" name="Oval 95"/>
          <p:cNvSpPr>
            <a:spLocks noChangeArrowheads="1"/>
          </p:cNvSpPr>
          <p:nvPr/>
        </p:nvSpPr>
        <p:spPr bwMode="auto">
          <a:xfrm rot="-7282380">
            <a:off x="5629275"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8" name="Oval 96"/>
          <p:cNvSpPr>
            <a:spLocks noChangeArrowheads="1"/>
          </p:cNvSpPr>
          <p:nvPr/>
        </p:nvSpPr>
        <p:spPr bwMode="auto">
          <a:xfrm rot="-7282380">
            <a:off x="7381875"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29" name="Oval 97"/>
          <p:cNvSpPr>
            <a:spLocks noChangeArrowheads="1"/>
          </p:cNvSpPr>
          <p:nvPr/>
        </p:nvSpPr>
        <p:spPr bwMode="auto">
          <a:xfrm rot="-7282380">
            <a:off x="78390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0" name="Oval 98"/>
          <p:cNvSpPr>
            <a:spLocks noChangeArrowheads="1"/>
          </p:cNvSpPr>
          <p:nvPr/>
        </p:nvSpPr>
        <p:spPr bwMode="auto">
          <a:xfrm rot="-7282380">
            <a:off x="7991475" y="1939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1" name="Oval 99"/>
          <p:cNvSpPr>
            <a:spLocks noChangeArrowheads="1"/>
          </p:cNvSpPr>
          <p:nvPr/>
        </p:nvSpPr>
        <p:spPr bwMode="auto">
          <a:xfrm rot="-7282380">
            <a:off x="7534275"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2" name="Oval 100"/>
          <p:cNvSpPr>
            <a:spLocks noChangeArrowheads="1"/>
          </p:cNvSpPr>
          <p:nvPr/>
        </p:nvSpPr>
        <p:spPr bwMode="auto">
          <a:xfrm rot="-7282380">
            <a:off x="6467475" y="3124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3" name="Oval 101"/>
          <p:cNvSpPr>
            <a:spLocks noChangeArrowheads="1"/>
          </p:cNvSpPr>
          <p:nvPr/>
        </p:nvSpPr>
        <p:spPr bwMode="auto">
          <a:xfrm rot="-7282380">
            <a:off x="6543675" y="2514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4" name="Oval 102"/>
          <p:cNvSpPr>
            <a:spLocks noChangeArrowheads="1"/>
          </p:cNvSpPr>
          <p:nvPr/>
        </p:nvSpPr>
        <p:spPr bwMode="auto">
          <a:xfrm rot="-7282380">
            <a:off x="6162675" y="2362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5" name="Oval 103"/>
          <p:cNvSpPr>
            <a:spLocks noChangeArrowheads="1"/>
          </p:cNvSpPr>
          <p:nvPr/>
        </p:nvSpPr>
        <p:spPr bwMode="auto">
          <a:xfrm rot="-7282380">
            <a:off x="5248275"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6" name="Oval 104"/>
          <p:cNvSpPr>
            <a:spLocks noChangeArrowheads="1"/>
          </p:cNvSpPr>
          <p:nvPr/>
        </p:nvSpPr>
        <p:spPr bwMode="auto">
          <a:xfrm rot="-7282380">
            <a:off x="5553075" y="2743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7" name="Oval 105"/>
          <p:cNvSpPr>
            <a:spLocks noChangeArrowheads="1"/>
          </p:cNvSpPr>
          <p:nvPr/>
        </p:nvSpPr>
        <p:spPr bwMode="auto">
          <a:xfrm rot="-7282380">
            <a:off x="5857875" y="2930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69738" name="Oval 106"/>
          <p:cNvSpPr>
            <a:spLocks noChangeArrowheads="1"/>
          </p:cNvSpPr>
          <p:nvPr/>
        </p:nvSpPr>
        <p:spPr bwMode="auto">
          <a:xfrm rot="-7282380">
            <a:off x="6772275"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39" name="Oval 107"/>
          <p:cNvSpPr>
            <a:spLocks noChangeArrowheads="1"/>
          </p:cNvSpPr>
          <p:nvPr/>
        </p:nvSpPr>
        <p:spPr bwMode="auto">
          <a:xfrm rot="-7282380">
            <a:off x="6238875"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0" name="Oval 108"/>
          <p:cNvSpPr>
            <a:spLocks noChangeArrowheads="1"/>
          </p:cNvSpPr>
          <p:nvPr/>
        </p:nvSpPr>
        <p:spPr bwMode="auto">
          <a:xfrm rot="-7282380">
            <a:off x="8220075"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1" name="Oval 109"/>
          <p:cNvSpPr>
            <a:spLocks noChangeArrowheads="1"/>
          </p:cNvSpPr>
          <p:nvPr/>
        </p:nvSpPr>
        <p:spPr bwMode="auto">
          <a:xfrm rot="-7282380">
            <a:off x="6010275"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2" name="Oval 110"/>
          <p:cNvSpPr>
            <a:spLocks noChangeArrowheads="1"/>
          </p:cNvSpPr>
          <p:nvPr/>
        </p:nvSpPr>
        <p:spPr bwMode="auto">
          <a:xfrm rot="-7282380">
            <a:off x="8372475" y="2133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3" name="Text Box 111"/>
          <p:cNvSpPr txBox="1">
            <a:spLocks noChangeArrowheads="1"/>
          </p:cNvSpPr>
          <p:nvPr/>
        </p:nvSpPr>
        <p:spPr bwMode="auto">
          <a:xfrm>
            <a:off x="4876800" y="1905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69744" name="Rectangle 112"/>
          <p:cNvSpPr>
            <a:spLocks noChangeArrowheads="1"/>
          </p:cNvSpPr>
          <p:nvPr/>
        </p:nvSpPr>
        <p:spPr bwMode="auto">
          <a:xfrm>
            <a:off x="8382000" y="3657600"/>
            <a:ext cx="3905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69745" name="Line 113"/>
          <p:cNvSpPr>
            <a:spLocks noChangeShapeType="1"/>
          </p:cNvSpPr>
          <p:nvPr/>
        </p:nvSpPr>
        <p:spPr bwMode="auto">
          <a:xfrm>
            <a:off x="5095875" y="3886200"/>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6" name="Oval 114"/>
          <p:cNvSpPr>
            <a:spLocks noChangeArrowheads="1"/>
          </p:cNvSpPr>
          <p:nvPr/>
        </p:nvSpPr>
        <p:spPr bwMode="auto">
          <a:xfrm rot="-7282380">
            <a:off x="7077075"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747" name="Rectangle 115"/>
          <p:cNvSpPr>
            <a:spLocks noChangeArrowheads="1"/>
          </p:cNvSpPr>
          <p:nvPr/>
        </p:nvSpPr>
        <p:spPr bwMode="auto">
          <a:xfrm rot="16200000">
            <a:off x="4268787"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69748" name="Line 116"/>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17" name="Rectangle 73"/>
          <p:cNvSpPr>
            <a:spLocks noChangeArrowheads="1"/>
          </p:cNvSpPr>
          <p:nvPr/>
        </p:nvSpPr>
        <p:spPr bwMode="auto">
          <a:xfrm>
            <a:off x="0" y="6510338"/>
            <a:ext cx="785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20000"/>
              </a:spcBef>
              <a:buClr>
                <a:schemeClr val="folHlink"/>
              </a:buClr>
              <a:buSzPct val="60000"/>
            </a:pPr>
            <a:r>
              <a:rPr lang="en-US" sz="1600" b="0" baseline="0" dirty="0">
                <a:solidFill>
                  <a:schemeClr val="tx1"/>
                </a:solidFill>
              </a:rPr>
              <a:t>Slide from: Statistics for Managers Using Microsoft® Excel  4th Edition, 2004 Prentice-Hall</a:t>
            </a:r>
          </a:p>
        </p:txBody>
      </p:sp>
    </p:spTree>
    <p:extLst>
      <p:ext uri="{BB962C8B-B14F-4D97-AF65-F5344CB8AC3E}">
        <p14:creationId xmlns:p14="http://schemas.microsoft.com/office/powerpoint/2010/main" val="4032079301"/>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990600" y="228600"/>
            <a:ext cx="7793038" cy="1066800"/>
          </a:xfrm>
        </p:spPr>
        <p:txBody>
          <a:bodyPr/>
          <a:lstStyle/>
          <a:p>
            <a:pPr>
              <a:lnSpc>
                <a:spcPct val="80000"/>
              </a:lnSpc>
            </a:pPr>
            <a:r>
              <a:rPr lang="en-US" dirty="0"/>
              <a:t>Residual Analysis for </a:t>
            </a:r>
            <a:br>
              <a:rPr lang="en-US" dirty="0"/>
            </a:br>
            <a:r>
              <a:rPr lang="en-US" dirty="0"/>
              <a:t>Constant </a:t>
            </a:r>
            <a:r>
              <a:rPr lang="en-US" dirty="0" smtClean="0"/>
              <a:t>Variance (Homoscedasticity) </a:t>
            </a:r>
            <a:endParaRPr lang="en-US" dirty="0"/>
          </a:p>
        </p:txBody>
      </p:sp>
      <p:graphicFrame>
        <p:nvGraphicFramePr>
          <p:cNvPr id="70659" name="Object 3">
            <a:hlinkClick r:id="" action="ppaction://ole?verb=0"/>
          </p:cNvPr>
          <p:cNvGraphicFramePr>
            <a:graphicFrameLocks/>
          </p:cNvGraphicFramePr>
          <p:nvPr/>
        </p:nvGraphicFramePr>
        <p:xfrm>
          <a:off x="452438" y="5715000"/>
          <a:ext cx="576262" cy="533400"/>
        </p:xfrm>
        <a:graphic>
          <a:graphicData uri="http://schemas.openxmlformats.org/presentationml/2006/ole">
            <mc:AlternateContent xmlns:mc="http://schemas.openxmlformats.org/markup-compatibility/2006">
              <mc:Choice xmlns:v="urn:schemas-microsoft-com:vml" Requires="v">
                <p:oleObj spid="_x0000_s353373" name="Clip" r:id="rId3" imgW="1031760" imgH="988920" progId="MS_ClipArt_Gallery.5">
                  <p:embed/>
                </p:oleObj>
              </mc:Choice>
              <mc:Fallback>
                <p:oleObj name="Clip" r:id="rId3" imgW="1031760" imgH="988920" progId="MS_ClipArt_Gallery.5">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8" y="5715000"/>
                        <a:ext cx="576262" cy="533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0660" name="Rectangle 4"/>
          <p:cNvSpPr>
            <a:spLocks noChangeArrowheads="1"/>
          </p:cNvSpPr>
          <p:nvPr/>
        </p:nvSpPr>
        <p:spPr bwMode="auto">
          <a:xfrm>
            <a:off x="1138238" y="5791200"/>
            <a:ext cx="3357562"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a:t>Non-constant variance</a:t>
            </a:r>
          </a:p>
        </p:txBody>
      </p:sp>
      <p:sp>
        <p:nvSpPr>
          <p:cNvPr id="70661" name="Rectangle 5"/>
          <p:cNvSpPr>
            <a:spLocks noChangeArrowheads="1"/>
          </p:cNvSpPr>
          <p:nvPr/>
        </p:nvSpPr>
        <p:spPr bwMode="auto">
          <a:xfrm>
            <a:off x="4887981" y="5527675"/>
            <a:ext cx="914400" cy="9112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5400" dirty="0">
                <a:solidFill>
                  <a:srgbClr val="FF0000"/>
                </a:solidFill>
                <a:latin typeface="Wingdings" charset="0"/>
              </a:rPr>
              <a:t></a:t>
            </a:r>
          </a:p>
        </p:txBody>
      </p:sp>
      <p:sp>
        <p:nvSpPr>
          <p:cNvPr id="70662" name="Rectangle 6"/>
          <p:cNvSpPr>
            <a:spLocks noChangeArrowheads="1"/>
          </p:cNvSpPr>
          <p:nvPr/>
        </p:nvSpPr>
        <p:spPr bwMode="auto">
          <a:xfrm>
            <a:off x="5926071" y="5791200"/>
            <a:ext cx="2974975" cy="46672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eaLnBrk="0" hangingPunct="0">
              <a:spcBef>
                <a:spcPct val="50000"/>
              </a:spcBef>
            </a:pPr>
            <a:r>
              <a:rPr lang="en-US" sz="2400"/>
              <a:t>Constant variance</a:t>
            </a:r>
          </a:p>
        </p:txBody>
      </p:sp>
      <p:sp>
        <p:nvSpPr>
          <p:cNvPr id="70663" name="Line 7"/>
          <p:cNvSpPr>
            <a:spLocks noChangeShapeType="1"/>
          </p:cNvSpPr>
          <p:nvPr/>
        </p:nvSpPr>
        <p:spPr bwMode="auto">
          <a:xfrm>
            <a:off x="909638" y="4424363"/>
            <a:ext cx="0" cy="13668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4" name="Line 8"/>
          <p:cNvSpPr>
            <a:spLocks noChangeShapeType="1"/>
          </p:cNvSpPr>
          <p:nvPr/>
        </p:nvSpPr>
        <p:spPr bwMode="auto">
          <a:xfrm flipV="1">
            <a:off x="914400" y="5029200"/>
            <a:ext cx="3276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5" name="Line 9"/>
          <p:cNvSpPr>
            <a:spLocks noChangeShapeType="1"/>
          </p:cNvSpPr>
          <p:nvPr/>
        </p:nvSpPr>
        <p:spPr bwMode="auto">
          <a:xfrm flipV="1">
            <a:off x="1219200" y="4114800"/>
            <a:ext cx="2738438" cy="75723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6" name="Line 10"/>
          <p:cNvSpPr>
            <a:spLocks noChangeShapeType="1"/>
          </p:cNvSpPr>
          <p:nvPr/>
        </p:nvSpPr>
        <p:spPr bwMode="auto">
          <a:xfrm>
            <a:off x="1219200" y="5257800"/>
            <a:ext cx="2662238" cy="452438"/>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7" name="Oval 11"/>
          <p:cNvSpPr>
            <a:spLocks noChangeArrowheads="1"/>
          </p:cNvSpPr>
          <p:nvPr/>
        </p:nvSpPr>
        <p:spPr bwMode="auto">
          <a:xfrm>
            <a:off x="1290638" y="49149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8" name="Oval 12"/>
          <p:cNvSpPr>
            <a:spLocks noChangeArrowheads="1"/>
          </p:cNvSpPr>
          <p:nvPr/>
        </p:nvSpPr>
        <p:spPr bwMode="auto">
          <a:xfrm>
            <a:off x="2509838" y="46101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69" name="Oval 13"/>
          <p:cNvSpPr>
            <a:spLocks noChangeArrowheads="1"/>
          </p:cNvSpPr>
          <p:nvPr/>
        </p:nvSpPr>
        <p:spPr bwMode="auto">
          <a:xfrm>
            <a:off x="1519238" y="5067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0" name="Oval 14"/>
          <p:cNvSpPr>
            <a:spLocks noChangeArrowheads="1"/>
          </p:cNvSpPr>
          <p:nvPr/>
        </p:nvSpPr>
        <p:spPr bwMode="auto">
          <a:xfrm>
            <a:off x="1671638" y="4762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1" name="Oval 15"/>
          <p:cNvSpPr>
            <a:spLocks noChangeArrowheads="1"/>
          </p:cNvSpPr>
          <p:nvPr/>
        </p:nvSpPr>
        <p:spPr bwMode="auto">
          <a:xfrm>
            <a:off x="2052638" y="4762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2" name="Oval 16"/>
          <p:cNvSpPr>
            <a:spLocks noChangeArrowheads="1"/>
          </p:cNvSpPr>
          <p:nvPr/>
        </p:nvSpPr>
        <p:spPr bwMode="auto">
          <a:xfrm>
            <a:off x="2128838" y="5143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3" name="Oval 17"/>
          <p:cNvSpPr>
            <a:spLocks noChangeArrowheads="1"/>
          </p:cNvSpPr>
          <p:nvPr/>
        </p:nvSpPr>
        <p:spPr bwMode="auto">
          <a:xfrm>
            <a:off x="2433638" y="49149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4" name="Oval 18"/>
          <p:cNvSpPr>
            <a:spLocks noChangeArrowheads="1"/>
          </p:cNvSpPr>
          <p:nvPr/>
        </p:nvSpPr>
        <p:spPr bwMode="auto">
          <a:xfrm>
            <a:off x="1824038" y="5067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5" name="Oval 19"/>
          <p:cNvSpPr>
            <a:spLocks noChangeArrowheads="1"/>
          </p:cNvSpPr>
          <p:nvPr/>
        </p:nvSpPr>
        <p:spPr bwMode="auto">
          <a:xfrm>
            <a:off x="3729038" y="5143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6" name="Oval 20"/>
          <p:cNvSpPr>
            <a:spLocks noChangeArrowheads="1"/>
          </p:cNvSpPr>
          <p:nvPr/>
        </p:nvSpPr>
        <p:spPr bwMode="auto">
          <a:xfrm>
            <a:off x="3043238" y="53721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7" name="Oval 21"/>
          <p:cNvSpPr>
            <a:spLocks noChangeArrowheads="1"/>
          </p:cNvSpPr>
          <p:nvPr/>
        </p:nvSpPr>
        <p:spPr bwMode="auto">
          <a:xfrm>
            <a:off x="3195638" y="4762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8" name="Oval 22"/>
          <p:cNvSpPr>
            <a:spLocks noChangeArrowheads="1"/>
          </p:cNvSpPr>
          <p:nvPr/>
        </p:nvSpPr>
        <p:spPr bwMode="auto">
          <a:xfrm>
            <a:off x="2967038" y="4457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79" name="Oval 23"/>
          <p:cNvSpPr>
            <a:spLocks noChangeArrowheads="1"/>
          </p:cNvSpPr>
          <p:nvPr/>
        </p:nvSpPr>
        <p:spPr bwMode="auto">
          <a:xfrm>
            <a:off x="2814638" y="4838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0" name="Oval 24"/>
          <p:cNvSpPr>
            <a:spLocks noChangeArrowheads="1"/>
          </p:cNvSpPr>
          <p:nvPr/>
        </p:nvSpPr>
        <p:spPr bwMode="auto">
          <a:xfrm>
            <a:off x="2738438" y="5067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1" name="Oval 25"/>
          <p:cNvSpPr>
            <a:spLocks noChangeArrowheads="1"/>
          </p:cNvSpPr>
          <p:nvPr/>
        </p:nvSpPr>
        <p:spPr bwMode="auto">
          <a:xfrm>
            <a:off x="2509838" y="5219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2" name="Oval 26"/>
          <p:cNvSpPr>
            <a:spLocks noChangeArrowheads="1"/>
          </p:cNvSpPr>
          <p:nvPr/>
        </p:nvSpPr>
        <p:spPr bwMode="auto">
          <a:xfrm>
            <a:off x="3429000"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3" name="Oval 27"/>
          <p:cNvSpPr>
            <a:spLocks noChangeArrowheads="1"/>
          </p:cNvSpPr>
          <p:nvPr/>
        </p:nvSpPr>
        <p:spPr bwMode="auto">
          <a:xfrm>
            <a:off x="3652838" y="48387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4" name="Oval 28"/>
          <p:cNvSpPr>
            <a:spLocks noChangeArrowheads="1"/>
          </p:cNvSpPr>
          <p:nvPr/>
        </p:nvSpPr>
        <p:spPr bwMode="auto">
          <a:xfrm>
            <a:off x="35814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5" name="Oval 29"/>
          <p:cNvSpPr>
            <a:spLocks noChangeArrowheads="1"/>
          </p:cNvSpPr>
          <p:nvPr/>
        </p:nvSpPr>
        <p:spPr bwMode="auto">
          <a:xfrm>
            <a:off x="3576638" y="54483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6" name="Oval 30"/>
          <p:cNvSpPr>
            <a:spLocks noChangeArrowheads="1"/>
          </p:cNvSpPr>
          <p:nvPr/>
        </p:nvSpPr>
        <p:spPr bwMode="auto">
          <a:xfrm>
            <a:off x="3271838" y="51435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7" name="Rectangle 31"/>
          <p:cNvSpPr>
            <a:spLocks noChangeArrowheads="1"/>
          </p:cNvSpPr>
          <p:nvPr/>
        </p:nvSpPr>
        <p:spPr bwMode="auto">
          <a:xfrm>
            <a:off x="4114800" y="4800600"/>
            <a:ext cx="466725"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688" name="Line 32"/>
          <p:cNvSpPr>
            <a:spLocks noChangeShapeType="1"/>
          </p:cNvSpPr>
          <p:nvPr/>
        </p:nvSpPr>
        <p:spPr bwMode="auto">
          <a:xfrm>
            <a:off x="5253038" y="5029200"/>
            <a:ext cx="327183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89" name="Line 33"/>
          <p:cNvSpPr>
            <a:spLocks noChangeShapeType="1"/>
          </p:cNvSpPr>
          <p:nvPr/>
        </p:nvSpPr>
        <p:spPr bwMode="auto">
          <a:xfrm>
            <a:off x="5253038" y="4391025"/>
            <a:ext cx="0" cy="13668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0" name="Rectangle 34"/>
          <p:cNvSpPr>
            <a:spLocks noChangeArrowheads="1"/>
          </p:cNvSpPr>
          <p:nvPr/>
        </p:nvSpPr>
        <p:spPr bwMode="auto">
          <a:xfrm>
            <a:off x="8458200" y="4800600"/>
            <a:ext cx="466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691" name="Line 35"/>
          <p:cNvSpPr>
            <a:spLocks noChangeShapeType="1"/>
          </p:cNvSpPr>
          <p:nvPr/>
        </p:nvSpPr>
        <p:spPr bwMode="auto">
          <a:xfrm>
            <a:off x="5524500" y="4572000"/>
            <a:ext cx="2967038"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2" name="Line 36"/>
          <p:cNvSpPr>
            <a:spLocks noChangeShapeType="1"/>
          </p:cNvSpPr>
          <p:nvPr/>
        </p:nvSpPr>
        <p:spPr bwMode="auto">
          <a:xfrm>
            <a:off x="5524500" y="5410200"/>
            <a:ext cx="2967038"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3" name="Oval 37"/>
          <p:cNvSpPr>
            <a:spLocks noChangeArrowheads="1"/>
          </p:cNvSpPr>
          <p:nvPr/>
        </p:nvSpPr>
        <p:spPr bwMode="auto">
          <a:xfrm>
            <a:off x="54816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4" name="Oval 38"/>
          <p:cNvSpPr>
            <a:spLocks noChangeArrowheads="1"/>
          </p:cNvSpPr>
          <p:nvPr/>
        </p:nvSpPr>
        <p:spPr bwMode="auto">
          <a:xfrm>
            <a:off x="6091238"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5" name="Oval 39"/>
          <p:cNvSpPr>
            <a:spLocks noChangeArrowheads="1"/>
          </p:cNvSpPr>
          <p:nvPr/>
        </p:nvSpPr>
        <p:spPr bwMode="auto">
          <a:xfrm>
            <a:off x="5710238"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6" name="Oval 40"/>
          <p:cNvSpPr>
            <a:spLocks noChangeArrowheads="1"/>
          </p:cNvSpPr>
          <p:nvPr/>
        </p:nvSpPr>
        <p:spPr bwMode="auto">
          <a:xfrm>
            <a:off x="58626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7" name="Oval 41"/>
          <p:cNvSpPr>
            <a:spLocks noChangeArrowheads="1"/>
          </p:cNvSpPr>
          <p:nvPr/>
        </p:nvSpPr>
        <p:spPr bwMode="auto">
          <a:xfrm>
            <a:off x="5329238"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8" name="Oval 42"/>
          <p:cNvSpPr>
            <a:spLocks noChangeArrowheads="1"/>
          </p:cNvSpPr>
          <p:nvPr/>
        </p:nvSpPr>
        <p:spPr bwMode="auto">
          <a:xfrm>
            <a:off x="54816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699" name="Oval 43"/>
          <p:cNvSpPr>
            <a:spLocks noChangeArrowheads="1"/>
          </p:cNvSpPr>
          <p:nvPr/>
        </p:nvSpPr>
        <p:spPr bwMode="auto">
          <a:xfrm>
            <a:off x="7310438"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0" name="Oval 44"/>
          <p:cNvSpPr>
            <a:spLocks noChangeArrowheads="1"/>
          </p:cNvSpPr>
          <p:nvPr/>
        </p:nvSpPr>
        <p:spPr bwMode="auto">
          <a:xfrm>
            <a:off x="6319838" y="4800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1" name="Oval 45"/>
          <p:cNvSpPr>
            <a:spLocks noChangeArrowheads="1"/>
          </p:cNvSpPr>
          <p:nvPr/>
        </p:nvSpPr>
        <p:spPr bwMode="auto">
          <a:xfrm>
            <a:off x="6472238" y="4572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2" name="Oval 46"/>
          <p:cNvSpPr>
            <a:spLocks noChangeArrowheads="1"/>
          </p:cNvSpPr>
          <p:nvPr/>
        </p:nvSpPr>
        <p:spPr bwMode="auto">
          <a:xfrm>
            <a:off x="6700838" y="4800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3" name="Oval 47"/>
          <p:cNvSpPr>
            <a:spLocks noChangeArrowheads="1"/>
          </p:cNvSpPr>
          <p:nvPr/>
        </p:nvSpPr>
        <p:spPr bwMode="auto">
          <a:xfrm>
            <a:off x="69294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4" name="Oval 48"/>
          <p:cNvSpPr>
            <a:spLocks noChangeArrowheads="1"/>
          </p:cNvSpPr>
          <p:nvPr/>
        </p:nvSpPr>
        <p:spPr bwMode="auto">
          <a:xfrm>
            <a:off x="6624638" y="5029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5" name="Oval 49"/>
          <p:cNvSpPr>
            <a:spLocks noChangeArrowheads="1"/>
          </p:cNvSpPr>
          <p:nvPr/>
        </p:nvSpPr>
        <p:spPr bwMode="auto">
          <a:xfrm>
            <a:off x="77676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6" name="Oval 50"/>
          <p:cNvSpPr>
            <a:spLocks noChangeArrowheads="1"/>
          </p:cNvSpPr>
          <p:nvPr/>
        </p:nvSpPr>
        <p:spPr bwMode="auto">
          <a:xfrm>
            <a:off x="7005638" y="4800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7" name="Oval 51"/>
          <p:cNvSpPr>
            <a:spLocks noChangeArrowheads="1"/>
          </p:cNvSpPr>
          <p:nvPr/>
        </p:nvSpPr>
        <p:spPr bwMode="auto">
          <a:xfrm>
            <a:off x="72342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8" name="Oval 52"/>
          <p:cNvSpPr>
            <a:spLocks noChangeArrowheads="1"/>
          </p:cNvSpPr>
          <p:nvPr/>
        </p:nvSpPr>
        <p:spPr bwMode="auto">
          <a:xfrm>
            <a:off x="77676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09" name="Oval 53"/>
          <p:cNvSpPr>
            <a:spLocks noChangeArrowheads="1"/>
          </p:cNvSpPr>
          <p:nvPr/>
        </p:nvSpPr>
        <p:spPr bwMode="auto">
          <a:xfrm>
            <a:off x="7539038" y="4876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0" name="Oval 54"/>
          <p:cNvSpPr>
            <a:spLocks noChangeArrowheads="1"/>
          </p:cNvSpPr>
          <p:nvPr/>
        </p:nvSpPr>
        <p:spPr bwMode="auto">
          <a:xfrm>
            <a:off x="8224838" y="4648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1" name="Oval 55"/>
          <p:cNvSpPr>
            <a:spLocks noChangeArrowheads="1"/>
          </p:cNvSpPr>
          <p:nvPr/>
        </p:nvSpPr>
        <p:spPr bwMode="auto">
          <a:xfrm>
            <a:off x="7996238" y="4953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2" name="Oval 56"/>
          <p:cNvSpPr>
            <a:spLocks noChangeArrowheads="1"/>
          </p:cNvSpPr>
          <p:nvPr/>
        </p:nvSpPr>
        <p:spPr bwMode="auto">
          <a:xfrm>
            <a:off x="8377238" y="5105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3" name="Line 57"/>
          <p:cNvSpPr>
            <a:spLocks noChangeShapeType="1"/>
          </p:cNvSpPr>
          <p:nvPr/>
        </p:nvSpPr>
        <p:spPr bwMode="auto">
          <a:xfrm>
            <a:off x="909638" y="2519363"/>
            <a:ext cx="0" cy="15192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4" name="Line 58"/>
          <p:cNvSpPr>
            <a:spLocks noChangeShapeType="1"/>
          </p:cNvSpPr>
          <p:nvPr/>
        </p:nvSpPr>
        <p:spPr bwMode="auto">
          <a:xfrm>
            <a:off x="909638" y="4038600"/>
            <a:ext cx="3352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5" name="Line 59"/>
          <p:cNvSpPr>
            <a:spLocks noChangeShapeType="1"/>
          </p:cNvSpPr>
          <p:nvPr/>
        </p:nvSpPr>
        <p:spPr bwMode="auto">
          <a:xfrm flipV="1">
            <a:off x="909638" y="2438400"/>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6" name="Oval 60"/>
          <p:cNvSpPr>
            <a:spLocks noChangeArrowheads="1"/>
          </p:cNvSpPr>
          <p:nvPr/>
        </p:nvSpPr>
        <p:spPr bwMode="auto">
          <a:xfrm rot="-7282380">
            <a:off x="1214438"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7" name="Oval 61"/>
          <p:cNvSpPr>
            <a:spLocks noChangeArrowheads="1"/>
          </p:cNvSpPr>
          <p:nvPr/>
        </p:nvSpPr>
        <p:spPr bwMode="auto">
          <a:xfrm rot="-7282380">
            <a:off x="1595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8" name="Oval 62"/>
          <p:cNvSpPr>
            <a:spLocks noChangeArrowheads="1"/>
          </p:cNvSpPr>
          <p:nvPr/>
        </p:nvSpPr>
        <p:spPr bwMode="auto">
          <a:xfrm rot="-7282380">
            <a:off x="2814638" y="1981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19" name="Oval 63"/>
          <p:cNvSpPr>
            <a:spLocks noChangeArrowheads="1"/>
          </p:cNvSpPr>
          <p:nvPr/>
        </p:nvSpPr>
        <p:spPr bwMode="auto">
          <a:xfrm rot="-7282380">
            <a:off x="3119438" y="3124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0" name="Oval 64"/>
          <p:cNvSpPr>
            <a:spLocks noChangeArrowheads="1"/>
          </p:cNvSpPr>
          <p:nvPr/>
        </p:nvSpPr>
        <p:spPr bwMode="auto">
          <a:xfrm rot="-7282380">
            <a:off x="3424238" y="2057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1" name="Oval 65"/>
          <p:cNvSpPr>
            <a:spLocks noChangeArrowheads="1"/>
          </p:cNvSpPr>
          <p:nvPr/>
        </p:nvSpPr>
        <p:spPr bwMode="auto">
          <a:xfrm rot="-7282380">
            <a:off x="1976438"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2" name="Oval 66"/>
          <p:cNvSpPr>
            <a:spLocks noChangeArrowheads="1"/>
          </p:cNvSpPr>
          <p:nvPr/>
        </p:nvSpPr>
        <p:spPr bwMode="auto">
          <a:xfrm rot="-7282380">
            <a:off x="3348038"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3" name="Oval 67"/>
          <p:cNvSpPr>
            <a:spLocks noChangeArrowheads="1"/>
          </p:cNvSpPr>
          <p:nvPr/>
        </p:nvSpPr>
        <p:spPr bwMode="auto">
          <a:xfrm rot="-7282380">
            <a:off x="3652838" y="3276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4" name="Oval 68"/>
          <p:cNvSpPr>
            <a:spLocks noChangeArrowheads="1"/>
          </p:cNvSpPr>
          <p:nvPr/>
        </p:nvSpPr>
        <p:spPr bwMode="auto">
          <a:xfrm rot="-7282380">
            <a:off x="3500438" y="1676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5" name="Oval 69"/>
          <p:cNvSpPr>
            <a:spLocks noChangeArrowheads="1"/>
          </p:cNvSpPr>
          <p:nvPr/>
        </p:nvSpPr>
        <p:spPr bwMode="auto">
          <a:xfrm rot="-7282380">
            <a:off x="3652838" y="2286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6" name="Oval 70"/>
          <p:cNvSpPr>
            <a:spLocks noChangeArrowheads="1"/>
          </p:cNvSpPr>
          <p:nvPr/>
        </p:nvSpPr>
        <p:spPr bwMode="auto">
          <a:xfrm rot="-7282380">
            <a:off x="3195638" y="2362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7" name="Oval 71"/>
          <p:cNvSpPr>
            <a:spLocks noChangeArrowheads="1"/>
          </p:cNvSpPr>
          <p:nvPr/>
        </p:nvSpPr>
        <p:spPr bwMode="auto">
          <a:xfrm rot="-7282380">
            <a:off x="2509838" y="3276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8" name="Oval 72"/>
          <p:cNvSpPr>
            <a:spLocks noChangeArrowheads="1"/>
          </p:cNvSpPr>
          <p:nvPr/>
        </p:nvSpPr>
        <p:spPr bwMode="auto">
          <a:xfrm rot="-7282380">
            <a:off x="2814638"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29" name="Oval 73"/>
          <p:cNvSpPr>
            <a:spLocks noChangeArrowheads="1"/>
          </p:cNvSpPr>
          <p:nvPr/>
        </p:nvSpPr>
        <p:spPr bwMode="auto">
          <a:xfrm rot="-7282380">
            <a:off x="2433638" y="2438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0" name="Oval 74"/>
          <p:cNvSpPr>
            <a:spLocks noChangeArrowheads="1"/>
          </p:cNvSpPr>
          <p:nvPr/>
        </p:nvSpPr>
        <p:spPr bwMode="auto">
          <a:xfrm rot="-7282380">
            <a:off x="1443038"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1" name="Oval 75"/>
          <p:cNvSpPr>
            <a:spLocks noChangeArrowheads="1"/>
          </p:cNvSpPr>
          <p:nvPr/>
        </p:nvSpPr>
        <p:spPr bwMode="auto">
          <a:xfrm rot="-7282380">
            <a:off x="1747838"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2" name="Oval 76"/>
          <p:cNvSpPr>
            <a:spLocks noChangeArrowheads="1"/>
          </p:cNvSpPr>
          <p:nvPr/>
        </p:nvSpPr>
        <p:spPr bwMode="auto">
          <a:xfrm rot="-7282380">
            <a:off x="2128838" y="3276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3" name="Oval 77"/>
          <p:cNvSpPr>
            <a:spLocks noChangeArrowheads="1"/>
          </p:cNvSpPr>
          <p:nvPr/>
        </p:nvSpPr>
        <p:spPr bwMode="auto">
          <a:xfrm rot="-7282380">
            <a:off x="2738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4" name="Oval 78"/>
          <p:cNvSpPr>
            <a:spLocks noChangeArrowheads="1"/>
          </p:cNvSpPr>
          <p:nvPr/>
        </p:nvSpPr>
        <p:spPr bwMode="auto">
          <a:xfrm rot="-7282380">
            <a:off x="3805238" y="2743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5" name="Oval 79"/>
          <p:cNvSpPr>
            <a:spLocks noChangeArrowheads="1"/>
          </p:cNvSpPr>
          <p:nvPr/>
        </p:nvSpPr>
        <p:spPr bwMode="auto">
          <a:xfrm rot="-7282380">
            <a:off x="2357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6" name="Text Box 80"/>
          <p:cNvSpPr txBox="1">
            <a:spLocks noChangeArrowheads="1"/>
          </p:cNvSpPr>
          <p:nvPr/>
        </p:nvSpPr>
        <p:spPr bwMode="auto">
          <a:xfrm>
            <a:off x="685800" y="2057400"/>
            <a:ext cx="354013"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70737" name="Line 81"/>
          <p:cNvSpPr>
            <a:spLocks noChangeShapeType="1"/>
          </p:cNvSpPr>
          <p:nvPr/>
        </p:nvSpPr>
        <p:spPr bwMode="auto">
          <a:xfrm flipV="1">
            <a:off x="1214438" y="1752600"/>
            <a:ext cx="1905000" cy="152400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8" name="Line 82"/>
          <p:cNvSpPr>
            <a:spLocks noChangeShapeType="1"/>
          </p:cNvSpPr>
          <p:nvPr/>
        </p:nvSpPr>
        <p:spPr bwMode="auto">
          <a:xfrm flipV="1">
            <a:off x="1214438" y="3657600"/>
            <a:ext cx="2743200" cy="4763"/>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39" name="Rectangle 83"/>
          <p:cNvSpPr>
            <a:spLocks noChangeArrowheads="1"/>
          </p:cNvSpPr>
          <p:nvPr/>
        </p:nvSpPr>
        <p:spPr bwMode="auto">
          <a:xfrm>
            <a:off x="4191000" y="3810000"/>
            <a:ext cx="466725"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740" name="Rectangle 84"/>
          <p:cNvSpPr>
            <a:spLocks noChangeArrowheads="1"/>
          </p:cNvSpPr>
          <p:nvPr/>
        </p:nvSpPr>
        <p:spPr bwMode="auto">
          <a:xfrm>
            <a:off x="8534400" y="3733800"/>
            <a:ext cx="4667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400" b="1"/>
              <a:t>x</a:t>
            </a:r>
          </a:p>
        </p:txBody>
      </p:sp>
      <p:sp>
        <p:nvSpPr>
          <p:cNvPr id="70741" name="Line 85"/>
          <p:cNvSpPr>
            <a:spLocks noChangeShapeType="1"/>
          </p:cNvSpPr>
          <p:nvPr/>
        </p:nvSpPr>
        <p:spPr bwMode="auto">
          <a:xfrm flipH="1">
            <a:off x="5181600" y="2325688"/>
            <a:ext cx="11113" cy="16367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2" name="Line 86"/>
          <p:cNvSpPr>
            <a:spLocks noChangeShapeType="1"/>
          </p:cNvSpPr>
          <p:nvPr/>
        </p:nvSpPr>
        <p:spPr bwMode="auto">
          <a:xfrm flipV="1">
            <a:off x="5181600" y="3962400"/>
            <a:ext cx="3429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3" name="Line 87"/>
          <p:cNvSpPr>
            <a:spLocks noChangeShapeType="1"/>
          </p:cNvSpPr>
          <p:nvPr/>
        </p:nvSpPr>
        <p:spPr bwMode="auto">
          <a:xfrm flipV="1">
            <a:off x="5192713" y="2320925"/>
            <a:ext cx="342900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4" name="Oval 88"/>
          <p:cNvSpPr>
            <a:spLocks noChangeArrowheads="1"/>
          </p:cNvSpPr>
          <p:nvPr/>
        </p:nvSpPr>
        <p:spPr bwMode="auto">
          <a:xfrm rot="-7282380">
            <a:off x="5329238" y="32353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5" name="Oval 89"/>
          <p:cNvSpPr>
            <a:spLocks noChangeArrowheads="1"/>
          </p:cNvSpPr>
          <p:nvPr/>
        </p:nvSpPr>
        <p:spPr bwMode="auto">
          <a:xfrm rot="-7282380">
            <a:off x="5481638"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6" name="Oval 90"/>
          <p:cNvSpPr>
            <a:spLocks noChangeArrowheads="1"/>
          </p:cNvSpPr>
          <p:nvPr/>
        </p:nvSpPr>
        <p:spPr bwMode="auto">
          <a:xfrm rot="-7282380">
            <a:off x="7086600"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7" name="Oval 91"/>
          <p:cNvSpPr>
            <a:spLocks noChangeArrowheads="1"/>
          </p:cNvSpPr>
          <p:nvPr/>
        </p:nvSpPr>
        <p:spPr bwMode="auto">
          <a:xfrm rot="-7282380">
            <a:off x="7767638"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8" name="Oval 92"/>
          <p:cNvSpPr>
            <a:spLocks noChangeArrowheads="1"/>
          </p:cNvSpPr>
          <p:nvPr/>
        </p:nvSpPr>
        <p:spPr bwMode="auto">
          <a:xfrm rot="-7282380">
            <a:off x="5862638"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49" name="Oval 93"/>
          <p:cNvSpPr>
            <a:spLocks noChangeArrowheads="1"/>
          </p:cNvSpPr>
          <p:nvPr/>
        </p:nvSpPr>
        <p:spPr bwMode="auto">
          <a:xfrm rot="-7282380">
            <a:off x="7539038"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0" name="Oval 94"/>
          <p:cNvSpPr>
            <a:spLocks noChangeArrowheads="1"/>
          </p:cNvSpPr>
          <p:nvPr/>
        </p:nvSpPr>
        <p:spPr bwMode="auto">
          <a:xfrm rot="-7282380">
            <a:off x="7767638" y="2819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70751" name="Oval 95"/>
          <p:cNvSpPr>
            <a:spLocks noChangeArrowheads="1"/>
          </p:cNvSpPr>
          <p:nvPr/>
        </p:nvSpPr>
        <p:spPr bwMode="auto">
          <a:xfrm rot="-7282380">
            <a:off x="7935913" y="2438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2" name="Oval 96"/>
          <p:cNvSpPr>
            <a:spLocks noChangeArrowheads="1"/>
          </p:cNvSpPr>
          <p:nvPr/>
        </p:nvSpPr>
        <p:spPr bwMode="auto">
          <a:xfrm rot="-7282380">
            <a:off x="7310438" y="2209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3" name="Oval 97"/>
          <p:cNvSpPr>
            <a:spLocks noChangeArrowheads="1"/>
          </p:cNvSpPr>
          <p:nvPr/>
        </p:nvSpPr>
        <p:spPr bwMode="auto">
          <a:xfrm rot="-7282380">
            <a:off x="66246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4" name="Oval 98"/>
          <p:cNvSpPr>
            <a:spLocks noChangeArrowheads="1"/>
          </p:cNvSpPr>
          <p:nvPr/>
        </p:nvSpPr>
        <p:spPr bwMode="auto">
          <a:xfrm rot="-7282380">
            <a:off x="6700838" y="2667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5" name="Oval 99"/>
          <p:cNvSpPr>
            <a:spLocks noChangeArrowheads="1"/>
          </p:cNvSpPr>
          <p:nvPr/>
        </p:nvSpPr>
        <p:spPr bwMode="auto">
          <a:xfrm rot="-7282380">
            <a:off x="6396038" y="2590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6" name="Oval 100"/>
          <p:cNvSpPr>
            <a:spLocks noChangeArrowheads="1"/>
          </p:cNvSpPr>
          <p:nvPr/>
        </p:nvSpPr>
        <p:spPr bwMode="auto">
          <a:xfrm rot="-7282380">
            <a:off x="5557838" y="3352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7" name="Oval 101"/>
          <p:cNvSpPr>
            <a:spLocks noChangeArrowheads="1"/>
          </p:cNvSpPr>
          <p:nvPr/>
        </p:nvSpPr>
        <p:spPr bwMode="auto">
          <a:xfrm rot="-7282380">
            <a:off x="5710238" y="3082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8" name="Oval 102"/>
          <p:cNvSpPr>
            <a:spLocks noChangeArrowheads="1"/>
          </p:cNvSpPr>
          <p:nvPr/>
        </p:nvSpPr>
        <p:spPr bwMode="auto">
          <a:xfrm rot="-7282380">
            <a:off x="6091238" y="3200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59" name="Oval 103"/>
          <p:cNvSpPr>
            <a:spLocks noChangeArrowheads="1"/>
          </p:cNvSpPr>
          <p:nvPr/>
        </p:nvSpPr>
        <p:spPr bwMode="auto">
          <a:xfrm rot="-7282380">
            <a:off x="6929438" y="2971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0" name="Oval 104"/>
          <p:cNvSpPr>
            <a:spLocks noChangeArrowheads="1"/>
          </p:cNvSpPr>
          <p:nvPr/>
        </p:nvSpPr>
        <p:spPr bwMode="auto">
          <a:xfrm rot="-7282380">
            <a:off x="8224838" y="2625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1" name="Oval 105"/>
          <p:cNvSpPr>
            <a:spLocks noChangeArrowheads="1"/>
          </p:cNvSpPr>
          <p:nvPr/>
        </p:nvSpPr>
        <p:spPr bwMode="auto">
          <a:xfrm rot="-7282380">
            <a:off x="6243638" y="2895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2" name="Text Box 106"/>
          <p:cNvSpPr txBox="1">
            <a:spLocks noChangeArrowheads="1"/>
          </p:cNvSpPr>
          <p:nvPr/>
        </p:nvSpPr>
        <p:spPr bwMode="auto">
          <a:xfrm>
            <a:off x="4968875" y="1939925"/>
            <a:ext cx="354013"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a:t>y</a:t>
            </a:r>
          </a:p>
        </p:txBody>
      </p:sp>
      <p:sp>
        <p:nvSpPr>
          <p:cNvPr id="70763" name="Oval 107"/>
          <p:cNvSpPr>
            <a:spLocks noChangeArrowheads="1"/>
          </p:cNvSpPr>
          <p:nvPr/>
        </p:nvSpPr>
        <p:spPr bwMode="auto">
          <a:xfrm rot="-7282380">
            <a:off x="8072438" y="1981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4" name="Line 108"/>
          <p:cNvSpPr>
            <a:spLocks noChangeShapeType="1"/>
          </p:cNvSpPr>
          <p:nvPr/>
        </p:nvSpPr>
        <p:spPr bwMode="auto">
          <a:xfrm flipV="1">
            <a:off x="5481638" y="1905000"/>
            <a:ext cx="2667000" cy="91440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5" name="Line 109"/>
          <p:cNvSpPr>
            <a:spLocks noChangeShapeType="1"/>
          </p:cNvSpPr>
          <p:nvPr/>
        </p:nvSpPr>
        <p:spPr bwMode="auto">
          <a:xfrm flipV="1">
            <a:off x="5634038" y="2971800"/>
            <a:ext cx="2667000" cy="83820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766" name="Rectangle 110"/>
          <p:cNvSpPr>
            <a:spLocks noChangeArrowheads="1"/>
          </p:cNvSpPr>
          <p:nvPr/>
        </p:nvSpPr>
        <p:spPr bwMode="auto">
          <a:xfrm rot="16200000">
            <a:off x="-74613"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70767" name="Rectangle 111"/>
          <p:cNvSpPr>
            <a:spLocks noChangeArrowheads="1"/>
          </p:cNvSpPr>
          <p:nvPr/>
        </p:nvSpPr>
        <p:spPr bwMode="auto">
          <a:xfrm rot="16200000">
            <a:off x="4344987" y="48752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residuals</a:t>
            </a:r>
          </a:p>
        </p:txBody>
      </p:sp>
      <p:sp>
        <p:nvSpPr>
          <p:cNvPr id="70768" name="Line 112"/>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13" name="Rectangle 73"/>
          <p:cNvSpPr>
            <a:spLocks noChangeArrowheads="1"/>
          </p:cNvSpPr>
          <p:nvPr/>
        </p:nvSpPr>
        <p:spPr bwMode="auto">
          <a:xfrm>
            <a:off x="0" y="6510338"/>
            <a:ext cx="785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20000"/>
              </a:spcBef>
              <a:buClr>
                <a:schemeClr val="folHlink"/>
              </a:buClr>
              <a:buSzPct val="60000"/>
            </a:pPr>
            <a:r>
              <a:rPr lang="en-US" sz="1600" b="0" baseline="0" dirty="0">
                <a:solidFill>
                  <a:schemeClr val="tx1"/>
                </a:solidFill>
              </a:rPr>
              <a:t>Slide from: Statistics for Managers Using Microsoft® Excel  4th Edition, 2004 Prentice-Hall</a:t>
            </a:r>
          </a:p>
        </p:txBody>
      </p:sp>
    </p:spTree>
    <p:extLst>
      <p:ext uri="{BB962C8B-B14F-4D97-AF65-F5344CB8AC3E}">
        <p14:creationId xmlns:p14="http://schemas.microsoft.com/office/powerpoint/2010/main" val="507529948"/>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7860" name="Object 4">
            <a:hlinkClick r:id="" action="ppaction://ole?verb=0"/>
          </p:cNvPr>
          <p:cNvGraphicFramePr>
            <a:graphicFrameLocks/>
          </p:cNvGraphicFramePr>
          <p:nvPr/>
        </p:nvGraphicFramePr>
        <p:xfrm>
          <a:off x="304800" y="1752600"/>
          <a:ext cx="1041400" cy="1003300"/>
        </p:xfrm>
        <a:graphic>
          <a:graphicData uri="http://schemas.openxmlformats.org/presentationml/2006/ole">
            <mc:AlternateContent xmlns:mc="http://schemas.openxmlformats.org/markup-compatibility/2006">
              <mc:Choice xmlns:v="urn:schemas-microsoft-com:vml" Requires="v">
                <p:oleObj spid="_x0000_s459796" name="Clip" r:id="rId4" imgW="780840" imgH="752400" progId="MS_ClipArt_Gallery.2">
                  <p:embed/>
                </p:oleObj>
              </mc:Choice>
              <mc:Fallback>
                <p:oleObj name="Clip" r:id="rId4" imgW="780840" imgH="75240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752600"/>
                        <a:ext cx="10414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17861" name="Rectangle 5"/>
          <p:cNvSpPr>
            <a:spLocks noChangeArrowheads="1"/>
          </p:cNvSpPr>
          <p:nvPr/>
        </p:nvSpPr>
        <p:spPr bwMode="auto">
          <a:xfrm>
            <a:off x="1143000" y="307975"/>
            <a:ext cx="6969125"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lnSpc>
                <a:spcPct val="80000"/>
              </a:lnSpc>
              <a:spcBef>
                <a:spcPct val="50000"/>
              </a:spcBef>
            </a:pPr>
            <a:r>
              <a:rPr lang="en-US" sz="4000" b="0" baseline="0">
                <a:solidFill>
                  <a:schemeClr val="tx2"/>
                </a:solidFill>
                <a:latin typeface="Arial" charset="0"/>
              </a:rPr>
              <a:t>Residual Analysis for Independence</a:t>
            </a:r>
          </a:p>
        </p:txBody>
      </p:sp>
      <p:sp>
        <p:nvSpPr>
          <p:cNvPr id="1017862" name="Rectangle 6"/>
          <p:cNvSpPr>
            <a:spLocks noChangeArrowheads="1"/>
          </p:cNvSpPr>
          <p:nvPr/>
        </p:nvSpPr>
        <p:spPr bwMode="auto">
          <a:xfrm>
            <a:off x="1379539" y="2058987"/>
            <a:ext cx="2760662" cy="4591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lIns="90488" tIns="44450" rIns="90488" bIns="44450">
            <a:spAutoFit/>
          </a:bodyPr>
          <a:lstStyle/>
          <a:p>
            <a:pPr>
              <a:spcBef>
                <a:spcPct val="50000"/>
              </a:spcBef>
            </a:pPr>
            <a:r>
              <a:rPr lang="en-US" sz="2400" baseline="0" dirty="0">
                <a:solidFill>
                  <a:schemeClr val="bg2"/>
                </a:solidFill>
                <a:latin typeface="Arial" charset="0"/>
              </a:rPr>
              <a:t>Not Independent</a:t>
            </a:r>
          </a:p>
        </p:txBody>
      </p:sp>
      <p:sp>
        <p:nvSpPr>
          <p:cNvPr id="1017863" name="Rectangle 7"/>
          <p:cNvSpPr>
            <a:spLocks noChangeArrowheads="1"/>
          </p:cNvSpPr>
          <p:nvPr/>
        </p:nvSpPr>
        <p:spPr bwMode="auto">
          <a:xfrm>
            <a:off x="5638800" y="2064062"/>
            <a:ext cx="2836863" cy="45402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90488" tIns="44450" rIns="90488" bIns="44450">
            <a:spAutoFit/>
          </a:bodyPr>
          <a:lstStyle/>
          <a:p>
            <a:pPr>
              <a:spcBef>
                <a:spcPct val="50000"/>
              </a:spcBef>
            </a:pPr>
            <a:r>
              <a:rPr lang="en-US" sz="2400" baseline="0" dirty="0">
                <a:solidFill>
                  <a:schemeClr val="bg2"/>
                </a:solidFill>
                <a:latin typeface="Arial" charset="0"/>
              </a:rPr>
              <a:t>Independent</a:t>
            </a:r>
          </a:p>
        </p:txBody>
      </p:sp>
      <p:sp>
        <p:nvSpPr>
          <p:cNvPr id="1017864" name="Line 8"/>
          <p:cNvSpPr>
            <a:spLocks noChangeShapeType="1"/>
          </p:cNvSpPr>
          <p:nvPr/>
        </p:nvSpPr>
        <p:spPr bwMode="auto">
          <a:xfrm>
            <a:off x="1066800" y="2946400"/>
            <a:ext cx="0" cy="139065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5" name="Line 9"/>
          <p:cNvSpPr>
            <a:spLocks noChangeShapeType="1"/>
          </p:cNvSpPr>
          <p:nvPr/>
        </p:nvSpPr>
        <p:spPr bwMode="auto">
          <a:xfrm>
            <a:off x="1066800" y="3575050"/>
            <a:ext cx="3073400"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6" name="Rectangle 10"/>
          <p:cNvSpPr>
            <a:spLocks noChangeArrowheads="1"/>
          </p:cNvSpPr>
          <p:nvPr/>
        </p:nvSpPr>
        <p:spPr bwMode="auto">
          <a:xfrm>
            <a:off x="4173538" y="3355975"/>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400" baseline="0">
                <a:solidFill>
                  <a:schemeClr val="bg2"/>
                </a:solidFill>
                <a:latin typeface="Arial" charset="0"/>
              </a:rPr>
              <a:t>X</a:t>
            </a:r>
          </a:p>
        </p:txBody>
      </p:sp>
      <p:sp>
        <p:nvSpPr>
          <p:cNvPr id="1017867" name="Line 11"/>
          <p:cNvSpPr>
            <a:spLocks noChangeShapeType="1"/>
          </p:cNvSpPr>
          <p:nvPr/>
        </p:nvSpPr>
        <p:spPr bwMode="auto">
          <a:xfrm flipV="1">
            <a:off x="1349375" y="2895600"/>
            <a:ext cx="2559050" cy="75565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8" name="Line 12"/>
          <p:cNvSpPr>
            <a:spLocks noChangeShapeType="1"/>
          </p:cNvSpPr>
          <p:nvPr/>
        </p:nvSpPr>
        <p:spPr bwMode="auto">
          <a:xfrm flipV="1">
            <a:off x="1501775" y="3352800"/>
            <a:ext cx="2482850" cy="75565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69" name="Oval 13"/>
          <p:cNvSpPr>
            <a:spLocks noChangeArrowheads="1"/>
          </p:cNvSpPr>
          <p:nvPr/>
        </p:nvSpPr>
        <p:spPr bwMode="auto">
          <a:xfrm>
            <a:off x="1600200" y="35401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0" name="Oval 14"/>
          <p:cNvSpPr>
            <a:spLocks noChangeArrowheads="1"/>
          </p:cNvSpPr>
          <p:nvPr/>
        </p:nvSpPr>
        <p:spPr bwMode="auto">
          <a:xfrm>
            <a:off x="1524000" y="3768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1" name="Oval 15"/>
          <p:cNvSpPr>
            <a:spLocks noChangeArrowheads="1"/>
          </p:cNvSpPr>
          <p:nvPr/>
        </p:nvSpPr>
        <p:spPr bwMode="auto">
          <a:xfrm>
            <a:off x="1905000" y="3463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2" name="Oval 16"/>
          <p:cNvSpPr>
            <a:spLocks noChangeArrowheads="1"/>
          </p:cNvSpPr>
          <p:nvPr/>
        </p:nvSpPr>
        <p:spPr bwMode="auto">
          <a:xfrm>
            <a:off x="1828800" y="3692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3" name="Oval 17"/>
          <p:cNvSpPr>
            <a:spLocks noChangeArrowheads="1"/>
          </p:cNvSpPr>
          <p:nvPr/>
        </p:nvSpPr>
        <p:spPr bwMode="auto">
          <a:xfrm>
            <a:off x="2209800" y="3463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4" name="Oval 18"/>
          <p:cNvSpPr>
            <a:spLocks noChangeArrowheads="1"/>
          </p:cNvSpPr>
          <p:nvPr/>
        </p:nvSpPr>
        <p:spPr bwMode="auto">
          <a:xfrm>
            <a:off x="1219200" y="36163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5" name="Oval 19"/>
          <p:cNvSpPr>
            <a:spLocks noChangeArrowheads="1"/>
          </p:cNvSpPr>
          <p:nvPr/>
        </p:nvSpPr>
        <p:spPr bwMode="auto">
          <a:xfrm>
            <a:off x="2971800" y="32353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6" name="Oval 20"/>
          <p:cNvSpPr>
            <a:spLocks noChangeArrowheads="1"/>
          </p:cNvSpPr>
          <p:nvPr/>
        </p:nvSpPr>
        <p:spPr bwMode="auto">
          <a:xfrm>
            <a:off x="2743200" y="3387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7" name="Oval 21"/>
          <p:cNvSpPr>
            <a:spLocks noChangeArrowheads="1"/>
          </p:cNvSpPr>
          <p:nvPr/>
        </p:nvSpPr>
        <p:spPr bwMode="auto">
          <a:xfrm>
            <a:off x="2514600" y="3311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8" name="Oval 22"/>
          <p:cNvSpPr>
            <a:spLocks noChangeArrowheads="1"/>
          </p:cNvSpPr>
          <p:nvPr/>
        </p:nvSpPr>
        <p:spPr bwMode="auto">
          <a:xfrm>
            <a:off x="3657600" y="31591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79" name="Oval 23"/>
          <p:cNvSpPr>
            <a:spLocks noChangeArrowheads="1"/>
          </p:cNvSpPr>
          <p:nvPr/>
        </p:nvSpPr>
        <p:spPr bwMode="auto">
          <a:xfrm>
            <a:off x="3352800" y="30829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0" name="Oval 24"/>
          <p:cNvSpPr>
            <a:spLocks noChangeArrowheads="1"/>
          </p:cNvSpPr>
          <p:nvPr/>
        </p:nvSpPr>
        <p:spPr bwMode="auto">
          <a:xfrm>
            <a:off x="3200400" y="33115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1" name="Oval 25"/>
          <p:cNvSpPr>
            <a:spLocks noChangeArrowheads="1"/>
          </p:cNvSpPr>
          <p:nvPr/>
        </p:nvSpPr>
        <p:spPr bwMode="auto">
          <a:xfrm>
            <a:off x="3886200" y="300672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2" name="Oval 26"/>
          <p:cNvSpPr>
            <a:spLocks noChangeArrowheads="1"/>
          </p:cNvSpPr>
          <p:nvPr/>
        </p:nvSpPr>
        <p:spPr bwMode="auto">
          <a:xfrm>
            <a:off x="59436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3" name="Line 27"/>
          <p:cNvSpPr>
            <a:spLocks noChangeShapeType="1"/>
          </p:cNvSpPr>
          <p:nvPr/>
        </p:nvSpPr>
        <p:spPr bwMode="auto">
          <a:xfrm>
            <a:off x="5257800" y="3562350"/>
            <a:ext cx="0" cy="139065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4" name="Line 28"/>
          <p:cNvSpPr>
            <a:spLocks noChangeShapeType="1"/>
          </p:cNvSpPr>
          <p:nvPr/>
        </p:nvSpPr>
        <p:spPr bwMode="auto">
          <a:xfrm>
            <a:off x="5257800" y="4191000"/>
            <a:ext cx="3073400"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5" name="Rectangle 29"/>
          <p:cNvSpPr>
            <a:spLocks noChangeArrowheads="1"/>
          </p:cNvSpPr>
          <p:nvPr/>
        </p:nvSpPr>
        <p:spPr bwMode="auto">
          <a:xfrm>
            <a:off x="8288338" y="3962400"/>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400" baseline="0">
                <a:solidFill>
                  <a:schemeClr val="bg2"/>
                </a:solidFill>
                <a:latin typeface="Arial" charset="0"/>
              </a:rPr>
              <a:t>X</a:t>
            </a:r>
          </a:p>
        </p:txBody>
      </p:sp>
      <p:sp>
        <p:nvSpPr>
          <p:cNvPr id="1017886" name="Line 30"/>
          <p:cNvSpPr>
            <a:spLocks noChangeShapeType="1"/>
          </p:cNvSpPr>
          <p:nvPr/>
        </p:nvSpPr>
        <p:spPr bwMode="auto">
          <a:xfrm>
            <a:off x="5391150" y="3733800"/>
            <a:ext cx="2787650"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7" name="Line 31"/>
          <p:cNvSpPr>
            <a:spLocks noChangeShapeType="1"/>
          </p:cNvSpPr>
          <p:nvPr/>
        </p:nvSpPr>
        <p:spPr bwMode="auto">
          <a:xfrm>
            <a:off x="5391150" y="4572000"/>
            <a:ext cx="2787650"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8" name="Oval 32"/>
          <p:cNvSpPr>
            <a:spLocks noChangeArrowheads="1"/>
          </p:cNvSpPr>
          <p:nvPr/>
        </p:nvSpPr>
        <p:spPr bwMode="auto">
          <a:xfrm>
            <a:off x="59436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89" name="Oval 33"/>
          <p:cNvSpPr>
            <a:spLocks noChangeArrowheads="1"/>
          </p:cNvSpPr>
          <p:nvPr/>
        </p:nvSpPr>
        <p:spPr bwMode="auto">
          <a:xfrm>
            <a:off x="57150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0" name="Oval 34"/>
          <p:cNvSpPr>
            <a:spLocks noChangeArrowheads="1"/>
          </p:cNvSpPr>
          <p:nvPr/>
        </p:nvSpPr>
        <p:spPr bwMode="auto">
          <a:xfrm>
            <a:off x="54102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1" name="Oval 35"/>
          <p:cNvSpPr>
            <a:spLocks noChangeArrowheads="1"/>
          </p:cNvSpPr>
          <p:nvPr/>
        </p:nvSpPr>
        <p:spPr bwMode="auto">
          <a:xfrm>
            <a:off x="5257800" y="3962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2" name="Oval 36"/>
          <p:cNvSpPr>
            <a:spLocks noChangeArrowheads="1"/>
          </p:cNvSpPr>
          <p:nvPr/>
        </p:nvSpPr>
        <p:spPr bwMode="auto">
          <a:xfrm>
            <a:off x="55626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3" name="Oval 37"/>
          <p:cNvSpPr>
            <a:spLocks noChangeArrowheads="1"/>
          </p:cNvSpPr>
          <p:nvPr/>
        </p:nvSpPr>
        <p:spPr bwMode="auto">
          <a:xfrm>
            <a:off x="69342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4" name="Oval 38"/>
          <p:cNvSpPr>
            <a:spLocks noChangeArrowheads="1"/>
          </p:cNvSpPr>
          <p:nvPr/>
        </p:nvSpPr>
        <p:spPr bwMode="auto">
          <a:xfrm>
            <a:off x="67818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5" name="Oval 39"/>
          <p:cNvSpPr>
            <a:spLocks noChangeArrowheads="1"/>
          </p:cNvSpPr>
          <p:nvPr/>
        </p:nvSpPr>
        <p:spPr bwMode="auto">
          <a:xfrm>
            <a:off x="66294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6" name="Oval 40"/>
          <p:cNvSpPr>
            <a:spLocks noChangeArrowheads="1"/>
          </p:cNvSpPr>
          <p:nvPr/>
        </p:nvSpPr>
        <p:spPr bwMode="auto">
          <a:xfrm>
            <a:off x="6400800" y="4343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7" name="Oval 41"/>
          <p:cNvSpPr>
            <a:spLocks noChangeArrowheads="1"/>
          </p:cNvSpPr>
          <p:nvPr/>
        </p:nvSpPr>
        <p:spPr bwMode="auto">
          <a:xfrm>
            <a:off x="6477000" y="38100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8" name="Oval 42"/>
          <p:cNvSpPr>
            <a:spLocks noChangeArrowheads="1"/>
          </p:cNvSpPr>
          <p:nvPr/>
        </p:nvSpPr>
        <p:spPr bwMode="auto">
          <a:xfrm>
            <a:off x="6172200" y="3962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899" name="Oval 43"/>
          <p:cNvSpPr>
            <a:spLocks noChangeArrowheads="1"/>
          </p:cNvSpPr>
          <p:nvPr/>
        </p:nvSpPr>
        <p:spPr bwMode="auto">
          <a:xfrm>
            <a:off x="75438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0" name="Oval 44"/>
          <p:cNvSpPr>
            <a:spLocks noChangeArrowheads="1"/>
          </p:cNvSpPr>
          <p:nvPr/>
        </p:nvSpPr>
        <p:spPr bwMode="auto">
          <a:xfrm>
            <a:off x="7239000" y="4038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1" name="Oval 45"/>
          <p:cNvSpPr>
            <a:spLocks noChangeArrowheads="1"/>
          </p:cNvSpPr>
          <p:nvPr/>
        </p:nvSpPr>
        <p:spPr bwMode="auto">
          <a:xfrm>
            <a:off x="70104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2" name="Oval 46"/>
          <p:cNvSpPr>
            <a:spLocks noChangeArrowheads="1"/>
          </p:cNvSpPr>
          <p:nvPr/>
        </p:nvSpPr>
        <p:spPr bwMode="auto">
          <a:xfrm>
            <a:off x="7848600" y="4114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3" name="Oval 47"/>
          <p:cNvSpPr>
            <a:spLocks noChangeArrowheads="1"/>
          </p:cNvSpPr>
          <p:nvPr/>
        </p:nvSpPr>
        <p:spPr bwMode="auto">
          <a:xfrm>
            <a:off x="8001000" y="3733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4" name="Oval 48"/>
          <p:cNvSpPr>
            <a:spLocks noChangeArrowheads="1"/>
          </p:cNvSpPr>
          <p:nvPr/>
        </p:nvSpPr>
        <p:spPr bwMode="auto">
          <a:xfrm>
            <a:off x="7543800" y="3886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5" name="Oval 49"/>
          <p:cNvSpPr>
            <a:spLocks noChangeArrowheads="1"/>
          </p:cNvSpPr>
          <p:nvPr/>
        </p:nvSpPr>
        <p:spPr bwMode="auto">
          <a:xfrm>
            <a:off x="8077200" y="4267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6" name="Rectangle 50"/>
          <p:cNvSpPr>
            <a:spLocks noChangeArrowheads="1"/>
          </p:cNvSpPr>
          <p:nvPr/>
        </p:nvSpPr>
        <p:spPr bwMode="auto">
          <a:xfrm rot="16200000">
            <a:off x="77787" y="342106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000" b="0" baseline="0">
                <a:solidFill>
                  <a:schemeClr val="tx1"/>
                </a:solidFill>
                <a:latin typeface="Arial" charset="0"/>
              </a:rPr>
              <a:t>residuals</a:t>
            </a:r>
          </a:p>
        </p:txBody>
      </p:sp>
      <p:sp>
        <p:nvSpPr>
          <p:cNvPr id="1017907" name="Rectangle 51"/>
          <p:cNvSpPr>
            <a:spLocks noChangeArrowheads="1"/>
          </p:cNvSpPr>
          <p:nvPr/>
        </p:nvSpPr>
        <p:spPr bwMode="auto">
          <a:xfrm rot="16200000">
            <a:off x="4344987" y="4037013"/>
            <a:ext cx="1304925" cy="3937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000" b="0" baseline="0">
                <a:solidFill>
                  <a:schemeClr val="tx1"/>
                </a:solidFill>
                <a:latin typeface="Arial" charset="0"/>
              </a:rPr>
              <a:t>residuals</a:t>
            </a:r>
          </a:p>
        </p:txBody>
      </p:sp>
      <p:sp>
        <p:nvSpPr>
          <p:cNvPr id="1017908" name="Line 52"/>
          <p:cNvSpPr>
            <a:spLocks noChangeShapeType="1"/>
          </p:cNvSpPr>
          <p:nvPr/>
        </p:nvSpPr>
        <p:spPr bwMode="auto">
          <a:xfrm>
            <a:off x="1066800" y="4857750"/>
            <a:ext cx="0" cy="139065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09" name="Line 53"/>
          <p:cNvSpPr>
            <a:spLocks noChangeShapeType="1"/>
          </p:cNvSpPr>
          <p:nvPr/>
        </p:nvSpPr>
        <p:spPr bwMode="auto">
          <a:xfrm>
            <a:off x="1066800" y="5486400"/>
            <a:ext cx="3073400" cy="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0" name="Rectangle 54"/>
          <p:cNvSpPr>
            <a:spLocks noChangeArrowheads="1"/>
          </p:cNvSpPr>
          <p:nvPr/>
        </p:nvSpPr>
        <p:spPr bwMode="auto">
          <a:xfrm>
            <a:off x="4173538" y="5257800"/>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400" baseline="0">
                <a:solidFill>
                  <a:schemeClr val="bg2"/>
                </a:solidFill>
                <a:latin typeface="Arial" charset="0"/>
              </a:rPr>
              <a:t>X</a:t>
            </a:r>
          </a:p>
        </p:txBody>
      </p:sp>
      <p:sp>
        <p:nvSpPr>
          <p:cNvPr id="1017911" name="Oval 55"/>
          <p:cNvSpPr>
            <a:spLocks noChangeArrowheads="1"/>
          </p:cNvSpPr>
          <p:nvPr/>
        </p:nvSpPr>
        <p:spPr bwMode="auto">
          <a:xfrm>
            <a:off x="1752600" y="5181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2" name="Oval 56"/>
          <p:cNvSpPr>
            <a:spLocks noChangeArrowheads="1"/>
          </p:cNvSpPr>
          <p:nvPr/>
        </p:nvSpPr>
        <p:spPr bwMode="auto">
          <a:xfrm>
            <a:off x="1447800" y="5257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3" name="Oval 57"/>
          <p:cNvSpPr>
            <a:spLocks noChangeArrowheads="1"/>
          </p:cNvSpPr>
          <p:nvPr/>
        </p:nvSpPr>
        <p:spPr bwMode="auto">
          <a:xfrm>
            <a:off x="1905000" y="53752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4" name="Oval 58"/>
          <p:cNvSpPr>
            <a:spLocks noChangeArrowheads="1"/>
          </p:cNvSpPr>
          <p:nvPr/>
        </p:nvSpPr>
        <p:spPr bwMode="auto">
          <a:xfrm>
            <a:off x="2133600" y="5638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5" name="Oval 59"/>
          <p:cNvSpPr>
            <a:spLocks noChangeArrowheads="1"/>
          </p:cNvSpPr>
          <p:nvPr/>
        </p:nvSpPr>
        <p:spPr bwMode="auto">
          <a:xfrm>
            <a:off x="2362200" y="57912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6" name="Oval 60"/>
          <p:cNvSpPr>
            <a:spLocks noChangeArrowheads="1"/>
          </p:cNvSpPr>
          <p:nvPr/>
        </p:nvSpPr>
        <p:spPr bwMode="auto">
          <a:xfrm>
            <a:off x="1219200" y="55276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7" name="Oval 61"/>
          <p:cNvSpPr>
            <a:spLocks noChangeArrowheads="1"/>
          </p:cNvSpPr>
          <p:nvPr/>
        </p:nvSpPr>
        <p:spPr bwMode="auto">
          <a:xfrm>
            <a:off x="2971800" y="51466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8" name="Oval 62"/>
          <p:cNvSpPr>
            <a:spLocks noChangeArrowheads="1"/>
          </p:cNvSpPr>
          <p:nvPr/>
        </p:nvSpPr>
        <p:spPr bwMode="auto">
          <a:xfrm>
            <a:off x="2743200" y="52990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19" name="Oval 63"/>
          <p:cNvSpPr>
            <a:spLocks noChangeArrowheads="1"/>
          </p:cNvSpPr>
          <p:nvPr/>
        </p:nvSpPr>
        <p:spPr bwMode="auto">
          <a:xfrm>
            <a:off x="2590800" y="5638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0" name="Oval 64"/>
          <p:cNvSpPr>
            <a:spLocks noChangeArrowheads="1"/>
          </p:cNvSpPr>
          <p:nvPr/>
        </p:nvSpPr>
        <p:spPr bwMode="auto">
          <a:xfrm>
            <a:off x="3581400" y="56388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1" name="Oval 65"/>
          <p:cNvSpPr>
            <a:spLocks noChangeArrowheads="1"/>
          </p:cNvSpPr>
          <p:nvPr/>
        </p:nvSpPr>
        <p:spPr bwMode="auto">
          <a:xfrm>
            <a:off x="3352800" y="54864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2" name="Oval 66"/>
          <p:cNvSpPr>
            <a:spLocks noChangeArrowheads="1"/>
          </p:cNvSpPr>
          <p:nvPr/>
        </p:nvSpPr>
        <p:spPr bwMode="auto">
          <a:xfrm>
            <a:off x="3200400" y="5222875"/>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3" name="Oval 67"/>
          <p:cNvSpPr>
            <a:spLocks noChangeArrowheads="1"/>
          </p:cNvSpPr>
          <p:nvPr/>
        </p:nvSpPr>
        <p:spPr bwMode="auto">
          <a:xfrm>
            <a:off x="3886200" y="5562600"/>
            <a:ext cx="228600" cy="228600"/>
          </a:xfrm>
          <a:prstGeom prst="ellipse">
            <a:avLst/>
          </a:prstGeom>
          <a:solidFill>
            <a:schemeClr val="tx2"/>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7924" name="Rectangle 68"/>
          <p:cNvSpPr>
            <a:spLocks noChangeArrowheads="1"/>
          </p:cNvSpPr>
          <p:nvPr/>
        </p:nvSpPr>
        <p:spPr bwMode="auto">
          <a:xfrm rot="16200000">
            <a:off x="77787" y="5332413"/>
            <a:ext cx="13049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2000" b="0" baseline="0">
                <a:solidFill>
                  <a:schemeClr val="tx1"/>
                </a:solidFill>
                <a:latin typeface="Arial" charset="0"/>
              </a:rPr>
              <a:t>residuals</a:t>
            </a:r>
          </a:p>
        </p:txBody>
      </p:sp>
      <p:sp>
        <p:nvSpPr>
          <p:cNvPr id="1017925" name="Freeform 69"/>
          <p:cNvSpPr>
            <a:spLocks/>
          </p:cNvSpPr>
          <p:nvPr/>
        </p:nvSpPr>
        <p:spPr bwMode="auto">
          <a:xfrm>
            <a:off x="1116013" y="5003800"/>
            <a:ext cx="3303587" cy="657225"/>
          </a:xfrm>
          <a:custGeom>
            <a:avLst/>
            <a:gdLst>
              <a:gd name="T0" fmla="*/ 11 w 2081"/>
              <a:gd name="T1" fmla="*/ 388 h 414"/>
              <a:gd name="T2" fmla="*/ 65 w 2081"/>
              <a:gd name="T3" fmla="*/ 352 h 414"/>
              <a:gd name="T4" fmla="*/ 401 w 2081"/>
              <a:gd name="T5" fmla="*/ 16 h 414"/>
              <a:gd name="T6" fmla="*/ 833 w 2081"/>
              <a:gd name="T7" fmla="*/ 400 h 414"/>
              <a:gd name="T8" fmla="*/ 1217 w 2081"/>
              <a:gd name="T9" fmla="*/ 16 h 414"/>
              <a:gd name="T10" fmla="*/ 1697 w 2081"/>
              <a:gd name="T11" fmla="*/ 304 h 414"/>
              <a:gd name="T12" fmla="*/ 2081 w 2081"/>
              <a:gd name="T13" fmla="*/ 160 h 414"/>
            </a:gdLst>
            <a:ahLst/>
            <a:cxnLst>
              <a:cxn ang="0">
                <a:pos x="T0" y="T1"/>
              </a:cxn>
              <a:cxn ang="0">
                <a:pos x="T2" y="T3"/>
              </a:cxn>
              <a:cxn ang="0">
                <a:pos x="T4" y="T5"/>
              </a:cxn>
              <a:cxn ang="0">
                <a:pos x="T6" y="T7"/>
              </a:cxn>
              <a:cxn ang="0">
                <a:pos x="T8" y="T9"/>
              </a:cxn>
              <a:cxn ang="0">
                <a:pos x="T10" y="T11"/>
              </a:cxn>
              <a:cxn ang="0">
                <a:pos x="T12" y="T13"/>
              </a:cxn>
            </a:cxnLst>
            <a:rect l="0" t="0" r="r" b="b"/>
            <a:pathLst>
              <a:path w="2081" h="414">
                <a:moveTo>
                  <a:pt x="11" y="388"/>
                </a:moveTo>
                <a:cubicBezTo>
                  <a:pt x="20" y="381"/>
                  <a:pt x="0" y="414"/>
                  <a:pt x="65" y="352"/>
                </a:cubicBezTo>
                <a:cubicBezTo>
                  <a:pt x="130" y="290"/>
                  <a:pt x="273" y="8"/>
                  <a:pt x="401" y="16"/>
                </a:cubicBezTo>
                <a:cubicBezTo>
                  <a:pt x="529" y="24"/>
                  <a:pt x="697" y="400"/>
                  <a:pt x="833" y="400"/>
                </a:cubicBezTo>
                <a:cubicBezTo>
                  <a:pt x="969" y="400"/>
                  <a:pt x="1073" y="32"/>
                  <a:pt x="1217" y="16"/>
                </a:cubicBezTo>
                <a:cubicBezTo>
                  <a:pt x="1361" y="0"/>
                  <a:pt x="1553" y="280"/>
                  <a:pt x="1697" y="304"/>
                </a:cubicBezTo>
                <a:cubicBezTo>
                  <a:pt x="1841" y="328"/>
                  <a:pt x="2017" y="184"/>
                  <a:pt x="2081" y="160"/>
                </a:cubicBezTo>
              </a:path>
            </a:pathLst>
          </a:custGeom>
          <a:noFill/>
          <a:ln w="28575" cap="flat"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spAutoFit/>
          </a:bodyPr>
          <a:lstStyle/>
          <a:p>
            <a:endParaRPr lang="en-US"/>
          </a:p>
        </p:txBody>
      </p:sp>
      <p:sp>
        <p:nvSpPr>
          <p:cNvPr id="1017926" name="Freeform 70"/>
          <p:cNvSpPr>
            <a:spLocks/>
          </p:cNvSpPr>
          <p:nvPr/>
        </p:nvSpPr>
        <p:spPr bwMode="auto">
          <a:xfrm>
            <a:off x="1192213" y="5551488"/>
            <a:ext cx="3398837" cy="668337"/>
          </a:xfrm>
          <a:custGeom>
            <a:avLst/>
            <a:gdLst>
              <a:gd name="T0" fmla="*/ 11 w 2141"/>
              <a:gd name="T1" fmla="*/ 397 h 421"/>
              <a:gd name="T2" fmla="*/ 65 w 2141"/>
              <a:gd name="T3" fmla="*/ 359 h 421"/>
              <a:gd name="T4" fmla="*/ 401 w 2141"/>
              <a:gd name="T5" fmla="*/ 23 h 421"/>
              <a:gd name="T6" fmla="*/ 833 w 2141"/>
              <a:gd name="T7" fmla="*/ 407 h 421"/>
              <a:gd name="T8" fmla="*/ 1217 w 2141"/>
              <a:gd name="T9" fmla="*/ 23 h 421"/>
              <a:gd name="T10" fmla="*/ 1703 w 2141"/>
              <a:gd name="T11" fmla="*/ 271 h 421"/>
              <a:gd name="T12" fmla="*/ 2141 w 2141"/>
              <a:gd name="T13" fmla="*/ 79 h 421"/>
            </a:gdLst>
            <a:ahLst/>
            <a:cxnLst>
              <a:cxn ang="0">
                <a:pos x="T0" y="T1"/>
              </a:cxn>
              <a:cxn ang="0">
                <a:pos x="T2" y="T3"/>
              </a:cxn>
              <a:cxn ang="0">
                <a:pos x="T4" y="T5"/>
              </a:cxn>
              <a:cxn ang="0">
                <a:pos x="T6" y="T7"/>
              </a:cxn>
              <a:cxn ang="0">
                <a:pos x="T8" y="T9"/>
              </a:cxn>
              <a:cxn ang="0">
                <a:pos x="T10" y="T11"/>
              </a:cxn>
              <a:cxn ang="0">
                <a:pos x="T12" y="T13"/>
              </a:cxn>
            </a:cxnLst>
            <a:rect l="0" t="0" r="r" b="b"/>
            <a:pathLst>
              <a:path w="2141" h="421">
                <a:moveTo>
                  <a:pt x="11" y="397"/>
                </a:moveTo>
                <a:cubicBezTo>
                  <a:pt x="20" y="392"/>
                  <a:pt x="0" y="421"/>
                  <a:pt x="65" y="359"/>
                </a:cubicBezTo>
                <a:cubicBezTo>
                  <a:pt x="130" y="297"/>
                  <a:pt x="273" y="15"/>
                  <a:pt x="401" y="23"/>
                </a:cubicBezTo>
                <a:cubicBezTo>
                  <a:pt x="529" y="31"/>
                  <a:pt x="697" y="407"/>
                  <a:pt x="833" y="407"/>
                </a:cubicBezTo>
                <a:cubicBezTo>
                  <a:pt x="969" y="407"/>
                  <a:pt x="1072" y="46"/>
                  <a:pt x="1217" y="23"/>
                </a:cubicBezTo>
                <a:cubicBezTo>
                  <a:pt x="1362" y="0"/>
                  <a:pt x="1549" y="262"/>
                  <a:pt x="1703" y="271"/>
                </a:cubicBezTo>
                <a:cubicBezTo>
                  <a:pt x="1857" y="280"/>
                  <a:pt x="2050" y="119"/>
                  <a:pt x="2141" y="79"/>
                </a:cubicBezTo>
              </a:path>
            </a:pathLst>
          </a:custGeom>
          <a:noFill/>
          <a:ln w="28575" cap="flat"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spAutoFit/>
          </a:bodyPr>
          <a:lstStyle/>
          <a:p>
            <a:endParaRPr lang="en-US"/>
          </a:p>
        </p:txBody>
      </p:sp>
      <p:sp>
        <p:nvSpPr>
          <p:cNvPr id="1017927" name="Line 71"/>
          <p:cNvSpPr>
            <a:spLocks noChangeShapeType="1"/>
          </p:cNvSpPr>
          <p:nvPr/>
        </p:nvSpPr>
        <p:spPr bwMode="auto">
          <a:xfrm>
            <a:off x="47244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017928" name="Rectangle 72"/>
          <p:cNvSpPr>
            <a:spLocks noChangeArrowheads="1"/>
          </p:cNvSpPr>
          <p:nvPr/>
        </p:nvSpPr>
        <p:spPr bwMode="auto">
          <a:xfrm>
            <a:off x="4800600" y="1830387"/>
            <a:ext cx="914400" cy="9112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spcBef>
                <a:spcPct val="50000"/>
              </a:spcBef>
            </a:pPr>
            <a:r>
              <a:rPr lang="en-US" sz="5400" b="0" baseline="0" dirty="0">
                <a:solidFill>
                  <a:srgbClr val="FF0000"/>
                </a:solidFill>
                <a:latin typeface="Wingdings" charset="0"/>
              </a:rPr>
              <a:t></a:t>
            </a:r>
          </a:p>
        </p:txBody>
      </p:sp>
      <p:sp>
        <p:nvSpPr>
          <p:cNvPr id="1017929" name="Rectangle 73"/>
          <p:cNvSpPr>
            <a:spLocks noChangeArrowheads="1"/>
          </p:cNvSpPr>
          <p:nvPr/>
        </p:nvSpPr>
        <p:spPr bwMode="auto">
          <a:xfrm>
            <a:off x="0" y="6510338"/>
            <a:ext cx="7854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spcBef>
                <a:spcPct val="20000"/>
              </a:spcBef>
              <a:buClr>
                <a:schemeClr val="folHlink"/>
              </a:buClr>
              <a:buSzPct val="60000"/>
            </a:pPr>
            <a:r>
              <a:rPr lang="en-US" sz="1600" b="0" baseline="0" dirty="0">
                <a:solidFill>
                  <a:schemeClr val="tx1"/>
                </a:solidFill>
              </a:rPr>
              <a:t>Slide from: Statistics for Managers Using Microsoft® Excel  4th Edition, 2004 Prentice-Hall</a:t>
            </a:r>
          </a:p>
        </p:txBody>
      </p:sp>
    </p:spTree>
    <p:extLst>
      <p:ext uri="{BB962C8B-B14F-4D97-AF65-F5344CB8AC3E}">
        <p14:creationId xmlns:p14="http://schemas.microsoft.com/office/powerpoint/2010/main" val="32473347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en-US" smtClean="0"/>
              <a:t>Simple Regression Steps</a:t>
            </a:r>
            <a:endParaRPr lang="en-US"/>
          </a:p>
        </p:txBody>
      </p:sp>
      <p:sp>
        <p:nvSpPr>
          <p:cNvPr id="418819" name="Rectangle 3"/>
          <p:cNvSpPr>
            <a:spLocks noGrp="1" noChangeArrowheads="1"/>
          </p:cNvSpPr>
          <p:nvPr>
            <p:ph type="body" idx="1"/>
          </p:nvPr>
        </p:nvSpPr>
        <p:spPr>
          <a:xfrm>
            <a:off x="1128943" y="1656653"/>
            <a:ext cx="7048804" cy="4379976"/>
          </a:xfrm>
        </p:spPr>
        <p:txBody>
          <a:bodyPr/>
          <a:lstStyle/>
          <a:p>
            <a:pPr marL="514350" indent="-514350">
              <a:buFont typeface="Wingdings" charset="2"/>
              <a:buAutoNum type="arabicPlain"/>
            </a:pPr>
            <a:r>
              <a:rPr lang="en-US" dirty="0" smtClean="0"/>
              <a:t>Develop a scatter plot of y and x.  You are looking for a linear relationship between the two variables</a:t>
            </a:r>
          </a:p>
          <a:p>
            <a:pPr marL="514350" indent="-514350">
              <a:buFont typeface="Wingdings" charset="2"/>
              <a:buAutoNum type="arabicPlain"/>
            </a:pPr>
            <a:r>
              <a:rPr lang="en-US" dirty="0" smtClean="0"/>
              <a:t>Check your assumptions</a:t>
            </a:r>
          </a:p>
          <a:p>
            <a:pPr marL="514350" indent="-514350">
              <a:buFont typeface="Wingdings" charset="2"/>
              <a:buAutoNum type="arabicPlain"/>
            </a:pPr>
            <a:r>
              <a:rPr lang="en-US" dirty="0" smtClean="0"/>
              <a:t>Calculate the least squares regression line for the sample data</a:t>
            </a:r>
          </a:p>
          <a:p>
            <a:pPr marL="514350" indent="-514350">
              <a:buFont typeface="Wingdings" charset="2"/>
              <a:buAutoNum type="arabicPlain"/>
            </a:pPr>
            <a:r>
              <a:rPr lang="en-US" dirty="0" smtClean="0"/>
              <a:t>Calculate the correlation coefficient and the simple coefficient of determination, R</a:t>
            </a:r>
            <a:r>
              <a:rPr lang="en-US" baseline="30000" dirty="0" smtClean="0"/>
              <a:t>2</a:t>
            </a:r>
            <a:endParaRPr lang="en-US" dirty="0" smtClean="0"/>
          </a:p>
          <a:p>
            <a:pPr marL="514350" indent="-514350">
              <a:buFont typeface="Wingdings" charset="2"/>
              <a:buAutoNum type="arabicPlain"/>
            </a:pPr>
            <a:r>
              <a:rPr lang="en-US" dirty="0" smtClean="0"/>
              <a:t>Conduct one of the significance tests</a:t>
            </a:r>
            <a:endParaRPr lang="en-US" dirty="0"/>
          </a:p>
        </p:txBody>
      </p:sp>
      <p:sp>
        <p:nvSpPr>
          <p:cNvPr id="4" name="Rectangle 3"/>
          <p:cNvSpPr/>
          <p:nvPr/>
        </p:nvSpPr>
        <p:spPr>
          <a:xfrm>
            <a:off x="-1" y="6488668"/>
            <a:ext cx="8559045" cy="369332"/>
          </a:xfrm>
          <a:prstGeom prst="rect">
            <a:avLst/>
          </a:prstGeom>
        </p:spPr>
        <p:txBody>
          <a:bodyPr wrap="square">
            <a:spAutoFit/>
          </a:bodyPr>
          <a:lstStyle/>
          <a:p>
            <a:r>
              <a:rPr lang="en-US" dirty="0" smtClean="0"/>
              <a:t>Adapted from </a:t>
            </a:r>
            <a:r>
              <a:rPr lang="en-US" dirty="0" err="1" smtClean="0"/>
              <a:t>www.clt.astate.edu</a:t>
            </a:r>
            <a:r>
              <a:rPr lang="en-US" dirty="0"/>
              <a:t>/</a:t>
            </a:r>
            <a:r>
              <a:rPr lang="en-US" dirty="0" err="1"/>
              <a:t>asyamil</a:t>
            </a:r>
            <a:r>
              <a:rPr lang="en-US" dirty="0"/>
              <a:t>/</a:t>
            </a:r>
            <a:r>
              <a:rPr lang="en-US" dirty="0" err="1"/>
              <a:t>groebner</a:t>
            </a:r>
            <a:r>
              <a:rPr lang="en-US" dirty="0"/>
              <a:t>/</a:t>
            </a:r>
            <a:r>
              <a:rPr lang="en-US" dirty="0" err="1"/>
              <a:t>ppts</a:t>
            </a:r>
            <a:r>
              <a:rPr lang="en-US" dirty="0"/>
              <a:t>/PP11final.ppt</a:t>
            </a:r>
            <a:endParaRPr lang="en-US" dirty="0"/>
          </a:p>
        </p:txBody>
      </p:sp>
    </p:spTree>
    <p:extLst>
      <p:ext uri="{BB962C8B-B14F-4D97-AF65-F5344CB8AC3E}">
        <p14:creationId xmlns:p14="http://schemas.microsoft.com/office/powerpoint/2010/main" val="2111138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8819">
                                            <p:txEl>
                                              <p:pRg st="0" end="0"/>
                                            </p:txEl>
                                          </p:spTgt>
                                        </p:tgtEl>
                                        <p:attrNameLst>
                                          <p:attrName>style.visibility</p:attrName>
                                        </p:attrNameLst>
                                      </p:cBhvr>
                                      <p:to>
                                        <p:strVal val="visible"/>
                                      </p:to>
                                    </p:set>
                                    <p:animEffect transition="in" filter="wipe(left)">
                                      <p:cBhvr>
                                        <p:cTn id="7" dur="500"/>
                                        <p:tgtEl>
                                          <p:spTgt spid="418819">
                                            <p:txEl>
                                              <p:pRg st="0" end="0"/>
                                            </p:txEl>
                                          </p:spTgt>
                                        </p:tgtEl>
                                      </p:cBhvr>
                                    </p:animEffect>
                                  </p:childTnLst>
                                  <p:subTnLst>
                                    <p:animClr clrSpc="rgb" dir="cw">
                                      <p:cBhvr override="childStyle">
                                        <p:cTn dur="1" fill="hold" display="0" masterRel="nextClick" afterEffect="1"/>
                                        <p:tgtEl>
                                          <p:spTgt spid="418819">
                                            <p:txEl>
                                              <p:pRg st="0" end="0"/>
                                            </p:txEl>
                                          </p:spTgt>
                                        </p:tgtEl>
                                        <p:attrNameLst>
                                          <p:attrName>ppt_c</p:attrName>
                                        </p:attrNameLst>
                                      </p:cBhvr>
                                      <p:to>
                                        <a:srgbClr val="6699FF"/>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8819">
                                            <p:txEl>
                                              <p:pRg st="1" end="1"/>
                                            </p:txEl>
                                          </p:spTgt>
                                        </p:tgtEl>
                                        <p:attrNameLst>
                                          <p:attrName>style.visibility</p:attrName>
                                        </p:attrNameLst>
                                      </p:cBhvr>
                                      <p:to>
                                        <p:strVal val="visible"/>
                                      </p:to>
                                    </p:set>
                                    <p:animEffect transition="in" filter="wipe(left)">
                                      <p:cBhvr>
                                        <p:cTn id="12" dur="500"/>
                                        <p:tgtEl>
                                          <p:spTgt spid="418819">
                                            <p:txEl>
                                              <p:pRg st="1" end="1"/>
                                            </p:txEl>
                                          </p:spTgt>
                                        </p:tgtEl>
                                      </p:cBhvr>
                                    </p:animEffect>
                                  </p:childTnLst>
                                  <p:subTnLst>
                                    <p:animClr clrSpc="rgb" dir="cw">
                                      <p:cBhvr override="childStyle">
                                        <p:cTn dur="1" fill="hold" display="0" masterRel="nextClick" afterEffect="1"/>
                                        <p:tgtEl>
                                          <p:spTgt spid="418819">
                                            <p:txEl>
                                              <p:pRg st="1" end="1"/>
                                            </p:txEl>
                                          </p:spTgt>
                                        </p:tgtEl>
                                        <p:attrNameLst>
                                          <p:attrName>ppt_c</p:attrName>
                                        </p:attrNameLst>
                                      </p:cBhvr>
                                      <p:to>
                                        <a:srgbClr val="6699FF"/>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8819">
                                            <p:txEl>
                                              <p:pRg st="2" end="2"/>
                                            </p:txEl>
                                          </p:spTgt>
                                        </p:tgtEl>
                                        <p:attrNameLst>
                                          <p:attrName>style.visibility</p:attrName>
                                        </p:attrNameLst>
                                      </p:cBhvr>
                                      <p:to>
                                        <p:strVal val="visible"/>
                                      </p:to>
                                    </p:set>
                                    <p:animEffect transition="in" filter="wipe(left)">
                                      <p:cBhvr>
                                        <p:cTn id="17" dur="500"/>
                                        <p:tgtEl>
                                          <p:spTgt spid="418819">
                                            <p:txEl>
                                              <p:pRg st="2" end="2"/>
                                            </p:txEl>
                                          </p:spTgt>
                                        </p:tgtEl>
                                      </p:cBhvr>
                                    </p:animEffect>
                                  </p:childTnLst>
                                  <p:subTnLst>
                                    <p:animClr clrSpc="rgb" dir="cw">
                                      <p:cBhvr override="childStyle">
                                        <p:cTn dur="1" fill="hold" display="0" masterRel="nextClick" afterEffect="1"/>
                                        <p:tgtEl>
                                          <p:spTgt spid="418819">
                                            <p:txEl>
                                              <p:pRg st="2" end="2"/>
                                            </p:txEl>
                                          </p:spTgt>
                                        </p:tgtEl>
                                        <p:attrNameLst>
                                          <p:attrName>ppt_c</p:attrName>
                                        </p:attrNameLst>
                                      </p:cBhvr>
                                      <p:to>
                                        <a:srgbClr val="6699FF"/>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8819">
                                            <p:txEl>
                                              <p:pRg st="3" end="3"/>
                                            </p:txEl>
                                          </p:spTgt>
                                        </p:tgtEl>
                                        <p:attrNameLst>
                                          <p:attrName>style.visibility</p:attrName>
                                        </p:attrNameLst>
                                      </p:cBhvr>
                                      <p:to>
                                        <p:strVal val="visible"/>
                                      </p:to>
                                    </p:set>
                                    <p:animEffect transition="in" filter="wipe(left)">
                                      <p:cBhvr>
                                        <p:cTn id="22" dur="500"/>
                                        <p:tgtEl>
                                          <p:spTgt spid="418819">
                                            <p:txEl>
                                              <p:pRg st="3" end="3"/>
                                            </p:txEl>
                                          </p:spTgt>
                                        </p:tgtEl>
                                      </p:cBhvr>
                                    </p:animEffect>
                                  </p:childTnLst>
                                  <p:subTnLst>
                                    <p:animClr clrSpc="rgb" dir="cw">
                                      <p:cBhvr override="childStyle">
                                        <p:cTn dur="1" fill="hold" display="0" masterRel="nextClick" afterEffect="1"/>
                                        <p:tgtEl>
                                          <p:spTgt spid="418819">
                                            <p:txEl>
                                              <p:pRg st="3" end="3"/>
                                            </p:txEl>
                                          </p:spTgt>
                                        </p:tgtEl>
                                        <p:attrNameLst>
                                          <p:attrName>ppt_c</p:attrName>
                                        </p:attrNameLst>
                                      </p:cBhvr>
                                      <p:to>
                                        <a:srgbClr val="6699FF"/>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8819">
                                            <p:txEl>
                                              <p:pRg st="4" end="4"/>
                                            </p:txEl>
                                          </p:spTgt>
                                        </p:tgtEl>
                                        <p:attrNameLst>
                                          <p:attrName>style.visibility</p:attrName>
                                        </p:attrNameLst>
                                      </p:cBhvr>
                                      <p:to>
                                        <p:strVal val="visible"/>
                                      </p:to>
                                    </p:set>
                                    <p:animEffect transition="in" filter="wipe(left)">
                                      <p:cBhvr>
                                        <p:cTn id="27" dur="500"/>
                                        <p:tgtEl>
                                          <p:spTgt spid="418819">
                                            <p:txEl>
                                              <p:pRg st="4" end="4"/>
                                            </p:txEl>
                                          </p:spTgt>
                                        </p:tgtEl>
                                      </p:cBhvr>
                                    </p:animEffect>
                                  </p:childTnLst>
                                  <p:subTnLst>
                                    <p:animClr clrSpc="rgb" dir="cw">
                                      <p:cBhvr override="childStyle">
                                        <p:cTn dur="1" fill="hold" display="0" masterRel="nextClick" afterEffect="1"/>
                                        <p:tgtEl>
                                          <p:spTgt spid="418819">
                                            <p:txEl>
                                              <p:pRg st="4" end="4"/>
                                            </p:txEl>
                                          </p:spTgt>
                                        </p:tgtEl>
                                        <p:attrNameLst>
                                          <p:attrName>ppt_c</p:attrName>
                                        </p:attrNameLst>
                                      </p:cBhvr>
                                      <p:to>
                                        <a:srgbClr val="66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(sum of squares regression)</a:t>
            </a:r>
          </a:p>
          <a:p>
            <a:pPr marL="0" indent="0">
              <a:buNone/>
            </a:pPr>
            <a:r>
              <a:rPr lang="en-US" dirty="0" smtClean="0"/>
              <a:t>						(total sum of squares)</a:t>
            </a:r>
            <a:endParaRPr lang="en-US" dirty="0"/>
          </a:p>
          <a:p>
            <a:pPr marL="0" indent="0">
              <a:buNone/>
            </a:pPr>
            <a:r>
              <a:rPr lang="en-US" dirty="0" smtClean="0"/>
              <a:t>									</a:t>
            </a:r>
          </a:p>
          <a:p>
            <a:pPr marL="0" indent="0">
              <a:buNone/>
            </a:pPr>
            <a:endParaRPr lang="en-US" dirty="0"/>
          </a:p>
        </p:txBody>
      </p:sp>
      <p:graphicFrame>
        <p:nvGraphicFramePr>
          <p:cNvPr id="6" name="Object 4"/>
          <p:cNvGraphicFramePr>
            <a:graphicFrameLocks noChangeAspect="1"/>
          </p:cNvGraphicFramePr>
          <p:nvPr>
            <p:extLst>
              <p:ext uri="{D42A27DB-BD31-4B8C-83A1-F6EECF244321}">
                <p14:modId xmlns:p14="http://schemas.microsoft.com/office/powerpoint/2010/main" val="1745088747"/>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43464" name="Equation" r:id="rId4" imgW="1066800" imgH="279400" progId="Equation.3">
                  <p:embed/>
                </p:oleObj>
              </mc:Choice>
              <mc:Fallback>
                <p:oleObj name="Equation" r:id="rId4" imgW="1066800" imgH="279400" progId="Equation.3">
                  <p:embed/>
                  <p:pic>
                    <p:nvPicPr>
                      <p:cNvPr id="0" name=""/>
                      <p:cNvPicPr>
                        <a:picLocks noChangeAspect="1" noChangeArrowheads="1"/>
                      </p:cNvPicPr>
                      <p:nvPr/>
                    </p:nvPicPr>
                    <p:blipFill>
                      <a:blip r:embed="rId5"/>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sp>
        <p:nvSpPr>
          <p:cNvPr id="407554" name="Rectangle 2"/>
          <p:cNvSpPr>
            <a:spLocks noGrp="1" noChangeArrowheads="1"/>
          </p:cNvSpPr>
          <p:nvPr>
            <p:ph type="title"/>
          </p:nvPr>
        </p:nvSpPr>
        <p:spPr/>
        <p:txBody>
          <a:bodyPr/>
          <a:lstStyle/>
          <a:p>
            <a:r>
              <a:rPr lang="en-US" smtClean="0"/>
              <a:t>Simple Linear Regression Analysis</a:t>
            </a:r>
            <a:endParaRPr lang="en-US"/>
          </a:p>
        </p:txBody>
      </p:sp>
      <p:graphicFrame>
        <p:nvGraphicFramePr>
          <p:cNvPr id="407556" name="Object 4"/>
          <p:cNvGraphicFramePr>
            <a:graphicFrameLocks noChangeAspect="1"/>
          </p:cNvGraphicFramePr>
          <p:nvPr>
            <p:extLst>
              <p:ext uri="{D42A27DB-BD31-4B8C-83A1-F6EECF244321}">
                <p14:modId xmlns:p14="http://schemas.microsoft.com/office/powerpoint/2010/main" val="2719774316"/>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43465" name="Equation" r:id="rId6" imgW="647640" imgH="393480" progId="Equation.3">
                  <p:embed/>
                </p:oleObj>
              </mc:Choice>
              <mc:Fallback>
                <p:oleObj name="Equation" r:id="rId6" imgW="64764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135970399"/>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43466"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784756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3960991550"/>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48577" name="Equation" r:id="rId4" imgW="647640" imgH="393480" progId="Equation.3">
                  <p:embed/>
                </p:oleObj>
              </mc:Choice>
              <mc:Fallback>
                <p:oleObj name="Equation" r:id="rId4" imgW="6476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7" name="Group 2"/>
          <p:cNvGraphicFramePr>
            <a:graphicFrameLocks noGrp="1"/>
          </p:cNvGraphicFramePr>
          <p:nvPr>
            <p:extLst>
              <p:ext uri="{D42A27DB-BD31-4B8C-83A1-F6EECF244321}">
                <p14:modId xmlns:p14="http://schemas.microsoft.com/office/powerpoint/2010/main" val="2380868078"/>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921937953"/>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48578" name="Equation" r:id="rId6" imgW="1066800" imgH="279400" progId="Equation.3">
                  <p:embed/>
                </p:oleObj>
              </mc:Choice>
              <mc:Fallback>
                <p:oleObj name="Equation" r:id="rId6" imgW="1066800" imgH="279400" progId="Equation.3">
                  <p:embed/>
                  <p:pic>
                    <p:nvPicPr>
                      <p:cNvPr id="0" name=""/>
                      <p:cNvPicPr>
                        <a:picLocks noChangeAspect="1" noChangeArrowheads="1"/>
                      </p:cNvPicPr>
                      <p:nvPr/>
                    </p:nvPicPr>
                    <p:blipFill>
                      <a:blip r:embed="rId7"/>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3639870482"/>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48579"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72083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1960602181"/>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54721" name="Equation" r:id="rId4" imgW="647640" imgH="393480" progId="Equation.3">
                  <p:embed/>
                </p:oleObj>
              </mc:Choice>
              <mc:Fallback>
                <p:oleObj name="Equation" r:id="rId4" imgW="6476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204623423"/>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54722" name="Equation" r:id="rId6" imgW="1066800" imgH="279400" progId="Equation.3">
                  <p:embed/>
                </p:oleObj>
              </mc:Choice>
              <mc:Fallback>
                <p:oleObj name="Equation" r:id="rId6" imgW="1066800" imgH="279400" progId="Equation.3">
                  <p:embed/>
                  <p:pic>
                    <p:nvPicPr>
                      <p:cNvPr id="0" name=""/>
                      <p:cNvPicPr>
                        <a:picLocks noChangeAspect="1" noChangeArrowheads="1"/>
                      </p:cNvPicPr>
                      <p:nvPr/>
                    </p:nvPicPr>
                    <p:blipFill>
                      <a:blip r:embed="rId7"/>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269659767"/>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54723"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
        <p:nvSpPr>
          <p:cNvPr id="10" name="Rectangle 9"/>
          <p:cNvSpPr>
            <a:spLocks noChangeArrowheads="1"/>
          </p:cNvSpPr>
          <p:nvPr/>
        </p:nvSpPr>
        <p:spPr bwMode="auto">
          <a:xfrm>
            <a:off x="4584700" y="4845969"/>
            <a:ext cx="1409700" cy="39754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0488" tIns="44450" rIns="90488" bIns="44450">
            <a:spAutoFit/>
          </a:bodyPr>
          <a:lstStyle/>
          <a:p>
            <a:pPr eaLnBrk="0" hangingPunct="0"/>
            <a:r>
              <a:rPr lang="en-US" sz="2000" dirty="0" smtClean="0"/>
              <a:t>Predicted y</a:t>
            </a:r>
            <a:endParaRPr lang="en-US" sz="2000" baseline="-25000" dirty="0"/>
          </a:p>
        </p:txBody>
      </p:sp>
      <p:cxnSp>
        <p:nvCxnSpPr>
          <p:cNvPr id="11" name="Straight Arrow Connector 10"/>
          <p:cNvCxnSpPr>
            <a:stCxn id="10" idx="1"/>
          </p:cNvCxnSpPr>
          <p:nvPr/>
        </p:nvCxnSpPr>
        <p:spPr>
          <a:xfrm flipH="1" flipV="1">
            <a:off x="3175000" y="5041902"/>
            <a:ext cx="1409700" cy="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2" name="Group 2"/>
          <p:cNvGraphicFramePr>
            <a:graphicFrameLocks noGrp="1"/>
          </p:cNvGraphicFramePr>
          <p:nvPr>
            <p:extLst>
              <p:ext uri="{D42A27DB-BD31-4B8C-83A1-F6EECF244321}">
                <p14:modId xmlns:p14="http://schemas.microsoft.com/office/powerpoint/2010/main" val="892555185"/>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4117539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426259773"/>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53697" name="Equation" r:id="rId4" imgW="647640" imgH="393480" progId="Equation.3">
                  <p:embed/>
                </p:oleObj>
              </mc:Choice>
              <mc:Fallback>
                <p:oleObj name="Equation" r:id="rId4" imgW="6476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51354144"/>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53698" name="Equation" r:id="rId6" imgW="1066800" imgH="279400" progId="Equation.3">
                  <p:embed/>
                </p:oleObj>
              </mc:Choice>
              <mc:Fallback>
                <p:oleObj name="Equation" r:id="rId6" imgW="1066800" imgH="279400" progId="Equation.3">
                  <p:embed/>
                  <p:pic>
                    <p:nvPicPr>
                      <p:cNvPr id="0" name=""/>
                      <p:cNvPicPr>
                        <a:picLocks noChangeAspect="1" noChangeArrowheads="1"/>
                      </p:cNvPicPr>
                      <p:nvPr/>
                    </p:nvPicPr>
                    <p:blipFill>
                      <a:blip r:embed="rId7"/>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2872339175"/>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53699"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
        <p:nvSpPr>
          <p:cNvPr id="10" name="Rectangle 9"/>
          <p:cNvSpPr>
            <a:spLocks noChangeArrowheads="1"/>
          </p:cNvSpPr>
          <p:nvPr/>
        </p:nvSpPr>
        <p:spPr bwMode="auto">
          <a:xfrm>
            <a:off x="4584700" y="4845969"/>
            <a:ext cx="2070100" cy="39754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0488" tIns="44450" rIns="90488" bIns="44450">
            <a:spAutoFit/>
          </a:bodyPr>
          <a:lstStyle/>
          <a:p>
            <a:pPr eaLnBrk="0" hangingPunct="0"/>
            <a:r>
              <a:rPr lang="en-US" sz="2000" dirty="0" smtClean="0"/>
              <a:t>Mean y </a:t>
            </a:r>
            <a:endParaRPr lang="en-US" sz="2000" baseline="-25000" dirty="0"/>
          </a:p>
        </p:txBody>
      </p:sp>
      <p:cxnSp>
        <p:nvCxnSpPr>
          <p:cNvPr id="11" name="Straight Arrow Connector 10"/>
          <p:cNvCxnSpPr>
            <a:stCxn id="10" idx="1"/>
          </p:cNvCxnSpPr>
          <p:nvPr/>
        </p:nvCxnSpPr>
        <p:spPr>
          <a:xfrm flipH="1" flipV="1">
            <a:off x="3873500" y="4953000"/>
            <a:ext cx="711200" cy="917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2" name="Group 2"/>
          <p:cNvGraphicFramePr>
            <a:graphicFrameLocks noGrp="1"/>
          </p:cNvGraphicFramePr>
          <p:nvPr>
            <p:extLst>
              <p:ext uri="{D42A27DB-BD31-4B8C-83A1-F6EECF244321}">
                <p14:modId xmlns:p14="http://schemas.microsoft.com/office/powerpoint/2010/main" val="892555185"/>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2106887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892318255"/>
              </p:ext>
            </p:extLst>
          </p:nvPr>
        </p:nvGraphicFramePr>
        <p:xfrm>
          <a:off x="1128943" y="2776537"/>
          <a:ext cx="2209800" cy="1338263"/>
        </p:xfrm>
        <a:graphic>
          <a:graphicData uri="http://schemas.openxmlformats.org/presentationml/2006/ole">
            <mc:AlternateContent xmlns:mc="http://schemas.openxmlformats.org/markup-compatibility/2006">
              <mc:Choice xmlns:v="urn:schemas-microsoft-com:vml" Requires="v">
                <p:oleObj spid="_x0000_s455745" name="Equation" r:id="rId4" imgW="647640" imgH="393480" progId="Equation.3">
                  <p:embed/>
                </p:oleObj>
              </mc:Choice>
              <mc:Fallback>
                <p:oleObj name="Equation" r:id="rId4" imgW="6476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943" y="2776537"/>
                        <a:ext cx="2209800"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3518934778"/>
              </p:ext>
            </p:extLst>
          </p:nvPr>
        </p:nvGraphicFramePr>
        <p:xfrm>
          <a:off x="1128943" y="4419601"/>
          <a:ext cx="3152775" cy="823913"/>
        </p:xfrm>
        <a:graphic>
          <a:graphicData uri="http://schemas.openxmlformats.org/presentationml/2006/ole">
            <mc:AlternateContent xmlns:mc="http://schemas.openxmlformats.org/markup-compatibility/2006">
              <mc:Choice xmlns:v="urn:schemas-microsoft-com:vml" Requires="v">
                <p:oleObj spid="_x0000_s455746" name="Equation" r:id="rId6" imgW="1066800" imgH="279400" progId="Equation.3">
                  <p:embed/>
                </p:oleObj>
              </mc:Choice>
              <mc:Fallback>
                <p:oleObj name="Equation" r:id="rId6" imgW="1066800" imgH="279400" progId="Equation.3">
                  <p:embed/>
                  <p:pic>
                    <p:nvPicPr>
                      <p:cNvPr id="0" name=""/>
                      <p:cNvPicPr>
                        <a:picLocks noChangeAspect="1" noChangeArrowheads="1"/>
                      </p:cNvPicPr>
                      <p:nvPr/>
                    </p:nvPicPr>
                    <p:blipFill>
                      <a:blip r:embed="rId7"/>
                      <a:srcRect/>
                      <a:stretch>
                        <a:fillRect/>
                      </a:stretch>
                    </p:blipFill>
                    <p:spPr bwMode="auto">
                      <a:xfrm>
                        <a:off x="1128943" y="4419601"/>
                        <a:ext cx="3152775"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2716711229"/>
              </p:ext>
            </p:extLst>
          </p:nvPr>
        </p:nvGraphicFramePr>
        <p:xfrm>
          <a:off x="1128943" y="5243514"/>
          <a:ext cx="3219881" cy="736600"/>
        </p:xfrm>
        <a:graphic>
          <a:graphicData uri="http://schemas.openxmlformats.org/presentationml/2006/ole">
            <mc:AlternateContent xmlns:mc="http://schemas.openxmlformats.org/markup-compatibility/2006">
              <mc:Choice xmlns:v="urn:schemas-microsoft-com:vml" Requires="v">
                <p:oleObj spid="_x0000_s455747" name="Equation" r:id="rId8" imgW="1104840" imgH="253800" progId="Equation.3">
                  <p:embed/>
                </p:oleObj>
              </mc:Choice>
              <mc:Fallback>
                <p:oleObj name="Equation" r:id="rId8" imgW="110484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943" y="5243514"/>
                        <a:ext cx="3219881" cy="736600"/>
                      </a:xfrm>
                      <a:prstGeom prst="rect">
                        <a:avLst/>
                      </a:prstGeom>
                      <a:noFill/>
                      <a:ln>
                        <a:noFill/>
                      </a:ln>
                      <a:effectLst/>
                    </p:spPr>
                  </p:pic>
                </p:oleObj>
              </mc:Fallback>
            </mc:AlternateContent>
          </a:graphicData>
        </a:graphic>
      </p:graphicFrame>
      <p:sp>
        <p:nvSpPr>
          <p:cNvPr id="10" name="Rectangle 9"/>
          <p:cNvSpPr>
            <a:spLocks noChangeArrowheads="1"/>
          </p:cNvSpPr>
          <p:nvPr/>
        </p:nvSpPr>
        <p:spPr bwMode="auto">
          <a:xfrm>
            <a:off x="4584700" y="4845969"/>
            <a:ext cx="2070100" cy="39754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0488" tIns="44450" rIns="90488" bIns="44450">
            <a:spAutoFit/>
          </a:bodyPr>
          <a:lstStyle/>
          <a:p>
            <a:pPr eaLnBrk="0" hangingPunct="0"/>
            <a:r>
              <a:rPr lang="en-US" sz="2000" dirty="0" smtClean="0"/>
              <a:t>Mean y = 286.5</a:t>
            </a:r>
            <a:endParaRPr lang="en-US" sz="2000" baseline="-25000" dirty="0"/>
          </a:p>
        </p:txBody>
      </p:sp>
      <p:cxnSp>
        <p:nvCxnSpPr>
          <p:cNvPr id="11" name="Straight Arrow Connector 10"/>
          <p:cNvCxnSpPr>
            <a:stCxn id="10" idx="1"/>
          </p:cNvCxnSpPr>
          <p:nvPr/>
        </p:nvCxnSpPr>
        <p:spPr>
          <a:xfrm flipH="1" flipV="1">
            <a:off x="3873500" y="4953000"/>
            <a:ext cx="711200" cy="917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2" name="Group 2"/>
          <p:cNvGraphicFramePr>
            <a:graphicFrameLocks noGrp="1"/>
          </p:cNvGraphicFramePr>
          <p:nvPr>
            <p:extLst>
              <p:ext uri="{D42A27DB-BD31-4B8C-83A1-F6EECF244321}">
                <p14:modId xmlns:p14="http://schemas.microsoft.com/office/powerpoint/2010/main" val="892555185"/>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3846469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76793604"/>
              </p:ext>
            </p:extLst>
          </p:nvPr>
        </p:nvGraphicFramePr>
        <p:xfrm>
          <a:off x="954132" y="2807016"/>
          <a:ext cx="2166938" cy="1338262"/>
        </p:xfrm>
        <a:graphic>
          <a:graphicData uri="http://schemas.openxmlformats.org/presentationml/2006/ole">
            <mc:AlternateContent xmlns:mc="http://schemas.openxmlformats.org/markup-compatibility/2006">
              <mc:Choice xmlns:v="urn:schemas-microsoft-com:vml" Requires="v">
                <p:oleObj spid="_x0000_s452673" name="Equation" r:id="rId4" imgW="635000" imgH="393700" progId="Equation.3">
                  <p:embed/>
                </p:oleObj>
              </mc:Choice>
              <mc:Fallback>
                <p:oleObj name="Equation" r:id="rId4" imgW="635000" imgH="393700" progId="Equation.3">
                  <p:embed/>
                  <p:pic>
                    <p:nvPicPr>
                      <p:cNvPr id="0" name=""/>
                      <p:cNvPicPr>
                        <a:picLocks noChangeAspect="1" noChangeArrowheads="1"/>
                      </p:cNvPicPr>
                      <p:nvPr/>
                    </p:nvPicPr>
                    <p:blipFill>
                      <a:blip r:embed="rId5"/>
                      <a:srcRect/>
                      <a:stretch>
                        <a:fillRect/>
                      </a:stretch>
                    </p:blipFill>
                    <p:spPr bwMode="auto">
                      <a:xfrm>
                        <a:off x="954132" y="2807016"/>
                        <a:ext cx="2166938"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361671617"/>
              </p:ext>
            </p:extLst>
          </p:nvPr>
        </p:nvGraphicFramePr>
        <p:xfrm>
          <a:off x="847725" y="4432300"/>
          <a:ext cx="5105400" cy="823913"/>
        </p:xfrm>
        <a:graphic>
          <a:graphicData uri="http://schemas.openxmlformats.org/presentationml/2006/ole">
            <mc:AlternateContent xmlns:mc="http://schemas.openxmlformats.org/markup-compatibility/2006">
              <mc:Choice xmlns:v="urn:schemas-microsoft-com:vml" Requires="v">
                <p:oleObj spid="_x0000_s452674" name="Equation" r:id="rId6" imgW="1727200" imgH="279400" progId="Equation.3">
                  <p:embed/>
                </p:oleObj>
              </mc:Choice>
              <mc:Fallback>
                <p:oleObj name="Equation" r:id="rId6" imgW="1727200" imgH="279400" progId="Equation.3">
                  <p:embed/>
                  <p:pic>
                    <p:nvPicPr>
                      <p:cNvPr id="0" name=""/>
                      <p:cNvPicPr>
                        <a:picLocks noChangeAspect="1" noChangeArrowheads="1"/>
                      </p:cNvPicPr>
                      <p:nvPr/>
                    </p:nvPicPr>
                    <p:blipFill>
                      <a:blip r:embed="rId7"/>
                      <a:srcRect/>
                      <a:stretch>
                        <a:fillRect/>
                      </a:stretch>
                    </p:blipFill>
                    <p:spPr bwMode="auto">
                      <a:xfrm>
                        <a:off x="847725" y="4432300"/>
                        <a:ext cx="5105400"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1123172852"/>
              </p:ext>
            </p:extLst>
          </p:nvPr>
        </p:nvGraphicFramePr>
        <p:xfrm>
          <a:off x="842963" y="5207000"/>
          <a:ext cx="5070475" cy="811213"/>
        </p:xfrm>
        <a:graphic>
          <a:graphicData uri="http://schemas.openxmlformats.org/presentationml/2006/ole">
            <mc:AlternateContent xmlns:mc="http://schemas.openxmlformats.org/markup-compatibility/2006">
              <mc:Choice xmlns:v="urn:schemas-microsoft-com:vml" Requires="v">
                <p:oleObj spid="_x0000_s452675" name="Equation" r:id="rId8" imgW="1739900" imgH="279400" progId="Equation.3">
                  <p:embed/>
                </p:oleObj>
              </mc:Choice>
              <mc:Fallback>
                <p:oleObj name="Equation" r:id="rId8" imgW="1739900" imgH="279400" progId="Equation.3">
                  <p:embed/>
                  <p:pic>
                    <p:nvPicPr>
                      <p:cNvPr id="0" name=""/>
                      <p:cNvPicPr>
                        <a:picLocks noChangeAspect="1" noChangeArrowheads="1"/>
                      </p:cNvPicPr>
                      <p:nvPr/>
                    </p:nvPicPr>
                    <p:blipFill>
                      <a:blip r:embed="rId9"/>
                      <a:srcRect/>
                      <a:stretch>
                        <a:fillRect/>
                      </a:stretch>
                    </p:blipFill>
                    <p:spPr bwMode="auto">
                      <a:xfrm>
                        <a:off x="842963" y="5207000"/>
                        <a:ext cx="5070475" cy="811213"/>
                      </a:xfrm>
                      <a:prstGeom prst="rect">
                        <a:avLst/>
                      </a:prstGeom>
                      <a:noFill/>
                      <a:ln>
                        <a:noFill/>
                      </a:ln>
                      <a:effectLst/>
                    </p:spPr>
                  </p:pic>
                </p:oleObj>
              </mc:Fallback>
            </mc:AlternateContent>
          </a:graphicData>
        </a:graphic>
      </p:graphicFrame>
      <p:graphicFrame>
        <p:nvGraphicFramePr>
          <p:cNvPr id="12" name="Group 2"/>
          <p:cNvGraphicFramePr>
            <a:graphicFrameLocks noGrp="1"/>
          </p:cNvGraphicFramePr>
          <p:nvPr>
            <p:extLst>
              <p:ext uri="{D42A27DB-BD31-4B8C-83A1-F6EECF244321}">
                <p14:modId xmlns:p14="http://schemas.microsoft.com/office/powerpoint/2010/main" val="892555185"/>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557727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81562"/>
            <a:ext cx="6280441" cy="990107"/>
          </a:xfrm>
        </p:spPr>
        <p:txBody>
          <a:bodyPr/>
          <a:lstStyle/>
          <a:p>
            <a:r>
              <a:rPr lang="en-US" dirty="0"/>
              <a:t>Scatter Plots and Correlation</a:t>
            </a:r>
          </a:p>
        </p:txBody>
      </p:sp>
      <p:sp>
        <p:nvSpPr>
          <p:cNvPr id="7171" name="Rectangle 3"/>
          <p:cNvSpPr>
            <a:spLocks noGrp="1" noChangeArrowheads="1"/>
          </p:cNvSpPr>
          <p:nvPr>
            <p:ph idx="1"/>
          </p:nvPr>
        </p:nvSpPr>
        <p:spPr>
          <a:xfrm>
            <a:off x="1128942" y="1288353"/>
            <a:ext cx="7761057" cy="4379976"/>
          </a:xfrm>
        </p:spPr>
        <p:txBody>
          <a:bodyPr/>
          <a:lstStyle/>
          <a:p>
            <a:pPr marL="0" indent="0" defTabSz="852488">
              <a:spcBef>
                <a:spcPct val="40000"/>
              </a:spcBef>
              <a:buNone/>
            </a:pPr>
            <a:r>
              <a:rPr lang="en-US" dirty="0"/>
              <a:t>A </a:t>
            </a:r>
            <a:r>
              <a:rPr lang="en-US" dirty="0">
                <a:solidFill>
                  <a:schemeClr val="folHlink"/>
                </a:solidFill>
              </a:rPr>
              <a:t>scatter plot</a:t>
            </a:r>
            <a:r>
              <a:rPr lang="en-US" dirty="0"/>
              <a:t> </a:t>
            </a:r>
            <a:r>
              <a:rPr lang="en-US" dirty="0" smtClean="0"/>
              <a:t>&amp; </a:t>
            </a:r>
            <a:r>
              <a:rPr lang="en-US" dirty="0" smtClean="0">
                <a:solidFill>
                  <a:schemeClr val="folHlink"/>
                </a:solidFill>
              </a:rPr>
              <a:t>correlation</a:t>
            </a:r>
            <a:r>
              <a:rPr lang="en-US" dirty="0" smtClean="0"/>
              <a:t> </a:t>
            </a:r>
            <a:r>
              <a:rPr lang="en-US" dirty="0"/>
              <a:t>analysis </a:t>
            </a:r>
            <a:r>
              <a:rPr lang="en-US" dirty="0" smtClean="0"/>
              <a:t>are measures of association </a:t>
            </a:r>
            <a:r>
              <a:rPr lang="en-US" dirty="0"/>
              <a:t>(</a:t>
            </a:r>
            <a:r>
              <a:rPr lang="en-US" i="1" dirty="0"/>
              <a:t>linear</a:t>
            </a:r>
            <a:r>
              <a:rPr lang="en-US" dirty="0"/>
              <a:t> relationship) between two </a:t>
            </a:r>
            <a:r>
              <a:rPr lang="en-US" dirty="0" smtClean="0"/>
              <a:t>variables</a:t>
            </a:r>
          </a:p>
          <a:p>
            <a:pPr lvl="1"/>
            <a:r>
              <a:rPr lang="en-US" dirty="0" smtClean="0"/>
              <a:t>These </a:t>
            </a:r>
            <a:r>
              <a:rPr lang="en-US" dirty="0"/>
              <a:t>variables change together</a:t>
            </a:r>
          </a:p>
          <a:p>
            <a:pPr lvl="1"/>
            <a:r>
              <a:rPr lang="en-US" dirty="0"/>
              <a:t>Usually scale (interval or ratio) </a:t>
            </a:r>
            <a:r>
              <a:rPr lang="en-US" dirty="0" smtClean="0"/>
              <a:t>variables</a:t>
            </a:r>
          </a:p>
          <a:p>
            <a:pPr marL="0" indent="0" defTabSz="852488">
              <a:spcBef>
                <a:spcPct val="40000"/>
              </a:spcBef>
              <a:buNone/>
            </a:pPr>
            <a:endParaRPr lang="en-US" dirty="0" smtClean="0"/>
          </a:p>
        </p:txBody>
      </p:sp>
    </p:spTree>
    <p:extLst>
      <p:ext uri="{BB962C8B-B14F-4D97-AF65-F5344CB8AC3E}">
        <p14:creationId xmlns:p14="http://schemas.microsoft.com/office/powerpoint/2010/main" val="571383902"/>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smtClean="0"/>
              <a:t>Simple Linear Regression Analysis</a:t>
            </a:r>
            <a:endParaRPr lang="en-US"/>
          </a:p>
        </p:txBody>
      </p:sp>
      <p:sp>
        <p:nvSpPr>
          <p:cNvPr id="407555" name="Rectangle 3"/>
          <p:cNvSpPr>
            <a:spLocks noGrp="1" noChangeArrowheads="1"/>
          </p:cNvSpPr>
          <p:nvPr>
            <p:ph idx="1"/>
          </p:nvPr>
        </p:nvSpPr>
        <p:spPr/>
        <p:txBody>
          <a:bodyPr/>
          <a:lstStyle/>
          <a:p>
            <a:pPr marL="0" indent="0">
              <a:buNone/>
            </a:pPr>
            <a:r>
              <a:rPr lang="en-US" dirty="0" smtClean="0"/>
              <a:t>COEFFICIENT OF DETERMINATION (R</a:t>
            </a:r>
            <a:r>
              <a:rPr lang="en-US" baseline="30000" dirty="0" smtClean="0"/>
              <a:t>2</a:t>
            </a:r>
            <a:r>
              <a:rPr lang="en-US" dirty="0" smtClean="0"/>
              <a:t>)</a:t>
            </a:r>
          </a:p>
          <a:p>
            <a:pPr marL="0" indent="0">
              <a:buNone/>
            </a:pPr>
            <a:endParaRPr lang="en-US" dirty="0"/>
          </a:p>
          <a:p>
            <a:pPr marL="0" indent="0">
              <a:buNone/>
            </a:pPr>
            <a:r>
              <a:rPr lang="en-US" dirty="0" smtClean="0"/>
              <a:t>																					</a:t>
            </a:r>
          </a:p>
          <a:p>
            <a:pPr marL="0" indent="0">
              <a:buNone/>
            </a:pPr>
            <a:endParaRPr lang="en-US" dirty="0"/>
          </a:p>
        </p:txBody>
      </p:sp>
      <p:graphicFrame>
        <p:nvGraphicFramePr>
          <p:cNvPr id="407556" name="Object 4"/>
          <p:cNvGraphicFramePr>
            <a:graphicFrameLocks noChangeAspect="1"/>
          </p:cNvGraphicFramePr>
          <p:nvPr>
            <p:extLst>
              <p:ext uri="{D42A27DB-BD31-4B8C-83A1-F6EECF244321}">
                <p14:modId xmlns:p14="http://schemas.microsoft.com/office/powerpoint/2010/main" val="3334250058"/>
              </p:ext>
            </p:extLst>
          </p:nvPr>
        </p:nvGraphicFramePr>
        <p:xfrm>
          <a:off x="954132" y="2776538"/>
          <a:ext cx="3467100" cy="1338262"/>
        </p:xfrm>
        <a:graphic>
          <a:graphicData uri="http://schemas.openxmlformats.org/presentationml/2006/ole">
            <mc:AlternateContent xmlns:mc="http://schemas.openxmlformats.org/markup-compatibility/2006">
              <mc:Choice xmlns:v="urn:schemas-microsoft-com:vml" Requires="v">
                <p:oleObj spid="_x0000_s456766" name="Equation" r:id="rId4" imgW="1016000" imgH="393700" progId="Equation.3">
                  <p:embed/>
                </p:oleObj>
              </mc:Choice>
              <mc:Fallback>
                <p:oleObj name="Equation" r:id="rId4" imgW="1016000" imgH="393700" progId="Equation.3">
                  <p:embed/>
                  <p:pic>
                    <p:nvPicPr>
                      <p:cNvPr id="0" name=""/>
                      <p:cNvPicPr>
                        <a:picLocks noChangeAspect="1" noChangeArrowheads="1"/>
                      </p:cNvPicPr>
                      <p:nvPr/>
                    </p:nvPicPr>
                    <p:blipFill>
                      <a:blip r:embed="rId5"/>
                      <a:srcRect/>
                      <a:stretch>
                        <a:fillRect/>
                      </a:stretch>
                    </p:blipFill>
                    <p:spPr bwMode="auto">
                      <a:xfrm>
                        <a:off x="954132" y="2776538"/>
                        <a:ext cx="34671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679517677"/>
              </p:ext>
            </p:extLst>
          </p:nvPr>
        </p:nvGraphicFramePr>
        <p:xfrm>
          <a:off x="847725" y="4432300"/>
          <a:ext cx="5105400" cy="823913"/>
        </p:xfrm>
        <a:graphic>
          <a:graphicData uri="http://schemas.openxmlformats.org/presentationml/2006/ole">
            <mc:AlternateContent xmlns:mc="http://schemas.openxmlformats.org/markup-compatibility/2006">
              <mc:Choice xmlns:v="urn:schemas-microsoft-com:vml" Requires="v">
                <p:oleObj spid="_x0000_s456767" name="Equation" r:id="rId6" imgW="1727200" imgH="279400" progId="Equation.3">
                  <p:embed/>
                </p:oleObj>
              </mc:Choice>
              <mc:Fallback>
                <p:oleObj name="Equation" r:id="rId6" imgW="1727200" imgH="279400" progId="Equation.3">
                  <p:embed/>
                  <p:pic>
                    <p:nvPicPr>
                      <p:cNvPr id="0" name=""/>
                      <p:cNvPicPr>
                        <a:picLocks noChangeAspect="1" noChangeArrowheads="1"/>
                      </p:cNvPicPr>
                      <p:nvPr/>
                    </p:nvPicPr>
                    <p:blipFill>
                      <a:blip r:embed="rId7"/>
                      <a:srcRect/>
                      <a:stretch>
                        <a:fillRect/>
                      </a:stretch>
                    </p:blipFill>
                    <p:spPr bwMode="auto">
                      <a:xfrm>
                        <a:off x="847725" y="4432300"/>
                        <a:ext cx="5105400" cy="823913"/>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2389771988"/>
              </p:ext>
            </p:extLst>
          </p:nvPr>
        </p:nvGraphicFramePr>
        <p:xfrm>
          <a:off x="842963" y="5207000"/>
          <a:ext cx="5070475" cy="811213"/>
        </p:xfrm>
        <a:graphic>
          <a:graphicData uri="http://schemas.openxmlformats.org/presentationml/2006/ole">
            <mc:AlternateContent xmlns:mc="http://schemas.openxmlformats.org/markup-compatibility/2006">
              <mc:Choice xmlns:v="urn:schemas-microsoft-com:vml" Requires="v">
                <p:oleObj spid="_x0000_s456768" name="Equation" r:id="rId8" imgW="1739900" imgH="279400" progId="Equation.3">
                  <p:embed/>
                </p:oleObj>
              </mc:Choice>
              <mc:Fallback>
                <p:oleObj name="Equation" r:id="rId8" imgW="1739900" imgH="279400" progId="Equation.3">
                  <p:embed/>
                  <p:pic>
                    <p:nvPicPr>
                      <p:cNvPr id="0" name=""/>
                      <p:cNvPicPr>
                        <a:picLocks noChangeAspect="1" noChangeArrowheads="1"/>
                      </p:cNvPicPr>
                      <p:nvPr/>
                    </p:nvPicPr>
                    <p:blipFill>
                      <a:blip r:embed="rId9"/>
                      <a:srcRect/>
                      <a:stretch>
                        <a:fillRect/>
                      </a:stretch>
                    </p:blipFill>
                    <p:spPr bwMode="auto">
                      <a:xfrm>
                        <a:off x="842963" y="5207000"/>
                        <a:ext cx="5070475" cy="811213"/>
                      </a:xfrm>
                      <a:prstGeom prst="rect">
                        <a:avLst/>
                      </a:prstGeom>
                      <a:noFill/>
                      <a:ln>
                        <a:noFill/>
                      </a:ln>
                      <a:effectLst/>
                    </p:spPr>
                  </p:pic>
                </p:oleObj>
              </mc:Fallback>
            </mc:AlternateContent>
          </a:graphicData>
        </a:graphic>
      </p:graphicFrame>
      <p:graphicFrame>
        <p:nvGraphicFramePr>
          <p:cNvPr id="12" name="Group 2"/>
          <p:cNvGraphicFramePr>
            <a:graphicFrameLocks noGrp="1"/>
          </p:cNvGraphicFramePr>
          <p:nvPr>
            <p:extLst>
              <p:ext uri="{D42A27DB-BD31-4B8C-83A1-F6EECF244321}">
                <p14:modId xmlns:p14="http://schemas.microsoft.com/office/powerpoint/2010/main" val="2199915652"/>
              </p:ext>
            </p:extLst>
          </p:nvPr>
        </p:nvGraphicFramePr>
        <p:xfrm>
          <a:off x="6725288" y="2807016"/>
          <a:ext cx="2178687" cy="3225170"/>
        </p:xfrm>
        <a:graphic>
          <a:graphicData uri="http://schemas.openxmlformats.org/drawingml/2006/table">
            <a:tbl>
              <a:tblPr firstRow="1">
                <a:tableStyleId>{5C22544A-7EE6-4342-B048-85BDC9FD1C3A}</a:tableStyleId>
              </a:tblPr>
              <a:tblGrid>
                <a:gridCol w="726229"/>
                <a:gridCol w="726229"/>
                <a:gridCol w="726229"/>
              </a:tblGrid>
              <a:tr h="447675">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House Price in $1000s</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(y)</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Square Feet </a:t>
                      </a:r>
                    </a:p>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u="none" strike="noStrike" cap="none" normalizeH="0" baseline="0" dirty="0">
                          <a:ln>
                            <a:noFill/>
                          </a:ln>
                          <a:effectLst/>
                        </a:rPr>
                        <a:t>(x)</a:t>
                      </a:r>
                      <a:endParaRPr kumimoji="0" lang="en-US" sz="1000" b="0" i="0" u="none" strike="noStrike" cap="none" normalizeH="0" baseline="0" dirty="0">
                        <a:ln>
                          <a:noFill/>
                        </a:ln>
                        <a:solidFill>
                          <a:schemeClr val="tx1"/>
                        </a:solidFill>
                        <a:effectLst/>
                        <a:latin typeface="Arial" charset="0"/>
                        <a:ea typeface="ＭＳ Ｐゴシック" charset="0"/>
                      </a:endParaRPr>
                    </a:p>
                  </a:txBody>
                  <a:tcPr anchor="ctr" horzOverflow="overflow"/>
                </a:tc>
                <a:tc>
                  <a:txBody>
                    <a:bodyPr/>
                    <a:lstStyle/>
                    <a:p>
                      <a:pPr marL="0" marR="0" lvl="0" indent="0" algn="ctr" defTabSz="852488" rtl="0" eaLnBrk="1" fontAlgn="base" latinLnBrk="0" hangingPunct="1">
                        <a:lnSpc>
                          <a:spcPct val="80000"/>
                        </a:lnSpc>
                        <a:spcBef>
                          <a:spcPct val="20000"/>
                        </a:spcBef>
                        <a:spcAft>
                          <a:spcPct val="0"/>
                        </a:spcAft>
                        <a:buClrTx/>
                        <a:buSzTx/>
                        <a:buFontTx/>
                        <a:buNone/>
                        <a:tabLst/>
                      </a:pPr>
                      <a:r>
                        <a:rPr kumimoji="0" lang="en-US" sz="1000" b="0" i="0" u="none" strike="noStrike" cap="none" normalizeH="0" baseline="0" dirty="0" smtClean="0">
                          <a:ln>
                            <a:noFill/>
                          </a:ln>
                          <a:solidFill>
                            <a:schemeClr val="bg1"/>
                          </a:solidFill>
                          <a:effectLst/>
                          <a:latin typeface="Arial" charset="0"/>
                          <a:ea typeface="ＭＳ Ｐゴシック" charset="0"/>
                        </a:rPr>
                        <a:t>Predicted House Price </a:t>
                      </a:r>
                      <a:br>
                        <a:rPr kumimoji="0" lang="en-US" sz="1000" b="0" i="0" u="none" strike="noStrike" cap="none" normalizeH="0" baseline="0" dirty="0" smtClean="0">
                          <a:ln>
                            <a:noFill/>
                          </a:ln>
                          <a:solidFill>
                            <a:schemeClr val="bg1"/>
                          </a:solidFill>
                          <a:effectLst/>
                          <a:latin typeface="Arial" charset="0"/>
                          <a:ea typeface="ＭＳ Ｐゴシック" charset="0"/>
                        </a:rPr>
                      </a:br>
                      <a:r>
                        <a:rPr kumimoji="0" lang="en-US" sz="1000" b="0" i="0" u="none" strike="noStrike" cap="none" normalizeH="0" baseline="0" dirty="0" smtClean="0">
                          <a:ln>
                            <a:noFill/>
                          </a:ln>
                          <a:solidFill>
                            <a:schemeClr val="bg1"/>
                          </a:solidFill>
                          <a:effectLst/>
                          <a:latin typeface="Arial" charset="0"/>
                          <a:ea typeface="ＭＳ Ｐゴシック" charset="0"/>
                        </a:rPr>
                        <a:t>(</a:t>
                      </a:r>
                      <a:r>
                        <a:rPr lang="en-US" sz="1000" b="0" kern="1200" dirty="0" err="1" smtClean="0">
                          <a:solidFill>
                            <a:schemeClr val="lt1"/>
                          </a:solidFill>
                          <a:latin typeface="+mn-lt"/>
                          <a:ea typeface="+mn-ea"/>
                          <a:cs typeface="+mn-cs"/>
                        </a:rPr>
                        <a:t>ŷ</a:t>
                      </a:r>
                      <a:r>
                        <a:rPr lang="en-US" sz="1000" b="0" kern="1200" dirty="0" smtClean="0">
                          <a:solidFill>
                            <a:schemeClr val="lt1"/>
                          </a:solidFill>
                          <a:latin typeface="+mn-lt"/>
                          <a:ea typeface="+mn-ea"/>
                          <a:cs typeface="+mn-cs"/>
                        </a:rPr>
                        <a:t>)</a:t>
                      </a:r>
                      <a:endParaRPr kumimoji="0" lang="en-US" sz="1000" b="0" i="0" u="none" strike="noStrike" cap="none" normalizeH="0" baseline="0" dirty="0" smtClean="0">
                        <a:ln>
                          <a:noFill/>
                        </a:ln>
                        <a:solidFill>
                          <a:schemeClr val="bg1"/>
                        </a:solidFill>
                        <a:effectLst/>
                        <a:latin typeface="Arial" charset="0"/>
                        <a:ea typeface="ＭＳ Ｐゴシック" charset="0"/>
                      </a:endParaRPr>
                    </a:p>
                  </a:txBody>
                  <a:tcPr anchor="ctr" horzOverflow="overflow"/>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251.97</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312</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1600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273.93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279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308</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1875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304.125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199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1100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219.03</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1550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268.44</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405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2350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a:solidFill>
                            <a:srgbClr val="000000"/>
                          </a:solidFill>
                          <a:effectLst/>
                          <a:latin typeface="Calibri"/>
                        </a:rPr>
                        <a:t>356.28</a:t>
                      </a: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324</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2450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367.26</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319</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1425</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254.715</a:t>
                      </a:r>
                      <a:endParaRPr lang="en-US" sz="1000" b="0" i="0" u="none" strike="noStrike" dirty="0">
                        <a:solidFill>
                          <a:srgbClr val="000000"/>
                        </a:solidFill>
                        <a:effectLst/>
                        <a:latin typeface="Calibri"/>
                      </a:endParaRPr>
                    </a:p>
                  </a:txBody>
                  <a:tcPr marL="12700" marR="12700" marT="12700" marB="0" anchor="ctr"/>
                </a:tc>
              </a:tr>
              <a:tr h="252413">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a:ln>
                            <a:noFill/>
                          </a:ln>
                          <a:effectLst/>
                        </a:rPr>
                        <a:t>255</a:t>
                      </a:r>
                      <a:endParaRPr kumimoji="0" lang="en-US" sz="1000" b="0" i="0" u="none" strike="noStrike" cap="none" normalizeH="0" baseline="0">
                        <a:ln>
                          <a:noFill/>
                        </a:ln>
                        <a:solidFill>
                          <a:schemeClr val="tx1"/>
                        </a:solidFill>
                        <a:effectLst/>
                        <a:latin typeface="Arial" charset="0"/>
                        <a:ea typeface="ＭＳ Ｐゴシック" charset="0"/>
                      </a:endParaRPr>
                    </a:p>
                  </a:txBody>
                  <a:tcPr horzOverflow="overflow"/>
                </a:tc>
                <a:tc>
                  <a:txBody>
                    <a:bodyPr/>
                    <a:lstStyle/>
                    <a:p>
                      <a:pPr marL="0" marR="0" lvl="0" indent="0" algn="ctr" defTabSz="852488" rtl="0" eaLnBrk="1" fontAlgn="base" latinLnBrk="0" hangingPunct="1">
                        <a:lnSpc>
                          <a:spcPct val="100000"/>
                        </a:lnSpc>
                        <a:spcBef>
                          <a:spcPct val="20000"/>
                        </a:spcBef>
                        <a:spcAft>
                          <a:spcPct val="0"/>
                        </a:spcAft>
                        <a:buClrTx/>
                        <a:buSzTx/>
                        <a:buFontTx/>
                        <a:buNone/>
                        <a:tabLst/>
                      </a:pPr>
                      <a:r>
                        <a:rPr kumimoji="0" lang="en-US" sz="1000" u="none" strike="noStrike" cap="none" normalizeH="0" baseline="0" dirty="0">
                          <a:ln>
                            <a:noFill/>
                          </a:ln>
                          <a:effectLst/>
                        </a:rPr>
                        <a:t>1700</a:t>
                      </a:r>
                      <a:endParaRPr kumimoji="0" lang="en-US" sz="1000" b="0" i="0" u="none" strike="noStrike" cap="none" normalizeH="0" baseline="0" dirty="0">
                        <a:ln>
                          <a:noFill/>
                        </a:ln>
                        <a:solidFill>
                          <a:schemeClr val="tx1"/>
                        </a:solidFill>
                        <a:effectLst/>
                        <a:latin typeface="Arial" charset="0"/>
                        <a:ea typeface="ＭＳ Ｐゴシック" charset="0"/>
                      </a:endParaRPr>
                    </a:p>
                  </a:txBody>
                  <a:tcPr horzOverflow="overflow"/>
                </a:tc>
                <a:tc>
                  <a:txBody>
                    <a:bodyPr/>
                    <a:lstStyle/>
                    <a:p>
                      <a:pPr algn="ctr" fontAlgn="b"/>
                      <a:r>
                        <a:rPr lang="en-US" sz="1000" b="0" i="0" u="none" strike="noStrike" dirty="0" smtClean="0">
                          <a:solidFill>
                            <a:srgbClr val="000000"/>
                          </a:solidFill>
                          <a:effectLst/>
                          <a:latin typeface="Calibri"/>
                        </a:rPr>
                        <a:t>284.91</a:t>
                      </a:r>
                      <a:endParaRPr lang="en-US" sz="1000" b="0" i="0" u="none" strike="noStrike" dirty="0">
                        <a:solidFill>
                          <a:srgbClr val="000000"/>
                        </a:solidFill>
                        <a:effectLst/>
                        <a:latin typeface="Calibri"/>
                      </a:endParaRPr>
                    </a:p>
                  </a:txBody>
                  <a:tcPr marL="12700" marR="12700" marT="12700" marB="0" anchor="ctr"/>
                </a:tc>
              </a:tr>
            </a:tbl>
          </a:graphicData>
        </a:graphic>
      </p:graphicFrame>
    </p:spTree>
    <p:extLst>
      <p:ext uri="{BB962C8B-B14F-4D97-AF65-F5344CB8AC3E}">
        <p14:creationId xmlns:p14="http://schemas.microsoft.com/office/powerpoint/2010/main" val="4129813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09800" y="2514600"/>
          <a:ext cx="4876800" cy="3314700"/>
        </p:xfrm>
        <a:graphic>
          <a:graphicData uri="http://schemas.openxmlformats.org/presentationml/2006/ole">
            <mc:AlternateContent xmlns:mc="http://schemas.openxmlformats.org/markup-compatibility/2006">
              <mc:Choice xmlns:v="urn:schemas-microsoft-com:vml" Requires="v">
                <p:oleObj spid="_x0000_s466953" name="Chart" r:id="rId4" imgW="5562600" imgH="3781552" progId="Excel.Chart.8">
                  <p:embed/>
                </p:oleObj>
              </mc:Choice>
              <mc:Fallback>
                <p:oleObj name="Chart" r:id="rId4" imgW="5562600" imgH="378155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514600"/>
                        <a:ext cx="4876800" cy="33147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a:solidFill>
                              <a:srgbClr val="CCFF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6867" name="Rectangle 3"/>
          <p:cNvSpPr>
            <a:spLocks noChangeArrowheads="1"/>
          </p:cNvSpPr>
          <p:nvPr/>
        </p:nvSpPr>
        <p:spPr bwMode="auto">
          <a:xfrm>
            <a:off x="1828800" y="5715000"/>
            <a:ext cx="6019800" cy="6858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en-US"/>
          </a:p>
        </p:txBody>
      </p:sp>
      <p:sp>
        <p:nvSpPr>
          <p:cNvPr id="36868" name="Rectangle 4"/>
          <p:cNvSpPr>
            <a:spLocks noGrp="1" noChangeArrowheads="1"/>
          </p:cNvSpPr>
          <p:nvPr>
            <p:ph type="title"/>
          </p:nvPr>
        </p:nvSpPr>
        <p:spPr/>
        <p:txBody>
          <a:bodyPr/>
          <a:lstStyle/>
          <a:p>
            <a:r>
              <a:rPr lang="en-US"/>
              <a:t>Graphical Presentation</a:t>
            </a:r>
          </a:p>
        </p:txBody>
      </p:sp>
      <p:sp>
        <p:nvSpPr>
          <p:cNvPr id="36869" name="Rectangle 5"/>
          <p:cNvSpPr>
            <a:spLocks noGrp="1" noChangeArrowheads="1"/>
          </p:cNvSpPr>
          <p:nvPr>
            <p:ph idx="1"/>
          </p:nvPr>
        </p:nvSpPr>
        <p:spPr>
          <a:xfrm>
            <a:off x="1128942" y="1847153"/>
            <a:ext cx="8015058" cy="4379976"/>
          </a:xfrm>
        </p:spPr>
        <p:txBody>
          <a:bodyPr/>
          <a:lstStyle/>
          <a:p>
            <a:pPr marL="0" indent="0">
              <a:buNone/>
            </a:pPr>
            <a:r>
              <a:rPr lang="en-US" dirty="0"/>
              <a:t>House price model:  </a:t>
            </a:r>
            <a:r>
              <a:rPr lang="en-US" dirty="0" smtClean="0"/>
              <a:t>scatter </a:t>
            </a:r>
            <a:r>
              <a:rPr lang="en-US" dirty="0"/>
              <a:t>plot and regression line</a:t>
            </a:r>
          </a:p>
        </p:txBody>
      </p:sp>
      <p:graphicFrame>
        <p:nvGraphicFramePr>
          <p:cNvPr id="36870" name="Object 6"/>
          <p:cNvGraphicFramePr>
            <a:graphicFrameLocks noChangeAspect="1"/>
          </p:cNvGraphicFramePr>
          <p:nvPr/>
        </p:nvGraphicFramePr>
        <p:xfrm>
          <a:off x="1981200" y="5943600"/>
          <a:ext cx="5735638" cy="365125"/>
        </p:xfrm>
        <a:graphic>
          <a:graphicData uri="http://schemas.openxmlformats.org/presentationml/2006/ole">
            <mc:AlternateContent xmlns:mc="http://schemas.openxmlformats.org/markup-compatibility/2006">
              <mc:Choice xmlns:v="urn:schemas-microsoft-com:vml" Requires="v">
                <p:oleObj spid="_x0000_s466954" name="Equation" r:id="rId6" imgW="3200400" imgH="203040" progId="Equation.3">
                  <p:embed/>
                </p:oleObj>
              </mc:Choice>
              <mc:Fallback>
                <p:oleObj name="Equation" r:id="rId6" imgW="32004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943600"/>
                        <a:ext cx="5735638" cy="365125"/>
                      </a:xfrm>
                      <a:prstGeom prst="rect">
                        <a:avLst/>
                      </a:prstGeom>
                      <a:noFill/>
                      <a:ln>
                        <a:noFill/>
                      </a:ln>
                      <a:effectLst/>
                      <a:extLst>
                        <a:ext uri="{909E8E84-426E-40dd-AFC4-6F175D3DCCD1}">
                          <a14:hiddenFill xmlns:a14="http://schemas.microsoft.com/office/drawing/2010/main">
                            <a:solidFill>
                              <a:srgbClr val="FFD5D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6871" name="Line 7"/>
          <p:cNvSpPr>
            <a:spLocks noChangeShapeType="1"/>
          </p:cNvSpPr>
          <p:nvPr/>
        </p:nvSpPr>
        <p:spPr bwMode="auto">
          <a:xfrm flipH="1">
            <a:off x="2819400" y="38862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2" name="Freeform 8"/>
          <p:cNvSpPr>
            <a:spLocks/>
          </p:cNvSpPr>
          <p:nvPr/>
        </p:nvSpPr>
        <p:spPr bwMode="auto">
          <a:xfrm>
            <a:off x="2438400" y="5867400"/>
            <a:ext cx="628650" cy="85725"/>
          </a:xfrm>
          <a:custGeom>
            <a:avLst/>
            <a:gdLst>
              <a:gd name="T0" fmla="*/ 0 w 396"/>
              <a:gd name="T1" fmla="*/ 48 h 54"/>
              <a:gd name="T2" fmla="*/ 204 w 396"/>
              <a:gd name="T3" fmla="*/ 0 h 54"/>
              <a:gd name="T4" fmla="*/ 396 w 396"/>
              <a:gd name="T5" fmla="*/ 54 h 54"/>
            </a:gdLst>
            <a:ahLst/>
            <a:cxnLst>
              <a:cxn ang="0">
                <a:pos x="T0" y="T1"/>
              </a:cxn>
              <a:cxn ang="0">
                <a:pos x="T2" y="T3"/>
              </a:cxn>
              <a:cxn ang="0">
                <a:pos x="T4" y="T5"/>
              </a:cxn>
            </a:cxnLst>
            <a:rect l="0" t="0" r="r" b="b"/>
            <a:pathLst>
              <a:path w="396" h="54">
                <a:moveTo>
                  <a:pt x="0" y="48"/>
                </a:moveTo>
                <a:lnTo>
                  <a:pt x="204" y="0"/>
                </a:lnTo>
                <a:lnTo>
                  <a:pt x="396" y="54"/>
                </a:lnTo>
              </a:path>
            </a:pathLst>
          </a:custGeom>
          <a:noFill/>
          <a:ln w="9525" cap="flat" cmpd="sng">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lstStyle/>
          <a:p>
            <a:endParaRPr lang="en-US"/>
          </a:p>
        </p:txBody>
      </p:sp>
      <p:sp>
        <p:nvSpPr>
          <p:cNvPr id="36873" name="Rectangle 9"/>
          <p:cNvSpPr>
            <a:spLocks noChangeArrowheads="1"/>
          </p:cNvSpPr>
          <p:nvPr/>
        </p:nvSpPr>
        <p:spPr bwMode="auto">
          <a:xfrm>
            <a:off x="7031038" y="3381744"/>
            <a:ext cx="1719368" cy="1013098"/>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90488" tIns="44450" rIns="90488" bIns="44450">
            <a:spAutoFit/>
          </a:bodyPr>
          <a:lstStyle/>
          <a:p>
            <a:pPr eaLnBrk="0" hangingPunct="0"/>
            <a:r>
              <a:rPr lang="en-US" sz="2000" dirty="0" smtClean="0"/>
              <a:t>Unexplained variation makes R</a:t>
            </a:r>
            <a:r>
              <a:rPr lang="en-US" sz="2000" baseline="30000" dirty="0" smtClean="0"/>
              <a:t>2</a:t>
            </a:r>
            <a:r>
              <a:rPr lang="en-US" sz="2000" dirty="0" smtClean="0"/>
              <a:t> .581</a:t>
            </a:r>
            <a:endParaRPr lang="en-US" sz="2000" baseline="-25000" dirty="0"/>
          </a:p>
        </p:txBody>
      </p:sp>
      <p:sp>
        <p:nvSpPr>
          <p:cNvPr id="36874" name="Rectangle 10"/>
          <p:cNvSpPr>
            <a:spLocks noChangeArrowheads="1"/>
          </p:cNvSpPr>
          <p:nvPr/>
        </p:nvSpPr>
        <p:spPr bwMode="auto">
          <a:xfrm>
            <a:off x="1066800" y="4724400"/>
            <a:ext cx="1219200" cy="687388"/>
          </a:xfrm>
          <a:prstGeom prst="rect">
            <a:avLst/>
          </a:prstGeom>
          <a:noFill/>
          <a:ln w="190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50000"/>
              </a:spcBef>
            </a:pPr>
            <a:r>
              <a:rPr lang="en-US" sz="2000"/>
              <a:t>Intercept </a:t>
            </a:r>
          </a:p>
          <a:p>
            <a:pPr eaLnBrk="0" hangingPunct="0">
              <a:lnSpc>
                <a:spcPct val="40000"/>
              </a:lnSpc>
              <a:spcBef>
                <a:spcPct val="50000"/>
              </a:spcBef>
            </a:pPr>
            <a:r>
              <a:rPr lang="en-US" sz="2000"/>
              <a:t>= 98.248  </a:t>
            </a:r>
          </a:p>
        </p:txBody>
      </p:sp>
      <p:sp>
        <p:nvSpPr>
          <p:cNvPr id="36875" name="Line 11"/>
          <p:cNvSpPr>
            <a:spLocks noChangeShapeType="1"/>
          </p:cNvSpPr>
          <p:nvPr/>
        </p:nvSpPr>
        <p:spPr bwMode="auto">
          <a:xfrm flipH="1">
            <a:off x="6019800" y="2438400"/>
            <a:ext cx="1676400" cy="762000"/>
          </a:xfrm>
          <a:prstGeom prst="line">
            <a:avLst/>
          </a:prstGeom>
          <a:noFill/>
          <a:ln w="127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36876" name="Freeform 12"/>
          <p:cNvSpPr>
            <a:spLocks/>
          </p:cNvSpPr>
          <p:nvPr/>
        </p:nvSpPr>
        <p:spPr bwMode="auto">
          <a:xfrm>
            <a:off x="5915424" y="3413295"/>
            <a:ext cx="1060184"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square">
            <a:spAutoFit/>
          </a:bodyPr>
          <a:lstStyle/>
          <a:p>
            <a:endParaRPr lang="en-US"/>
          </a:p>
        </p:txBody>
      </p:sp>
      <p:sp>
        <p:nvSpPr>
          <p:cNvPr id="36877" name="Freeform 13"/>
          <p:cNvSpPr>
            <a:spLocks/>
          </p:cNvSpPr>
          <p:nvPr/>
        </p:nvSpPr>
        <p:spPr bwMode="auto">
          <a:xfrm>
            <a:off x="2286000" y="4572000"/>
            <a:ext cx="762000" cy="635000"/>
          </a:xfrm>
          <a:custGeom>
            <a:avLst/>
            <a:gdLst>
              <a:gd name="T0" fmla="*/ 0 w 480"/>
              <a:gd name="T1" fmla="*/ 384 h 400"/>
              <a:gd name="T2" fmla="*/ 384 w 480"/>
              <a:gd name="T3" fmla="*/ 336 h 400"/>
              <a:gd name="T4" fmla="*/ 480 w 480"/>
              <a:gd name="T5" fmla="*/ 0 h 400"/>
            </a:gdLst>
            <a:ahLst/>
            <a:cxnLst>
              <a:cxn ang="0">
                <a:pos x="T0" y="T1"/>
              </a:cxn>
              <a:cxn ang="0">
                <a:pos x="T2" y="T3"/>
              </a:cxn>
              <a:cxn ang="0">
                <a:pos x="T4" y="T5"/>
              </a:cxn>
            </a:cxnLst>
            <a:rect l="0" t="0" r="r" b="b"/>
            <a:pathLst>
              <a:path w="480" h="400">
                <a:moveTo>
                  <a:pt x="0" y="384"/>
                </a:moveTo>
                <a:cubicBezTo>
                  <a:pt x="152" y="392"/>
                  <a:pt x="304" y="400"/>
                  <a:pt x="384" y="336"/>
                </a:cubicBezTo>
                <a:cubicBezTo>
                  <a:pt x="464" y="272"/>
                  <a:pt x="464" y="56"/>
                  <a:pt x="480" y="0"/>
                </a:cubicBezTo>
              </a:path>
            </a:pathLst>
          </a:custGeom>
          <a:noFill/>
          <a:ln w="19050" cap="flat" cmpd="sng">
            <a:solidFill>
              <a:schemeClr val="hlink"/>
            </a:solidFill>
            <a:prstDash val="solid"/>
            <a:round/>
            <a:headEnd type="none" w="med" len="me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none">
            <a:spAutoFit/>
          </a:bodyPr>
          <a:lstStyle/>
          <a:p>
            <a:endParaRPr lang="en-US"/>
          </a:p>
        </p:txBody>
      </p:sp>
      <p:cxnSp>
        <p:nvCxnSpPr>
          <p:cNvPr id="3" name="Straight Connector 2"/>
          <p:cNvCxnSpPr/>
          <p:nvPr/>
        </p:nvCxnSpPr>
        <p:spPr>
          <a:xfrm>
            <a:off x="5950216" y="3048000"/>
            <a:ext cx="0" cy="152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4801415" y="3505200"/>
            <a:ext cx="0" cy="336550"/>
          </a:xfrm>
          <a:prstGeom prst="line">
            <a:avLst/>
          </a:prstGeom>
        </p:spPr>
        <p:style>
          <a:lnRef idx="2">
            <a:schemeClr val="accent1"/>
          </a:lnRef>
          <a:fillRef idx="0">
            <a:schemeClr val="accent1"/>
          </a:fillRef>
          <a:effectRef idx="1">
            <a:schemeClr val="accent1"/>
          </a:effectRef>
          <a:fontRef idx="minor">
            <a:schemeClr val="tx1"/>
          </a:fontRef>
        </p:style>
      </p:cxnSp>
      <p:sp>
        <p:nvSpPr>
          <p:cNvPr id="6" name="Rounded Rectangle 5"/>
          <p:cNvSpPr/>
          <p:nvPr/>
        </p:nvSpPr>
        <p:spPr>
          <a:xfrm>
            <a:off x="5775616" y="2835394"/>
            <a:ext cx="382721" cy="50445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4610054" y="3381744"/>
            <a:ext cx="382721" cy="50445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Freeform 12"/>
          <p:cNvSpPr>
            <a:spLocks/>
          </p:cNvSpPr>
          <p:nvPr/>
        </p:nvSpPr>
        <p:spPr bwMode="auto">
          <a:xfrm>
            <a:off x="4801415" y="3982260"/>
            <a:ext cx="2174193" cy="457200"/>
          </a:xfrm>
          <a:custGeom>
            <a:avLst/>
            <a:gdLst>
              <a:gd name="T0" fmla="*/ 384 w 384"/>
              <a:gd name="T1" fmla="*/ 288 h 288"/>
              <a:gd name="T2" fmla="*/ 96 w 384"/>
              <a:gd name="T3" fmla="*/ 240 h 288"/>
              <a:gd name="T4" fmla="*/ 0 w 384"/>
              <a:gd name="T5" fmla="*/ 0 h 288"/>
            </a:gdLst>
            <a:ahLst/>
            <a:cxnLst>
              <a:cxn ang="0">
                <a:pos x="T0" y="T1"/>
              </a:cxn>
              <a:cxn ang="0">
                <a:pos x="T2" y="T3"/>
              </a:cxn>
              <a:cxn ang="0">
                <a:pos x="T4" y="T5"/>
              </a:cxn>
            </a:cxnLst>
            <a:rect l="0" t="0" r="r" b="b"/>
            <a:pathLst>
              <a:path w="384" h="288">
                <a:moveTo>
                  <a:pt x="384" y="288"/>
                </a:moveTo>
                <a:cubicBezTo>
                  <a:pt x="272" y="288"/>
                  <a:pt x="160" y="288"/>
                  <a:pt x="96" y="240"/>
                </a:cubicBezTo>
                <a:cubicBezTo>
                  <a:pt x="32" y="192"/>
                  <a:pt x="16" y="96"/>
                  <a:pt x="0" y="0"/>
                </a:cubicBezTo>
              </a:path>
            </a:pathLst>
          </a:custGeom>
          <a:noFill/>
          <a:ln w="19050" cap="flat" cmpd="sng">
            <a:solidFill>
              <a:schemeClr val="hlink"/>
            </a:solidFill>
            <a:prstDash val="solid"/>
            <a:round/>
            <a:headEnd/>
            <a:tailEnd type="triangle" w="lg" len="me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wrap="square">
            <a:spAutoFit/>
          </a:bodyPr>
          <a:lstStyle/>
          <a:p>
            <a:endParaRPr lang="en-US"/>
          </a:p>
        </p:txBody>
      </p:sp>
    </p:spTree>
    <p:extLst>
      <p:ext uri="{BB962C8B-B14F-4D97-AF65-F5344CB8AC3E}">
        <p14:creationId xmlns:p14="http://schemas.microsoft.com/office/powerpoint/2010/main" val="3070448838"/>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2258" name="Rectangle 2"/>
          <p:cNvSpPr>
            <a:spLocks noGrp="1" noChangeArrowheads="1"/>
          </p:cNvSpPr>
          <p:nvPr>
            <p:ph type="title"/>
          </p:nvPr>
        </p:nvSpPr>
        <p:spPr/>
        <p:txBody>
          <a:bodyPr/>
          <a:lstStyle/>
          <a:p>
            <a:r>
              <a:rPr lang="en-US"/>
              <a:t>Multiple Linear Regression</a:t>
            </a:r>
          </a:p>
        </p:txBody>
      </p:sp>
      <p:sp>
        <p:nvSpPr>
          <p:cNvPr id="992259" name="Rectangle 3"/>
          <p:cNvSpPr>
            <a:spLocks noGrp="1" noChangeArrowheads="1"/>
          </p:cNvSpPr>
          <p:nvPr>
            <p:ph type="body" idx="1"/>
          </p:nvPr>
        </p:nvSpPr>
        <p:spPr/>
        <p:txBody>
          <a:bodyPr/>
          <a:lstStyle/>
          <a:p>
            <a:pPr>
              <a:lnSpc>
                <a:spcPct val="90000"/>
              </a:lnSpc>
            </a:pPr>
            <a:r>
              <a:rPr lang="en-US" sz="2800"/>
              <a:t>More than one predictor…</a:t>
            </a:r>
          </a:p>
          <a:p>
            <a:pPr>
              <a:lnSpc>
                <a:spcPct val="90000"/>
              </a:lnSpc>
            </a:pPr>
            <a:endParaRPr lang="en-US" sz="2800"/>
          </a:p>
          <a:p>
            <a:pPr>
              <a:lnSpc>
                <a:spcPct val="90000"/>
              </a:lnSpc>
              <a:spcBef>
                <a:spcPct val="50000"/>
              </a:spcBef>
              <a:buClrTx/>
              <a:buFontTx/>
              <a:buNone/>
            </a:pPr>
            <a:r>
              <a:rPr lang="en-US" sz="2800">
                <a:sym typeface="Symbol" charset="0"/>
              </a:rPr>
              <a:t>E(y)=</a:t>
            </a:r>
            <a:r>
              <a:rPr lang="en-US" sz="2800"/>
              <a:t> </a:t>
            </a:r>
            <a:r>
              <a:rPr lang="en-US" sz="2800" i="1">
                <a:sym typeface="Symbol" charset="0"/>
              </a:rPr>
              <a:t></a:t>
            </a:r>
            <a:r>
              <a:rPr lang="en-US" sz="2800">
                <a:sym typeface="Symbol" charset="0"/>
              </a:rPr>
              <a:t> + </a:t>
            </a:r>
            <a:r>
              <a:rPr lang="en-US" sz="2800" i="1">
                <a:sym typeface="Symbol" charset="0"/>
              </a:rPr>
              <a:t></a:t>
            </a:r>
            <a:r>
              <a:rPr lang="en-US" sz="2800" baseline="-25000">
                <a:sym typeface="Symbol" charset="0"/>
              </a:rPr>
              <a:t>1</a:t>
            </a:r>
            <a:r>
              <a:rPr lang="en-US" sz="2800"/>
              <a:t>*X + </a:t>
            </a:r>
            <a:r>
              <a:rPr lang="en-US" sz="2800" i="1">
                <a:sym typeface="Symbol" charset="0"/>
              </a:rPr>
              <a:t></a:t>
            </a:r>
            <a:r>
              <a:rPr lang="en-US" sz="2800" baseline="-25000">
                <a:sym typeface="Symbol" charset="0"/>
              </a:rPr>
              <a:t>2</a:t>
            </a:r>
            <a:r>
              <a:rPr lang="en-US" sz="2800" baseline="-25000"/>
              <a:t> </a:t>
            </a:r>
            <a:r>
              <a:rPr lang="en-US" sz="2800"/>
              <a:t>*W + </a:t>
            </a:r>
            <a:r>
              <a:rPr lang="en-US" sz="2800" i="1">
                <a:sym typeface="Symbol" charset="0"/>
              </a:rPr>
              <a:t></a:t>
            </a:r>
            <a:r>
              <a:rPr lang="en-US" sz="2800" baseline="-25000">
                <a:sym typeface="Symbol" charset="0"/>
              </a:rPr>
              <a:t>3</a:t>
            </a:r>
            <a:r>
              <a:rPr lang="en-US" sz="2800"/>
              <a:t> *Z…</a:t>
            </a:r>
          </a:p>
          <a:p>
            <a:pPr>
              <a:lnSpc>
                <a:spcPct val="90000"/>
              </a:lnSpc>
              <a:spcBef>
                <a:spcPct val="50000"/>
              </a:spcBef>
              <a:buClrTx/>
              <a:buFontTx/>
              <a:buNone/>
            </a:pPr>
            <a:endParaRPr lang="en-US" sz="2800">
              <a:cs typeface="Times New Roman" charset="0"/>
            </a:endParaRPr>
          </a:p>
          <a:p>
            <a:pPr>
              <a:lnSpc>
                <a:spcPct val="90000"/>
              </a:lnSpc>
              <a:spcBef>
                <a:spcPct val="50000"/>
              </a:spcBef>
              <a:buClrTx/>
              <a:buFontTx/>
              <a:buNone/>
            </a:pPr>
            <a:r>
              <a:rPr lang="en-US" sz="2800">
                <a:cs typeface="Times New Roman" charset="0"/>
              </a:rPr>
              <a:t>Each regression coefficient is the amount of change in the outcome variable that would be expected per one-unit change of the predictor, if all other variables in the model were held constant.  </a:t>
            </a:r>
          </a:p>
          <a:p>
            <a:pPr>
              <a:lnSpc>
                <a:spcPct val="90000"/>
              </a:lnSpc>
              <a:spcBef>
                <a:spcPct val="50000"/>
              </a:spcBef>
              <a:buClrTx/>
              <a:buFontTx/>
              <a:buNone/>
            </a:pPr>
            <a:r>
              <a:rPr lang="en-US" sz="2800">
                <a:cs typeface="Times New Roman" charset="0"/>
              </a:rPr>
              <a:t> </a:t>
            </a:r>
          </a:p>
          <a:p>
            <a:pPr>
              <a:lnSpc>
                <a:spcPct val="90000"/>
              </a:lnSpc>
              <a:spcBef>
                <a:spcPct val="50000"/>
              </a:spcBef>
              <a:buClrTx/>
              <a:buFontTx/>
              <a:buNone/>
            </a:pPr>
            <a:endParaRPr lang="en-US" sz="2800">
              <a:cs typeface="Times New Roman" charset="0"/>
            </a:endParaRPr>
          </a:p>
        </p:txBody>
      </p:sp>
    </p:spTree>
    <p:extLst>
      <p:ext uri="{BB962C8B-B14F-4D97-AF65-F5344CB8AC3E}">
        <p14:creationId xmlns:p14="http://schemas.microsoft.com/office/powerpoint/2010/main" val="20511549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2259">
                                            <p:txEl>
                                              <p:pRg st="0" end="0"/>
                                            </p:txEl>
                                          </p:spTgt>
                                        </p:tgtEl>
                                        <p:attrNameLst>
                                          <p:attrName>style.visibility</p:attrName>
                                        </p:attrNameLst>
                                      </p:cBhvr>
                                      <p:to>
                                        <p:strVal val="visible"/>
                                      </p:to>
                                    </p:set>
                                    <p:anim calcmode="lin" valueType="num">
                                      <p:cBhvr additive="base">
                                        <p:cTn id="7" dur="500" fill="hold"/>
                                        <p:tgtEl>
                                          <p:spTgt spid="99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9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2259">
                                            <p:txEl>
                                              <p:pRg st="2" end="2"/>
                                            </p:txEl>
                                          </p:spTgt>
                                        </p:tgtEl>
                                        <p:attrNameLst>
                                          <p:attrName>style.visibility</p:attrName>
                                        </p:attrNameLst>
                                      </p:cBhvr>
                                      <p:to>
                                        <p:strVal val="visible"/>
                                      </p:to>
                                    </p:set>
                                    <p:anim calcmode="lin" valueType="num">
                                      <p:cBhvr additive="base">
                                        <p:cTn id="13" dur="500" fill="hold"/>
                                        <p:tgtEl>
                                          <p:spTgt spid="99225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92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92259">
                                            <p:txEl>
                                              <p:pRg st="4" end="4"/>
                                            </p:txEl>
                                          </p:spTgt>
                                        </p:tgtEl>
                                        <p:attrNameLst>
                                          <p:attrName>style.visibility</p:attrName>
                                        </p:attrNameLst>
                                      </p:cBhvr>
                                      <p:to>
                                        <p:strVal val="visible"/>
                                      </p:to>
                                    </p:set>
                                    <p:anim calcmode="lin" valueType="num">
                                      <p:cBhvr additive="base">
                                        <p:cTn id="19" dur="500" fill="hold"/>
                                        <p:tgtEl>
                                          <p:spTgt spid="99225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922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92259">
                                            <p:txEl>
                                              <p:pRg st="5" end="5"/>
                                            </p:txEl>
                                          </p:spTgt>
                                        </p:tgtEl>
                                        <p:attrNameLst>
                                          <p:attrName>style.visibility</p:attrName>
                                        </p:attrNameLst>
                                      </p:cBhvr>
                                      <p:to>
                                        <p:strVal val="visible"/>
                                      </p:to>
                                    </p:set>
                                    <p:anim calcmode="lin" valueType="num">
                                      <p:cBhvr additive="base">
                                        <p:cTn id="25" dur="500" fill="hold"/>
                                        <p:tgtEl>
                                          <p:spTgt spid="99225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922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t>Multivariate regression pitfalls</a:t>
            </a:r>
          </a:p>
        </p:txBody>
      </p:sp>
      <p:sp>
        <p:nvSpPr>
          <p:cNvPr id="2" name="Content Placeholder 1"/>
          <p:cNvSpPr>
            <a:spLocks noGrp="1"/>
          </p:cNvSpPr>
          <p:nvPr>
            <p:ph idx="1"/>
          </p:nvPr>
        </p:nvSpPr>
        <p:spPr>
          <a:xfrm>
            <a:off x="798742" y="1631253"/>
            <a:ext cx="8205558" cy="4379976"/>
          </a:xfrm>
        </p:spPr>
        <p:txBody>
          <a:bodyPr/>
          <a:lstStyle/>
          <a:p>
            <a:pPr marL="0" indent="0">
              <a:buNone/>
            </a:pPr>
            <a:r>
              <a:rPr lang="en-US" dirty="0"/>
              <a:t>Multi-</a:t>
            </a:r>
            <a:r>
              <a:rPr lang="en-US" dirty="0" smtClean="0"/>
              <a:t>co-linearity</a:t>
            </a:r>
            <a:endParaRPr lang="en-US" dirty="0"/>
          </a:p>
          <a:p>
            <a:pPr marL="0" indent="0">
              <a:buNone/>
            </a:pPr>
            <a:r>
              <a:rPr lang="en-US" dirty="0" smtClean="0"/>
              <a:t>	Two x’s that measure the same thing</a:t>
            </a:r>
          </a:p>
          <a:p>
            <a:pPr marL="0" indent="0">
              <a:buNone/>
            </a:pPr>
            <a:r>
              <a:rPr lang="en-US" dirty="0"/>
              <a:t>	</a:t>
            </a:r>
            <a:r>
              <a:rPr lang="en-US" dirty="0" smtClean="0"/>
              <a:t>Tend to ‘cancel out’ and wreck the model</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47976367"/>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t>Multivariate regression pitfalls</a:t>
            </a:r>
          </a:p>
        </p:txBody>
      </p:sp>
      <p:sp>
        <p:nvSpPr>
          <p:cNvPr id="2" name="Content Placeholder 1"/>
          <p:cNvSpPr>
            <a:spLocks noGrp="1"/>
          </p:cNvSpPr>
          <p:nvPr>
            <p:ph idx="1"/>
          </p:nvPr>
        </p:nvSpPr>
        <p:spPr>
          <a:xfrm>
            <a:off x="798742" y="1631253"/>
            <a:ext cx="8205558" cy="4379976"/>
          </a:xfrm>
        </p:spPr>
        <p:txBody>
          <a:bodyPr/>
          <a:lstStyle/>
          <a:p>
            <a:pPr marL="0" indent="0">
              <a:buNone/>
            </a:pPr>
            <a:r>
              <a:rPr lang="en-US" dirty="0"/>
              <a:t>Multi-</a:t>
            </a:r>
            <a:r>
              <a:rPr lang="en-US" dirty="0" smtClean="0"/>
              <a:t>co-linearity</a:t>
            </a:r>
            <a:endParaRPr lang="en-US" dirty="0"/>
          </a:p>
          <a:p>
            <a:pPr marL="0" indent="0">
              <a:buNone/>
            </a:pPr>
            <a:r>
              <a:rPr lang="en-US" dirty="0" smtClean="0"/>
              <a:t>	Two x’s that measure the same thing</a:t>
            </a:r>
          </a:p>
          <a:p>
            <a:pPr marL="0" indent="0">
              <a:buNone/>
            </a:pPr>
            <a:r>
              <a:rPr lang="en-US" dirty="0"/>
              <a:t>	</a:t>
            </a:r>
            <a:r>
              <a:rPr lang="en-US" dirty="0" smtClean="0"/>
              <a:t>Tend to ‘cancel out’ and wreck the model</a:t>
            </a:r>
            <a:endParaRPr lang="en-US" dirty="0"/>
          </a:p>
          <a:p>
            <a:pPr marL="0" indent="0">
              <a:buNone/>
            </a:pPr>
            <a:r>
              <a:rPr lang="en-US" dirty="0"/>
              <a:t>Residual confounding</a:t>
            </a:r>
          </a:p>
          <a:p>
            <a:pPr marL="0" indent="0">
              <a:buNone/>
            </a:pPr>
            <a:r>
              <a:rPr lang="en-US" dirty="0" smtClean="0"/>
              <a:t>	Hard to estimate </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70976243"/>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t>Multivariate regression pitfalls</a:t>
            </a:r>
          </a:p>
        </p:txBody>
      </p:sp>
      <p:sp>
        <p:nvSpPr>
          <p:cNvPr id="2" name="Content Placeholder 1"/>
          <p:cNvSpPr>
            <a:spLocks noGrp="1"/>
          </p:cNvSpPr>
          <p:nvPr>
            <p:ph idx="1"/>
          </p:nvPr>
        </p:nvSpPr>
        <p:spPr>
          <a:xfrm>
            <a:off x="798742" y="1631253"/>
            <a:ext cx="8205558" cy="4379976"/>
          </a:xfrm>
        </p:spPr>
        <p:txBody>
          <a:bodyPr/>
          <a:lstStyle/>
          <a:p>
            <a:pPr marL="0" indent="0">
              <a:buNone/>
            </a:pPr>
            <a:r>
              <a:rPr lang="en-US" dirty="0"/>
              <a:t>Multi-</a:t>
            </a:r>
            <a:r>
              <a:rPr lang="en-US" dirty="0" smtClean="0"/>
              <a:t>co-linearity</a:t>
            </a:r>
            <a:endParaRPr lang="en-US" dirty="0"/>
          </a:p>
          <a:p>
            <a:pPr marL="0" indent="0">
              <a:buNone/>
            </a:pPr>
            <a:r>
              <a:rPr lang="en-US" dirty="0" smtClean="0"/>
              <a:t>	Two x’s that measure the same thing</a:t>
            </a:r>
          </a:p>
          <a:p>
            <a:pPr marL="0" indent="0">
              <a:buNone/>
            </a:pPr>
            <a:r>
              <a:rPr lang="en-US" dirty="0"/>
              <a:t>	</a:t>
            </a:r>
            <a:r>
              <a:rPr lang="en-US" dirty="0" smtClean="0"/>
              <a:t>Tend to ‘cancel out’ and wreck the model</a:t>
            </a:r>
            <a:endParaRPr lang="en-US" dirty="0"/>
          </a:p>
          <a:p>
            <a:pPr marL="0" indent="0">
              <a:buNone/>
            </a:pPr>
            <a:r>
              <a:rPr lang="en-US" dirty="0"/>
              <a:t>Residual confounding</a:t>
            </a:r>
          </a:p>
          <a:p>
            <a:pPr marL="0" indent="0">
              <a:buNone/>
            </a:pPr>
            <a:r>
              <a:rPr lang="en-US" dirty="0" smtClean="0"/>
              <a:t>	Hard to estimate </a:t>
            </a:r>
            <a:endParaRPr lang="en-US" dirty="0"/>
          </a:p>
          <a:p>
            <a:pPr marL="0" indent="0">
              <a:buNone/>
            </a:pPr>
            <a:r>
              <a:rPr lang="en-US" dirty="0" err="1" smtClean="0"/>
              <a:t>Overfitting</a:t>
            </a:r>
            <a:endParaRPr lang="en-US" dirty="0" smtClean="0"/>
          </a:p>
          <a:p>
            <a:pPr marL="0" indent="0">
              <a:buNone/>
            </a:pPr>
            <a:r>
              <a:rPr lang="en-US" dirty="0"/>
              <a:t>	Too many </a:t>
            </a:r>
            <a:r>
              <a:rPr lang="en-US" dirty="0" smtClean="0"/>
              <a:t>x’s for the data</a:t>
            </a:r>
          </a:p>
          <a:p>
            <a:pPr marL="0" indent="0">
              <a:buNone/>
            </a:pPr>
            <a:r>
              <a:rPr lang="en-US" dirty="0"/>
              <a:t>	M</a:t>
            </a:r>
            <a:r>
              <a:rPr lang="en-US" dirty="0" smtClean="0"/>
              <a:t>inimum 10 new samples per new x</a:t>
            </a:r>
          </a:p>
          <a:p>
            <a:pPr marL="0" indent="0">
              <a:buNone/>
            </a:pPr>
            <a:r>
              <a:rPr lang="en-US" dirty="0"/>
              <a:t>	</a:t>
            </a:r>
            <a:r>
              <a:rPr lang="en-US" dirty="0" smtClean="0"/>
              <a:t>Makes the model less predictive on new samples</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9919769"/>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4" name="Rectangle 2"/>
          <p:cNvSpPr>
            <a:spLocks noGrp="1" noChangeArrowheads="1"/>
          </p:cNvSpPr>
          <p:nvPr>
            <p:ph type="title"/>
          </p:nvPr>
        </p:nvSpPr>
        <p:spPr/>
        <p:txBody>
          <a:bodyPr/>
          <a:lstStyle/>
          <a:p>
            <a:r>
              <a:rPr lang="en-US"/>
              <a:t>Overfitting</a:t>
            </a:r>
          </a:p>
        </p:txBody>
      </p:sp>
      <p:pic>
        <p:nvPicPr>
          <p:cNvPr id="1083395" name="Picture 3" descr="overfitt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05000"/>
            <a:ext cx="4572000" cy="3198813"/>
          </a:xfrm>
          <a:prstGeom prst="rect">
            <a:avLst/>
          </a:prstGeom>
          <a:noFill/>
          <a:extLst>
            <a:ext uri="{909E8E84-426E-40dd-AFC4-6F175D3DCCD1}">
              <a14:hiddenFill xmlns:a14="http://schemas.microsoft.com/office/drawing/2010/main">
                <a:solidFill>
                  <a:srgbClr val="FFFFFF"/>
                </a:solidFill>
              </a14:hiddenFill>
            </a:ext>
          </a:extLst>
        </p:spPr>
      </p:pic>
      <p:sp>
        <p:nvSpPr>
          <p:cNvPr id="1083396" name="Text Box 4"/>
          <p:cNvSpPr txBox="1">
            <a:spLocks noChangeArrowheads="1"/>
          </p:cNvSpPr>
          <p:nvPr/>
        </p:nvSpPr>
        <p:spPr bwMode="auto">
          <a:xfrm>
            <a:off x="914400" y="5157788"/>
            <a:ext cx="73914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000" b="0" baseline="0" dirty="0">
                <a:solidFill>
                  <a:schemeClr val="tx1"/>
                </a:solidFill>
                <a:latin typeface="Tahoma" charset="0"/>
              </a:rPr>
              <a:t>Pure noise variables still produce good </a:t>
            </a:r>
            <a:r>
              <a:rPr lang="en-US" sz="2000" b="0" i="1" baseline="0" dirty="0">
                <a:solidFill>
                  <a:schemeClr val="tx1"/>
                </a:solidFill>
                <a:latin typeface="Tahoma" charset="0"/>
              </a:rPr>
              <a:t>R</a:t>
            </a:r>
            <a:r>
              <a:rPr lang="en-US" sz="2000" b="0" baseline="30000" dirty="0">
                <a:solidFill>
                  <a:schemeClr val="tx1"/>
                </a:solidFill>
                <a:latin typeface="Tahoma" charset="0"/>
              </a:rPr>
              <a:t>2</a:t>
            </a:r>
            <a:r>
              <a:rPr lang="en-US" sz="2000" b="0" baseline="0" dirty="0">
                <a:solidFill>
                  <a:schemeClr val="tx1"/>
                </a:solidFill>
                <a:latin typeface="Tahoma" charset="0"/>
              </a:rPr>
              <a:t> values if the model is </a:t>
            </a:r>
            <a:r>
              <a:rPr lang="en-US" sz="2000" b="0" baseline="0" dirty="0" err="1">
                <a:solidFill>
                  <a:schemeClr val="tx1"/>
                </a:solidFill>
                <a:latin typeface="Tahoma" charset="0"/>
              </a:rPr>
              <a:t>overfitted</a:t>
            </a:r>
            <a:r>
              <a:rPr lang="en-US" sz="2000" b="0" baseline="0" dirty="0">
                <a:solidFill>
                  <a:schemeClr val="tx1"/>
                </a:solidFill>
                <a:latin typeface="Tahoma" charset="0"/>
              </a:rPr>
              <a:t>. The distribution of </a:t>
            </a:r>
            <a:r>
              <a:rPr lang="en-US" sz="2000" b="0" i="1" baseline="0" dirty="0">
                <a:solidFill>
                  <a:schemeClr val="tx1"/>
                </a:solidFill>
                <a:latin typeface="Tahoma" charset="0"/>
              </a:rPr>
              <a:t>R</a:t>
            </a:r>
            <a:r>
              <a:rPr lang="en-US" sz="2000" b="0" baseline="30000" dirty="0">
                <a:solidFill>
                  <a:schemeClr val="tx1"/>
                </a:solidFill>
                <a:latin typeface="Tahoma" charset="0"/>
              </a:rPr>
              <a:t>2</a:t>
            </a:r>
            <a:r>
              <a:rPr lang="en-US" sz="2000" b="0" baseline="0" dirty="0">
                <a:solidFill>
                  <a:schemeClr val="tx1"/>
                </a:solidFill>
                <a:latin typeface="Tahoma" charset="0"/>
              </a:rPr>
              <a:t> values from a series of simulated regression models containing only noise variables. </a:t>
            </a:r>
          </a:p>
          <a:p>
            <a:pPr>
              <a:spcBef>
                <a:spcPct val="50000"/>
              </a:spcBef>
            </a:pPr>
            <a:endParaRPr lang="en-US" sz="1200" b="0" baseline="0" dirty="0" smtClean="0">
              <a:solidFill>
                <a:schemeClr val="tx1"/>
              </a:solidFill>
              <a:latin typeface="Tahoma" charset="0"/>
            </a:endParaRPr>
          </a:p>
          <a:p>
            <a:pPr>
              <a:spcBef>
                <a:spcPct val="50000"/>
              </a:spcBef>
            </a:pPr>
            <a:r>
              <a:rPr lang="en-US" sz="1200" b="0" baseline="0" dirty="0" smtClean="0">
                <a:solidFill>
                  <a:schemeClr val="tx1"/>
                </a:solidFill>
                <a:latin typeface="Tahoma" charset="0"/>
              </a:rPr>
              <a:t>(</a:t>
            </a:r>
            <a:r>
              <a:rPr lang="en-US" sz="1200" b="0" baseline="0" dirty="0">
                <a:solidFill>
                  <a:schemeClr val="tx1"/>
                </a:solidFill>
                <a:latin typeface="Tahoma" charset="0"/>
              </a:rPr>
              <a:t>Figure 1 from: </a:t>
            </a:r>
            <a:r>
              <a:rPr lang="en-US" sz="1200" b="0" baseline="0" dirty="0" err="1">
                <a:solidFill>
                  <a:schemeClr val="tx1"/>
                </a:solidFill>
                <a:latin typeface="Tahoma" charset="0"/>
              </a:rPr>
              <a:t>Babyak</a:t>
            </a:r>
            <a:r>
              <a:rPr lang="en-US" sz="1200" b="0" baseline="0" dirty="0">
                <a:solidFill>
                  <a:schemeClr val="tx1"/>
                </a:solidFill>
                <a:latin typeface="Tahoma" charset="0"/>
              </a:rPr>
              <a:t>, MA. What You See May Not Be What You Get: A Brief, Nontechnical Introduction to </a:t>
            </a:r>
            <a:r>
              <a:rPr lang="en-US" sz="1200" b="0" baseline="0" dirty="0" err="1">
                <a:solidFill>
                  <a:schemeClr val="tx1"/>
                </a:solidFill>
                <a:latin typeface="Tahoma" charset="0"/>
              </a:rPr>
              <a:t>Overfitting</a:t>
            </a:r>
            <a:r>
              <a:rPr lang="en-US" sz="1200" b="0" baseline="0" dirty="0">
                <a:solidFill>
                  <a:schemeClr val="tx1"/>
                </a:solidFill>
                <a:latin typeface="Tahoma" charset="0"/>
              </a:rPr>
              <a:t> in Regression-Type Models. </a:t>
            </a:r>
            <a:r>
              <a:rPr lang="en-US" sz="1200" b="0" i="1" baseline="0" dirty="0">
                <a:solidFill>
                  <a:schemeClr val="tx1"/>
                </a:solidFill>
                <a:latin typeface="Tahoma" charset="0"/>
              </a:rPr>
              <a:t>Psychosomatic Medicine</a:t>
            </a:r>
            <a:r>
              <a:rPr lang="en-US" sz="1200" b="0" baseline="0" dirty="0">
                <a:solidFill>
                  <a:schemeClr val="tx1"/>
                </a:solidFill>
                <a:latin typeface="Tahoma" charset="0"/>
              </a:rPr>
              <a:t> 66:411-421 (2004).)</a:t>
            </a:r>
            <a:endParaRPr lang="en-US" sz="1200" baseline="0" dirty="0">
              <a:solidFill>
                <a:schemeClr val="tx1"/>
              </a:solidFill>
              <a:latin typeface="Tahoma" charset="0"/>
            </a:endParaRPr>
          </a:p>
          <a:p>
            <a:pPr>
              <a:spcBef>
                <a:spcPct val="50000"/>
              </a:spcBef>
            </a:pPr>
            <a:endParaRPr lang="en-US" sz="1200" b="0" baseline="0" dirty="0">
              <a:solidFill>
                <a:schemeClr val="tx1"/>
              </a:solidFill>
              <a:latin typeface="Tahoma" charset="0"/>
            </a:endParaRPr>
          </a:p>
        </p:txBody>
      </p:sp>
      <p:sp>
        <p:nvSpPr>
          <p:cNvPr id="1083398" name="Rectangle 6"/>
          <p:cNvSpPr>
            <a:spLocks noChangeArrowheads="1"/>
          </p:cNvSpPr>
          <p:nvPr/>
        </p:nvSpPr>
        <p:spPr bwMode="auto">
          <a:xfrm>
            <a:off x="5827713" y="2022475"/>
            <a:ext cx="2755900" cy="1474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b="0" u="sng" baseline="0" dirty="0">
                <a:solidFill>
                  <a:schemeClr val="tx1"/>
                </a:solidFill>
              </a:rPr>
              <a:t>Rule of thumb:</a:t>
            </a:r>
            <a:r>
              <a:rPr lang="en-US" b="0" baseline="0" dirty="0">
                <a:solidFill>
                  <a:schemeClr val="tx1"/>
                </a:solidFill>
              </a:rPr>
              <a:t> You need at least 10 subjects for each additional predictor variable in the multivariate regression model.</a:t>
            </a:r>
          </a:p>
        </p:txBody>
      </p:sp>
    </p:spTree>
    <p:extLst>
      <p:ext uri="{BB962C8B-B14F-4D97-AF65-F5344CB8AC3E}">
        <p14:creationId xmlns:p14="http://schemas.microsoft.com/office/powerpoint/2010/main" val="34916545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83398"/>
                                        </p:tgtEl>
                                        <p:attrNameLst>
                                          <p:attrName>style.visibility</p:attrName>
                                        </p:attrNameLst>
                                      </p:cBhvr>
                                      <p:to>
                                        <p:strVal val="visible"/>
                                      </p:to>
                                    </p:set>
                                    <p:anim calcmode="lin" valueType="num">
                                      <p:cBhvr>
                                        <p:cTn id="7" dur="500" fill="hold"/>
                                        <p:tgtEl>
                                          <p:spTgt spid="1083398"/>
                                        </p:tgtEl>
                                        <p:attrNameLst>
                                          <p:attrName>ppt_w</p:attrName>
                                        </p:attrNameLst>
                                      </p:cBhvr>
                                      <p:tavLst>
                                        <p:tav tm="0">
                                          <p:val>
                                            <p:fltVal val="0"/>
                                          </p:val>
                                        </p:tav>
                                        <p:tav tm="100000">
                                          <p:val>
                                            <p:strVal val="#ppt_w"/>
                                          </p:val>
                                        </p:tav>
                                      </p:tavLst>
                                    </p:anim>
                                    <p:anim calcmode="lin" valueType="num">
                                      <p:cBhvr>
                                        <p:cTn id="8" dur="500" fill="hold"/>
                                        <p:tgtEl>
                                          <p:spTgt spid="108339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398"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Summary</a:t>
            </a:r>
          </a:p>
        </p:txBody>
      </p:sp>
      <p:sp>
        <p:nvSpPr>
          <p:cNvPr id="72707" name="Rectangle 3"/>
          <p:cNvSpPr>
            <a:spLocks noGrp="1" noChangeArrowheads="1"/>
          </p:cNvSpPr>
          <p:nvPr>
            <p:ph idx="1"/>
          </p:nvPr>
        </p:nvSpPr>
        <p:spPr/>
        <p:txBody>
          <a:bodyPr/>
          <a:lstStyle/>
          <a:p>
            <a:pPr marL="0" indent="0" defTabSz="852488">
              <a:lnSpc>
                <a:spcPct val="90000"/>
              </a:lnSpc>
              <a:buNone/>
            </a:pPr>
            <a:r>
              <a:rPr lang="en-US" dirty="0"/>
              <a:t>Introduced correlation analysis</a:t>
            </a:r>
          </a:p>
          <a:p>
            <a:pPr marL="0" indent="0" defTabSz="852488">
              <a:lnSpc>
                <a:spcPct val="90000"/>
              </a:lnSpc>
              <a:buNone/>
            </a:pPr>
            <a:r>
              <a:rPr lang="en-US" dirty="0"/>
              <a:t>Discussed correlation to measure the strength of a linear association</a:t>
            </a:r>
          </a:p>
          <a:p>
            <a:pPr marL="0" indent="0" defTabSz="852488">
              <a:lnSpc>
                <a:spcPct val="90000"/>
              </a:lnSpc>
              <a:buNone/>
            </a:pPr>
            <a:r>
              <a:rPr lang="en-US" dirty="0"/>
              <a:t>Introduced simple linear regression analysis</a:t>
            </a:r>
          </a:p>
          <a:p>
            <a:pPr marL="0" indent="0" defTabSz="852488">
              <a:lnSpc>
                <a:spcPct val="90000"/>
              </a:lnSpc>
              <a:buNone/>
            </a:pPr>
            <a:r>
              <a:rPr lang="en-US" dirty="0"/>
              <a:t>Calculated the coefficients for the simple linear regression equation</a:t>
            </a:r>
          </a:p>
          <a:p>
            <a:pPr marL="0" indent="0" defTabSz="852488">
              <a:lnSpc>
                <a:spcPct val="90000"/>
              </a:lnSpc>
              <a:buNone/>
            </a:pPr>
            <a:r>
              <a:rPr lang="en-US" dirty="0" smtClean="0"/>
              <a:t>Addressed </a:t>
            </a:r>
            <a:r>
              <a:rPr lang="en-US" dirty="0"/>
              <a:t>assumptions of regression and </a:t>
            </a:r>
            <a:r>
              <a:rPr lang="en-US" dirty="0" smtClean="0"/>
              <a:t>correlation</a:t>
            </a:r>
          </a:p>
          <a:p>
            <a:pPr marL="0" indent="0">
              <a:buNone/>
            </a:pPr>
            <a:r>
              <a:rPr lang="en-US" dirty="0"/>
              <a:t>Addressed </a:t>
            </a:r>
            <a:r>
              <a:rPr lang="en-US" dirty="0" smtClean="0"/>
              <a:t>prediction </a:t>
            </a:r>
            <a:r>
              <a:rPr lang="en-US" dirty="0"/>
              <a:t>of individual values</a:t>
            </a:r>
          </a:p>
          <a:p>
            <a:pPr marL="0" indent="0">
              <a:buNone/>
            </a:pPr>
            <a:r>
              <a:rPr lang="en-US" dirty="0"/>
              <a:t>Discussed residual analysis</a:t>
            </a:r>
          </a:p>
          <a:p>
            <a:pPr marL="0" indent="0" defTabSz="852488">
              <a:lnSpc>
                <a:spcPct val="90000"/>
              </a:lnSpc>
              <a:buNone/>
            </a:pPr>
            <a:endParaRPr lang="en-US" dirty="0"/>
          </a:p>
        </p:txBody>
      </p:sp>
      <p:sp>
        <p:nvSpPr>
          <p:cNvPr id="4" name="Rectangle 3"/>
          <p:cNvSpPr/>
          <p:nvPr/>
        </p:nvSpPr>
        <p:spPr>
          <a:xfrm>
            <a:off x="0" y="6506063"/>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3781862806"/>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1066800" y="381000"/>
            <a:ext cx="7793038" cy="1462088"/>
          </a:xfrm>
        </p:spPr>
        <p:txBody>
          <a:bodyPr/>
          <a:lstStyle/>
          <a:p>
            <a:r>
              <a:rPr lang="en-US"/>
              <a:t>Continuous outcome (means) </a:t>
            </a:r>
          </a:p>
        </p:txBody>
      </p:sp>
      <p:graphicFrame>
        <p:nvGraphicFramePr>
          <p:cNvPr id="1155075" name="Group 3"/>
          <p:cNvGraphicFramePr>
            <a:graphicFrameLocks noGrp="1"/>
          </p:cNvGraphicFramePr>
          <p:nvPr>
            <p:ph idx="1"/>
            <p:extLst>
              <p:ext uri="{D42A27DB-BD31-4B8C-83A1-F6EECF244321}">
                <p14:modId xmlns:p14="http://schemas.microsoft.com/office/powerpoint/2010/main" val="3554424915"/>
              </p:ext>
            </p:extLst>
          </p:nvPr>
        </p:nvGraphicFramePr>
        <p:xfrm>
          <a:off x="228600" y="2057400"/>
          <a:ext cx="8763000" cy="4078223"/>
        </p:xfrm>
        <a:graphic>
          <a:graphicData uri="http://schemas.openxmlformats.org/drawingml/2006/table">
            <a:tbl>
              <a:tblPr firstRow="1" firstCol="1">
                <a:tableStyleId>{D03447BB-5D67-496B-8E87-E561075AD55C}</a:tableStyleId>
              </a:tblPr>
              <a:tblGrid>
                <a:gridCol w="1219200"/>
                <a:gridCol w="2438400"/>
                <a:gridCol w="2514600"/>
                <a:gridCol w="2590800"/>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Outcome Variable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Are the observations independent or correlated?</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Alternatives if the normality assumption is violated (and small sample size):</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independent</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correlated </a:t>
                      </a:r>
                      <a:endParaRPr kumimoji="0" lang="en-US" sz="1400" b="0" i="0" u="none" strike="noStrike" cap="none" normalizeH="0" baseline="0" dirty="0">
                        <a:ln>
                          <a:noFill/>
                        </a:ln>
                        <a:solidFill>
                          <a:schemeClr val="tx1"/>
                        </a:solidFill>
                        <a:effectLst/>
                        <a:latin typeface="Tahoma" charset="0"/>
                        <a:ea typeface="ＭＳ Ｐゴシック" charset="0"/>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54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(e.g. pain scale, cognitive function)</a:t>
                      </a:r>
                      <a:endParaRPr kumimoji="0" lang="en-US" sz="1400" b="0" i="0" u="none" strike="noStrike" cap="none" normalizeH="0" baseline="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smtClean="0">
                          <a:ln>
                            <a:noFill/>
                          </a:ln>
                          <a:effectLst/>
                        </a:rPr>
                        <a:t>T-test</a:t>
                      </a:r>
                      <a:r>
                        <a:rPr kumimoji="0" lang="en-GB" sz="1200" u="none" strike="noStrike" cap="none" normalizeH="0" baseline="0" dirty="0">
                          <a:ln>
                            <a:noFill/>
                          </a:ln>
                          <a:effectLst/>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ANOVA: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Pearson’s correlation coefficient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GB"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GB" sz="1200" u="none" strike="noStrike" cap="none" normalizeH="0" baseline="0" dirty="0">
                          <a:ln>
                            <a:noFill/>
                          </a:ln>
                          <a:effectLst/>
                        </a:rPr>
                        <a:t>Linear regression: multivariate regression technique used when the outcome is continuous; gives slopes</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Paired </a:t>
                      </a:r>
                      <a:r>
                        <a:rPr kumimoji="0" lang="en-US" sz="1200" u="none" strike="noStrike" cap="none" normalizeH="0" baseline="0" dirty="0" smtClean="0">
                          <a:ln>
                            <a:noFill/>
                          </a:ln>
                          <a:effectLst/>
                        </a:rPr>
                        <a:t>t-test</a:t>
                      </a:r>
                      <a:r>
                        <a:rPr kumimoji="0" lang="en-US" sz="1200" u="none" strike="noStrike" cap="none" normalizeH="0" baseline="0" dirty="0">
                          <a:ln>
                            <a:noFill/>
                          </a:ln>
                          <a:effectLst/>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Repeated-measures ANOVA: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Mixed models/GEE modeling: multivariate regression techniques to compare changes over time between two or more groups; gives rate of change over time</a:t>
                      </a:r>
                      <a:endParaRPr kumimoji="0" lang="en-US" sz="1200" b="0"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sng" strike="noStrike" cap="none" normalizeH="0" baseline="0" dirty="0">
                          <a:ln>
                            <a:noFill/>
                          </a:ln>
                          <a:effectLst/>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sign-rank test: non-parametric alternative to the paired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Wilcoxon sum-rank test (=Mann-Whitney U test): non-parametric alternative to the </a:t>
                      </a:r>
                      <a:r>
                        <a:rPr kumimoji="0" lang="en-US" sz="1200" u="none" strike="noStrike" cap="none" normalizeH="0" baseline="0" dirty="0" err="1">
                          <a:ln>
                            <a:noFill/>
                          </a:ln>
                          <a:effectLst/>
                        </a:rPr>
                        <a:t>ttest</a:t>
                      </a: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err="1">
                          <a:ln>
                            <a:noFill/>
                          </a:ln>
                          <a:effectLst/>
                        </a:rPr>
                        <a:t>Kruskal</a:t>
                      </a:r>
                      <a:r>
                        <a:rPr kumimoji="0" lang="en-US" sz="1200" u="none" strike="noStrike" cap="none" normalizeH="0" baseline="0" dirty="0">
                          <a:ln>
                            <a:noFill/>
                          </a:ln>
                          <a:effectLst/>
                        </a:rPr>
                        <a:t>-Wallis test: 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200" u="none" strike="noStrike" cap="none" normalizeH="0" baseline="0" dirty="0">
                          <a:ln>
                            <a:noFill/>
                          </a:ln>
                          <a:effectLst/>
                        </a:rPr>
                        <a:t>Spearman rank correlation coefficient: non-parametric alternative to Pearson</a:t>
                      </a:r>
                      <a:r>
                        <a:rPr kumimoji="0" lang="ja-JP" altLang="en-US" sz="1200" u="none" strike="noStrike" cap="none" normalizeH="0" baseline="0" dirty="0">
                          <a:ln>
                            <a:noFill/>
                          </a:ln>
                          <a:effectLst/>
                        </a:rPr>
                        <a:t>’</a:t>
                      </a:r>
                      <a:r>
                        <a:rPr kumimoji="0" lang="en-US" sz="1200" u="none" strike="noStrike" cap="none" normalizeH="0" baseline="0" dirty="0">
                          <a:ln>
                            <a:noFill/>
                          </a:ln>
                          <a:effectLst/>
                        </a:rPr>
                        <a:t>s correlation coefficient </a:t>
                      </a:r>
                      <a:endParaRPr kumimoji="0" lang="en-US" sz="1200" b="1" i="0" u="none" strike="noStrike" cap="none" normalizeH="0" baseline="0" dirty="0">
                        <a:ln>
                          <a:noFill/>
                        </a:ln>
                        <a:solidFill>
                          <a:schemeClr val="tx1"/>
                        </a:solidFill>
                        <a:effectLst/>
                        <a:latin typeface="Tahoma" charset="0"/>
                        <a:ea typeface="ＭＳ Ｐゴシック" charset="0"/>
                      </a:endParaRPr>
                    </a:p>
                  </a:txBody>
                  <a:tcPr horzOverflow="overflow">
                    <a:lnT w="12700" cap="flat" cmpd="sng" algn="ctr">
                      <a:noFill/>
                      <a:prstDash val="solid"/>
                      <a:round/>
                      <a:headEnd type="none" w="med" len="med"/>
                      <a:tailEnd type="none" w="med" len="med"/>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1888385413"/>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0" name="Rectangle 2"/>
          <p:cNvSpPr>
            <a:spLocks noGrp="1" noChangeArrowheads="1"/>
          </p:cNvSpPr>
          <p:nvPr>
            <p:ph type="title"/>
          </p:nvPr>
        </p:nvSpPr>
        <p:spPr/>
        <p:txBody>
          <a:bodyPr/>
          <a:lstStyle/>
          <a:p>
            <a:r>
              <a:rPr lang="en-US" sz="4000" dirty="0"/>
              <a:t>Binary or categorical outcomes (proportions</a:t>
            </a:r>
            <a:r>
              <a:rPr lang="en-US" sz="4000" dirty="0" smtClean="0"/>
              <a:t>)</a:t>
            </a:r>
            <a:endParaRPr lang="en-US" sz="4000" dirty="0"/>
          </a:p>
        </p:txBody>
      </p:sp>
      <p:graphicFrame>
        <p:nvGraphicFramePr>
          <p:cNvPr id="1087491" name="Group 3"/>
          <p:cNvGraphicFramePr>
            <a:graphicFrameLocks noGrp="1"/>
          </p:cNvGraphicFramePr>
          <p:nvPr>
            <p:ph idx="1"/>
            <p:extLst>
              <p:ext uri="{D42A27DB-BD31-4B8C-83A1-F6EECF244321}">
                <p14:modId xmlns:p14="http://schemas.microsoft.com/office/powerpoint/2010/main" val="2815600349"/>
              </p:ext>
            </p:extLst>
          </p:nvPr>
        </p:nvGraphicFramePr>
        <p:xfrm>
          <a:off x="101598" y="1847850"/>
          <a:ext cx="8915401" cy="4041647"/>
        </p:xfrm>
        <a:graphic>
          <a:graphicData uri="http://schemas.openxmlformats.org/drawingml/2006/table">
            <a:tbl>
              <a:tblPr firstRow="1" firstCol="1">
                <a:tableStyleId>{D03447BB-5D67-496B-8E87-E561075AD55C}</a:tableStyleId>
              </a:tblPr>
              <a:tblGrid>
                <a:gridCol w="1240404"/>
                <a:gridCol w="2325757"/>
                <a:gridCol w="2713383"/>
                <a:gridCol w="2635857"/>
              </a:tblGrid>
              <a:tr h="525463">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8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Outcome Variable</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a:noFill/>
                    </a:lnR>
                    <a:lnT>
                      <a:noFill/>
                    </a:lnT>
                    <a:lnB w="25400" cmpd="sng">
                      <a:noFill/>
                    </a:lnB>
                    <a:lnTlToBr w="12700" cmpd="sng">
                      <a:noFill/>
                      <a:prstDash val="solid"/>
                    </a:lnTlToBr>
                    <a:lnBlToTr w="12700" cmpd="sng">
                      <a:noFill/>
                      <a:prstDash val="solid"/>
                    </a:lnBlToTr>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Are the observations correlated?</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a:noFill/>
                    </a:lnR>
                    <a:lnT>
                      <a:noFill/>
                    </a:lnT>
                    <a:lnB w="25400" cmpd="sng">
                      <a:noFill/>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Alternative to the chi-square test if sparse cells:</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a:noFill/>
                    </a:lnR>
                    <a:lnT>
                      <a:noFill/>
                    </a:lnT>
                    <a:lnB w="25400" cmpd="sng">
                      <a:noFill/>
                    </a:lnB>
                    <a:lnTlToBr w="12700" cmpd="sng">
                      <a:noFill/>
                      <a:prstDash val="solid"/>
                    </a:lnTlToBr>
                    <a:lnBlToTr w="12700" cmpd="sng">
                      <a:noFill/>
                      <a:prstDash val="solid"/>
                    </a:lnBlToTr>
                  </a:tcPr>
                </a:tc>
              </a:tr>
              <a:tr h="3889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independent</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a:noFill/>
                    </a:lnR>
                    <a:lnT w="25400" cmpd="sng">
                      <a:noFill/>
                    </a:lnT>
                    <a:lnB>
                      <a:noFill/>
                    </a:lnB>
                    <a:lnTlToBr w="12700" cmpd="sng">
                      <a:noFill/>
                      <a:prstDash val="solid"/>
                    </a:lnTlToBr>
                    <a:lnBlToTr w="12700" cmpd="sng">
                      <a:noFill/>
                      <a:prstDash val="solid"/>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800" u="none" strike="noStrike" cap="none" normalizeH="0" baseline="0" dirty="0">
                          <a:ln>
                            <a:noFill/>
                          </a:ln>
                          <a:effectLst/>
                        </a:rPr>
                        <a:t>correlated</a:t>
                      </a:r>
                      <a:endParaRPr kumimoji="0" lang="en-US" sz="18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L>
                      <a:noFill/>
                    </a:lnL>
                    <a:lnR w="25400" cmpd="sng">
                      <a:noFill/>
                    </a:lnR>
                    <a:lnT w="25400" cmpd="sng">
                      <a:noFill/>
                    </a:lnT>
                    <a:lnB>
                      <a:noFill/>
                    </a:lnB>
                    <a:lnTlToBr w="12700" cmpd="sng">
                      <a:noFill/>
                      <a:prstDash val="solid"/>
                    </a:lnTlToBr>
                    <a:lnBlToTr w="12700" cmpd="sng">
                      <a:noFill/>
                      <a:prstDash val="solid"/>
                    </a:lnBlToTr>
                    <a:solidFill>
                      <a:schemeClr val="tx1"/>
                    </a:solidFill>
                  </a:tcPr>
                </a:tc>
                <a:tc vMerge="1">
                  <a:txBody>
                    <a:bodyPr/>
                    <a:lstStyle/>
                    <a:p>
                      <a:endParaRPr lang="en-US"/>
                    </a:p>
                  </a:txBody>
                  <a:tcPr/>
                </a:tc>
              </a:tr>
              <a:tr h="1089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Binary or categorical</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(e.g. fracture, yes/no)</a:t>
                      </a:r>
                      <a:endParaRPr kumimoji="0" lang="en-US" sz="1400" b="0" i="0" u="none" strike="noStrike" cap="none" normalizeH="0" baseline="0" dirty="0">
                        <a:ln>
                          <a:noFill/>
                        </a:ln>
                        <a:solidFill>
                          <a:srgbClr val="FFFFFF"/>
                        </a:solidFill>
                        <a:effectLst/>
                        <a:latin typeface="Tahoma" charset="0"/>
                        <a:ea typeface="ＭＳ Ｐゴシック" charset="0"/>
                      </a:endParaRPr>
                    </a:p>
                  </a:txBody>
                  <a:tcPr marL="73550" marR="73550" horzOverflow="overflow">
                    <a:lnT w="25400" cmpd="sng">
                      <a:noFill/>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Chi-square test: </a:t>
                      </a:r>
                      <a:r>
                        <a:rPr kumimoji="0" lang="en-US" sz="1200" u="none" strike="noStrike" cap="none" normalizeH="0" baseline="0">
                          <a:ln>
                            <a:noFill/>
                          </a:ln>
                          <a:effectLst/>
                        </a:rPr>
                        <a:t>compares proportions between two or more groups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Relative risks: </a:t>
                      </a:r>
                      <a:r>
                        <a:rPr kumimoji="0" lang="en-US" sz="1200" u="none" strike="noStrike" cap="none" normalizeH="0" baseline="0">
                          <a:ln>
                            <a:noFill/>
                          </a:ln>
                          <a:effectLst/>
                        </a:rPr>
                        <a:t>odds ratios or risk ratios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Logistic regression: </a:t>
                      </a:r>
                      <a:r>
                        <a:rPr kumimoji="0" lang="en-US" sz="1200" u="none" strike="noStrike" cap="none" normalizeH="0" baseline="0">
                          <a:ln>
                            <a:noFill/>
                          </a:ln>
                          <a:effectLst/>
                        </a:rPr>
                        <a:t>multivariate technique</a:t>
                      </a:r>
                      <a:r>
                        <a:rPr kumimoji="0" lang="en-US" sz="1400" u="none" strike="noStrike" cap="none" normalizeH="0" baseline="0">
                          <a:ln>
                            <a:noFill/>
                          </a:ln>
                          <a:effectLst/>
                        </a:rPr>
                        <a:t> </a:t>
                      </a:r>
                      <a:r>
                        <a:rPr kumimoji="0" lang="en-US" sz="1200" u="none" strike="noStrike" cap="none" normalizeH="0" baseline="0">
                          <a:ln>
                            <a:noFill/>
                          </a:ln>
                          <a:effectLst/>
                        </a:rPr>
                        <a:t>used when outcome is binary; gives multivariate-adjusted odds ratios</a:t>
                      </a:r>
                      <a:endParaRPr kumimoji="0" lang="en-US" sz="1200" b="0" i="0" u="none" strike="noStrike" cap="none" normalizeH="0" baseline="0">
                        <a:ln>
                          <a:noFill/>
                        </a:ln>
                        <a:solidFill>
                          <a:schemeClr val="tx1"/>
                        </a:solidFill>
                        <a:effectLst/>
                        <a:latin typeface="Tahoma" charset="0"/>
                        <a:ea typeface="ＭＳ Ｐゴシック" charset="0"/>
                      </a:endParaRPr>
                    </a:p>
                  </a:txBody>
                  <a:tcPr marL="73550" marR="73550" horzOverflow="overflow">
                    <a:lnT>
                      <a:noFill/>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McNemar</a:t>
                      </a:r>
                      <a:r>
                        <a:rPr kumimoji="0" lang="ja-JP" altLang="en-US" sz="1400" u="none" strike="noStrike" cap="none" normalizeH="0" baseline="0">
                          <a:ln>
                            <a:noFill/>
                          </a:ln>
                          <a:effectLst/>
                        </a:rPr>
                        <a:t>’</a:t>
                      </a:r>
                      <a:r>
                        <a:rPr kumimoji="0" lang="en-US" sz="1400" u="none" strike="noStrike" cap="none" normalizeH="0" baseline="0">
                          <a:ln>
                            <a:noFill/>
                          </a:ln>
                          <a:effectLst/>
                        </a:rPr>
                        <a:t>s chi-square test: </a:t>
                      </a:r>
                      <a:r>
                        <a:rPr kumimoji="0" lang="en-US" sz="1200" u="none" strike="noStrike" cap="none" normalizeH="0" baseline="0">
                          <a:ln>
                            <a:noFill/>
                          </a:ln>
                          <a:effectLst/>
                        </a:rPr>
                        <a:t>compares binary outcome between correlated groups (e.g., before and after)</a:t>
                      </a: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Conditional logistic regression: </a:t>
                      </a:r>
                      <a:r>
                        <a:rPr kumimoji="0" lang="en-US" sz="1200" u="none" strike="noStrike" cap="none" normalizeH="0" baseline="0">
                          <a:ln>
                            <a:noFill/>
                          </a:ln>
                          <a:effectLst/>
                        </a:rPr>
                        <a:t>multivariate regression technique for a binary outcome when groups are correlated (e.g., matched data)</a:t>
                      </a: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a:ln>
                            <a:noFill/>
                          </a:ln>
                          <a:effectLst/>
                        </a:rPr>
                        <a:t>GEE modeling: </a:t>
                      </a:r>
                      <a:r>
                        <a:rPr kumimoji="0" lang="en-US" sz="1200" u="none" strike="noStrike" cap="none" normalizeH="0" baseline="0">
                          <a:ln>
                            <a:noFill/>
                          </a:ln>
                          <a:effectLst/>
                        </a:rPr>
                        <a:t>multivariate regression technique for a binary outcome when groups are correlated (e.g., repeated measures)</a:t>
                      </a:r>
                      <a:endParaRPr kumimoji="0" lang="en-US" sz="14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b="0" i="0" u="none" strike="noStrike" cap="none" normalizeH="0" baseline="0">
                        <a:ln>
                          <a:noFill/>
                        </a:ln>
                        <a:solidFill>
                          <a:schemeClr val="tx1"/>
                        </a:solidFill>
                        <a:effectLst/>
                        <a:latin typeface="Tahoma" charset="0"/>
                        <a:ea typeface="ＭＳ Ｐゴシック" charset="0"/>
                      </a:endParaRPr>
                    </a:p>
                  </a:txBody>
                  <a:tcPr marL="73550" marR="73550" horzOverflow="overflow">
                    <a:lnT>
                      <a:noFill/>
                    </a:lnT>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a:ln>
                            <a:noFill/>
                          </a:ln>
                          <a:effectLst/>
                        </a:rPr>
                        <a:t>Fisher</a:t>
                      </a:r>
                      <a:r>
                        <a:rPr kumimoji="0" lang="ja-JP" altLang="en-US" sz="1400" u="none" strike="noStrike" cap="none" normalizeH="0" baseline="0" dirty="0">
                          <a:ln>
                            <a:noFill/>
                          </a:ln>
                          <a:effectLst/>
                        </a:rPr>
                        <a:t>’</a:t>
                      </a:r>
                      <a:r>
                        <a:rPr kumimoji="0" lang="en-US" sz="1400" u="none" strike="noStrike" cap="none" normalizeH="0" baseline="0" dirty="0">
                          <a:ln>
                            <a:noFill/>
                          </a:ln>
                          <a:effectLst/>
                        </a:rPr>
                        <a:t>s exact test: </a:t>
                      </a:r>
                      <a:r>
                        <a:rPr kumimoji="0" lang="en-US" sz="1200" u="none" strike="noStrike" cap="none" normalizeH="0" baseline="0" dirty="0">
                          <a:ln>
                            <a:noFill/>
                          </a:ln>
                          <a:effectLst/>
                        </a:rPr>
                        <a:t>compares proportions between independent groups when there are sparse data (some cells &lt;5).</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u="none" strike="noStrike" cap="none" normalizeH="0" baseline="0" dirty="0">
                        <a:ln>
                          <a:noFill/>
                        </a:ln>
                        <a:effectLst/>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1400" u="none" strike="noStrike" cap="none" normalizeH="0" baseline="0" dirty="0" err="1">
                          <a:ln>
                            <a:noFill/>
                          </a:ln>
                          <a:effectLst/>
                        </a:rPr>
                        <a:t>McNemar</a:t>
                      </a:r>
                      <a:r>
                        <a:rPr kumimoji="0" lang="ja-JP" altLang="en-US" sz="1400" u="none" strike="noStrike" cap="none" normalizeH="0" baseline="0" dirty="0">
                          <a:ln>
                            <a:noFill/>
                          </a:ln>
                          <a:effectLst/>
                        </a:rPr>
                        <a:t>’</a:t>
                      </a:r>
                      <a:r>
                        <a:rPr kumimoji="0" lang="en-US" sz="1400" u="none" strike="noStrike" cap="none" normalizeH="0" baseline="0" dirty="0">
                          <a:ln>
                            <a:noFill/>
                          </a:ln>
                          <a:effectLst/>
                        </a:rPr>
                        <a:t>s exact test: </a:t>
                      </a:r>
                      <a:r>
                        <a:rPr kumimoji="0" lang="en-US" sz="1200" u="none" strike="noStrike" cap="none" normalizeH="0" baseline="0" dirty="0">
                          <a:ln>
                            <a:noFill/>
                          </a:ln>
                          <a:effectLst/>
                        </a:rPr>
                        <a:t>compares proportions between correlated groups when there are sparse data (some cells &lt;5).</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1200" b="0" i="0" u="none" strike="noStrike" cap="none" normalizeH="0" baseline="0" dirty="0">
                        <a:ln>
                          <a:noFill/>
                        </a:ln>
                        <a:solidFill>
                          <a:schemeClr val="tx1"/>
                        </a:solidFill>
                        <a:effectLst/>
                        <a:latin typeface="Tahoma" charset="0"/>
                        <a:ea typeface="ＭＳ Ｐゴシック" charset="0"/>
                      </a:endParaRPr>
                    </a:p>
                  </a:txBody>
                  <a:tcPr marL="73550" marR="73550" horzOverflow="overflow">
                    <a:lnT w="25400" cmpd="sng">
                      <a:noFill/>
                    </a:lnT>
                  </a:tcPr>
                </a:tc>
              </a:tr>
            </a:tbl>
          </a:graphicData>
        </a:graphic>
      </p:graphicFrame>
      <p:sp>
        <p:nvSpPr>
          <p:cNvPr id="4" name="Rectangle 3"/>
          <p:cNvSpPr/>
          <p:nvPr/>
        </p:nvSpPr>
        <p:spPr>
          <a:xfrm>
            <a:off x="228600" y="6480788"/>
            <a:ext cx="7686777" cy="369332"/>
          </a:xfrm>
          <a:prstGeom prst="rect">
            <a:avLst/>
          </a:prstGeom>
        </p:spPr>
        <p:txBody>
          <a:bodyPr wrap="square">
            <a:spAutoFit/>
          </a:bodyPr>
          <a:lstStyle/>
          <a:p>
            <a:r>
              <a:rPr lang="en-US" dirty="0" smtClean="0"/>
              <a:t>Adapted from: </a:t>
            </a:r>
            <a:r>
              <a:rPr lang="en-US" dirty="0" err="1" smtClean="0"/>
              <a:t>www.stanford.edu</a:t>
            </a:r>
            <a:r>
              <a:rPr lang="en-US" dirty="0"/>
              <a:t>/~</a:t>
            </a:r>
            <a:r>
              <a:rPr lang="en-US" dirty="0" err="1"/>
              <a:t>kcobb</a:t>
            </a:r>
            <a:r>
              <a:rPr lang="en-US" dirty="0"/>
              <a:t>/hrp259/</a:t>
            </a:r>
            <a:r>
              <a:rPr lang="en-US" b="1" dirty="0"/>
              <a:t>lecture13</a:t>
            </a:r>
            <a:r>
              <a:rPr lang="en-US" dirty="0"/>
              <a:t>.</a:t>
            </a:r>
            <a:r>
              <a:rPr lang="en-US" b="1" dirty="0" smtClean="0"/>
              <a:t>ppt</a:t>
            </a:r>
            <a:endParaRPr lang="en-US" dirty="0"/>
          </a:p>
        </p:txBody>
      </p:sp>
    </p:spTree>
    <p:extLst>
      <p:ext uri="{BB962C8B-B14F-4D97-AF65-F5344CB8AC3E}">
        <p14:creationId xmlns:p14="http://schemas.microsoft.com/office/powerpoint/2010/main" val="39796355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7768</TotalTime>
  <Words>6290</Words>
  <Application>Microsoft Macintosh PowerPoint</Application>
  <PresentationFormat>On-screen Show (4:3)</PresentationFormat>
  <Paragraphs>1196</Paragraphs>
  <Slides>99</Slides>
  <Notes>42</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99</vt:i4>
      </vt:variant>
    </vt:vector>
  </HeadingPairs>
  <TitlesOfParts>
    <vt:vector size="103" baseType="lpstr">
      <vt:lpstr>Office Theme</vt:lpstr>
      <vt:lpstr>Equation</vt:lpstr>
      <vt:lpstr>Chart</vt:lpstr>
      <vt:lpstr>Clip</vt:lpstr>
      <vt:lpstr>PowerPoint Presentation</vt:lpstr>
      <vt:lpstr>Correlation</vt:lpstr>
      <vt:lpstr>Continuous outcome (means) </vt:lpstr>
      <vt:lpstr>Continuous outcome (means) </vt:lpstr>
      <vt:lpstr>Continuous outcome (means) </vt:lpstr>
      <vt:lpstr>Continuous outcome (means) </vt:lpstr>
      <vt:lpstr>Goals</vt:lpstr>
      <vt:lpstr>Continuous outcome (means) </vt:lpstr>
      <vt:lpstr>Scatter Plots and Correlation</vt:lpstr>
      <vt:lpstr>Hans Rosling on Health &amp; Wealth</vt:lpstr>
      <vt:lpstr>What is “Linear”?</vt:lpstr>
      <vt:lpstr>Scatter Plot Examples</vt:lpstr>
      <vt:lpstr>Scatter Plot Examples</vt:lpstr>
      <vt:lpstr>Scatter Plot Examples</vt:lpstr>
      <vt:lpstr>Pearson Correlation Coefficient</vt:lpstr>
      <vt:lpstr>Features of  ρ  and  r</vt:lpstr>
      <vt:lpstr>Positive Correlation</vt:lpstr>
      <vt:lpstr>Negative Correlation</vt:lpstr>
      <vt:lpstr>Sample Correlations</vt:lpstr>
      <vt:lpstr>Check your learning</vt:lpstr>
      <vt:lpstr>The effect of outliers</vt:lpstr>
      <vt:lpstr>Restricted Range: Sampling Bias</vt:lpstr>
      <vt:lpstr>Further Restrictions</vt:lpstr>
      <vt:lpstr>Correlation Significance</vt:lpstr>
      <vt:lpstr>Correlation Hypothesis Testing </vt:lpstr>
      <vt:lpstr>PowerPoint Presentation</vt:lpstr>
      <vt:lpstr>PowerPoint Presentation</vt:lpstr>
      <vt:lpstr>Correlation Hypothesis Testing </vt:lpstr>
      <vt:lpstr>Correlation Hypothesis Testing </vt:lpstr>
      <vt:lpstr>Correlation Hypothesis Testing </vt:lpstr>
      <vt:lpstr>Correlation Assumptions</vt:lpstr>
      <vt:lpstr>Correlation Hypothesis Testing </vt:lpstr>
      <vt:lpstr>Calculating the Pearson  Correlation Coefficient</vt:lpstr>
      <vt:lpstr>PowerPoint Presentation</vt:lpstr>
      <vt:lpstr>PowerPoint Presentation</vt:lpstr>
      <vt:lpstr>Calculating the Pearson  Correlation Coefficient</vt:lpstr>
      <vt:lpstr>Calculating the Pearson  Correlation Coefficient</vt:lpstr>
      <vt:lpstr>Significance Test for Correlation</vt:lpstr>
      <vt:lpstr>Correlation Hypothesis Testing </vt:lpstr>
      <vt:lpstr>Significance Test for Correlation</vt:lpstr>
      <vt:lpstr>Correlation Hypothesis Testing </vt:lpstr>
      <vt:lpstr>The limits of correlation</vt:lpstr>
      <vt:lpstr>Correlation is not Causation</vt:lpstr>
      <vt:lpstr>Correlation is not Causation</vt:lpstr>
      <vt:lpstr>The Limitations of Correlation</vt:lpstr>
      <vt:lpstr>Partial Correlation</vt:lpstr>
      <vt:lpstr>Example</vt:lpstr>
      <vt:lpstr>Simpson’s Paradox</vt:lpstr>
      <vt:lpstr>A situation where the subgroups are always the way to go</vt:lpstr>
      <vt:lpstr>Gender Discrimination?</vt:lpstr>
      <vt:lpstr>Gender Discrimination?</vt:lpstr>
      <vt:lpstr>Continuous outcome (means) </vt:lpstr>
      <vt:lpstr>Regression</vt:lpstr>
      <vt:lpstr>Goals for Regression</vt:lpstr>
      <vt:lpstr>Goals for Regression</vt:lpstr>
      <vt:lpstr>Statistical Regression Analysis</vt:lpstr>
      <vt:lpstr>Relationship with correlation</vt:lpstr>
      <vt:lpstr>Regression in Machine Learning</vt:lpstr>
      <vt:lpstr>Simple Linear Regression Model</vt:lpstr>
      <vt:lpstr>Population Linear Regression</vt:lpstr>
      <vt:lpstr>Population Linear Regression</vt:lpstr>
      <vt:lpstr>Estimated Regression Model</vt:lpstr>
      <vt:lpstr>Better Estimate</vt:lpstr>
      <vt:lpstr>Estimated Regression Model</vt:lpstr>
      <vt:lpstr>Least Squares Criterion</vt:lpstr>
      <vt:lpstr>Least Squares Criterion</vt:lpstr>
      <vt:lpstr>Least Squares Criterion</vt:lpstr>
      <vt:lpstr>Least Squares Regression Properties</vt:lpstr>
      <vt:lpstr>Linear Regression Assumptions</vt:lpstr>
      <vt:lpstr>Simple Linear Regression Example</vt:lpstr>
      <vt:lpstr>Sample Data for House Price Model</vt:lpstr>
      <vt:lpstr>Graphical Presentation</vt:lpstr>
      <vt:lpstr>Graphical Presentation</vt:lpstr>
      <vt:lpstr>Graphical Presentation</vt:lpstr>
      <vt:lpstr>Example: House Prices</vt:lpstr>
      <vt:lpstr>Example: House Prices</vt:lpstr>
      <vt:lpstr>Example: House Prices</vt:lpstr>
      <vt:lpstr>Further Analysis: Test for significance</vt:lpstr>
      <vt:lpstr>Residual Analysis</vt:lpstr>
      <vt:lpstr>Residual Analysis for Linearity</vt:lpstr>
      <vt:lpstr>Residual Analysis for  Constant Variance (Homoscedasticity) </vt:lpstr>
      <vt:lpstr>PowerPoint Presentation</vt:lpstr>
      <vt:lpstr>Simple Regression Steps</vt:lpstr>
      <vt:lpstr>Simple Linear Regression Analysis</vt:lpstr>
      <vt:lpstr>Simple Linear Regression Analysis</vt:lpstr>
      <vt:lpstr>Simple Linear Regression Analysis</vt:lpstr>
      <vt:lpstr>Simple Linear Regression Analysis</vt:lpstr>
      <vt:lpstr>Simple Linear Regression Analysis</vt:lpstr>
      <vt:lpstr>Simple Linear Regression Analysis</vt:lpstr>
      <vt:lpstr>Simple Linear Regression Analysis</vt:lpstr>
      <vt:lpstr>Graphical Presentation</vt:lpstr>
      <vt:lpstr>Multiple Linear Regression</vt:lpstr>
      <vt:lpstr>Multivariate regression pitfalls</vt:lpstr>
      <vt:lpstr>Multivariate regression pitfalls</vt:lpstr>
      <vt:lpstr>Multivariate regression pitfalls</vt:lpstr>
      <vt:lpstr>Overfitting</vt:lpstr>
      <vt:lpstr>Summary</vt:lpstr>
      <vt:lpstr>Continuous outcome (means) </vt:lpstr>
      <vt:lpstr>Binary or categorical outcomes (proportions)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jmankoff</cp:lastModifiedBy>
  <cp:revision>320</cp:revision>
  <dcterms:created xsi:type="dcterms:W3CDTF">2013-10-07T16:54:34Z</dcterms:created>
  <dcterms:modified xsi:type="dcterms:W3CDTF">2014-02-25T03:44:56Z</dcterms:modified>
</cp:coreProperties>
</file>