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2.xml" ContentType="application/vnd.openxmlformats-officedocument.drawingml.chart+xml"/>
  <Override PartName="/ppt/notesSlides/notesSlide23.xml" ContentType="application/vnd.openxmlformats-officedocument.presentationml.notesSlide+xml"/>
  <Override PartName="/ppt/charts/chart3.xml" ContentType="application/vnd.openxmlformats-officedocument.drawingml.chart+xml"/>
  <Override PartName="/ppt/notesSlides/notesSlide24.xml" ContentType="application/vnd.openxmlformats-officedocument.presentationml.notesSlide+xml"/>
  <Override PartName="/ppt/charts/chart4.xml" ContentType="application/vnd.openxmlformats-officedocument.drawingml.chart+xml"/>
  <Override PartName="/ppt/notesSlides/notesSlide25.xml" ContentType="application/vnd.openxmlformats-officedocument.presentationml.notesSlide+xml"/>
  <Override PartName="/ppt/charts/chart5.xml" ContentType="application/vnd.openxmlformats-officedocument.drawingml.chart+xml"/>
  <Override PartName="/ppt/notesSlides/notesSlide26.xml" ContentType="application/vnd.openxmlformats-officedocument.presentationml.notesSlide+xml"/>
  <Override PartName="/ppt/charts/chart6.xml" ContentType="application/vnd.openxmlformats-officedocument.drawingml.chart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9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</c:v>
                </c:pt>
              </c:strCache>
            </c:strRef>
          </c:tx>
          <c:invertIfNegative val="0"/>
          <c:dLbls>
            <c:dLbl>
              <c:idx val="4"/>
              <c:layout>
                <c:manualLayout>
                  <c:x val="-0.00308641975308642"/>
                  <c:y val="6.70070232001059E-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0.0108025906483911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Sheet1!$D$2:$D$7</c:f>
                <c:numCache>
                  <c:formatCode>General</c:formatCode>
                  <c:ptCount val="6"/>
                  <c:pt idx="0">
                    <c:v>0.030298</c:v>
                  </c:pt>
                  <c:pt idx="1">
                    <c:v>0.022539</c:v>
                  </c:pt>
                  <c:pt idx="2">
                    <c:v>0.019353</c:v>
                  </c:pt>
                  <c:pt idx="3">
                    <c:v>0.021898</c:v>
                  </c:pt>
                  <c:pt idx="4">
                    <c:v>0.018232</c:v>
                  </c:pt>
                  <c:pt idx="5">
                    <c:v>0.0048561</c:v>
                  </c:pt>
                </c:numCache>
              </c:numRef>
            </c:plus>
            <c:minus>
              <c:numRef>
                <c:f>Sheet1!$D$2:$D$7</c:f>
                <c:numCache>
                  <c:formatCode>General</c:formatCode>
                  <c:ptCount val="6"/>
                  <c:pt idx="0">
                    <c:v>0.030298</c:v>
                  </c:pt>
                  <c:pt idx="1">
                    <c:v>0.022539</c:v>
                  </c:pt>
                  <c:pt idx="2">
                    <c:v>0.019353</c:v>
                  </c:pt>
                  <c:pt idx="3">
                    <c:v>0.021898</c:v>
                  </c:pt>
                  <c:pt idx="4">
                    <c:v>0.018232</c:v>
                  </c:pt>
                  <c:pt idx="5">
                    <c:v>0.0048561</c:v>
                  </c:pt>
                </c:numCache>
              </c:numRef>
            </c:minus>
            <c:spPr>
              <a:ln w="19050"/>
            </c:spPr>
          </c:errBars>
          <c:cat>
            <c:strRef>
              <c:f>Sheet1!$A$2:$A$7</c:f>
              <c:strCache>
                <c:ptCount val="6"/>
                <c:pt idx="0">
                  <c:v>Free
(16 features)</c:v>
                </c:pt>
                <c:pt idx="1">
                  <c:v>Occupant
(132)</c:v>
                </c:pt>
                <c:pt idx="2">
                  <c:v>Unit
(312)</c:v>
                </c:pt>
                <c:pt idx="3">
                  <c:v>Free + occupant
(148)</c:v>
                </c:pt>
                <c:pt idx="4">
                  <c:v>Free + unit
(328)</c:v>
                </c:pt>
                <c:pt idx="5">
                  <c:v>All features
(460)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0.34012</c:v>
                </c:pt>
                <c:pt idx="1">
                  <c:v>0.60914</c:v>
                </c:pt>
                <c:pt idx="2">
                  <c:v>0.86171</c:v>
                </c:pt>
                <c:pt idx="3">
                  <c:v>0.65525</c:v>
                </c:pt>
                <c:pt idx="4">
                  <c:v>0.87513</c:v>
                </c:pt>
                <c:pt idx="5">
                  <c:v>0.98869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Natural gas</c:v>
                </c:pt>
              </c:strCache>
            </c:strRef>
          </c:tx>
          <c:spPr>
            <a:pattFill prst="wdUpDiag">
              <a:fgClr>
                <a:schemeClr val="accent2"/>
              </a:fgClr>
              <a:bgClr>
                <a:schemeClr val="bg1"/>
              </a:bgClr>
            </a:pattFill>
          </c:spPr>
          <c:invertIfNegative val="0"/>
          <c:dLbls>
            <c:dLbl>
              <c:idx val="0"/>
              <c:layout>
                <c:manualLayout>
                  <c:x val="0.00771604938271605"/>
                  <c:y val="-0.017543859649122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0308641975308642"/>
                  <c:y val="-0.0058479532163742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0462962962962963"/>
                  <c:y val="-0.0058479532163742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0.00771592787012746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Sheet1!$E$2:$E$7</c:f>
                <c:numCache>
                  <c:formatCode>General</c:formatCode>
                  <c:ptCount val="6"/>
                  <c:pt idx="0">
                    <c:v>0.046496</c:v>
                  </c:pt>
                  <c:pt idx="1">
                    <c:v>0.044396</c:v>
                  </c:pt>
                  <c:pt idx="2">
                    <c:v>0.012868</c:v>
                  </c:pt>
                  <c:pt idx="3">
                    <c:v>0.040663</c:v>
                  </c:pt>
                  <c:pt idx="4">
                    <c:v>0.010722</c:v>
                  </c:pt>
                  <c:pt idx="5">
                    <c:v>0.0</c:v>
                  </c:pt>
                </c:numCache>
              </c:numRef>
            </c:plus>
            <c:minus>
              <c:numRef>
                <c:f>Sheet1!$E$2:$E$7</c:f>
                <c:numCache>
                  <c:formatCode>General</c:formatCode>
                  <c:ptCount val="6"/>
                  <c:pt idx="0">
                    <c:v>0.046496</c:v>
                  </c:pt>
                  <c:pt idx="1">
                    <c:v>0.044396</c:v>
                  </c:pt>
                  <c:pt idx="2">
                    <c:v>0.012868</c:v>
                  </c:pt>
                  <c:pt idx="3">
                    <c:v>0.040663</c:v>
                  </c:pt>
                  <c:pt idx="4">
                    <c:v>0.010722</c:v>
                  </c:pt>
                  <c:pt idx="5">
                    <c:v>0.0</c:v>
                  </c:pt>
                </c:numCache>
              </c:numRef>
            </c:minus>
            <c:spPr>
              <a:ln w="19050"/>
            </c:spPr>
          </c:errBars>
          <c:cat>
            <c:strRef>
              <c:f>Sheet1!$A$2:$A$7</c:f>
              <c:strCache>
                <c:ptCount val="6"/>
                <c:pt idx="0">
                  <c:v>Free
(16 features)</c:v>
                </c:pt>
                <c:pt idx="1">
                  <c:v>Occupant
(132)</c:v>
                </c:pt>
                <c:pt idx="2">
                  <c:v>Unit
(312)</c:v>
                </c:pt>
                <c:pt idx="3">
                  <c:v>Free + occupant
(148)</c:v>
                </c:pt>
                <c:pt idx="4">
                  <c:v>Free + unit
(328)</c:v>
                </c:pt>
                <c:pt idx="5">
                  <c:v>All features
(460)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0.20692</c:v>
                </c:pt>
                <c:pt idx="1">
                  <c:v>0.47108</c:v>
                </c:pt>
                <c:pt idx="2">
                  <c:v>0.95025</c:v>
                </c:pt>
                <c:pt idx="3">
                  <c:v>0.54246</c:v>
                </c:pt>
                <c:pt idx="4">
                  <c:v>0.96244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4340856"/>
        <c:axId val="2134331496"/>
      </c:barChart>
      <c:catAx>
        <c:axId val="2134340856"/>
        <c:scaling>
          <c:orientation val="minMax"/>
        </c:scaling>
        <c:delete val="0"/>
        <c:axPos val="b"/>
        <c:majorTickMark val="out"/>
        <c:minorTickMark val="none"/>
        <c:tickLblPos val="nextTo"/>
        <c:crossAx val="2134331496"/>
        <c:crosses val="autoZero"/>
        <c:auto val="1"/>
        <c:lblAlgn val="ctr"/>
        <c:lblOffset val="100"/>
        <c:noMultiLvlLbl val="0"/>
      </c:catAx>
      <c:valAx>
        <c:axId val="2134331496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out"/>
        <c:tickLblPos val="nextTo"/>
        <c:crossAx val="2134340856"/>
        <c:crosses val="autoZero"/>
        <c:crossBetween val="between"/>
        <c:majorUnit val="1.0"/>
        <c:minorUnit val="0.1"/>
      </c:valAx>
    </c:plotArea>
    <c:legend>
      <c:legendPos val="r"/>
      <c:layout>
        <c:manualLayout>
          <c:xMode val="edge"/>
          <c:yMode val="edge"/>
          <c:x val="0.0837459900845727"/>
          <c:y val="0.0517215894164402"/>
          <c:w val="0.16779721979197"/>
          <c:h val="0.162311092692361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1.439</c:v>
                </c:pt>
                <c:pt idx="1">
                  <c:v>1.4388</c:v>
                </c:pt>
                <c:pt idx="2">
                  <c:v>1.4384</c:v>
                </c:pt>
                <c:pt idx="3">
                  <c:v>1.4376</c:v>
                </c:pt>
                <c:pt idx="4">
                  <c:v>1.4376</c:v>
                </c:pt>
                <c:pt idx="5">
                  <c:v>1.4384</c:v>
                </c:pt>
                <c:pt idx="6">
                  <c:v>1.4366</c:v>
                </c:pt>
                <c:pt idx="7">
                  <c:v>1.4363</c:v>
                </c:pt>
                <c:pt idx="8">
                  <c:v>1.4346</c:v>
                </c:pt>
                <c:pt idx="9">
                  <c:v>1.4344</c:v>
                </c:pt>
                <c:pt idx="10">
                  <c:v>1.4342</c:v>
                </c:pt>
                <c:pt idx="11">
                  <c:v>1.4338</c:v>
                </c:pt>
                <c:pt idx="12">
                  <c:v>1.4331</c:v>
                </c:pt>
                <c:pt idx="13">
                  <c:v>1.433</c:v>
                </c:pt>
                <c:pt idx="14">
                  <c:v>1.4321</c:v>
                </c:pt>
                <c:pt idx="15">
                  <c:v>1.431</c:v>
                </c:pt>
                <c:pt idx="16">
                  <c:v>1.4305</c:v>
                </c:pt>
                <c:pt idx="17">
                  <c:v>1.4296</c:v>
                </c:pt>
                <c:pt idx="18">
                  <c:v>1.4298</c:v>
                </c:pt>
                <c:pt idx="19">
                  <c:v>1.4293</c:v>
                </c:pt>
                <c:pt idx="20">
                  <c:v>1.4286</c:v>
                </c:pt>
                <c:pt idx="21">
                  <c:v>1.4283</c:v>
                </c:pt>
                <c:pt idx="22">
                  <c:v>1.4275</c:v>
                </c:pt>
                <c:pt idx="23">
                  <c:v>1.4264</c:v>
                </c:pt>
                <c:pt idx="24">
                  <c:v>1.4258</c:v>
                </c:pt>
                <c:pt idx="25">
                  <c:v>1.4265</c:v>
                </c:pt>
                <c:pt idx="26">
                  <c:v>1.4255</c:v>
                </c:pt>
                <c:pt idx="27">
                  <c:v>1.4252</c:v>
                </c:pt>
                <c:pt idx="28">
                  <c:v>1.4245</c:v>
                </c:pt>
                <c:pt idx="29">
                  <c:v>1.425</c:v>
                </c:pt>
                <c:pt idx="30">
                  <c:v>1.4245</c:v>
                </c:pt>
              </c:numCache>
            </c:numRef>
          </c:val>
          <c:smooth val="0"/>
        </c:ser>
        <c:ser>
          <c:idx val="6"/>
          <c:order val="1"/>
          <c:tx>
            <c:strRef>
              <c:f>Sheet1!$C$1</c:f>
              <c:strCache>
                <c:ptCount val="1"/>
                <c:pt idx="0">
                  <c:v>Fixed decreasing</c:v>
                </c:pt>
              </c:strCache>
            </c:strRef>
          </c:tx>
          <c:spPr>
            <a:ln>
              <a:solidFill>
                <a:srgbClr val="339933"/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Sheet1!$C$2:$C$32</c:f>
              <c:numCache>
                <c:formatCode>General</c:formatCode>
                <c:ptCount val="31"/>
                <c:pt idx="0">
                  <c:v>1.439</c:v>
                </c:pt>
                <c:pt idx="1">
                  <c:v>1.4392</c:v>
                </c:pt>
                <c:pt idx="2">
                  <c:v>1.4393</c:v>
                </c:pt>
                <c:pt idx="3">
                  <c:v>1.4388</c:v>
                </c:pt>
                <c:pt idx="4">
                  <c:v>1.4392</c:v>
                </c:pt>
                <c:pt idx="5">
                  <c:v>1.4394</c:v>
                </c:pt>
                <c:pt idx="6">
                  <c:v>1.4396</c:v>
                </c:pt>
                <c:pt idx="7">
                  <c:v>1.4396</c:v>
                </c:pt>
                <c:pt idx="8">
                  <c:v>1.4396</c:v>
                </c:pt>
                <c:pt idx="9">
                  <c:v>1.4397</c:v>
                </c:pt>
                <c:pt idx="10">
                  <c:v>1.4413</c:v>
                </c:pt>
                <c:pt idx="11">
                  <c:v>1.4409</c:v>
                </c:pt>
                <c:pt idx="12">
                  <c:v>1.4403</c:v>
                </c:pt>
                <c:pt idx="13">
                  <c:v>1.4404</c:v>
                </c:pt>
                <c:pt idx="14">
                  <c:v>1.4405</c:v>
                </c:pt>
                <c:pt idx="15">
                  <c:v>1.4405</c:v>
                </c:pt>
                <c:pt idx="16">
                  <c:v>1.4406</c:v>
                </c:pt>
                <c:pt idx="17">
                  <c:v>1.4395</c:v>
                </c:pt>
                <c:pt idx="18">
                  <c:v>1.4398</c:v>
                </c:pt>
                <c:pt idx="19">
                  <c:v>1.419899999999999</c:v>
                </c:pt>
                <c:pt idx="20">
                  <c:v>1.4201</c:v>
                </c:pt>
                <c:pt idx="21">
                  <c:v>1.4203</c:v>
                </c:pt>
                <c:pt idx="22">
                  <c:v>1.4205</c:v>
                </c:pt>
                <c:pt idx="23">
                  <c:v>1.4207</c:v>
                </c:pt>
                <c:pt idx="24">
                  <c:v>1.4208</c:v>
                </c:pt>
                <c:pt idx="25">
                  <c:v>1.421</c:v>
                </c:pt>
                <c:pt idx="26">
                  <c:v>1.4216</c:v>
                </c:pt>
                <c:pt idx="27">
                  <c:v>1.4218</c:v>
                </c:pt>
                <c:pt idx="28">
                  <c:v>1.4218</c:v>
                </c:pt>
                <c:pt idx="29">
                  <c:v>1.421999999999999</c:v>
                </c:pt>
                <c:pt idx="30">
                  <c:v>1.4245</c:v>
                </c:pt>
              </c:numCache>
            </c:numRef>
          </c:val>
          <c:smooth val="0"/>
        </c:ser>
        <c:ser>
          <c:idx val="7"/>
          <c:order val="2"/>
          <c:tx>
            <c:strRef>
              <c:f>Sheet1!$D$1</c:f>
              <c:strCache>
                <c:ptCount val="1"/>
                <c:pt idx="0">
                  <c:v>Fixed selection</c:v>
                </c:pt>
              </c:strCache>
            </c:strRef>
          </c:tx>
          <c:spPr>
            <a:ln>
              <a:solidFill>
                <a:srgbClr val="CC6600"/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Sheet1!$D$2:$D$32</c:f>
              <c:numCache>
                <c:formatCode>General</c:formatCode>
                <c:ptCount val="31"/>
                <c:pt idx="0">
                  <c:v>1.439</c:v>
                </c:pt>
                <c:pt idx="1">
                  <c:v>1.439</c:v>
                </c:pt>
                <c:pt idx="2">
                  <c:v>1.4392</c:v>
                </c:pt>
                <c:pt idx="3">
                  <c:v>1.4397</c:v>
                </c:pt>
                <c:pt idx="4">
                  <c:v>1.4391</c:v>
                </c:pt>
                <c:pt idx="5">
                  <c:v>1.4402</c:v>
                </c:pt>
                <c:pt idx="6">
                  <c:v>1.4404</c:v>
                </c:pt>
                <c:pt idx="7">
                  <c:v>1.4406</c:v>
                </c:pt>
                <c:pt idx="8">
                  <c:v>1.4397</c:v>
                </c:pt>
                <c:pt idx="9">
                  <c:v>1.4401</c:v>
                </c:pt>
                <c:pt idx="10">
                  <c:v>1.4402</c:v>
                </c:pt>
                <c:pt idx="11">
                  <c:v>1.4403</c:v>
                </c:pt>
                <c:pt idx="12">
                  <c:v>1.4402</c:v>
                </c:pt>
                <c:pt idx="13">
                  <c:v>1.4395</c:v>
                </c:pt>
                <c:pt idx="14">
                  <c:v>1.4396</c:v>
                </c:pt>
                <c:pt idx="15">
                  <c:v>1.4422</c:v>
                </c:pt>
                <c:pt idx="16">
                  <c:v>1.4423</c:v>
                </c:pt>
                <c:pt idx="17">
                  <c:v>1.4425</c:v>
                </c:pt>
                <c:pt idx="18">
                  <c:v>1.443</c:v>
                </c:pt>
                <c:pt idx="19">
                  <c:v>1.4431</c:v>
                </c:pt>
                <c:pt idx="20">
                  <c:v>1.4432</c:v>
                </c:pt>
                <c:pt idx="21">
                  <c:v>1.4433</c:v>
                </c:pt>
                <c:pt idx="22">
                  <c:v>1.4433</c:v>
                </c:pt>
                <c:pt idx="23">
                  <c:v>1.4355</c:v>
                </c:pt>
                <c:pt idx="24">
                  <c:v>1.4351</c:v>
                </c:pt>
                <c:pt idx="25">
                  <c:v>1.4352</c:v>
                </c:pt>
                <c:pt idx="26">
                  <c:v>1.4354</c:v>
                </c:pt>
                <c:pt idx="27">
                  <c:v>1.4357</c:v>
                </c:pt>
                <c:pt idx="28">
                  <c:v>1.4241</c:v>
                </c:pt>
                <c:pt idx="29">
                  <c:v>1.4243</c:v>
                </c:pt>
                <c:pt idx="30">
                  <c:v>1.4245</c:v>
                </c:pt>
              </c:numCache>
            </c:numRef>
          </c:val>
          <c:smooth val="0"/>
        </c:ser>
        <c:ser>
          <c:idx val="8"/>
          <c:order val="3"/>
          <c:tx>
            <c:strRef>
              <c:f>Sheet1!$E$1</c:f>
              <c:strCache>
                <c:ptCount val="1"/>
                <c:pt idx="0">
                  <c:v>Oracle with λ=0</c:v>
                </c:pt>
              </c:strCache>
            </c:strRef>
          </c:tx>
          <c:spPr>
            <a:ln>
              <a:solidFill>
                <a:srgbClr val="006A7F"/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Sheet1!$E$2:$E$32</c:f>
              <c:numCache>
                <c:formatCode>General</c:formatCode>
                <c:ptCount val="31"/>
                <c:pt idx="0">
                  <c:v>1.439</c:v>
                </c:pt>
                <c:pt idx="1">
                  <c:v>1.4231</c:v>
                </c:pt>
                <c:pt idx="2">
                  <c:v>1.417899999999999</c:v>
                </c:pt>
                <c:pt idx="3">
                  <c:v>1.4176</c:v>
                </c:pt>
                <c:pt idx="4">
                  <c:v>1.4173</c:v>
                </c:pt>
                <c:pt idx="5">
                  <c:v>1.4171</c:v>
                </c:pt>
                <c:pt idx="6">
                  <c:v>1.417</c:v>
                </c:pt>
                <c:pt idx="7">
                  <c:v>1.4169</c:v>
                </c:pt>
                <c:pt idx="8">
                  <c:v>1.4168</c:v>
                </c:pt>
                <c:pt idx="9">
                  <c:v>1.4168</c:v>
                </c:pt>
                <c:pt idx="10">
                  <c:v>1.4168</c:v>
                </c:pt>
                <c:pt idx="11">
                  <c:v>1.4167</c:v>
                </c:pt>
                <c:pt idx="12">
                  <c:v>1.4167</c:v>
                </c:pt>
                <c:pt idx="13">
                  <c:v>1.4167</c:v>
                </c:pt>
                <c:pt idx="14">
                  <c:v>1.4167</c:v>
                </c:pt>
                <c:pt idx="15">
                  <c:v>1.4167</c:v>
                </c:pt>
                <c:pt idx="16">
                  <c:v>1.4167</c:v>
                </c:pt>
                <c:pt idx="17">
                  <c:v>1.4167</c:v>
                </c:pt>
                <c:pt idx="18">
                  <c:v>1.4167</c:v>
                </c:pt>
                <c:pt idx="19">
                  <c:v>1.4166</c:v>
                </c:pt>
                <c:pt idx="20">
                  <c:v>1.4166</c:v>
                </c:pt>
                <c:pt idx="21">
                  <c:v>1.4166</c:v>
                </c:pt>
                <c:pt idx="22">
                  <c:v>1.4167</c:v>
                </c:pt>
                <c:pt idx="23">
                  <c:v>1.4167</c:v>
                </c:pt>
                <c:pt idx="24">
                  <c:v>1.4168</c:v>
                </c:pt>
                <c:pt idx="25">
                  <c:v>1.417</c:v>
                </c:pt>
                <c:pt idx="26">
                  <c:v>1.4173</c:v>
                </c:pt>
                <c:pt idx="27">
                  <c:v>1.4177</c:v>
                </c:pt>
                <c:pt idx="28">
                  <c:v>1.4185</c:v>
                </c:pt>
                <c:pt idx="29">
                  <c:v>1.4198</c:v>
                </c:pt>
                <c:pt idx="30">
                  <c:v>1.4245</c:v>
                </c:pt>
              </c:numCache>
            </c:numRef>
          </c:val>
          <c:smooth val="0"/>
        </c:ser>
        <c:ser>
          <c:idx val="0"/>
          <c:order val="4"/>
          <c:tx>
            <c:strRef>
              <c:f>Sheet1!$F$1</c:f>
              <c:strCache>
                <c:ptCount val="1"/>
                <c:pt idx="0">
                  <c:v>DQO with λ=0</c:v>
                </c:pt>
              </c:strCache>
            </c:strRef>
          </c:tx>
          <c:spPr>
            <a:ln w="76200">
              <a:solidFill>
                <a:srgbClr val="FF0075"/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Sheet1!$F$2:$F$32</c:f>
              <c:numCache>
                <c:formatCode>General</c:formatCode>
                <c:ptCount val="31"/>
                <c:pt idx="0">
                  <c:v>1.439</c:v>
                </c:pt>
                <c:pt idx="1">
                  <c:v>1.4234</c:v>
                </c:pt>
                <c:pt idx="2">
                  <c:v>1.4185</c:v>
                </c:pt>
                <c:pt idx="3">
                  <c:v>1.4184</c:v>
                </c:pt>
                <c:pt idx="4">
                  <c:v>1.4185</c:v>
                </c:pt>
                <c:pt idx="5">
                  <c:v>1.4189</c:v>
                </c:pt>
                <c:pt idx="6">
                  <c:v>1.4189</c:v>
                </c:pt>
                <c:pt idx="7">
                  <c:v>1.4195</c:v>
                </c:pt>
                <c:pt idx="8">
                  <c:v>1.419899999999999</c:v>
                </c:pt>
                <c:pt idx="9">
                  <c:v>1.4201</c:v>
                </c:pt>
                <c:pt idx="10">
                  <c:v>1.421999999999999</c:v>
                </c:pt>
                <c:pt idx="11">
                  <c:v>1.4212</c:v>
                </c:pt>
                <c:pt idx="12">
                  <c:v>1.4215</c:v>
                </c:pt>
                <c:pt idx="13">
                  <c:v>1.4216</c:v>
                </c:pt>
                <c:pt idx="14">
                  <c:v>1.4228</c:v>
                </c:pt>
                <c:pt idx="15">
                  <c:v>1.4228</c:v>
                </c:pt>
                <c:pt idx="16">
                  <c:v>1.4234</c:v>
                </c:pt>
                <c:pt idx="17">
                  <c:v>1.4234</c:v>
                </c:pt>
                <c:pt idx="18">
                  <c:v>1.4236</c:v>
                </c:pt>
                <c:pt idx="19">
                  <c:v>1.4238</c:v>
                </c:pt>
                <c:pt idx="20">
                  <c:v>1.4237</c:v>
                </c:pt>
                <c:pt idx="21">
                  <c:v>1.4242</c:v>
                </c:pt>
                <c:pt idx="22">
                  <c:v>1.4241</c:v>
                </c:pt>
                <c:pt idx="23">
                  <c:v>1.4241</c:v>
                </c:pt>
                <c:pt idx="24">
                  <c:v>1.4242</c:v>
                </c:pt>
                <c:pt idx="25">
                  <c:v>1.4248</c:v>
                </c:pt>
                <c:pt idx="26">
                  <c:v>1.425</c:v>
                </c:pt>
                <c:pt idx="27">
                  <c:v>1.4254</c:v>
                </c:pt>
                <c:pt idx="28">
                  <c:v>1.425</c:v>
                </c:pt>
                <c:pt idx="29">
                  <c:v>1.425</c:v>
                </c:pt>
                <c:pt idx="30">
                  <c:v>1.4245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3704808"/>
        <c:axId val="2133710664"/>
      </c:lineChart>
      <c:catAx>
        <c:axId val="21337048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Number of user-answered questions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3710664"/>
        <c:crosses val="autoZero"/>
        <c:auto val="1"/>
        <c:lblAlgn val="ctr"/>
        <c:lblOffset val="100"/>
        <c:tickLblSkip val="5"/>
        <c:tickMarkSkip val="1"/>
        <c:noMultiLvlLbl val="0"/>
      </c:catAx>
      <c:valAx>
        <c:axId val="2133710664"/>
        <c:scaling>
          <c:orientation val="minMax"/>
          <c:max val="1.45"/>
          <c:min val="1.4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="1" dirty="0" smtClean="0"/>
                  <a:t>Prediction</a:t>
                </a:r>
                <a:r>
                  <a:rPr lang="en-US" dirty="0" smtClean="0"/>
                  <a:t> interval width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3704808"/>
        <c:crosses val="autoZero"/>
        <c:crossBetween val="between"/>
        <c:majorUnit val="0.01"/>
      </c:valAx>
    </c:plotArea>
    <c:legend>
      <c:legendPos val="r"/>
      <c:layout>
        <c:manualLayout>
          <c:xMode val="edge"/>
          <c:yMode val="edge"/>
          <c:x val="0.70489963060173"/>
          <c:y val="0.0155284079874272"/>
          <c:w val="0.28584111013901"/>
          <c:h val="0.49060984369514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Sheet1!$J$1</c:f>
              <c:strCache>
                <c:ptCount val="1"/>
                <c:pt idx="0">
                  <c:v>DQO with λ=0</c:v>
                </c:pt>
              </c:strCache>
            </c:strRef>
          </c:tx>
          <c:spPr>
            <a:ln w="76200">
              <a:solidFill>
                <a:srgbClr val="FF0075"/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Sheet1!$J$2:$J$32</c:f>
              <c:numCache>
                <c:formatCode>General</c:formatCode>
                <c:ptCount val="31"/>
                <c:pt idx="0">
                  <c:v>1.439</c:v>
                </c:pt>
                <c:pt idx="1">
                  <c:v>1.4234</c:v>
                </c:pt>
                <c:pt idx="2">
                  <c:v>1.4185</c:v>
                </c:pt>
                <c:pt idx="3">
                  <c:v>1.4184</c:v>
                </c:pt>
                <c:pt idx="4">
                  <c:v>1.4185</c:v>
                </c:pt>
                <c:pt idx="5">
                  <c:v>1.4189</c:v>
                </c:pt>
                <c:pt idx="6">
                  <c:v>1.4189</c:v>
                </c:pt>
                <c:pt idx="7">
                  <c:v>1.4195</c:v>
                </c:pt>
                <c:pt idx="8">
                  <c:v>1.419899999999999</c:v>
                </c:pt>
                <c:pt idx="9">
                  <c:v>1.4201</c:v>
                </c:pt>
                <c:pt idx="10">
                  <c:v>1.421999999999999</c:v>
                </c:pt>
                <c:pt idx="11">
                  <c:v>1.4212</c:v>
                </c:pt>
                <c:pt idx="12">
                  <c:v>1.4215</c:v>
                </c:pt>
                <c:pt idx="13">
                  <c:v>1.4216</c:v>
                </c:pt>
                <c:pt idx="14">
                  <c:v>1.4228</c:v>
                </c:pt>
                <c:pt idx="15">
                  <c:v>1.4228</c:v>
                </c:pt>
                <c:pt idx="16">
                  <c:v>1.4234</c:v>
                </c:pt>
                <c:pt idx="17">
                  <c:v>1.4234</c:v>
                </c:pt>
                <c:pt idx="18">
                  <c:v>1.4236</c:v>
                </c:pt>
                <c:pt idx="19">
                  <c:v>1.4238</c:v>
                </c:pt>
                <c:pt idx="20">
                  <c:v>1.4237</c:v>
                </c:pt>
                <c:pt idx="21">
                  <c:v>1.4242</c:v>
                </c:pt>
                <c:pt idx="22">
                  <c:v>1.4241</c:v>
                </c:pt>
                <c:pt idx="23">
                  <c:v>1.4241</c:v>
                </c:pt>
                <c:pt idx="24">
                  <c:v>1.4242</c:v>
                </c:pt>
                <c:pt idx="25">
                  <c:v>1.4248</c:v>
                </c:pt>
                <c:pt idx="26">
                  <c:v>1.425</c:v>
                </c:pt>
                <c:pt idx="27">
                  <c:v>1.4254</c:v>
                </c:pt>
                <c:pt idx="28">
                  <c:v>1.425</c:v>
                </c:pt>
                <c:pt idx="29">
                  <c:v>1.425</c:v>
                </c:pt>
                <c:pt idx="30">
                  <c:v>1.4245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Sheet1!$K$1</c:f>
              <c:strCache>
                <c:ptCount val="1"/>
                <c:pt idx="0">
                  <c:v>DQO with λ=0.0001</c:v>
                </c:pt>
              </c:strCache>
            </c:strRef>
          </c:tx>
          <c:spPr>
            <a:ln>
              <a:solidFill>
                <a:srgbClr val="FF66AC"/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Sheet1!$K$2:$K$32</c:f>
              <c:numCache>
                <c:formatCode>General</c:formatCode>
                <c:ptCount val="31"/>
                <c:pt idx="0">
                  <c:v>1.439</c:v>
                </c:pt>
                <c:pt idx="1">
                  <c:v>1.4234</c:v>
                </c:pt>
                <c:pt idx="2">
                  <c:v>1.4187</c:v>
                </c:pt>
                <c:pt idx="3">
                  <c:v>1.4186</c:v>
                </c:pt>
                <c:pt idx="4">
                  <c:v>1.4186</c:v>
                </c:pt>
                <c:pt idx="5">
                  <c:v>1.4188</c:v>
                </c:pt>
                <c:pt idx="6">
                  <c:v>1.4188</c:v>
                </c:pt>
                <c:pt idx="7">
                  <c:v>1.4189</c:v>
                </c:pt>
                <c:pt idx="8">
                  <c:v>1.419</c:v>
                </c:pt>
                <c:pt idx="9">
                  <c:v>1.4192</c:v>
                </c:pt>
                <c:pt idx="10">
                  <c:v>1.4193</c:v>
                </c:pt>
                <c:pt idx="11">
                  <c:v>1.4194</c:v>
                </c:pt>
                <c:pt idx="12">
                  <c:v>1.4196</c:v>
                </c:pt>
                <c:pt idx="13">
                  <c:v>1.4198</c:v>
                </c:pt>
                <c:pt idx="14">
                  <c:v>1.419899999999999</c:v>
                </c:pt>
                <c:pt idx="15">
                  <c:v>1.4212</c:v>
                </c:pt>
                <c:pt idx="16">
                  <c:v>1.4229</c:v>
                </c:pt>
                <c:pt idx="17">
                  <c:v>1.4231</c:v>
                </c:pt>
                <c:pt idx="18">
                  <c:v>1.4233</c:v>
                </c:pt>
                <c:pt idx="19">
                  <c:v>1.4234</c:v>
                </c:pt>
                <c:pt idx="20">
                  <c:v>1.4246</c:v>
                </c:pt>
                <c:pt idx="21">
                  <c:v>1.4245</c:v>
                </c:pt>
                <c:pt idx="22">
                  <c:v>1.4253</c:v>
                </c:pt>
                <c:pt idx="23">
                  <c:v>1.4255</c:v>
                </c:pt>
                <c:pt idx="24">
                  <c:v>1.4248</c:v>
                </c:pt>
                <c:pt idx="25">
                  <c:v>1.425</c:v>
                </c:pt>
                <c:pt idx="26">
                  <c:v>1.4251</c:v>
                </c:pt>
                <c:pt idx="27">
                  <c:v>1.4253</c:v>
                </c:pt>
                <c:pt idx="28">
                  <c:v>1.425</c:v>
                </c:pt>
                <c:pt idx="29">
                  <c:v>1.4248</c:v>
                </c:pt>
                <c:pt idx="30">
                  <c:v>1.4245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Sheet1!$L$1</c:f>
              <c:strCache>
                <c:ptCount val="1"/>
                <c:pt idx="0">
                  <c:v>DQO with λ=0.001</c:v>
                </c:pt>
              </c:strCache>
            </c:strRef>
          </c:tx>
          <c:spPr>
            <a:ln>
              <a:solidFill>
                <a:srgbClr val="C20059"/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Sheet1!$L$2:$L$32</c:f>
              <c:numCache>
                <c:formatCode>General</c:formatCode>
                <c:ptCount val="31"/>
                <c:pt idx="0">
                  <c:v>1.439</c:v>
                </c:pt>
                <c:pt idx="1">
                  <c:v>1.4234</c:v>
                </c:pt>
                <c:pt idx="2">
                  <c:v>1.4233</c:v>
                </c:pt>
                <c:pt idx="3">
                  <c:v>1.4235</c:v>
                </c:pt>
                <c:pt idx="4">
                  <c:v>1.4236</c:v>
                </c:pt>
                <c:pt idx="5">
                  <c:v>1.4237</c:v>
                </c:pt>
                <c:pt idx="6">
                  <c:v>1.4238</c:v>
                </c:pt>
                <c:pt idx="7">
                  <c:v>1.423999999999999</c:v>
                </c:pt>
                <c:pt idx="8">
                  <c:v>1.4242</c:v>
                </c:pt>
                <c:pt idx="9">
                  <c:v>1.4244</c:v>
                </c:pt>
                <c:pt idx="10">
                  <c:v>1.4245</c:v>
                </c:pt>
                <c:pt idx="11">
                  <c:v>1.4247</c:v>
                </c:pt>
                <c:pt idx="12">
                  <c:v>1.4248</c:v>
                </c:pt>
                <c:pt idx="13">
                  <c:v>1.4249</c:v>
                </c:pt>
                <c:pt idx="14">
                  <c:v>1.4252</c:v>
                </c:pt>
                <c:pt idx="15">
                  <c:v>1.4265</c:v>
                </c:pt>
                <c:pt idx="16">
                  <c:v>1.4282</c:v>
                </c:pt>
                <c:pt idx="17">
                  <c:v>1.4283</c:v>
                </c:pt>
                <c:pt idx="18">
                  <c:v>1.4285</c:v>
                </c:pt>
                <c:pt idx="19">
                  <c:v>1.4293</c:v>
                </c:pt>
                <c:pt idx="20">
                  <c:v>1.4289</c:v>
                </c:pt>
                <c:pt idx="21">
                  <c:v>1.4286</c:v>
                </c:pt>
                <c:pt idx="22">
                  <c:v>1.4261</c:v>
                </c:pt>
                <c:pt idx="23">
                  <c:v>1.4243</c:v>
                </c:pt>
                <c:pt idx="24">
                  <c:v>1.423899999999999</c:v>
                </c:pt>
                <c:pt idx="25">
                  <c:v>1.4276</c:v>
                </c:pt>
                <c:pt idx="26">
                  <c:v>1.4275</c:v>
                </c:pt>
                <c:pt idx="27">
                  <c:v>1.4252</c:v>
                </c:pt>
                <c:pt idx="28">
                  <c:v>1.4247</c:v>
                </c:pt>
                <c:pt idx="29">
                  <c:v>1.4246</c:v>
                </c:pt>
                <c:pt idx="30">
                  <c:v>1.4245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Sheet1!$M$1</c:f>
              <c:strCache>
                <c:ptCount val="1"/>
                <c:pt idx="0">
                  <c:v>DQO with λ=0.005</c:v>
                </c:pt>
              </c:strCache>
            </c:strRef>
          </c:tx>
          <c:spPr>
            <a:ln>
              <a:solidFill>
                <a:srgbClr val="973C66"/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Sheet1!$M$2:$M$32</c:f>
              <c:numCache>
                <c:formatCode>General</c:formatCode>
                <c:ptCount val="31"/>
                <c:pt idx="0">
                  <c:v>1.439</c:v>
                </c:pt>
                <c:pt idx="1">
                  <c:v>1.437999999999999</c:v>
                </c:pt>
                <c:pt idx="2">
                  <c:v>1.4381</c:v>
                </c:pt>
                <c:pt idx="3">
                  <c:v>1.4383</c:v>
                </c:pt>
                <c:pt idx="4">
                  <c:v>1.4384</c:v>
                </c:pt>
                <c:pt idx="5">
                  <c:v>1.4385</c:v>
                </c:pt>
                <c:pt idx="6">
                  <c:v>1.4386</c:v>
                </c:pt>
                <c:pt idx="7">
                  <c:v>1.4389</c:v>
                </c:pt>
                <c:pt idx="8">
                  <c:v>1.4384</c:v>
                </c:pt>
                <c:pt idx="9">
                  <c:v>1.4256</c:v>
                </c:pt>
                <c:pt idx="10">
                  <c:v>1.4253</c:v>
                </c:pt>
                <c:pt idx="11">
                  <c:v>1.4253</c:v>
                </c:pt>
                <c:pt idx="12">
                  <c:v>1.4254</c:v>
                </c:pt>
                <c:pt idx="13">
                  <c:v>1.4268</c:v>
                </c:pt>
                <c:pt idx="14">
                  <c:v>1.4271</c:v>
                </c:pt>
                <c:pt idx="15">
                  <c:v>1.4287</c:v>
                </c:pt>
                <c:pt idx="16">
                  <c:v>1.4288</c:v>
                </c:pt>
                <c:pt idx="17">
                  <c:v>1.4289</c:v>
                </c:pt>
                <c:pt idx="18">
                  <c:v>1.4291</c:v>
                </c:pt>
                <c:pt idx="19">
                  <c:v>1.429899999999999</c:v>
                </c:pt>
                <c:pt idx="20">
                  <c:v>1.4295</c:v>
                </c:pt>
                <c:pt idx="21">
                  <c:v>1.4288</c:v>
                </c:pt>
                <c:pt idx="22">
                  <c:v>1.4282</c:v>
                </c:pt>
                <c:pt idx="23">
                  <c:v>1.4282</c:v>
                </c:pt>
                <c:pt idx="24">
                  <c:v>1.4283</c:v>
                </c:pt>
                <c:pt idx="25">
                  <c:v>1.4288</c:v>
                </c:pt>
                <c:pt idx="26">
                  <c:v>1.4255</c:v>
                </c:pt>
                <c:pt idx="27">
                  <c:v>1.425</c:v>
                </c:pt>
                <c:pt idx="28">
                  <c:v>1.4242</c:v>
                </c:pt>
                <c:pt idx="29">
                  <c:v>1.4243</c:v>
                </c:pt>
                <c:pt idx="30">
                  <c:v>1.4245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Sheet1!$N$1</c:f>
              <c:strCache>
                <c:ptCount val="1"/>
                <c:pt idx="0">
                  <c:v>DQO with λ=0.01</c:v>
                </c:pt>
              </c:strCache>
            </c:strRef>
          </c:tx>
          <c:spPr>
            <a:ln>
              <a:solidFill>
                <a:srgbClr val="7F003A"/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Sheet1!$N$2:$N$32</c:f>
              <c:numCache>
                <c:formatCode>General</c:formatCode>
                <c:ptCount val="31"/>
                <c:pt idx="0">
                  <c:v>1.439</c:v>
                </c:pt>
                <c:pt idx="1">
                  <c:v>1.4384</c:v>
                </c:pt>
                <c:pt idx="2">
                  <c:v>1.4385</c:v>
                </c:pt>
                <c:pt idx="3">
                  <c:v>1.4387</c:v>
                </c:pt>
                <c:pt idx="4">
                  <c:v>1.4387</c:v>
                </c:pt>
                <c:pt idx="5">
                  <c:v>1.4388</c:v>
                </c:pt>
                <c:pt idx="6">
                  <c:v>1.4389</c:v>
                </c:pt>
                <c:pt idx="7">
                  <c:v>1.4392</c:v>
                </c:pt>
                <c:pt idx="8">
                  <c:v>1.4394</c:v>
                </c:pt>
                <c:pt idx="9">
                  <c:v>1.4392</c:v>
                </c:pt>
                <c:pt idx="10">
                  <c:v>1.4394</c:v>
                </c:pt>
                <c:pt idx="11">
                  <c:v>1.4253</c:v>
                </c:pt>
                <c:pt idx="12">
                  <c:v>1.4254</c:v>
                </c:pt>
                <c:pt idx="13">
                  <c:v>1.4268</c:v>
                </c:pt>
                <c:pt idx="14">
                  <c:v>1.4271</c:v>
                </c:pt>
                <c:pt idx="15">
                  <c:v>1.4287</c:v>
                </c:pt>
                <c:pt idx="16">
                  <c:v>1.4288</c:v>
                </c:pt>
                <c:pt idx="17">
                  <c:v>1.4289</c:v>
                </c:pt>
                <c:pt idx="18">
                  <c:v>1.4291</c:v>
                </c:pt>
                <c:pt idx="19">
                  <c:v>1.429899999999999</c:v>
                </c:pt>
                <c:pt idx="20">
                  <c:v>1.4295</c:v>
                </c:pt>
                <c:pt idx="21">
                  <c:v>1.429</c:v>
                </c:pt>
                <c:pt idx="22">
                  <c:v>1.4284</c:v>
                </c:pt>
                <c:pt idx="23">
                  <c:v>1.4284</c:v>
                </c:pt>
                <c:pt idx="24">
                  <c:v>1.4285</c:v>
                </c:pt>
                <c:pt idx="25">
                  <c:v>1.429</c:v>
                </c:pt>
                <c:pt idx="26">
                  <c:v>1.4255</c:v>
                </c:pt>
                <c:pt idx="27">
                  <c:v>1.425</c:v>
                </c:pt>
                <c:pt idx="28">
                  <c:v>1.4242</c:v>
                </c:pt>
                <c:pt idx="29">
                  <c:v>1.4243</c:v>
                </c:pt>
                <c:pt idx="30">
                  <c:v>1.4245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5374328"/>
        <c:axId val="2135380184"/>
      </c:lineChart>
      <c:catAx>
        <c:axId val="2135374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Number of user-answered questions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5380184"/>
        <c:crosses val="autoZero"/>
        <c:auto val="1"/>
        <c:lblAlgn val="ctr"/>
        <c:lblOffset val="100"/>
        <c:tickLblSkip val="5"/>
        <c:tickMarkSkip val="1"/>
        <c:noMultiLvlLbl val="0"/>
      </c:catAx>
      <c:valAx>
        <c:axId val="2135380184"/>
        <c:scaling>
          <c:orientation val="minMax"/>
          <c:max val="1.45"/>
          <c:min val="1.4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="1" dirty="0" smtClean="0"/>
                  <a:t>Prediction</a:t>
                </a:r>
                <a:r>
                  <a:rPr lang="en-US" dirty="0" smtClean="0"/>
                  <a:t> interval width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5374328"/>
        <c:crosses val="autoZero"/>
        <c:crossBetween val="between"/>
        <c:majorUnit val="0.01"/>
      </c:valAx>
    </c:plotArea>
    <c:legend>
      <c:legendPos val="r"/>
      <c:layout>
        <c:manualLayout>
          <c:xMode val="edge"/>
          <c:yMode val="edge"/>
          <c:x val="0.70489963060173"/>
          <c:y val="0.0155284079874272"/>
          <c:w val="0.28584111013901"/>
          <c:h val="0.5074460396605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8"/>
          <c:order val="0"/>
          <c:tx>
            <c:strRef>
              <c:f>Sheet1!$E$1</c:f>
              <c:strCache>
                <c:ptCount val="1"/>
                <c:pt idx="0">
                  <c:v>Oracle with λ=0</c:v>
                </c:pt>
              </c:strCache>
            </c:strRef>
          </c:tx>
          <c:spPr>
            <a:ln>
              <a:solidFill>
                <a:srgbClr val="006A7F"/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Sheet1!$E$2:$E$32</c:f>
              <c:numCache>
                <c:formatCode>General</c:formatCode>
                <c:ptCount val="31"/>
                <c:pt idx="0">
                  <c:v>1.439</c:v>
                </c:pt>
                <c:pt idx="1">
                  <c:v>1.4231</c:v>
                </c:pt>
                <c:pt idx="2">
                  <c:v>1.417899999999999</c:v>
                </c:pt>
                <c:pt idx="3">
                  <c:v>1.4176</c:v>
                </c:pt>
                <c:pt idx="4">
                  <c:v>1.4173</c:v>
                </c:pt>
                <c:pt idx="5">
                  <c:v>1.4171</c:v>
                </c:pt>
                <c:pt idx="6">
                  <c:v>1.417</c:v>
                </c:pt>
                <c:pt idx="7">
                  <c:v>1.4169</c:v>
                </c:pt>
                <c:pt idx="8">
                  <c:v>1.4168</c:v>
                </c:pt>
                <c:pt idx="9">
                  <c:v>1.4168</c:v>
                </c:pt>
                <c:pt idx="10">
                  <c:v>1.4168</c:v>
                </c:pt>
                <c:pt idx="11">
                  <c:v>1.4167</c:v>
                </c:pt>
                <c:pt idx="12">
                  <c:v>1.4167</c:v>
                </c:pt>
                <c:pt idx="13">
                  <c:v>1.4167</c:v>
                </c:pt>
                <c:pt idx="14">
                  <c:v>1.4167</c:v>
                </c:pt>
                <c:pt idx="15">
                  <c:v>1.4167</c:v>
                </c:pt>
                <c:pt idx="16">
                  <c:v>1.4167</c:v>
                </c:pt>
                <c:pt idx="17">
                  <c:v>1.4167</c:v>
                </c:pt>
                <c:pt idx="18">
                  <c:v>1.4167</c:v>
                </c:pt>
                <c:pt idx="19">
                  <c:v>1.4166</c:v>
                </c:pt>
                <c:pt idx="20">
                  <c:v>1.4166</c:v>
                </c:pt>
                <c:pt idx="21">
                  <c:v>1.4166</c:v>
                </c:pt>
                <c:pt idx="22">
                  <c:v>1.4167</c:v>
                </c:pt>
                <c:pt idx="23">
                  <c:v>1.4167</c:v>
                </c:pt>
                <c:pt idx="24">
                  <c:v>1.4168</c:v>
                </c:pt>
                <c:pt idx="25">
                  <c:v>1.417</c:v>
                </c:pt>
                <c:pt idx="26">
                  <c:v>1.4173</c:v>
                </c:pt>
                <c:pt idx="27">
                  <c:v>1.4177</c:v>
                </c:pt>
                <c:pt idx="28">
                  <c:v>1.4185</c:v>
                </c:pt>
                <c:pt idx="29">
                  <c:v>1.4198</c:v>
                </c:pt>
                <c:pt idx="30">
                  <c:v>1.4245</c:v>
                </c:pt>
              </c:numCache>
            </c:numRef>
          </c:val>
          <c:smooth val="0"/>
        </c:ser>
        <c:ser>
          <c:idx val="9"/>
          <c:order val="1"/>
          <c:tx>
            <c:strRef>
              <c:f>Sheet1!$F$1</c:f>
              <c:strCache>
                <c:ptCount val="1"/>
                <c:pt idx="0">
                  <c:v>Oracle with λ=0.0001</c:v>
                </c:pt>
              </c:strCache>
            </c:strRef>
          </c:tx>
          <c:spPr>
            <a:ln>
              <a:solidFill>
                <a:srgbClr val="66E6FF"/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Sheet1!$F$2:$F$32</c:f>
              <c:numCache>
                <c:formatCode>General</c:formatCode>
                <c:ptCount val="31"/>
                <c:pt idx="0">
                  <c:v>1.439</c:v>
                </c:pt>
                <c:pt idx="1">
                  <c:v>1.4233</c:v>
                </c:pt>
                <c:pt idx="2">
                  <c:v>1.4181</c:v>
                </c:pt>
                <c:pt idx="3">
                  <c:v>1.417899999999999</c:v>
                </c:pt>
                <c:pt idx="4">
                  <c:v>1.4177</c:v>
                </c:pt>
                <c:pt idx="5">
                  <c:v>1.4177</c:v>
                </c:pt>
                <c:pt idx="6">
                  <c:v>1.4176</c:v>
                </c:pt>
                <c:pt idx="7">
                  <c:v>1.4176</c:v>
                </c:pt>
                <c:pt idx="8">
                  <c:v>1.4176</c:v>
                </c:pt>
                <c:pt idx="9">
                  <c:v>1.4176</c:v>
                </c:pt>
                <c:pt idx="10">
                  <c:v>1.4175</c:v>
                </c:pt>
                <c:pt idx="11">
                  <c:v>1.4175</c:v>
                </c:pt>
                <c:pt idx="12">
                  <c:v>1.4174</c:v>
                </c:pt>
                <c:pt idx="13">
                  <c:v>1.4173</c:v>
                </c:pt>
                <c:pt idx="14">
                  <c:v>1.4173</c:v>
                </c:pt>
                <c:pt idx="15">
                  <c:v>1.4173</c:v>
                </c:pt>
                <c:pt idx="16">
                  <c:v>1.4173</c:v>
                </c:pt>
                <c:pt idx="17">
                  <c:v>1.4173</c:v>
                </c:pt>
                <c:pt idx="18">
                  <c:v>1.4173</c:v>
                </c:pt>
                <c:pt idx="19">
                  <c:v>1.4174</c:v>
                </c:pt>
                <c:pt idx="20">
                  <c:v>1.4174</c:v>
                </c:pt>
                <c:pt idx="21">
                  <c:v>1.4175</c:v>
                </c:pt>
                <c:pt idx="22">
                  <c:v>1.4175</c:v>
                </c:pt>
                <c:pt idx="23">
                  <c:v>1.4175</c:v>
                </c:pt>
                <c:pt idx="24">
                  <c:v>1.4176</c:v>
                </c:pt>
                <c:pt idx="25">
                  <c:v>1.4176</c:v>
                </c:pt>
                <c:pt idx="26">
                  <c:v>1.417899999999999</c:v>
                </c:pt>
                <c:pt idx="27">
                  <c:v>1.4181</c:v>
                </c:pt>
                <c:pt idx="28">
                  <c:v>1.4186</c:v>
                </c:pt>
                <c:pt idx="29">
                  <c:v>1.419899999999999</c:v>
                </c:pt>
                <c:pt idx="30">
                  <c:v>1.4245</c:v>
                </c:pt>
              </c:numCache>
            </c:numRef>
          </c:val>
          <c:smooth val="0"/>
        </c:ser>
        <c:ser>
          <c:idx val="10"/>
          <c:order val="2"/>
          <c:tx>
            <c:strRef>
              <c:f>Sheet1!$G$1</c:f>
              <c:strCache>
                <c:ptCount val="1"/>
                <c:pt idx="0">
                  <c:v>Oracle with λ=0.001</c:v>
                </c:pt>
              </c:strCache>
            </c:strRef>
          </c:tx>
          <c:spPr>
            <a:ln>
              <a:solidFill>
                <a:srgbClr val="00D5FF"/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Sheet1!$G$2:$G$32</c:f>
              <c:numCache>
                <c:formatCode>General</c:formatCode>
                <c:ptCount val="31"/>
                <c:pt idx="0">
                  <c:v>1.439</c:v>
                </c:pt>
                <c:pt idx="1">
                  <c:v>1.4234</c:v>
                </c:pt>
                <c:pt idx="2">
                  <c:v>1.4185</c:v>
                </c:pt>
                <c:pt idx="3">
                  <c:v>1.4183</c:v>
                </c:pt>
                <c:pt idx="4">
                  <c:v>1.4183</c:v>
                </c:pt>
                <c:pt idx="5">
                  <c:v>1.4183</c:v>
                </c:pt>
                <c:pt idx="6">
                  <c:v>1.4184</c:v>
                </c:pt>
                <c:pt idx="7">
                  <c:v>1.4185</c:v>
                </c:pt>
                <c:pt idx="8">
                  <c:v>1.4189</c:v>
                </c:pt>
                <c:pt idx="9">
                  <c:v>1.419</c:v>
                </c:pt>
                <c:pt idx="10">
                  <c:v>1.4193</c:v>
                </c:pt>
                <c:pt idx="11">
                  <c:v>1.419</c:v>
                </c:pt>
                <c:pt idx="12">
                  <c:v>1.4191</c:v>
                </c:pt>
                <c:pt idx="13">
                  <c:v>1.4191</c:v>
                </c:pt>
                <c:pt idx="14">
                  <c:v>1.4191</c:v>
                </c:pt>
                <c:pt idx="15">
                  <c:v>1.4191</c:v>
                </c:pt>
                <c:pt idx="16">
                  <c:v>1.4191</c:v>
                </c:pt>
                <c:pt idx="17">
                  <c:v>1.419</c:v>
                </c:pt>
                <c:pt idx="18">
                  <c:v>1.4191</c:v>
                </c:pt>
                <c:pt idx="19">
                  <c:v>1.4192</c:v>
                </c:pt>
                <c:pt idx="20">
                  <c:v>1.4196</c:v>
                </c:pt>
                <c:pt idx="21">
                  <c:v>1.4201</c:v>
                </c:pt>
                <c:pt idx="22">
                  <c:v>1.4201</c:v>
                </c:pt>
                <c:pt idx="23">
                  <c:v>1.419899999999999</c:v>
                </c:pt>
                <c:pt idx="24">
                  <c:v>1.4201</c:v>
                </c:pt>
                <c:pt idx="25">
                  <c:v>1.419899999999999</c:v>
                </c:pt>
                <c:pt idx="26">
                  <c:v>1.419899999999999</c:v>
                </c:pt>
                <c:pt idx="27">
                  <c:v>1.42</c:v>
                </c:pt>
                <c:pt idx="28">
                  <c:v>1.42</c:v>
                </c:pt>
                <c:pt idx="29">
                  <c:v>1.4201</c:v>
                </c:pt>
                <c:pt idx="30">
                  <c:v>1.4245</c:v>
                </c:pt>
              </c:numCache>
            </c:numRef>
          </c:val>
          <c:smooth val="0"/>
        </c:ser>
        <c:ser>
          <c:idx val="11"/>
          <c:order val="3"/>
          <c:tx>
            <c:strRef>
              <c:f>Sheet1!$H$1</c:f>
              <c:strCache>
                <c:ptCount val="1"/>
                <c:pt idx="0">
                  <c:v>Oracle with λ=0.005</c:v>
                </c:pt>
              </c:strCache>
            </c:strRef>
          </c:tx>
          <c:spPr>
            <a:ln>
              <a:solidFill>
                <a:srgbClr val="228497"/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Sheet1!$H$2:$H$32</c:f>
              <c:numCache>
                <c:formatCode>General</c:formatCode>
                <c:ptCount val="31"/>
                <c:pt idx="0">
                  <c:v>1.439</c:v>
                </c:pt>
                <c:pt idx="1">
                  <c:v>1.423899999999999</c:v>
                </c:pt>
                <c:pt idx="2">
                  <c:v>1.4237</c:v>
                </c:pt>
                <c:pt idx="3">
                  <c:v>1.4237</c:v>
                </c:pt>
                <c:pt idx="4">
                  <c:v>1.4237</c:v>
                </c:pt>
                <c:pt idx="5">
                  <c:v>1.4237</c:v>
                </c:pt>
                <c:pt idx="6">
                  <c:v>1.4238</c:v>
                </c:pt>
                <c:pt idx="7">
                  <c:v>1.4241</c:v>
                </c:pt>
                <c:pt idx="8">
                  <c:v>1.4246</c:v>
                </c:pt>
                <c:pt idx="9">
                  <c:v>1.4248</c:v>
                </c:pt>
                <c:pt idx="10">
                  <c:v>1.4251</c:v>
                </c:pt>
                <c:pt idx="11">
                  <c:v>1.4248</c:v>
                </c:pt>
                <c:pt idx="12">
                  <c:v>1.4248</c:v>
                </c:pt>
                <c:pt idx="13">
                  <c:v>1.4248</c:v>
                </c:pt>
                <c:pt idx="14">
                  <c:v>1.4248</c:v>
                </c:pt>
                <c:pt idx="15">
                  <c:v>1.4247</c:v>
                </c:pt>
                <c:pt idx="16">
                  <c:v>1.4247</c:v>
                </c:pt>
                <c:pt idx="17">
                  <c:v>1.4247</c:v>
                </c:pt>
                <c:pt idx="18">
                  <c:v>1.4247</c:v>
                </c:pt>
                <c:pt idx="19">
                  <c:v>1.4249</c:v>
                </c:pt>
                <c:pt idx="20">
                  <c:v>1.4258</c:v>
                </c:pt>
                <c:pt idx="21">
                  <c:v>1.4255</c:v>
                </c:pt>
                <c:pt idx="22">
                  <c:v>1.4205</c:v>
                </c:pt>
                <c:pt idx="23">
                  <c:v>1.4201</c:v>
                </c:pt>
                <c:pt idx="24">
                  <c:v>1.42</c:v>
                </c:pt>
                <c:pt idx="25">
                  <c:v>1.4203</c:v>
                </c:pt>
                <c:pt idx="26">
                  <c:v>1.42</c:v>
                </c:pt>
                <c:pt idx="27">
                  <c:v>1.4202</c:v>
                </c:pt>
                <c:pt idx="28">
                  <c:v>1.4206</c:v>
                </c:pt>
                <c:pt idx="29">
                  <c:v>1.4205</c:v>
                </c:pt>
                <c:pt idx="30">
                  <c:v>1.4245</c:v>
                </c:pt>
              </c:numCache>
            </c:numRef>
          </c:val>
          <c:smooth val="0"/>
        </c:ser>
        <c:ser>
          <c:idx val="12"/>
          <c:order val="4"/>
          <c:tx>
            <c:strRef>
              <c:f>Sheet1!$I$1</c:f>
              <c:strCache>
                <c:ptCount val="1"/>
                <c:pt idx="0">
                  <c:v>Oracle with λ=0.01</c:v>
                </c:pt>
              </c:strCache>
            </c:strRef>
          </c:tx>
          <c:spPr>
            <a:ln>
              <a:solidFill>
                <a:srgbClr val="00A2C2"/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Sheet1!$I$2:$I$32</c:f>
              <c:numCache>
                <c:formatCode>General</c:formatCode>
                <c:ptCount val="31"/>
                <c:pt idx="0">
                  <c:v>1.439</c:v>
                </c:pt>
                <c:pt idx="1">
                  <c:v>1.4268</c:v>
                </c:pt>
                <c:pt idx="2">
                  <c:v>1.4265</c:v>
                </c:pt>
                <c:pt idx="3">
                  <c:v>1.4265</c:v>
                </c:pt>
                <c:pt idx="4">
                  <c:v>1.4264</c:v>
                </c:pt>
                <c:pt idx="5">
                  <c:v>1.4264</c:v>
                </c:pt>
                <c:pt idx="6">
                  <c:v>1.4261</c:v>
                </c:pt>
                <c:pt idx="7">
                  <c:v>1.4264</c:v>
                </c:pt>
                <c:pt idx="8">
                  <c:v>1.4261</c:v>
                </c:pt>
                <c:pt idx="9">
                  <c:v>1.4248</c:v>
                </c:pt>
                <c:pt idx="10">
                  <c:v>1.4251</c:v>
                </c:pt>
                <c:pt idx="11">
                  <c:v>1.4248</c:v>
                </c:pt>
                <c:pt idx="12">
                  <c:v>1.4248</c:v>
                </c:pt>
                <c:pt idx="13">
                  <c:v>1.4248</c:v>
                </c:pt>
                <c:pt idx="14">
                  <c:v>1.4247</c:v>
                </c:pt>
                <c:pt idx="15">
                  <c:v>1.4247</c:v>
                </c:pt>
                <c:pt idx="16">
                  <c:v>1.4247</c:v>
                </c:pt>
                <c:pt idx="17">
                  <c:v>1.4247</c:v>
                </c:pt>
                <c:pt idx="18">
                  <c:v>1.4247</c:v>
                </c:pt>
                <c:pt idx="19">
                  <c:v>1.4249</c:v>
                </c:pt>
                <c:pt idx="20">
                  <c:v>1.425899999999999</c:v>
                </c:pt>
                <c:pt idx="21">
                  <c:v>1.425999999999999</c:v>
                </c:pt>
                <c:pt idx="22">
                  <c:v>1.4245</c:v>
                </c:pt>
                <c:pt idx="23">
                  <c:v>1.4241</c:v>
                </c:pt>
                <c:pt idx="24">
                  <c:v>1.4242</c:v>
                </c:pt>
                <c:pt idx="25">
                  <c:v>1.4244</c:v>
                </c:pt>
                <c:pt idx="26">
                  <c:v>1.4205</c:v>
                </c:pt>
                <c:pt idx="27">
                  <c:v>1.4206</c:v>
                </c:pt>
                <c:pt idx="28">
                  <c:v>1.421</c:v>
                </c:pt>
                <c:pt idx="29">
                  <c:v>1.4209</c:v>
                </c:pt>
                <c:pt idx="30">
                  <c:v>1.4245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4115336"/>
        <c:axId val="2134109464"/>
      </c:lineChart>
      <c:catAx>
        <c:axId val="2134115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Number of user-answered questions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4109464"/>
        <c:crosses val="autoZero"/>
        <c:auto val="1"/>
        <c:lblAlgn val="ctr"/>
        <c:lblOffset val="100"/>
        <c:tickLblSkip val="5"/>
        <c:tickMarkSkip val="1"/>
        <c:noMultiLvlLbl val="0"/>
      </c:catAx>
      <c:valAx>
        <c:axId val="2134109464"/>
        <c:scaling>
          <c:orientation val="minMax"/>
          <c:max val="1.45"/>
          <c:min val="1.4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="1" dirty="0" smtClean="0"/>
                  <a:t>Prediction</a:t>
                </a:r>
                <a:r>
                  <a:rPr lang="en-US" dirty="0" smtClean="0"/>
                  <a:t> interval width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4115336"/>
        <c:crosses val="autoZero"/>
        <c:crossBetween val="between"/>
        <c:majorUnit val="0.01"/>
      </c:valAx>
    </c:plotArea>
    <c:legend>
      <c:legendPos val="r"/>
      <c:layout>
        <c:manualLayout>
          <c:xMode val="edge"/>
          <c:yMode val="edge"/>
          <c:x val="0.70489963060173"/>
          <c:y val="0.0155284079874272"/>
          <c:w val="0.28584111013901"/>
          <c:h val="0.5074460396605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1.439</c:v>
                </c:pt>
                <c:pt idx="1">
                  <c:v>1.4388</c:v>
                </c:pt>
                <c:pt idx="2">
                  <c:v>1.4384</c:v>
                </c:pt>
                <c:pt idx="3">
                  <c:v>1.4376</c:v>
                </c:pt>
                <c:pt idx="4">
                  <c:v>1.4376</c:v>
                </c:pt>
                <c:pt idx="5">
                  <c:v>1.4384</c:v>
                </c:pt>
                <c:pt idx="6">
                  <c:v>1.4366</c:v>
                </c:pt>
                <c:pt idx="7">
                  <c:v>1.4363</c:v>
                </c:pt>
                <c:pt idx="8">
                  <c:v>1.4346</c:v>
                </c:pt>
                <c:pt idx="9">
                  <c:v>1.4344</c:v>
                </c:pt>
                <c:pt idx="10">
                  <c:v>1.4342</c:v>
                </c:pt>
                <c:pt idx="11">
                  <c:v>1.4338</c:v>
                </c:pt>
                <c:pt idx="12">
                  <c:v>1.4331</c:v>
                </c:pt>
                <c:pt idx="13">
                  <c:v>1.433</c:v>
                </c:pt>
                <c:pt idx="14">
                  <c:v>1.4321</c:v>
                </c:pt>
                <c:pt idx="15">
                  <c:v>1.431</c:v>
                </c:pt>
                <c:pt idx="16">
                  <c:v>1.4305</c:v>
                </c:pt>
                <c:pt idx="17">
                  <c:v>1.4296</c:v>
                </c:pt>
                <c:pt idx="18">
                  <c:v>1.4298</c:v>
                </c:pt>
                <c:pt idx="19">
                  <c:v>1.4293</c:v>
                </c:pt>
                <c:pt idx="20">
                  <c:v>1.4286</c:v>
                </c:pt>
                <c:pt idx="21">
                  <c:v>1.4283</c:v>
                </c:pt>
                <c:pt idx="22">
                  <c:v>1.4275</c:v>
                </c:pt>
                <c:pt idx="23">
                  <c:v>1.4264</c:v>
                </c:pt>
                <c:pt idx="24">
                  <c:v>1.4258</c:v>
                </c:pt>
                <c:pt idx="25">
                  <c:v>1.4265</c:v>
                </c:pt>
                <c:pt idx="26">
                  <c:v>1.4255</c:v>
                </c:pt>
                <c:pt idx="27">
                  <c:v>1.4252</c:v>
                </c:pt>
                <c:pt idx="28">
                  <c:v>1.4245</c:v>
                </c:pt>
                <c:pt idx="29">
                  <c:v>1.425</c:v>
                </c:pt>
                <c:pt idx="30">
                  <c:v>1.4245</c:v>
                </c:pt>
              </c:numCache>
            </c:numRef>
          </c:val>
          <c:smooth val="0"/>
        </c:ser>
        <c:ser>
          <c:idx val="6"/>
          <c:order val="1"/>
          <c:tx>
            <c:strRef>
              <c:f>Sheet1!$C$1</c:f>
              <c:strCache>
                <c:ptCount val="1"/>
                <c:pt idx="0">
                  <c:v>Fixed decreasing</c:v>
                </c:pt>
              </c:strCache>
            </c:strRef>
          </c:tx>
          <c:spPr>
            <a:ln>
              <a:solidFill>
                <a:srgbClr val="339933"/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Sheet1!$C$2:$C$32</c:f>
              <c:numCache>
                <c:formatCode>General</c:formatCode>
                <c:ptCount val="31"/>
                <c:pt idx="0">
                  <c:v>1.439</c:v>
                </c:pt>
                <c:pt idx="1">
                  <c:v>1.4392</c:v>
                </c:pt>
                <c:pt idx="2">
                  <c:v>1.4393</c:v>
                </c:pt>
                <c:pt idx="3">
                  <c:v>1.4388</c:v>
                </c:pt>
                <c:pt idx="4">
                  <c:v>1.4392</c:v>
                </c:pt>
                <c:pt idx="5">
                  <c:v>1.4394</c:v>
                </c:pt>
                <c:pt idx="6">
                  <c:v>1.4396</c:v>
                </c:pt>
                <c:pt idx="7">
                  <c:v>1.4396</c:v>
                </c:pt>
                <c:pt idx="8">
                  <c:v>1.4396</c:v>
                </c:pt>
                <c:pt idx="9">
                  <c:v>1.4397</c:v>
                </c:pt>
                <c:pt idx="10">
                  <c:v>1.4413</c:v>
                </c:pt>
                <c:pt idx="11">
                  <c:v>1.4409</c:v>
                </c:pt>
                <c:pt idx="12">
                  <c:v>1.4403</c:v>
                </c:pt>
                <c:pt idx="13">
                  <c:v>1.4404</c:v>
                </c:pt>
                <c:pt idx="14">
                  <c:v>1.4405</c:v>
                </c:pt>
                <c:pt idx="15">
                  <c:v>1.4405</c:v>
                </c:pt>
                <c:pt idx="16">
                  <c:v>1.4406</c:v>
                </c:pt>
                <c:pt idx="17">
                  <c:v>1.4395</c:v>
                </c:pt>
                <c:pt idx="18">
                  <c:v>1.4398</c:v>
                </c:pt>
                <c:pt idx="19">
                  <c:v>1.419899999999999</c:v>
                </c:pt>
                <c:pt idx="20">
                  <c:v>1.4201</c:v>
                </c:pt>
                <c:pt idx="21">
                  <c:v>1.4203</c:v>
                </c:pt>
                <c:pt idx="22">
                  <c:v>1.4205</c:v>
                </c:pt>
                <c:pt idx="23">
                  <c:v>1.4207</c:v>
                </c:pt>
                <c:pt idx="24">
                  <c:v>1.4208</c:v>
                </c:pt>
                <c:pt idx="25">
                  <c:v>1.421</c:v>
                </c:pt>
                <c:pt idx="26">
                  <c:v>1.4216</c:v>
                </c:pt>
                <c:pt idx="27">
                  <c:v>1.4218</c:v>
                </c:pt>
                <c:pt idx="28">
                  <c:v>1.4218</c:v>
                </c:pt>
                <c:pt idx="29">
                  <c:v>1.421999999999999</c:v>
                </c:pt>
                <c:pt idx="30">
                  <c:v>1.4245</c:v>
                </c:pt>
              </c:numCache>
            </c:numRef>
          </c:val>
          <c:smooth val="0"/>
        </c:ser>
        <c:ser>
          <c:idx val="7"/>
          <c:order val="2"/>
          <c:tx>
            <c:strRef>
              <c:f>Sheet1!$D$1</c:f>
              <c:strCache>
                <c:ptCount val="1"/>
                <c:pt idx="0">
                  <c:v>Fixed selection</c:v>
                </c:pt>
              </c:strCache>
            </c:strRef>
          </c:tx>
          <c:spPr>
            <a:ln>
              <a:solidFill>
                <a:srgbClr val="CC6600"/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Sheet1!$D$2:$D$32</c:f>
              <c:numCache>
                <c:formatCode>General</c:formatCode>
                <c:ptCount val="31"/>
                <c:pt idx="0">
                  <c:v>1.439</c:v>
                </c:pt>
                <c:pt idx="1">
                  <c:v>1.439</c:v>
                </c:pt>
                <c:pt idx="2">
                  <c:v>1.4392</c:v>
                </c:pt>
                <c:pt idx="3">
                  <c:v>1.4397</c:v>
                </c:pt>
                <c:pt idx="4">
                  <c:v>1.4391</c:v>
                </c:pt>
                <c:pt idx="5">
                  <c:v>1.4402</c:v>
                </c:pt>
                <c:pt idx="6">
                  <c:v>1.4404</c:v>
                </c:pt>
                <c:pt idx="7">
                  <c:v>1.4406</c:v>
                </c:pt>
                <c:pt idx="8">
                  <c:v>1.4397</c:v>
                </c:pt>
                <c:pt idx="9">
                  <c:v>1.4401</c:v>
                </c:pt>
                <c:pt idx="10">
                  <c:v>1.4402</c:v>
                </c:pt>
                <c:pt idx="11">
                  <c:v>1.4403</c:v>
                </c:pt>
                <c:pt idx="12">
                  <c:v>1.4402</c:v>
                </c:pt>
                <c:pt idx="13">
                  <c:v>1.4395</c:v>
                </c:pt>
                <c:pt idx="14">
                  <c:v>1.4396</c:v>
                </c:pt>
                <c:pt idx="15">
                  <c:v>1.4422</c:v>
                </c:pt>
                <c:pt idx="16">
                  <c:v>1.4423</c:v>
                </c:pt>
                <c:pt idx="17">
                  <c:v>1.4425</c:v>
                </c:pt>
                <c:pt idx="18">
                  <c:v>1.443</c:v>
                </c:pt>
                <c:pt idx="19">
                  <c:v>1.4431</c:v>
                </c:pt>
                <c:pt idx="20">
                  <c:v>1.4432</c:v>
                </c:pt>
                <c:pt idx="21">
                  <c:v>1.4433</c:v>
                </c:pt>
                <c:pt idx="22">
                  <c:v>1.4433</c:v>
                </c:pt>
                <c:pt idx="23">
                  <c:v>1.4355</c:v>
                </c:pt>
                <c:pt idx="24">
                  <c:v>1.4351</c:v>
                </c:pt>
                <c:pt idx="25">
                  <c:v>1.4352</c:v>
                </c:pt>
                <c:pt idx="26">
                  <c:v>1.4354</c:v>
                </c:pt>
                <c:pt idx="27">
                  <c:v>1.4357</c:v>
                </c:pt>
                <c:pt idx="28">
                  <c:v>1.4241</c:v>
                </c:pt>
                <c:pt idx="29">
                  <c:v>1.4243</c:v>
                </c:pt>
                <c:pt idx="30">
                  <c:v>1.4245</c:v>
                </c:pt>
              </c:numCache>
            </c:numRef>
          </c:val>
          <c:smooth val="0"/>
        </c:ser>
        <c:ser>
          <c:idx val="8"/>
          <c:order val="3"/>
          <c:tx>
            <c:strRef>
              <c:f>Sheet1!$E$1</c:f>
              <c:strCache>
                <c:ptCount val="1"/>
                <c:pt idx="0">
                  <c:v>Oracle with λ=0</c:v>
                </c:pt>
              </c:strCache>
            </c:strRef>
          </c:tx>
          <c:spPr>
            <a:ln>
              <a:solidFill>
                <a:srgbClr val="006A7F"/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Sheet1!$E$2:$E$32</c:f>
              <c:numCache>
                <c:formatCode>General</c:formatCode>
                <c:ptCount val="31"/>
                <c:pt idx="0">
                  <c:v>1.439</c:v>
                </c:pt>
                <c:pt idx="1">
                  <c:v>1.4231</c:v>
                </c:pt>
                <c:pt idx="2">
                  <c:v>1.417899999999999</c:v>
                </c:pt>
                <c:pt idx="3">
                  <c:v>1.4176</c:v>
                </c:pt>
                <c:pt idx="4">
                  <c:v>1.4173</c:v>
                </c:pt>
                <c:pt idx="5">
                  <c:v>1.4171</c:v>
                </c:pt>
                <c:pt idx="6">
                  <c:v>1.417</c:v>
                </c:pt>
                <c:pt idx="7">
                  <c:v>1.4169</c:v>
                </c:pt>
                <c:pt idx="8">
                  <c:v>1.4168</c:v>
                </c:pt>
                <c:pt idx="9">
                  <c:v>1.4168</c:v>
                </c:pt>
                <c:pt idx="10">
                  <c:v>1.4168</c:v>
                </c:pt>
                <c:pt idx="11">
                  <c:v>1.4167</c:v>
                </c:pt>
                <c:pt idx="12">
                  <c:v>1.4167</c:v>
                </c:pt>
                <c:pt idx="13">
                  <c:v>1.4167</c:v>
                </c:pt>
                <c:pt idx="14">
                  <c:v>1.4167</c:v>
                </c:pt>
                <c:pt idx="15">
                  <c:v>1.4167</c:v>
                </c:pt>
                <c:pt idx="16">
                  <c:v>1.4167</c:v>
                </c:pt>
                <c:pt idx="17">
                  <c:v>1.4167</c:v>
                </c:pt>
                <c:pt idx="18">
                  <c:v>1.4167</c:v>
                </c:pt>
                <c:pt idx="19">
                  <c:v>1.4166</c:v>
                </c:pt>
                <c:pt idx="20">
                  <c:v>1.4166</c:v>
                </c:pt>
                <c:pt idx="21">
                  <c:v>1.4166</c:v>
                </c:pt>
                <c:pt idx="22">
                  <c:v>1.4167</c:v>
                </c:pt>
                <c:pt idx="23">
                  <c:v>1.4167</c:v>
                </c:pt>
                <c:pt idx="24">
                  <c:v>1.4168</c:v>
                </c:pt>
                <c:pt idx="25">
                  <c:v>1.417</c:v>
                </c:pt>
                <c:pt idx="26">
                  <c:v>1.4173</c:v>
                </c:pt>
                <c:pt idx="27">
                  <c:v>1.4177</c:v>
                </c:pt>
                <c:pt idx="28">
                  <c:v>1.4185</c:v>
                </c:pt>
                <c:pt idx="29">
                  <c:v>1.4198</c:v>
                </c:pt>
                <c:pt idx="30">
                  <c:v>1.4245</c:v>
                </c:pt>
              </c:numCache>
            </c:numRef>
          </c:val>
          <c:smooth val="0"/>
        </c:ser>
        <c:ser>
          <c:idx val="9"/>
          <c:order val="4"/>
          <c:tx>
            <c:strRef>
              <c:f>Sheet1!$F$1</c:f>
              <c:strCache>
                <c:ptCount val="1"/>
                <c:pt idx="0">
                  <c:v>Oracle with λ=0.0001</c:v>
                </c:pt>
              </c:strCache>
            </c:strRef>
          </c:tx>
          <c:spPr>
            <a:ln>
              <a:solidFill>
                <a:srgbClr val="66E6FF"/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Sheet1!$F$2:$F$32</c:f>
              <c:numCache>
                <c:formatCode>General</c:formatCode>
                <c:ptCount val="31"/>
                <c:pt idx="0">
                  <c:v>1.439</c:v>
                </c:pt>
                <c:pt idx="1">
                  <c:v>1.4233</c:v>
                </c:pt>
                <c:pt idx="2">
                  <c:v>1.4181</c:v>
                </c:pt>
                <c:pt idx="3">
                  <c:v>1.417899999999999</c:v>
                </c:pt>
                <c:pt idx="4">
                  <c:v>1.4177</c:v>
                </c:pt>
                <c:pt idx="5">
                  <c:v>1.4177</c:v>
                </c:pt>
                <c:pt idx="6">
                  <c:v>1.4176</c:v>
                </c:pt>
                <c:pt idx="7">
                  <c:v>1.4176</c:v>
                </c:pt>
                <c:pt idx="8">
                  <c:v>1.4176</c:v>
                </c:pt>
                <c:pt idx="9">
                  <c:v>1.4176</c:v>
                </c:pt>
                <c:pt idx="10">
                  <c:v>1.4175</c:v>
                </c:pt>
                <c:pt idx="11">
                  <c:v>1.4175</c:v>
                </c:pt>
                <c:pt idx="12">
                  <c:v>1.4174</c:v>
                </c:pt>
                <c:pt idx="13">
                  <c:v>1.4173</c:v>
                </c:pt>
                <c:pt idx="14">
                  <c:v>1.4173</c:v>
                </c:pt>
                <c:pt idx="15">
                  <c:v>1.4173</c:v>
                </c:pt>
                <c:pt idx="16">
                  <c:v>1.4173</c:v>
                </c:pt>
                <c:pt idx="17">
                  <c:v>1.4173</c:v>
                </c:pt>
                <c:pt idx="18">
                  <c:v>1.4173</c:v>
                </c:pt>
                <c:pt idx="19">
                  <c:v>1.4174</c:v>
                </c:pt>
                <c:pt idx="20">
                  <c:v>1.4174</c:v>
                </c:pt>
                <c:pt idx="21">
                  <c:v>1.4175</c:v>
                </c:pt>
                <c:pt idx="22">
                  <c:v>1.4175</c:v>
                </c:pt>
                <c:pt idx="23">
                  <c:v>1.4175</c:v>
                </c:pt>
                <c:pt idx="24">
                  <c:v>1.4176</c:v>
                </c:pt>
                <c:pt idx="25">
                  <c:v>1.4176</c:v>
                </c:pt>
                <c:pt idx="26">
                  <c:v>1.417899999999999</c:v>
                </c:pt>
                <c:pt idx="27">
                  <c:v>1.4181</c:v>
                </c:pt>
                <c:pt idx="28">
                  <c:v>1.4186</c:v>
                </c:pt>
                <c:pt idx="29">
                  <c:v>1.419899999999999</c:v>
                </c:pt>
                <c:pt idx="30">
                  <c:v>1.4245</c:v>
                </c:pt>
              </c:numCache>
            </c:numRef>
          </c:val>
          <c:smooth val="0"/>
        </c:ser>
        <c:ser>
          <c:idx val="10"/>
          <c:order val="5"/>
          <c:tx>
            <c:strRef>
              <c:f>Sheet1!$G$1</c:f>
              <c:strCache>
                <c:ptCount val="1"/>
                <c:pt idx="0">
                  <c:v>Oracle with λ=0.001</c:v>
                </c:pt>
              </c:strCache>
            </c:strRef>
          </c:tx>
          <c:spPr>
            <a:ln>
              <a:solidFill>
                <a:srgbClr val="00D5FF"/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Sheet1!$G$2:$G$32</c:f>
              <c:numCache>
                <c:formatCode>General</c:formatCode>
                <c:ptCount val="31"/>
                <c:pt idx="0">
                  <c:v>1.439</c:v>
                </c:pt>
                <c:pt idx="1">
                  <c:v>1.4234</c:v>
                </c:pt>
                <c:pt idx="2">
                  <c:v>1.4185</c:v>
                </c:pt>
                <c:pt idx="3">
                  <c:v>1.4183</c:v>
                </c:pt>
                <c:pt idx="4">
                  <c:v>1.4183</c:v>
                </c:pt>
                <c:pt idx="5">
                  <c:v>1.4183</c:v>
                </c:pt>
                <c:pt idx="6">
                  <c:v>1.4184</c:v>
                </c:pt>
                <c:pt idx="7">
                  <c:v>1.4185</c:v>
                </c:pt>
                <c:pt idx="8">
                  <c:v>1.4189</c:v>
                </c:pt>
                <c:pt idx="9">
                  <c:v>1.419</c:v>
                </c:pt>
                <c:pt idx="10">
                  <c:v>1.4193</c:v>
                </c:pt>
                <c:pt idx="11">
                  <c:v>1.419</c:v>
                </c:pt>
                <c:pt idx="12">
                  <c:v>1.4191</c:v>
                </c:pt>
                <c:pt idx="13">
                  <c:v>1.4191</c:v>
                </c:pt>
                <c:pt idx="14">
                  <c:v>1.4191</c:v>
                </c:pt>
                <c:pt idx="15">
                  <c:v>1.4191</c:v>
                </c:pt>
                <c:pt idx="16">
                  <c:v>1.4191</c:v>
                </c:pt>
                <c:pt idx="17">
                  <c:v>1.419</c:v>
                </c:pt>
                <c:pt idx="18">
                  <c:v>1.4191</c:v>
                </c:pt>
                <c:pt idx="19">
                  <c:v>1.4192</c:v>
                </c:pt>
                <c:pt idx="20">
                  <c:v>1.4196</c:v>
                </c:pt>
                <c:pt idx="21">
                  <c:v>1.4201</c:v>
                </c:pt>
                <c:pt idx="22">
                  <c:v>1.4201</c:v>
                </c:pt>
                <c:pt idx="23">
                  <c:v>1.419899999999999</c:v>
                </c:pt>
                <c:pt idx="24">
                  <c:v>1.4201</c:v>
                </c:pt>
                <c:pt idx="25">
                  <c:v>1.419899999999999</c:v>
                </c:pt>
                <c:pt idx="26">
                  <c:v>1.419899999999999</c:v>
                </c:pt>
                <c:pt idx="27">
                  <c:v>1.42</c:v>
                </c:pt>
                <c:pt idx="28">
                  <c:v>1.42</c:v>
                </c:pt>
                <c:pt idx="29">
                  <c:v>1.4201</c:v>
                </c:pt>
                <c:pt idx="30">
                  <c:v>1.4245</c:v>
                </c:pt>
              </c:numCache>
            </c:numRef>
          </c:val>
          <c:smooth val="0"/>
        </c:ser>
        <c:ser>
          <c:idx val="11"/>
          <c:order val="6"/>
          <c:tx>
            <c:strRef>
              <c:f>Sheet1!$H$1</c:f>
              <c:strCache>
                <c:ptCount val="1"/>
                <c:pt idx="0">
                  <c:v>Oracle with λ=0.005</c:v>
                </c:pt>
              </c:strCache>
            </c:strRef>
          </c:tx>
          <c:spPr>
            <a:ln>
              <a:solidFill>
                <a:srgbClr val="228497"/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Sheet1!$H$2:$H$32</c:f>
              <c:numCache>
                <c:formatCode>General</c:formatCode>
                <c:ptCount val="31"/>
                <c:pt idx="0">
                  <c:v>1.439</c:v>
                </c:pt>
                <c:pt idx="1">
                  <c:v>1.423899999999999</c:v>
                </c:pt>
                <c:pt idx="2">
                  <c:v>1.4237</c:v>
                </c:pt>
                <c:pt idx="3">
                  <c:v>1.4237</c:v>
                </c:pt>
                <c:pt idx="4">
                  <c:v>1.4237</c:v>
                </c:pt>
                <c:pt idx="5">
                  <c:v>1.4237</c:v>
                </c:pt>
                <c:pt idx="6">
                  <c:v>1.4238</c:v>
                </c:pt>
                <c:pt idx="7">
                  <c:v>1.4241</c:v>
                </c:pt>
                <c:pt idx="8">
                  <c:v>1.4246</c:v>
                </c:pt>
                <c:pt idx="9">
                  <c:v>1.4248</c:v>
                </c:pt>
                <c:pt idx="10">
                  <c:v>1.4251</c:v>
                </c:pt>
                <c:pt idx="11">
                  <c:v>1.4248</c:v>
                </c:pt>
                <c:pt idx="12">
                  <c:v>1.4248</c:v>
                </c:pt>
                <c:pt idx="13">
                  <c:v>1.4248</c:v>
                </c:pt>
                <c:pt idx="14">
                  <c:v>1.4248</c:v>
                </c:pt>
                <c:pt idx="15">
                  <c:v>1.4247</c:v>
                </c:pt>
                <c:pt idx="16">
                  <c:v>1.4247</c:v>
                </c:pt>
                <c:pt idx="17">
                  <c:v>1.4247</c:v>
                </c:pt>
                <c:pt idx="18">
                  <c:v>1.4247</c:v>
                </c:pt>
                <c:pt idx="19">
                  <c:v>1.4249</c:v>
                </c:pt>
                <c:pt idx="20">
                  <c:v>1.4258</c:v>
                </c:pt>
                <c:pt idx="21">
                  <c:v>1.4255</c:v>
                </c:pt>
                <c:pt idx="22">
                  <c:v>1.4205</c:v>
                </c:pt>
                <c:pt idx="23">
                  <c:v>1.4201</c:v>
                </c:pt>
                <c:pt idx="24">
                  <c:v>1.42</c:v>
                </c:pt>
                <c:pt idx="25">
                  <c:v>1.4203</c:v>
                </c:pt>
                <c:pt idx="26">
                  <c:v>1.42</c:v>
                </c:pt>
                <c:pt idx="27">
                  <c:v>1.4202</c:v>
                </c:pt>
                <c:pt idx="28">
                  <c:v>1.4206</c:v>
                </c:pt>
                <c:pt idx="29">
                  <c:v>1.4205</c:v>
                </c:pt>
                <c:pt idx="30">
                  <c:v>1.4245</c:v>
                </c:pt>
              </c:numCache>
            </c:numRef>
          </c:val>
          <c:smooth val="0"/>
        </c:ser>
        <c:ser>
          <c:idx val="12"/>
          <c:order val="7"/>
          <c:tx>
            <c:strRef>
              <c:f>Sheet1!$I$1</c:f>
              <c:strCache>
                <c:ptCount val="1"/>
                <c:pt idx="0">
                  <c:v>Oracle with λ=0.01</c:v>
                </c:pt>
              </c:strCache>
            </c:strRef>
          </c:tx>
          <c:spPr>
            <a:ln>
              <a:solidFill>
                <a:srgbClr val="00A2C2"/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Sheet1!$I$2:$I$32</c:f>
              <c:numCache>
                <c:formatCode>General</c:formatCode>
                <c:ptCount val="31"/>
                <c:pt idx="0">
                  <c:v>1.439</c:v>
                </c:pt>
                <c:pt idx="1">
                  <c:v>1.4268</c:v>
                </c:pt>
                <c:pt idx="2">
                  <c:v>1.4265</c:v>
                </c:pt>
                <c:pt idx="3">
                  <c:v>1.4265</c:v>
                </c:pt>
                <c:pt idx="4">
                  <c:v>1.4264</c:v>
                </c:pt>
                <c:pt idx="5">
                  <c:v>1.4264</c:v>
                </c:pt>
                <c:pt idx="6">
                  <c:v>1.4261</c:v>
                </c:pt>
                <c:pt idx="7">
                  <c:v>1.4264</c:v>
                </c:pt>
                <c:pt idx="8">
                  <c:v>1.4261</c:v>
                </c:pt>
                <c:pt idx="9">
                  <c:v>1.4248</c:v>
                </c:pt>
                <c:pt idx="10">
                  <c:v>1.4251</c:v>
                </c:pt>
                <c:pt idx="11">
                  <c:v>1.4248</c:v>
                </c:pt>
                <c:pt idx="12">
                  <c:v>1.4248</c:v>
                </c:pt>
                <c:pt idx="13">
                  <c:v>1.4248</c:v>
                </c:pt>
                <c:pt idx="14">
                  <c:v>1.4247</c:v>
                </c:pt>
                <c:pt idx="15">
                  <c:v>1.4247</c:v>
                </c:pt>
                <c:pt idx="16">
                  <c:v>1.4247</c:v>
                </c:pt>
                <c:pt idx="17">
                  <c:v>1.4247</c:v>
                </c:pt>
                <c:pt idx="18">
                  <c:v>1.4247</c:v>
                </c:pt>
                <c:pt idx="19">
                  <c:v>1.4249</c:v>
                </c:pt>
                <c:pt idx="20">
                  <c:v>1.425899999999999</c:v>
                </c:pt>
                <c:pt idx="21">
                  <c:v>1.425999999999999</c:v>
                </c:pt>
                <c:pt idx="22">
                  <c:v>1.4245</c:v>
                </c:pt>
                <c:pt idx="23">
                  <c:v>1.4241</c:v>
                </c:pt>
                <c:pt idx="24">
                  <c:v>1.4242</c:v>
                </c:pt>
                <c:pt idx="25">
                  <c:v>1.4244</c:v>
                </c:pt>
                <c:pt idx="26">
                  <c:v>1.4205</c:v>
                </c:pt>
                <c:pt idx="27">
                  <c:v>1.4206</c:v>
                </c:pt>
                <c:pt idx="28">
                  <c:v>1.421</c:v>
                </c:pt>
                <c:pt idx="29">
                  <c:v>1.4209</c:v>
                </c:pt>
                <c:pt idx="30">
                  <c:v>1.4245</c:v>
                </c:pt>
              </c:numCache>
            </c:numRef>
          </c:val>
          <c:smooth val="0"/>
        </c:ser>
        <c:ser>
          <c:idx val="0"/>
          <c:order val="8"/>
          <c:tx>
            <c:strRef>
              <c:f>Sheet1!$J$1</c:f>
              <c:strCache>
                <c:ptCount val="1"/>
                <c:pt idx="0">
                  <c:v>DQO with λ=0</c:v>
                </c:pt>
              </c:strCache>
            </c:strRef>
          </c:tx>
          <c:spPr>
            <a:ln w="76200">
              <a:solidFill>
                <a:srgbClr val="FF0075"/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Sheet1!$J$2:$J$32</c:f>
              <c:numCache>
                <c:formatCode>General</c:formatCode>
                <c:ptCount val="31"/>
                <c:pt idx="0">
                  <c:v>1.439</c:v>
                </c:pt>
                <c:pt idx="1">
                  <c:v>1.4234</c:v>
                </c:pt>
                <c:pt idx="2">
                  <c:v>1.4185</c:v>
                </c:pt>
                <c:pt idx="3">
                  <c:v>1.4184</c:v>
                </c:pt>
                <c:pt idx="4">
                  <c:v>1.4185</c:v>
                </c:pt>
                <c:pt idx="5">
                  <c:v>1.4189</c:v>
                </c:pt>
                <c:pt idx="6">
                  <c:v>1.4189</c:v>
                </c:pt>
                <c:pt idx="7">
                  <c:v>1.4195</c:v>
                </c:pt>
                <c:pt idx="8">
                  <c:v>1.419899999999999</c:v>
                </c:pt>
                <c:pt idx="9">
                  <c:v>1.4201</c:v>
                </c:pt>
                <c:pt idx="10">
                  <c:v>1.421999999999999</c:v>
                </c:pt>
                <c:pt idx="11">
                  <c:v>1.4212</c:v>
                </c:pt>
                <c:pt idx="12">
                  <c:v>1.4215</c:v>
                </c:pt>
                <c:pt idx="13">
                  <c:v>1.4216</c:v>
                </c:pt>
                <c:pt idx="14">
                  <c:v>1.4228</c:v>
                </c:pt>
                <c:pt idx="15">
                  <c:v>1.4228</c:v>
                </c:pt>
                <c:pt idx="16">
                  <c:v>1.4234</c:v>
                </c:pt>
                <c:pt idx="17">
                  <c:v>1.4234</c:v>
                </c:pt>
                <c:pt idx="18">
                  <c:v>1.4236</c:v>
                </c:pt>
                <c:pt idx="19">
                  <c:v>1.4238</c:v>
                </c:pt>
                <c:pt idx="20">
                  <c:v>1.4237</c:v>
                </c:pt>
                <c:pt idx="21">
                  <c:v>1.4242</c:v>
                </c:pt>
                <c:pt idx="22">
                  <c:v>1.4241</c:v>
                </c:pt>
                <c:pt idx="23">
                  <c:v>1.4241</c:v>
                </c:pt>
                <c:pt idx="24">
                  <c:v>1.4242</c:v>
                </c:pt>
                <c:pt idx="25">
                  <c:v>1.4248</c:v>
                </c:pt>
                <c:pt idx="26">
                  <c:v>1.425</c:v>
                </c:pt>
                <c:pt idx="27">
                  <c:v>1.4254</c:v>
                </c:pt>
                <c:pt idx="28">
                  <c:v>1.425</c:v>
                </c:pt>
                <c:pt idx="29">
                  <c:v>1.425</c:v>
                </c:pt>
                <c:pt idx="30">
                  <c:v>1.4245</c:v>
                </c:pt>
              </c:numCache>
            </c:numRef>
          </c:val>
          <c:smooth val="0"/>
        </c:ser>
        <c:ser>
          <c:idx val="1"/>
          <c:order val="9"/>
          <c:tx>
            <c:strRef>
              <c:f>Sheet1!$K$1</c:f>
              <c:strCache>
                <c:ptCount val="1"/>
                <c:pt idx="0">
                  <c:v>DQO with λ=0.0001</c:v>
                </c:pt>
              </c:strCache>
            </c:strRef>
          </c:tx>
          <c:spPr>
            <a:ln>
              <a:solidFill>
                <a:srgbClr val="FF66AC"/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Sheet1!$K$2:$K$32</c:f>
              <c:numCache>
                <c:formatCode>General</c:formatCode>
                <c:ptCount val="31"/>
                <c:pt idx="0">
                  <c:v>1.439</c:v>
                </c:pt>
                <c:pt idx="1">
                  <c:v>1.4234</c:v>
                </c:pt>
                <c:pt idx="2">
                  <c:v>1.4187</c:v>
                </c:pt>
                <c:pt idx="3">
                  <c:v>1.4186</c:v>
                </c:pt>
                <c:pt idx="4">
                  <c:v>1.4186</c:v>
                </c:pt>
                <c:pt idx="5">
                  <c:v>1.4188</c:v>
                </c:pt>
                <c:pt idx="6">
                  <c:v>1.4188</c:v>
                </c:pt>
                <c:pt idx="7">
                  <c:v>1.4189</c:v>
                </c:pt>
                <c:pt idx="8">
                  <c:v>1.419</c:v>
                </c:pt>
                <c:pt idx="9">
                  <c:v>1.4192</c:v>
                </c:pt>
                <c:pt idx="10">
                  <c:v>1.4193</c:v>
                </c:pt>
                <c:pt idx="11">
                  <c:v>1.4194</c:v>
                </c:pt>
                <c:pt idx="12">
                  <c:v>1.4196</c:v>
                </c:pt>
                <c:pt idx="13">
                  <c:v>1.4198</c:v>
                </c:pt>
                <c:pt idx="14">
                  <c:v>1.419899999999999</c:v>
                </c:pt>
                <c:pt idx="15">
                  <c:v>1.4212</c:v>
                </c:pt>
                <c:pt idx="16">
                  <c:v>1.4229</c:v>
                </c:pt>
                <c:pt idx="17">
                  <c:v>1.4231</c:v>
                </c:pt>
                <c:pt idx="18">
                  <c:v>1.4233</c:v>
                </c:pt>
                <c:pt idx="19">
                  <c:v>1.4234</c:v>
                </c:pt>
                <c:pt idx="20">
                  <c:v>1.4246</c:v>
                </c:pt>
                <c:pt idx="21">
                  <c:v>1.4245</c:v>
                </c:pt>
                <c:pt idx="22">
                  <c:v>1.4253</c:v>
                </c:pt>
                <c:pt idx="23">
                  <c:v>1.4255</c:v>
                </c:pt>
                <c:pt idx="24">
                  <c:v>1.4248</c:v>
                </c:pt>
                <c:pt idx="25">
                  <c:v>1.425</c:v>
                </c:pt>
                <c:pt idx="26">
                  <c:v>1.4251</c:v>
                </c:pt>
                <c:pt idx="27">
                  <c:v>1.4253</c:v>
                </c:pt>
                <c:pt idx="28">
                  <c:v>1.425</c:v>
                </c:pt>
                <c:pt idx="29">
                  <c:v>1.4248</c:v>
                </c:pt>
                <c:pt idx="30">
                  <c:v>1.4245</c:v>
                </c:pt>
              </c:numCache>
            </c:numRef>
          </c:val>
          <c:smooth val="0"/>
        </c:ser>
        <c:ser>
          <c:idx val="2"/>
          <c:order val="10"/>
          <c:tx>
            <c:strRef>
              <c:f>Sheet1!$L$1</c:f>
              <c:strCache>
                <c:ptCount val="1"/>
                <c:pt idx="0">
                  <c:v>DQO with λ=0.001</c:v>
                </c:pt>
              </c:strCache>
            </c:strRef>
          </c:tx>
          <c:spPr>
            <a:ln>
              <a:solidFill>
                <a:srgbClr val="C20059"/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Sheet1!$L$2:$L$32</c:f>
              <c:numCache>
                <c:formatCode>General</c:formatCode>
                <c:ptCount val="31"/>
                <c:pt idx="0">
                  <c:v>1.439</c:v>
                </c:pt>
                <c:pt idx="1">
                  <c:v>1.4234</c:v>
                </c:pt>
                <c:pt idx="2">
                  <c:v>1.4233</c:v>
                </c:pt>
                <c:pt idx="3">
                  <c:v>1.4235</c:v>
                </c:pt>
                <c:pt idx="4">
                  <c:v>1.4236</c:v>
                </c:pt>
                <c:pt idx="5">
                  <c:v>1.4237</c:v>
                </c:pt>
                <c:pt idx="6">
                  <c:v>1.4238</c:v>
                </c:pt>
                <c:pt idx="7">
                  <c:v>1.423999999999999</c:v>
                </c:pt>
                <c:pt idx="8">
                  <c:v>1.4242</c:v>
                </c:pt>
                <c:pt idx="9">
                  <c:v>1.4244</c:v>
                </c:pt>
                <c:pt idx="10">
                  <c:v>1.4245</c:v>
                </c:pt>
                <c:pt idx="11">
                  <c:v>1.4247</c:v>
                </c:pt>
                <c:pt idx="12">
                  <c:v>1.4248</c:v>
                </c:pt>
                <c:pt idx="13">
                  <c:v>1.4249</c:v>
                </c:pt>
                <c:pt idx="14">
                  <c:v>1.4252</c:v>
                </c:pt>
                <c:pt idx="15">
                  <c:v>1.4265</c:v>
                </c:pt>
                <c:pt idx="16">
                  <c:v>1.4282</c:v>
                </c:pt>
                <c:pt idx="17">
                  <c:v>1.4283</c:v>
                </c:pt>
                <c:pt idx="18">
                  <c:v>1.4285</c:v>
                </c:pt>
                <c:pt idx="19">
                  <c:v>1.4293</c:v>
                </c:pt>
                <c:pt idx="20">
                  <c:v>1.4289</c:v>
                </c:pt>
                <c:pt idx="21">
                  <c:v>1.4286</c:v>
                </c:pt>
                <c:pt idx="22">
                  <c:v>1.4261</c:v>
                </c:pt>
                <c:pt idx="23">
                  <c:v>1.4243</c:v>
                </c:pt>
                <c:pt idx="24">
                  <c:v>1.423899999999999</c:v>
                </c:pt>
                <c:pt idx="25">
                  <c:v>1.4276</c:v>
                </c:pt>
                <c:pt idx="26">
                  <c:v>1.4275</c:v>
                </c:pt>
                <c:pt idx="27">
                  <c:v>1.4252</c:v>
                </c:pt>
                <c:pt idx="28">
                  <c:v>1.4247</c:v>
                </c:pt>
                <c:pt idx="29">
                  <c:v>1.4246</c:v>
                </c:pt>
                <c:pt idx="30">
                  <c:v>1.4245</c:v>
                </c:pt>
              </c:numCache>
            </c:numRef>
          </c:val>
          <c:smooth val="0"/>
        </c:ser>
        <c:ser>
          <c:idx val="3"/>
          <c:order val="11"/>
          <c:tx>
            <c:strRef>
              <c:f>Sheet1!$M$1</c:f>
              <c:strCache>
                <c:ptCount val="1"/>
                <c:pt idx="0">
                  <c:v>DQO with λ=0.005</c:v>
                </c:pt>
              </c:strCache>
            </c:strRef>
          </c:tx>
          <c:spPr>
            <a:ln>
              <a:solidFill>
                <a:srgbClr val="973C66"/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Sheet1!$M$2:$M$32</c:f>
              <c:numCache>
                <c:formatCode>General</c:formatCode>
                <c:ptCount val="31"/>
                <c:pt idx="0">
                  <c:v>1.439</c:v>
                </c:pt>
                <c:pt idx="1">
                  <c:v>1.437999999999999</c:v>
                </c:pt>
                <c:pt idx="2">
                  <c:v>1.4381</c:v>
                </c:pt>
                <c:pt idx="3">
                  <c:v>1.4383</c:v>
                </c:pt>
                <c:pt idx="4">
                  <c:v>1.4384</c:v>
                </c:pt>
                <c:pt idx="5">
                  <c:v>1.4385</c:v>
                </c:pt>
                <c:pt idx="6">
                  <c:v>1.4386</c:v>
                </c:pt>
                <c:pt idx="7">
                  <c:v>1.4389</c:v>
                </c:pt>
                <c:pt idx="8">
                  <c:v>1.4384</c:v>
                </c:pt>
                <c:pt idx="9">
                  <c:v>1.4256</c:v>
                </c:pt>
                <c:pt idx="10">
                  <c:v>1.4253</c:v>
                </c:pt>
                <c:pt idx="11">
                  <c:v>1.4253</c:v>
                </c:pt>
                <c:pt idx="12">
                  <c:v>1.4254</c:v>
                </c:pt>
                <c:pt idx="13">
                  <c:v>1.4268</c:v>
                </c:pt>
                <c:pt idx="14">
                  <c:v>1.4271</c:v>
                </c:pt>
                <c:pt idx="15">
                  <c:v>1.4287</c:v>
                </c:pt>
                <c:pt idx="16">
                  <c:v>1.4288</c:v>
                </c:pt>
                <c:pt idx="17">
                  <c:v>1.4289</c:v>
                </c:pt>
                <c:pt idx="18">
                  <c:v>1.4291</c:v>
                </c:pt>
                <c:pt idx="19">
                  <c:v>1.429899999999999</c:v>
                </c:pt>
                <c:pt idx="20">
                  <c:v>1.4295</c:v>
                </c:pt>
                <c:pt idx="21">
                  <c:v>1.4288</c:v>
                </c:pt>
                <c:pt idx="22">
                  <c:v>1.4282</c:v>
                </c:pt>
                <c:pt idx="23">
                  <c:v>1.4282</c:v>
                </c:pt>
                <c:pt idx="24">
                  <c:v>1.4283</c:v>
                </c:pt>
                <c:pt idx="25">
                  <c:v>1.4288</c:v>
                </c:pt>
                <c:pt idx="26">
                  <c:v>1.4255</c:v>
                </c:pt>
                <c:pt idx="27">
                  <c:v>1.425</c:v>
                </c:pt>
                <c:pt idx="28">
                  <c:v>1.4242</c:v>
                </c:pt>
                <c:pt idx="29">
                  <c:v>1.4243</c:v>
                </c:pt>
                <c:pt idx="30">
                  <c:v>1.4245</c:v>
                </c:pt>
              </c:numCache>
            </c:numRef>
          </c:val>
          <c:smooth val="0"/>
        </c:ser>
        <c:ser>
          <c:idx val="4"/>
          <c:order val="12"/>
          <c:tx>
            <c:strRef>
              <c:f>Sheet1!$N$1</c:f>
              <c:strCache>
                <c:ptCount val="1"/>
                <c:pt idx="0">
                  <c:v>DQO with λ=0.01</c:v>
                </c:pt>
              </c:strCache>
            </c:strRef>
          </c:tx>
          <c:spPr>
            <a:ln>
              <a:solidFill>
                <a:srgbClr val="7F003A"/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Sheet1!$N$2:$N$32</c:f>
              <c:numCache>
                <c:formatCode>General</c:formatCode>
                <c:ptCount val="31"/>
                <c:pt idx="0">
                  <c:v>1.439</c:v>
                </c:pt>
                <c:pt idx="1">
                  <c:v>1.4384</c:v>
                </c:pt>
                <c:pt idx="2">
                  <c:v>1.4385</c:v>
                </c:pt>
                <c:pt idx="3">
                  <c:v>1.4387</c:v>
                </c:pt>
                <c:pt idx="4">
                  <c:v>1.4387</c:v>
                </c:pt>
                <c:pt idx="5">
                  <c:v>1.4388</c:v>
                </c:pt>
                <c:pt idx="6">
                  <c:v>1.4389</c:v>
                </c:pt>
                <c:pt idx="7">
                  <c:v>1.4392</c:v>
                </c:pt>
                <c:pt idx="8">
                  <c:v>1.4394</c:v>
                </c:pt>
                <c:pt idx="9">
                  <c:v>1.4392</c:v>
                </c:pt>
                <c:pt idx="10">
                  <c:v>1.4394</c:v>
                </c:pt>
                <c:pt idx="11">
                  <c:v>1.4253</c:v>
                </c:pt>
                <c:pt idx="12">
                  <c:v>1.4254</c:v>
                </c:pt>
                <c:pt idx="13">
                  <c:v>1.4268</c:v>
                </c:pt>
                <c:pt idx="14">
                  <c:v>1.4271</c:v>
                </c:pt>
                <c:pt idx="15">
                  <c:v>1.4287</c:v>
                </c:pt>
                <c:pt idx="16">
                  <c:v>1.4288</c:v>
                </c:pt>
                <c:pt idx="17">
                  <c:v>1.4289</c:v>
                </c:pt>
                <c:pt idx="18">
                  <c:v>1.4291</c:v>
                </c:pt>
                <c:pt idx="19">
                  <c:v>1.429899999999999</c:v>
                </c:pt>
                <c:pt idx="20">
                  <c:v>1.4295</c:v>
                </c:pt>
                <c:pt idx="21">
                  <c:v>1.429</c:v>
                </c:pt>
                <c:pt idx="22">
                  <c:v>1.4284</c:v>
                </c:pt>
                <c:pt idx="23">
                  <c:v>1.4284</c:v>
                </c:pt>
                <c:pt idx="24">
                  <c:v>1.4285</c:v>
                </c:pt>
                <c:pt idx="25">
                  <c:v>1.429</c:v>
                </c:pt>
                <c:pt idx="26">
                  <c:v>1.4255</c:v>
                </c:pt>
                <c:pt idx="27">
                  <c:v>1.425</c:v>
                </c:pt>
                <c:pt idx="28">
                  <c:v>1.4242</c:v>
                </c:pt>
                <c:pt idx="29">
                  <c:v>1.4243</c:v>
                </c:pt>
                <c:pt idx="30">
                  <c:v>1.4245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3797304"/>
        <c:axId val="2133803032"/>
      </c:lineChart>
      <c:catAx>
        <c:axId val="21337973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Number of user-answered questions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3803032"/>
        <c:crosses val="autoZero"/>
        <c:auto val="1"/>
        <c:lblAlgn val="ctr"/>
        <c:lblOffset val="100"/>
        <c:tickLblSkip val="5"/>
        <c:tickMarkSkip val="1"/>
        <c:noMultiLvlLbl val="0"/>
      </c:catAx>
      <c:valAx>
        <c:axId val="2133803032"/>
        <c:scaling>
          <c:orientation val="minMax"/>
          <c:max val="1.45"/>
          <c:min val="1.4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="1" dirty="0" smtClean="0"/>
                  <a:t>Prediction</a:t>
                </a:r>
                <a:r>
                  <a:rPr lang="en-US" dirty="0" smtClean="0"/>
                  <a:t> interval width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3797304"/>
        <c:crosses val="autoZero"/>
        <c:crossBetween val="between"/>
        <c:majorUnit val="0.01"/>
      </c:valAx>
    </c:plotArea>
    <c:legend>
      <c:legendPos val="r"/>
      <c:layout>
        <c:manualLayout>
          <c:xMode val="edge"/>
          <c:yMode val="edge"/>
          <c:x val="0.70489963060173"/>
          <c:y val="0.0155284079874272"/>
          <c:w val="0.28584111013901"/>
          <c:h val="0.98447159201257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Sheet1!$J$1</c:f>
              <c:strCache>
                <c:ptCount val="1"/>
                <c:pt idx="0">
                  <c:v>DQO with λ=0</c:v>
                </c:pt>
              </c:strCache>
            </c:strRef>
          </c:tx>
          <c:spPr>
            <a:ln w="76200">
              <a:solidFill>
                <a:srgbClr val="FF0075"/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Sheet1!$J$2:$J$32</c:f>
              <c:numCache>
                <c:formatCode>General</c:formatCode>
                <c:ptCount val="31"/>
                <c:pt idx="0">
                  <c:v>0.0</c:v>
                </c:pt>
                <c:pt idx="1">
                  <c:v>1.9514</c:v>
                </c:pt>
                <c:pt idx="2">
                  <c:v>5.3603</c:v>
                </c:pt>
                <c:pt idx="3">
                  <c:v>8.210500000000001</c:v>
                </c:pt>
                <c:pt idx="4">
                  <c:v>11.931</c:v>
                </c:pt>
                <c:pt idx="5">
                  <c:v>15.781</c:v>
                </c:pt>
                <c:pt idx="6">
                  <c:v>19.567</c:v>
                </c:pt>
                <c:pt idx="7">
                  <c:v>23.36</c:v>
                </c:pt>
                <c:pt idx="8">
                  <c:v>27.42899999999998</c:v>
                </c:pt>
                <c:pt idx="9">
                  <c:v>31.267</c:v>
                </c:pt>
                <c:pt idx="10">
                  <c:v>34.96400000000001</c:v>
                </c:pt>
                <c:pt idx="11">
                  <c:v>38.65600000000001</c:v>
                </c:pt>
                <c:pt idx="12">
                  <c:v>42.07700000000001</c:v>
                </c:pt>
                <c:pt idx="13">
                  <c:v>45.3</c:v>
                </c:pt>
                <c:pt idx="14">
                  <c:v>48.498</c:v>
                </c:pt>
                <c:pt idx="15">
                  <c:v>51.591</c:v>
                </c:pt>
                <c:pt idx="16">
                  <c:v>54.745</c:v>
                </c:pt>
                <c:pt idx="17">
                  <c:v>57.826</c:v>
                </c:pt>
                <c:pt idx="18">
                  <c:v>60.538</c:v>
                </c:pt>
                <c:pt idx="19">
                  <c:v>63.275</c:v>
                </c:pt>
                <c:pt idx="20">
                  <c:v>65.82199999999998</c:v>
                </c:pt>
                <c:pt idx="21">
                  <c:v>68.48200000000001</c:v>
                </c:pt>
                <c:pt idx="22">
                  <c:v>71.55899999999998</c:v>
                </c:pt>
                <c:pt idx="23">
                  <c:v>74.923</c:v>
                </c:pt>
                <c:pt idx="24">
                  <c:v>78.324</c:v>
                </c:pt>
                <c:pt idx="25">
                  <c:v>81.53</c:v>
                </c:pt>
                <c:pt idx="26">
                  <c:v>83.988</c:v>
                </c:pt>
                <c:pt idx="27">
                  <c:v>86.761</c:v>
                </c:pt>
                <c:pt idx="28">
                  <c:v>89.51</c:v>
                </c:pt>
                <c:pt idx="29">
                  <c:v>94.07299999999998</c:v>
                </c:pt>
                <c:pt idx="30">
                  <c:v>97.0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Sheet1!$K$1</c:f>
              <c:strCache>
                <c:ptCount val="1"/>
                <c:pt idx="0">
                  <c:v>DQO with λ=0.0001</c:v>
                </c:pt>
              </c:strCache>
            </c:strRef>
          </c:tx>
          <c:spPr>
            <a:ln>
              <a:solidFill>
                <a:srgbClr val="FF66AC"/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Sheet1!$K$2:$K$32</c:f>
              <c:numCache>
                <c:formatCode>General</c:formatCode>
                <c:ptCount val="31"/>
                <c:pt idx="0">
                  <c:v>0.0</c:v>
                </c:pt>
                <c:pt idx="1">
                  <c:v>1.7571</c:v>
                </c:pt>
                <c:pt idx="2">
                  <c:v>4.1377</c:v>
                </c:pt>
                <c:pt idx="3">
                  <c:v>5.267199999999995</c:v>
                </c:pt>
                <c:pt idx="4">
                  <c:v>6.4332</c:v>
                </c:pt>
                <c:pt idx="5">
                  <c:v>7.667999999999991</c:v>
                </c:pt>
                <c:pt idx="6">
                  <c:v>9.117400000000001</c:v>
                </c:pt>
                <c:pt idx="7">
                  <c:v>10.652</c:v>
                </c:pt>
                <c:pt idx="8">
                  <c:v>12.567</c:v>
                </c:pt>
                <c:pt idx="9">
                  <c:v>14.672</c:v>
                </c:pt>
                <c:pt idx="10">
                  <c:v>16.753</c:v>
                </c:pt>
                <c:pt idx="11">
                  <c:v>18.984</c:v>
                </c:pt>
                <c:pt idx="12">
                  <c:v>21.628</c:v>
                </c:pt>
                <c:pt idx="13">
                  <c:v>24.41700000000001</c:v>
                </c:pt>
                <c:pt idx="14">
                  <c:v>27.23100000000001</c:v>
                </c:pt>
                <c:pt idx="15">
                  <c:v>30.113</c:v>
                </c:pt>
                <c:pt idx="16">
                  <c:v>32.883</c:v>
                </c:pt>
                <c:pt idx="17">
                  <c:v>35.603</c:v>
                </c:pt>
                <c:pt idx="18">
                  <c:v>38.304</c:v>
                </c:pt>
                <c:pt idx="19">
                  <c:v>41.996</c:v>
                </c:pt>
                <c:pt idx="20">
                  <c:v>46.13</c:v>
                </c:pt>
                <c:pt idx="21">
                  <c:v>50.73300000000001</c:v>
                </c:pt>
                <c:pt idx="22">
                  <c:v>55.822</c:v>
                </c:pt>
                <c:pt idx="23">
                  <c:v>60.98</c:v>
                </c:pt>
                <c:pt idx="24">
                  <c:v>66.401</c:v>
                </c:pt>
                <c:pt idx="25">
                  <c:v>71.984</c:v>
                </c:pt>
                <c:pt idx="26">
                  <c:v>77.51</c:v>
                </c:pt>
                <c:pt idx="27">
                  <c:v>83.012</c:v>
                </c:pt>
                <c:pt idx="28">
                  <c:v>87.668</c:v>
                </c:pt>
                <c:pt idx="29">
                  <c:v>93.31200000000001</c:v>
                </c:pt>
                <c:pt idx="30">
                  <c:v>97.0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Sheet1!$L$1</c:f>
              <c:strCache>
                <c:ptCount val="1"/>
                <c:pt idx="0">
                  <c:v>DQO with λ=0.001</c:v>
                </c:pt>
              </c:strCache>
            </c:strRef>
          </c:tx>
          <c:spPr>
            <a:ln>
              <a:solidFill>
                <a:srgbClr val="C20059"/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Sheet1!$L$2:$L$32</c:f>
              <c:numCache>
                <c:formatCode>General</c:formatCode>
                <c:ptCount val="31"/>
                <c:pt idx="0">
                  <c:v>0.0</c:v>
                </c:pt>
                <c:pt idx="1">
                  <c:v>1.7571</c:v>
                </c:pt>
                <c:pt idx="2">
                  <c:v>2.7571</c:v>
                </c:pt>
                <c:pt idx="3">
                  <c:v>3.7571</c:v>
                </c:pt>
                <c:pt idx="4">
                  <c:v>4.757099999999998</c:v>
                </c:pt>
                <c:pt idx="5">
                  <c:v>5.757099999999998</c:v>
                </c:pt>
                <c:pt idx="6">
                  <c:v>6.757099999999998</c:v>
                </c:pt>
                <c:pt idx="7">
                  <c:v>7.757099999999998</c:v>
                </c:pt>
                <c:pt idx="8">
                  <c:v>8.757100000000001</c:v>
                </c:pt>
                <c:pt idx="9">
                  <c:v>10.425</c:v>
                </c:pt>
                <c:pt idx="10">
                  <c:v>12.425</c:v>
                </c:pt>
                <c:pt idx="11">
                  <c:v>15.085</c:v>
                </c:pt>
                <c:pt idx="12">
                  <c:v>18.085</c:v>
                </c:pt>
                <c:pt idx="13">
                  <c:v>21.085</c:v>
                </c:pt>
                <c:pt idx="14">
                  <c:v>24.085</c:v>
                </c:pt>
                <c:pt idx="15">
                  <c:v>27.085</c:v>
                </c:pt>
                <c:pt idx="16">
                  <c:v>30.085</c:v>
                </c:pt>
                <c:pt idx="17">
                  <c:v>33.085</c:v>
                </c:pt>
                <c:pt idx="18">
                  <c:v>36.085</c:v>
                </c:pt>
                <c:pt idx="19">
                  <c:v>39.085</c:v>
                </c:pt>
                <c:pt idx="20">
                  <c:v>42.085</c:v>
                </c:pt>
                <c:pt idx="21">
                  <c:v>46.425</c:v>
                </c:pt>
                <c:pt idx="22">
                  <c:v>51.547</c:v>
                </c:pt>
                <c:pt idx="23">
                  <c:v>56.66</c:v>
                </c:pt>
                <c:pt idx="24">
                  <c:v>61.684</c:v>
                </c:pt>
                <c:pt idx="25">
                  <c:v>67.34800000000001</c:v>
                </c:pt>
                <c:pt idx="26">
                  <c:v>72.919</c:v>
                </c:pt>
                <c:pt idx="27">
                  <c:v>79.409</c:v>
                </c:pt>
                <c:pt idx="28">
                  <c:v>86.045</c:v>
                </c:pt>
                <c:pt idx="29">
                  <c:v>92.48200000000001</c:v>
                </c:pt>
                <c:pt idx="30">
                  <c:v>97.0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Sheet1!$M$1</c:f>
              <c:strCache>
                <c:ptCount val="1"/>
                <c:pt idx="0">
                  <c:v>DQO with λ=0.005</c:v>
                </c:pt>
              </c:strCache>
            </c:strRef>
          </c:tx>
          <c:spPr>
            <a:ln>
              <a:solidFill>
                <a:srgbClr val="973C66"/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Sheet1!$M$2:$M$32</c:f>
              <c:numCache>
                <c:formatCode>General</c:formatCode>
                <c:ptCount val="31"/>
                <c:pt idx="0">
                  <c:v>0.0</c:v>
                </c:pt>
                <c:pt idx="1">
                  <c:v>1.0081</c:v>
                </c:pt>
                <c:pt idx="2">
                  <c:v>2.0081</c:v>
                </c:pt>
                <c:pt idx="3">
                  <c:v>3.0081</c:v>
                </c:pt>
                <c:pt idx="4">
                  <c:v>4.0081</c:v>
                </c:pt>
                <c:pt idx="5">
                  <c:v>5.0081</c:v>
                </c:pt>
                <c:pt idx="6">
                  <c:v>6.0081</c:v>
                </c:pt>
                <c:pt idx="7">
                  <c:v>7.0081</c:v>
                </c:pt>
                <c:pt idx="8">
                  <c:v>8.024299999999998</c:v>
                </c:pt>
                <c:pt idx="9">
                  <c:v>10.291</c:v>
                </c:pt>
                <c:pt idx="10">
                  <c:v>12.304</c:v>
                </c:pt>
                <c:pt idx="11">
                  <c:v>15.0</c:v>
                </c:pt>
                <c:pt idx="12">
                  <c:v>18.0</c:v>
                </c:pt>
                <c:pt idx="13">
                  <c:v>21.0</c:v>
                </c:pt>
                <c:pt idx="14">
                  <c:v>24.0</c:v>
                </c:pt>
                <c:pt idx="15">
                  <c:v>27.0</c:v>
                </c:pt>
                <c:pt idx="16">
                  <c:v>30.0</c:v>
                </c:pt>
                <c:pt idx="17">
                  <c:v>33.0</c:v>
                </c:pt>
                <c:pt idx="18">
                  <c:v>36.0</c:v>
                </c:pt>
                <c:pt idx="19">
                  <c:v>39.0</c:v>
                </c:pt>
                <c:pt idx="20">
                  <c:v>42.0</c:v>
                </c:pt>
                <c:pt idx="21">
                  <c:v>45.024</c:v>
                </c:pt>
                <c:pt idx="22">
                  <c:v>50.024</c:v>
                </c:pt>
                <c:pt idx="23">
                  <c:v>55.024</c:v>
                </c:pt>
                <c:pt idx="24">
                  <c:v>60.024</c:v>
                </c:pt>
                <c:pt idx="25">
                  <c:v>65.024</c:v>
                </c:pt>
                <c:pt idx="26">
                  <c:v>71.0</c:v>
                </c:pt>
                <c:pt idx="27">
                  <c:v>77.0</c:v>
                </c:pt>
                <c:pt idx="28">
                  <c:v>83.02</c:v>
                </c:pt>
                <c:pt idx="29">
                  <c:v>90.02</c:v>
                </c:pt>
                <c:pt idx="30">
                  <c:v>97.0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Sheet1!$N$1</c:f>
              <c:strCache>
                <c:ptCount val="1"/>
                <c:pt idx="0">
                  <c:v>DQO with λ=0.01</c:v>
                </c:pt>
              </c:strCache>
            </c:strRef>
          </c:tx>
          <c:spPr>
            <a:ln>
              <a:solidFill>
                <a:srgbClr val="7F003A"/>
              </a:solidFill>
            </a:ln>
          </c:spPr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Sheet1!$N$2:$N$32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10.004</c:v>
                </c:pt>
                <c:pt idx="10">
                  <c:v>12.004</c:v>
                </c:pt>
                <c:pt idx="11">
                  <c:v>15.0</c:v>
                </c:pt>
                <c:pt idx="12">
                  <c:v>18.0</c:v>
                </c:pt>
                <c:pt idx="13">
                  <c:v>21.0</c:v>
                </c:pt>
                <c:pt idx="14">
                  <c:v>24.0</c:v>
                </c:pt>
                <c:pt idx="15">
                  <c:v>27.0</c:v>
                </c:pt>
                <c:pt idx="16">
                  <c:v>30.0</c:v>
                </c:pt>
                <c:pt idx="17">
                  <c:v>33.0</c:v>
                </c:pt>
                <c:pt idx="18">
                  <c:v>36.0</c:v>
                </c:pt>
                <c:pt idx="19">
                  <c:v>39.0</c:v>
                </c:pt>
                <c:pt idx="20">
                  <c:v>42.0</c:v>
                </c:pt>
                <c:pt idx="21">
                  <c:v>45.0</c:v>
                </c:pt>
                <c:pt idx="22">
                  <c:v>50.012</c:v>
                </c:pt>
                <c:pt idx="23">
                  <c:v>55.012</c:v>
                </c:pt>
                <c:pt idx="24">
                  <c:v>60.012</c:v>
                </c:pt>
                <c:pt idx="25">
                  <c:v>65.012</c:v>
                </c:pt>
                <c:pt idx="26">
                  <c:v>71.0</c:v>
                </c:pt>
                <c:pt idx="27">
                  <c:v>77.0</c:v>
                </c:pt>
                <c:pt idx="28">
                  <c:v>83.0</c:v>
                </c:pt>
                <c:pt idx="29">
                  <c:v>90.0</c:v>
                </c:pt>
                <c:pt idx="30">
                  <c:v>97.0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4068008"/>
        <c:axId val="2134062136"/>
      </c:lineChart>
      <c:catAx>
        <c:axId val="21340680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Number of user-answered questions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4062136"/>
        <c:crosses val="autoZero"/>
        <c:auto val="1"/>
        <c:lblAlgn val="ctr"/>
        <c:lblOffset val="100"/>
        <c:tickLblSkip val="5"/>
        <c:tickMarkSkip val="1"/>
        <c:noMultiLvlLbl val="0"/>
      </c:catAx>
      <c:valAx>
        <c:axId val="2134062136"/>
        <c:scaling>
          <c:orientation val="minMax"/>
          <c:max val="100.0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700" b="1" dirty="0" smtClean="0"/>
                  <a:t>Total cost of questions answered so far</a:t>
                </a:r>
                <a:endParaRPr lang="en-US" sz="1700" b="1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4068008"/>
        <c:crosses val="autoZero"/>
        <c:crossBetween val="between"/>
        <c:majorUnit val="20.0"/>
      </c:valAx>
    </c:plotArea>
    <c:legend>
      <c:legendPos val="r"/>
      <c:layout>
        <c:manualLayout>
          <c:xMode val="edge"/>
          <c:yMode val="edge"/>
          <c:x val="0.70489963060173"/>
          <c:y val="0.0155284079874272"/>
          <c:w val="0.28584111013901"/>
          <c:h val="0.5074460396605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B62BB-1A10-6D4C-81DD-1A99CE44CD76}" type="datetimeFigureOut">
              <a:rPr lang="en-US" smtClean="0"/>
              <a:t>6/10/16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75356-9756-5448-A69D-4E68F7E9F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9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research result of this work is question ordering on a new test point—we focus on the application to personalized energy estimates, but there are other problems it can be used for too.</a:t>
            </a:r>
          </a:p>
          <a:p>
            <a:r>
              <a:rPr lang="en-US" dirty="0" smtClean="0"/>
              <a:t>Feature</a:t>
            </a:r>
            <a:r>
              <a:rPr lang="en-US" baseline="0" dirty="0" smtClean="0"/>
              <a:t> cost relates to how likely a person is to answer a question—could be difficulty of answering, but could also be how willing a person is to disclose information (e.g., less willing to give sensitive information like SSN or home address, even if it’s easy to answer) / cost of answering (in the medical test setting)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63E56-B2CD-49B4-A9C9-11AD122336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60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4CD04-E626-4921-A73F-764AAEE2D4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73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4CD04-E626-4921-A73F-764AAEE2D4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73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4CD04-E626-4921-A73F-764AAEE2D4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73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Pink = imputed</a:t>
            </a:r>
          </a:p>
          <a:p>
            <a:endParaRPr lang="en-US" dirty="0" smtClean="0"/>
          </a:p>
          <a:p>
            <a:r>
              <a:rPr lang="en-US" dirty="0" smtClean="0"/>
              <a:t>3 household members</a:t>
            </a:r>
          </a:p>
          <a:p>
            <a:r>
              <a:rPr lang="en-US" dirty="0" smtClean="0"/>
              <a:t>Medium-sized water heater</a:t>
            </a:r>
          </a:p>
          <a:p>
            <a:r>
              <a:rPr lang="en-US" dirty="0" smtClean="0"/>
              <a:t>New heating system (age &lt;2 years)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4CD04-E626-4921-A73F-764AAEE2D4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90% prediction</a:t>
            </a:r>
            <a:r>
              <a:rPr lang="en-US" baseline="0" dirty="0" smtClean="0"/>
              <a:t> interval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4CD04-E626-4921-A73F-764AAEE2D4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dynamic question ordering process to</a:t>
            </a:r>
            <a:r>
              <a:rPr lang="en-US" baseline="0" dirty="0" smtClean="0"/>
              <a:t> choose best feature to ask for next.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4CD04-E626-4921-A73F-764AAEE2D4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89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prediction interval width W depends both on feature values in z and on feature error in delta.</a:t>
            </a:r>
          </a:p>
          <a:p>
            <a:endParaRPr lang="en-US" dirty="0" smtClean="0"/>
          </a:p>
          <a:p>
            <a:r>
              <a:rPr lang="en-US" dirty="0" smtClean="0"/>
              <a:t>To calculate the expected prediction interval width for the f-</a:t>
            </a:r>
            <a:r>
              <a:rPr lang="en-US" dirty="0" err="1" smtClean="0"/>
              <a:t>th</a:t>
            </a:r>
            <a:r>
              <a:rPr lang="en-US" baseline="0" dirty="0" smtClean="0"/>
              <a:t> feature, cycle through all values a feature can take on and taking a weighted average of the W values—set f-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 feature to value r and f-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 uncertainty to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4CD04-E626-4921-A73F-764AAEE2D4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17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prediction interval width W depends both on feature values in z and on feature error in delta.</a:t>
            </a:r>
          </a:p>
          <a:p>
            <a:endParaRPr lang="en-US" dirty="0" smtClean="0"/>
          </a:p>
          <a:p>
            <a:r>
              <a:rPr lang="en-US" dirty="0" smtClean="0"/>
              <a:t>To calculate the expected prediction interval width for the f-</a:t>
            </a:r>
            <a:r>
              <a:rPr lang="en-US" dirty="0" err="1" smtClean="0"/>
              <a:t>th</a:t>
            </a:r>
            <a:r>
              <a:rPr lang="en-US" baseline="0" dirty="0" smtClean="0"/>
              <a:t> feature, </a:t>
            </a:r>
            <a:r>
              <a:rPr lang="en-US" baseline="0" smtClean="0"/>
              <a:t>cycle through all </a:t>
            </a:r>
            <a:r>
              <a:rPr lang="en-US" baseline="0" dirty="0" smtClean="0"/>
              <a:t>values a feature can take on and taking a weighted average of the W values—set f-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 feature to value r and f-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 uncertainty to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4CD04-E626-4921-A73F-764AAEE2D4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17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1—probably already know</a:t>
            </a:r>
          </a:p>
          <a:p>
            <a:r>
              <a:rPr lang="en-US" dirty="0" smtClean="0"/>
              <a:t>6—requires more effort to</a:t>
            </a:r>
            <a:r>
              <a:rPr lang="en-US" baseline="0" dirty="0" smtClean="0"/>
              <a:t> find out during visit (e.g., going down to basement to look at water heater)</a:t>
            </a:r>
          </a:p>
          <a:p>
            <a:r>
              <a:rPr lang="en-US" baseline="0" dirty="0" smtClean="0"/>
              <a:t>7—requires visit + looking something up: finding model number on heating equipment and looking it up online to see when it was manufactured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Even though age of heating equipment would give the (expected) most certain next prediction, it’s not worth it because of its high cost—ask for number of household members.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4CD04-E626-4921-A73F-764AAEE2D4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48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4CD04-E626-4921-A73F-764AAEE2D4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Multi-stage area probability sampling: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Divide U.S. into geographic domains (29 in 2009) [states and groups of states]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Randomly choose counties (primary sampling units)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Subdivide counties into Census blocks—segments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Randomly draw a sample of segments from the selected counties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sample frame (list of housing units to be surveyed) from combination of Delivery Sequence File (list of all addresses in U.S.) and field listing (for P.O. boxes, etc.)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Randomly select final sample of housing units from the list of housing units (sampling frame)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Of the 18,856 households sampled, ~15,300 were eligible (primary residences occupied in 2009)</a:t>
            </a:r>
          </a:p>
          <a:p>
            <a:pPr marL="0" indent="0">
              <a:buNone/>
            </a:pPr>
            <a:r>
              <a:rPr lang="en-US" baseline="0" dirty="0" smtClean="0"/>
              <a:t>Nearly all the responses were 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63E56-B2CD-49B4-A9C9-11AD122336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27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we can also use number of occupants in the space for finding the </a:t>
            </a:r>
            <a:r>
              <a:rPr lang="en-US" i="1" baseline="0" dirty="0" smtClean="0"/>
              <a:t>k</a:t>
            </a:r>
            <a:r>
              <a:rPr lang="en-US" i="0" baseline="0" dirty="0" smtClean="0"/>
              <a:t> nearest neighbors.</a:t>
            </a:r>
          </a:p>
          <a:p>
            <a:r>
              <a:rPr lang="en-US" i="0" baseline="0" dirty="0" smtClean="0"/>
              <a:t>Turns out we get the same 5 homes as last time, but it’s possible to get a new set of NNs.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4CD04-E626-4921-A73F-764AAEE2D4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73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4CD04-E626-4921-A73F-764AAEE2D4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Particularly notable in first 5-15 questions—likely scenario that arises when users do not answer all questions.</a:t>
            </a:r>
          </a:p>
          <a:p>
            <a:endParaRPr lang="en-US" dirty="0" smtClean="0"/>
          </a:p>
          <a:p>
            <a:r>
              <a:rPr lang="en-US" dirty="0" smtClean="0"/>
              <a:t>Narrower prediction interval ==</a:t>
            </a:r>
            <a:r>
              <a:rPr lang="en-US" baseline="0" dirty="0" smtClean="0"/>
              <a:t> more certain prediction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DQO results statistically different from baselines at 5%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63E56-B2CD-49B4-A9C9-11AD122336C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6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Lower cost penalties tend have narrower prediction interval widths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63E56-B2CD-49B4-A9C9-11AD122336C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6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Lower cost penalties tend have narrower prediction interval widths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63E56-B2CD-49B4-A9C9-11AD122336C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6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63E56-B2CD-49B4-A9C9-11AD122336C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6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63E56-B2CD-49B4-A9C9-11AD122336C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6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Indicates there is no single best order to ask questions across all households, which is why DQO</a:t>
            </a:r>
            <a:r>
              <a:rPr lang="en-US" baseline="0" dirty="0" smtClean="0"/>
              <a:t> is valuable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63E56-B2CD-49B4-A9C9-11AD122336C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139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features:</a:t>
            </a:r>
            <a:r>
              <a:rPr lang="en-US" baseline="0" dirty="0" smtClean="0"/>
              <a:t> associate pictures and notes with homes; share notes; filter search by price, size, etc.; include </a:t>
            </a:r>
            <a:r>
              <a:rPr lang="en-US" baseline="0" dirty="0" err="1" smtClean="0"/>
              <a:t>walkscore</a:t>
            </a:r>
            <a:r>
              <a:rPr lang="en-US" baseline="0" dirty="0" smtClean="0"/>
              <a:t> for homes; ratings for homes; upcoming: city data about building violations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63E56-B2CD-49B4-A9C9-11AD122336C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124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DQO</a:t>
            </a:r>
            <a:r>
              <a:rPr lang="en-US" baseline="0" dirty="0" smtClean="0"/>
              <a:t> not yet implemented on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63E56-B2CD-49B4-A9C9-11AD122336C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12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Computer-assisted personal interview (CAPI)</a:t>
            </a:r>
          </a:p>
          <a:p>
            <a:endParaRPr lang="en-US" dirty="0" smtClean="0"/>
          </a:p>
          <a:p>
            <a:r>
              <a:rPr lang="en-US" dirty="0" smtClean="0"/>
              <a:t>Hot-deck imputation = fill in unknown variable</a:t>
            </a:r>
            <a:r>
              <a:rPr lang="en-US" baseline="0" dirty="0" smtClean="0"/>
              <a:t> with value from a ‘similar’ 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63E56-B2CD-49B4-A9C9-11AD122336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4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Households provide sample energy bills, but they’re not used for household energy consumption. The Energy Supplier Survey gets consumption information from the suppliers.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ESS had online forms, structured spreadsheet, paper forms by mail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Bulk fuel suppliers gave info by</a:t>
            </a:r>
            <a:r>
              <a:rPr lang="en-US" baseline="0" dirty="0" smtClean="0"/>
              <a:t> delivery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63E56-B2CD-49B4-A9C9-11AD122336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97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 jump</a:t>
            </a:r>
            <a:r>
              <a:rPr lang="en-US" baseline="0" dirty="0" smtClean="0"/>
              <a:t> from 4 to 5—costs&lt;5 can be answered from the comfort of your current home. Costs 5+ require a site visit to the apartment.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always easy to assign cost to features—depends on the exact home/listing. E.g., if a listing had pictures of the kitchen, a</a:t>
            </a:r>
            <a:r>
              <a:rPr lang="en-US" baseline="0" dirty="0" smtClean="0"/>
              <a:t> user could see the door arrangement of the refrigerator (cost 3). If there were no pictures, then that would be an easily-visible feature (cost 5).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63E56-B2CD-49B4-A9C9-11AD122336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86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Free = cost 0</a:t>
            </a:r>
          </a:p>
          <a:p>
            <a:endParaRPr lang="en-US" dirty="0" smtClean="0"/>
          </a:p>
          <a:p>
            <a:r>
              <a:rPr lang="en-US" dirty="0" smtClean="0"/>
              <a:t>Rent Jungle</a:t>
            </a:r>
            <a:r>
              <a:rPr lang="en-US" baseline="0" dirty="0" smtClean="0"/>
              <a:t> is an online rental search engine that crawls the web for internet listings—they end up getting ~90% of all rentals listed online, which is ~80% of all rentals.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Geographic features are things like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Heating degree</a:t>
            </a:r>
            <a:r>
              <a:rPr lang="en-US" baseline="0" dirty="0" smtClean="0"/>
              <a:t> days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Cooling degree days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Climate zone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Urban/rural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63E56-B2CD-49B4-A9C9-11AD122336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34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used separate regression models for prediction</a:t>
            </a:r>
            <a:r>
              <a:rPr lang="en-US" baseline="0" dirty="0" smtClean="0"/>
              <a:t> of electricity and natural gas consumption.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Confidence intervals from repeating 50x</a:t>
            </a:r>
          </a:p>
          <a:p>
            <a:endParaRPr lang="en-US" dirty="0" smtClean="0"/>
          </a:p>
          <a:p>
            <a:r>
              <a:rPr lang="en-US" dirty="0" smtClean="0"/>
              <a:t>Clearly we can do v well if we use all 460 features.</a:t>
            </a:r>
          </a:p>
          <a:p>
            <a:r>
              <a:rPr lang="en-US" dirty="0" smtClean="0"/>
              <a:t>…but how can we leverage a</a:t>
            </a:r>
            <a:r>
              <a:rPr lang="en-US" baseline="0" dirty="0" smtClean="0"/>
              <a:t> reasonable number of higher-cost features to make good predictions. How many extra high-cost features are needed in practice?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63E56-B2CD-49B4-A9C9-11AD122336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13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4CD04-E626-4921-A73F-764AAEE2D4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73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Households can have 1-4 people</a:t>
            </a:r>
          </a:p>
          <a:p>
            <a:r>
              <a:rPr lang="en-US" dirty="0" smtClean="0"/>
              <a:t>Water heater size can be small (one drop), medium (two drops), or large (three drops).</a:t>
            </a:r>
          </a:p>
          <a:p>
            <a:r>
              <a:rPr lang="en-US" dirty="0" smtClean="0"/>
              <a:t>Heating</a:t>
            </a:r>
            <a:r>
              <a:rPr lang="en-US" baseline="0" dirty="0" smtClean="0"/>
              <a:t> system can be relatively new (modern furnace), kind of old (wood stove), or ancient (hypocaust).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4CD04-E626-4921-A73F-764AAEE2D4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7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9E1D-B7F7-BE4C-911F-BC2BBF5E9663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6BFB-FC55-6948-A02E-65A81992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5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9E1D-B7F7-BE4C-911F-BC2BBF5E9663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6BFB-FC55-6948-A02E-65A81992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9E1D-B7F7-BE4C-911F-BC2BBF5E9663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6BFB-FC55-6948-A02E-65A81992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8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9E1D-B7F7-BE4C-911F-BC2BBF5E9663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6BFB-FC55-6948-A02E-65A81992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5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9E1D-B7F7-BE4C-911F-BC2BBF5E9663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6BFB-FC55-6948-A02E-65A81992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4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9E1D-B7F7-BE4C-911F-BC2BBF5E9663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6BFB-FC55-6948-A02E-65A81992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8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9E1D-B7F7-BE4C-911F-BC2BBF5E9663}" type="datetimeFigureOut">
              <a:rPr lang="en-US" smtClean="0"/>
              <a:t>6/10/16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6BFB-FC55-6948-A02E-65A81992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2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9E1D-B7F7-BE4C-911F-BC2BBF5E9663}" type="datetimeFigureOut">
              <a:rPr lang="en-US" smtClean="0"/>
              <a:t>6/10/16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6BFB-FC55-6948-A02E-65A81992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5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9E1D-B7F7-BE4C-911F-BC2BBF5E9663}" type="datetimeFigureOut">
              <a:rPr lang="en-US" smtClean="0"/>
              <a:t>6/10/16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6BFB-FC55-6948-A02E-65A81992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9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9E1D-B7F7-BE4C-911F-BC2BBF5E9663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6BFB-FC55-6948-A02E-65A81992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7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A9E1D-B7F7-BE4C-911F-BC2BBF5E9663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6BFB-FC55-6948-A02E-65A81992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A9E1D-B7F7-BE4C-911F-BC2BBF5E9663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66BFB-FC55-6948-A02E-65A81992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7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microsoft.com/office/2007/relationships/hdphoto" Target="../media/hdphoto3.wdp"/><Relationship Id="rId13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wmf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microsoft.com/office/2007/relationships/hdphoto" Target="../media/hdphoto1.wdp"/><Relationship Id="rId7" Type="http://schemas.openxmlformats.org/officeDocument/2006/relationships/image" Target="../media/image5.jpeg"/><Relationship Id="rId8" Type="http://schemas.openxmlformats.org/officeDocument/2006/relationships/image" Target="../media/image6.png"/><Relationship Id="rId9" Type="http://schemas.microsoft.com/office/2007/relationships/hdphoto" Target="../media/hdphoto2.wdp"/><Relationship Id="rId10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microsoft.com/office/2007/relationships/hdphoto" Target="../media/hdphoto3.wdp"/><Relationship Id="rId13" Type="http://schemas.openxmlformats.org/officeDocument/2006/relationships/image" Target="../media/image9.gif"/><Relationship Id="rId1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wmf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microsoft.com/office/2007/relationships/hdphoto" Target="../media/hdphoto1.wdp"/><Relationship Id="rId7" Type="http://schemas.openxmlformats.org/officeDocument/2006/relationships/image" Target="../media/image5.jpeg"/><Relationship Id="rId8" Type="http://schemas.openxmlformats.org/officeDocument/2006/relationships/image" Target="../media/image6.png"/><Relationship Id="rId9" Type="http://schemas.microsoft.com/office/2007/relationships/hdphoto" Target="../media/hdphoto2.wdp"/><Relationship Id="rId10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jpeg"/><Relationship Id="rId12" Type="http://schemas.openxmlformats.org/officeDocument/2006/relationships/image" Target="../media/image8.png"/><Relationship Id="rId13" Type="http://schemas.microsoft.com/office/2007/relationships/hdphoto" Target="../media/hdphoto3.wdp"/><Relationship Id="rId14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openxmlformats.org/officeDocument/2006/relationships/image" Target="../media/image2.wmf"/><Relationship Id="rId7" Type="http://schemas.openxmlformats.org/officeDocument/2006/relationships/image" Target="../media/image3.jpeg"/><Relationship Id="rId8" Type="http://schemas.openxmlformats.org/officeDocument/2006/relationships/image" Target="../media/image5.jpeg"/><Relationship Id="rId9" Type="http://schemas.openxmlformats.org/officeDocument/2006/relationships/image" Target="../media/image6.png"/><Relationship Id="rId10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microsoft.com/office/2007/relationships/hdphoto" Target="../media/hdphoto3.wdp"/><Relationship Id="rId13" Type="http://schemas.openxmlformats.org/officeDocument/2006/relationships/image" Target="../media/image9.gif"/><Relationship Id="rId1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wmf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microsoft.com/office/2007/relationships/hdphoto" Target="../media/hdphoto1.wdp"/><Relationship Id="rId7" Type="http://schemas.openxmlformats.org/officeDocument/2006/relationships/image" Target="../media/image5.jpeg"/><Relationship Id="rId8" Type="http://schemas.openxmlformats.org/officeDocument/2006/relationships/image" Target="../media/image6.png"/><Relationship Id="rId9" Type="http://schemas.microsoft.com/office/2007/relationships/hdphoto" Target="../media/hdphoto2.wdp"/><Relationship Id="rId10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microsoft.com/office/2007/relationships/hdphoto" Target="../media/hdphoto1.wdp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4" Type="http://schemas.openxmlformats.org/officeDocument/2006/relationships/image" Target="../media/image12.png"/><Relationship Id="rId5" Type="http://schemas.microsoft.com/office/2007/relationships/hdphoto" Target="../media/hdphoto4.wdp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4" Type="http://schemas.openxmlformats.org/officeDocument/2006/relationships/image" Target="../media/image12.png"/><Relationship Id="rId5" Type="http://schemas.microsoft.com/office/2007/relationships/hdphoto" Target="../media/hdphoto4.wdp"/><Relationship Id="rId6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.png"/><Relationship Id="rId5" Type="http://schemas.openxmlformats.org/officeDocument/2006/relationships/image" Target="../media/image2.wmf"/><Relationship Id="rId6" Type="http://schemas.openxmlformats.org/officeDocument/2006/relationships/image" Target="../media/image14.jpe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4" Type="http://schemas.openxmlformats.org/officeDocument/2006/relationships/image" Target="../media/image12.png"/><Relationship Id="rId5" Type="http://schemas.microsoft.com/office/2007/relationships/hdphoto" Target="../media/hdphoto4.wdp"/><Relationship Id="rId6" Type="http://schemas.openxmlformats.org/officeDocument/2006/relationships/image" Target="../media/image16.png"/><Relationship Id="rId7" Type="http://schemas.microsoft.com/office/2007/relationships/hdphoto" Target="../media/hdphoto5.wdp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chart" Target="../charts/char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chart" Target="../charts/char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4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Usable Machine </a:t>
            </a:r>
            <a:r>
              <a:rPr lang="en-US" smtClean="0"/>
              <a:t>Learning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2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Let’s go through an example of DQO </a:t>
            </a:r>
            <a:br>
              <a:rPr lang="en-US" dirty="0" smtClean="0"/>
            </a:br>
            <a:r>
              <a:rPr lang="en-US" dirty="0" smtClean="0"/>
              <a:t>to make a prediction for natural gas use.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we know: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bedrooms (NBE)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we can ask for: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Number of </a:t>
            </a:r>
            <a:r>
              <a:rPr lang="en-US" dirty="0" smtClean="0"/>
              <a:t>household members (NHM)</a:t>
            </a:r>
            <a:endParaRPr lang="en-US" dirty="0"/>
          </a:p>
          <a:p>
            <a:r>
              <a:rPr lang="en-US" dirty="0" smtClean="0"/>
              <a:t>Water heater size (WHS)</a:t>
            </a:r>
            <a:endParaRPr lang="en-US" dirty="0"/>
          </a:p>
          <a:p>
            <a:r>
              <a:rPr lang="en-US" dirty="0"/>
              <a:t>Age of heating </a:t>
            </a:r>
            <a:r>
              <a:rPr lang="en-US" dirty="0" smtClean="0"/>
              <a:t>system (AHS)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09264" y="3276600"/>
            <a:ext cx="1380502" cy="825942"/>
            <a:chOff x="2362200" y="5118673"/>
            <a:chExt cx="1380502" cy="82594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00" y="5424488"/>
              <a:ext cx="923302" cy="52012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9400" y="5118673"/>
              <a:ext cx="923302" cy="520127"/>
            </a:xfrm>
            <a:prstGeom prst="rect">
              <a:avLst/>
            </a:prstGeom>
          </p:spPr>
        </p:pic>
      </p:grpSp>
      <p:pic>
        <p:nvPicPr>
          <p:cNvPr id="2050" name="Picture 2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21416"/>
            <a:ext cx="922630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3" name="Group 2062"/>
          <p:cNvGrpSpPr/>
          <p:nvPr/>
        </p:nvGrpSpPr>
        <p:grpSpPr>
          <a:xfrm>
            <a:off x="2514600" y="4805363"/>
            <a:ext cx="1028700" cy="758825"/>
            <a:chOff x="2514600" y="4805363"/>
            <a:chExt cx="1028700" cy="758825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2520950" y="4811713"/>
              <a:ext cx="1016000" cy="371475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2520950" y="5183188"/>
              <a:ext cx="1016000" cy="369888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3530600" y="4805363"/>
              <a:ext cx="12700" cy="754063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2514600" y="4805363"/>
              <a:ext cx="12700" cy="754063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2835275" y="4852988"/>
              <a:ext cx="5111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NBE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Rectangle 27"/>
            <p:cNvSpPr>
              <a:spLocks noChangeArrowheads="1"/>
            </p:cNvSpPr>
            <p:nvPr/>
          </p:nvSpPr>
          <p:spPr bwMode="auto">
            <a:xfrm>
              <a:off x="2971800" y="5224463"/>
              <a:ext cx="233363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64" name="Group 2063"/>
          <p:cNvGrpSpPr/>
          <p:nvPr/>
        </p:nvGrpSpPr>
        <p:grpSpPr>
          <a:xfrm>
            <a:off x="3543300" y="4805363"/>
            <a:ext cx="1022350" cy="758825"/>
            <a:chOff x="3543300" y="4805363"/>
            <a:chExt cx="1022350" cy="758825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3543300" y="4811713"/>
              <a:ext cx="1016000" cy="371475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3543300" y="5183188"/>
              <a:ext cx="1016000" cy="36988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4552950" y="4805363"/>
              <a:ext cx="12700" cy="754063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" name="Rectangle 24"/>
            <p:cNvSpPr>
              <a:spLocks noChangeArrowheads="1"/>
            </p:cNvSpPr>
            <p:nvPr/>
          </p:nvSpPr>
          <p:spPr bwMode="auto">
            <a:xfrm>
              <a:off x="3803650" y="4852988"/>
              <a:ext cx="6159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NHM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Rectangle 28"/>
            <p:cNvSpPr>
              <a:spLocks noChangeArrowheads="1"/>
            </p:cNvSpPr>
            <p:nvPr/>
          </p:nvSpPr>
          <p:spPr bwMode="auto">
            <a:xfrm>
              <a:off x="3998913" y="5224463"/>
              <a:ext cx="2254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65" name="Group 2064"/>
          <p:cNvGrpSpPr/>
          <p:nvPr/>
        </p:nvGrpSpPr>
        <p:grpSpPr>
          <a:xfrm>
            <a:off x="4565650" y="4805363"/>
            <a:ext cx="1022350" cy="758825"/>
            <a:chOff x="4565650" y="4805363"/>
            <a:chExt cx="1022350" cy="758825"/>
          </a:xfrm>
        </p:grpSpPr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4565650" y="4811713"/>
              <a:ext cx="1016000" cy="371475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4565650" y="5183188"/>
              <a:ext cx="1016000" cy="36988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5575300" y="4805363"/>
              <a:ext cx="12700" cy="754063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9" name="Rectangle 25"/>
            <p:cNvSpPr>
              <a:spLocks noChangeArrowheads="1"/>
            </p:cNvSpPr>
            <p:nvPr/>
          </p:nvSpPr>
          <p:spPr bwMode="auto">
            <a:xfrm>
              <a:off x="4845050" y="4852988"/>
              <a:ext cx="5810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WHS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Rectangle 29"/>
            <p:cNvSpPr>
              <a:spLocks noChangeArrowheads="1"/>
            </p:cNvSpPr>
            <p:nvPr/>
          </p:nvSpPr>
          <p:spPr bwMode="auto">
            <a:xfrm>
              <a:off x="5021263" y="5224463"/>
              <a:ext cx="2254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66" name="Group 2065"/>
          <p:cNvGrpSpPr/>
          <p:nvPr/>
        </p:nvGrpSpPr>
        <p:grpSpPr>
          <a:xfrm>
            <a:off x="5588000" y="4805363"/>
            <a:ext cx="1022350" cy="758825"/>
            <a:chOff x="5588000" y="4805363"/>
            <a:chExt cx="1022350" cy="758825"/>
          </a:xfrm>
        </p:grpSpPr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5588000" y="4811713"/>
              <a:ext cx="1016000" cy="371475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5588000" y="5183188"/>
              <a:ext cx="1016000" cy="36988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6597650" y="4805363"/>
              <a:ext cx="12700" cy="754063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" name="Rectangle 26"/>
            <p:cNvSpPr>
              <a:spLocks noChangeArrowheads="1"/>
            </p:cNvSpPr>
            <p:nvPr/>
          </p:nvSpPr>
          <p:spPr bwMode="auto">
            <a:xfrm>
              <a:off x="5900738" y="4852988"/>
              <a:ext cx="512763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AHS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Rectangle 30"/>
            <p:cNvSpPr>
              <a:spLocks noChangeArrowheads="1"/>
            </p:cNvSpPr>
            <p:nvPr/>
          </p:nvSpPr>
          <p:spPr bwMode="auto">
            <a:xfrm>
              <a:off x="6043613" y="5224463"/>
              <a:ext cx="2254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068" name="Straight Connector 2067"/>
          <p:cNvCxnSpPr>
            <a:stCxn id="27" idx="1"/>
            <a:endCxn id="28" idx="1"/>
          </p:cNvCxnSpPr>
          <p:nvPr/>
        </p:nvCxnSpPr>
        <p:spPr>
          <a:xfrm>
            <a:off x="2514600" y="5182395"/>
            <a:ext cx="4083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589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  <p:bldP spid="5" grpId="0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First, we estimate values for unknown features with </a:t>
            </a:r>
            <a:r>
              <a:rPr lang="en-US" i="1" dirty="0" err="1" smtClean="0"/>
              <a:t>k</a:t>
            </a:r>
            <a:r>
              <a:rPr lang="en-US" dirty="0" err="1" smtClean="0"/>
              <a:t>NN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the </a:t>
            </a:r>
            <a:r>
              <a:rPr lang="en-US" i="1" dirty="0" smtClean="0"/>
              <a:t>k</a:t>
            </a:r>
            <a:r>
              <a:rPr lang="en-US" dirty="0" smtClean="0"/>
              <a:t>=5 homes nearest this one in the training set.</a:t>
            </a:r>
          </a:p>
          <a:p>
            <a:r>
              <a:rPr lang="en-US" b="1" dirty="0" smtClean="0"/>
              <a:t>Known:</a:t>
            </a:r>
            <a:r>
              <a:rPr lang="en-US" dirty="0" smtClean="0"/>
              <a:t> 2 bedrooms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938506" y="5803458"/>
            <a:ext cx="1380502" cy="825942"/>
            <a:chOff x="2362200" y="5118673"/>
            <a:chExt cx="1380502" cy="82594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00" y="5424488"/>
              <a:ext cx="923302" cy="52012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9400" y="5118673"/>
              <a:ext cx="923302" cy="520127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09273"/>
            <a:ext cx="923302" cy="52012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105612" y="5516492"/>
            <a:ext cx="1813383" cy="1112908"/>
            <a:chOff x="4672519" y="4966273"/>
            <a:chExt cx="1813383" cy="111290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600" y="4966273"/>
              <a:ext cx="923302" cy="52012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2519" y="5559054"/>
              <a:ext cx="923302" cy="52012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5271073"/>
              <a:ext cx="923302" cy="520127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6705600" y="5185395"/>
            <a:ext cx="2249476" cy="1444005"/>
            <a:chOff x="6781800" y="4854707"/>
            <a:chExt cx="2249476" cy="14440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5778585"/>
              <a:ext cx="923302" cy="52012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000" y="5472770"/>
              <a:ext cx="923302" cy="52012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0774" y="5160522"/>
              <a:ext cx="923302" cy="52012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7974" y="4854707"/>
              <a:ext cx="923302" cy="520127"/>
            </a:xfrm>
            <a:prstGeom prst="rect">
              <a:avLst/>
            </a:prstGeom>
          </p:spPr>
        </p:pic>
      </p:grpSp>
      <p:pic>
        <p:nvPicPr>
          <p:cNvPr id="1027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81" y="4786871"/>
            <a:ext cx="697367" cy="69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786871"/>
            <a:ext cx="697367" cy="69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10000"/>
            <a:ext cx="697367" cy="69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786871"/>
            <a:ext cx="697367" cy="69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379" y="4786871"/>
            <a:ext cx="697367" cy="69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378" y="3827424"/>
            <a:ext cx="697367" cy="69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10000"/>
            <a:ext cx="697367" cy="69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862" y="3810000"/>
            <a:ext cx="697367" cy="69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04801" y="3733800"/>
            <a:ext cx="4648200" cy="182880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01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look at the values for other features in the NNs to predict for the test point.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Unknown: </a:t>
            </a:r>
            <a:r>
              <a:rPr lang="en-US" dirty="0" smtClean="0"/>
              <a:t>number of household members, water heater size, age of heating system</a:t>
            </a:r>
            <a:endParaRPr lang="en-US" b="1" dirty="0"/>
          </a:p>
        </p:txBody>
      </p:sp>
      <p:pic>
        <p:nvPicPr>
          <p:cNvPr id="20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521" y="2883344"/>
            <a:ext cx="641578" cy="64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/>
          <p:cNvGrpSpPr/>
          <p:nvPr/>
        </p:nvGrpSpPr>
        <p:grpSpPr>
          <a:xfrm>
            <a:off x="2892042" y="3652342"/>
            <a:ext cx="808534" cy="906877"/>
            <a:chOff x="2337717" y="3738664"/>
            <a:chExt cx="878841" cy="985736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2337717" y="3738664"/>
              <a:ext cx="457200" cy="985736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2759358" y="3738664"/>
              <a:ext cx="457200" cy="985736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2840634" y="4580101"/>
            <a:ext cx="911352" cy="560832"/>
            <a:chOff x="2284378" y="5139447"/>
            <a:chExt cx="990600" cy="609600"/>
          </a:xfrm>
        </p:grpSpPr>
        <p:pic>
          <p:nvPicPr>
            <p:cNvPr id="70" name="Picture 3" descr="C:\Users\kearly\AppData\Local\Microsoft\Windows\Temporary Internet Files\Content.IE5\NDWITMNQ\buster_s_adventures_4___scary_encounter_by_busterthefox-d85numc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378" y="5139447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3" descr="C:\Users\kearly\AppData\Local\Microsoft\Windows\Temporary Internet Files\Content.IE5\NDWITMNQ\buster_s_adventures_4___scary_encounter_by_busterthefox-d85numc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378" y="5139447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09" y="5281141"/>
            <a:ext cx="1562086" cy="1066350"/>
          </a:xfrm>
          <a:prstGeom prst="rect">
            <a:avLst/>
          </a:prstGeom>
        </p:spPr>
      </p:pic>
      <p:pic>
        <p:nvPicPr>
          <p:cNvPr id="1027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487" y="2883344"/>
            <a:ext cx="641578" cy="64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2" r="25301"/>
          <a:stretch/>
        </p:blipFill>
        <p:spPr>
          <a:xfrm>
            <a:off x="1582963" y="3652342"/>
            <a:ext cx="420624" cy="906877"/>
          </a:xfrm>
          <a:prstGeom prst="rect">
            <a:avLst/>
          </a:prstGeom>
        </p:spPr>
      </p:pic>
      <p:pic>
        <p:nvPicPr>
          <p:cNvPr id="3075" name="Picture 3" descr="C:\Users\kearly\AppData\Local\Microsoft\Windows\Temporary Internet Files\Content.IE5\NDWITMNQ\buster_s_adventures_4___scary_encounter_by_busterthefox-d85numc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59" y="4577118"/>
            <a:ext cx="560832" cy="56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52" b="8005"/>
          <a:stretch/>
        </p:blipFill>
        <p:spPr>
          <a:xfrm>
            <a:off x="1221335" y="5382042"/>
            <a:ext cx="1143882" cy="1008600"/>
          </a:xfrm>
          <a:prstGeom prst="rect">
            <a:avLst/>
          </a:prstGeom>
        </p:spPr>
      </p:pic>
      <p:pic>
        <p:nvPicPr>
          <p:cNvPr id="22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68" y="2883344"/>
            <a:ext cx="641578" cy="64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/>
          <p:cNvGrpSpPr/>
          <p:nvPr/>
        </p:nvGrpSpPr>
        <p:grpSpPr>
          <a:xfrm>
            <a:off x="7550665" y="3652342"/>
            <a:ext cx="1472184" cy="906877"/>
            <a:chOff x="7397183" y="3738664"/>
            <a:chExt cx="1600200" cy="985736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7397183" y="3738664"/>
              <a:ext cx="457200" cy="985736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7778183" y="3738664"/>
              <a:ext cx="457200" cy="985736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8159183" y="3738664"/>
              <a:ext cx="457200" cy="985736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8540183" y="3738664"/>
              <a:ext cx="457200" cy="985736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7831081" y="4577118"/>
            <a:ext cx="911352" cy="560832"/>
            <a:chOff x="2284378" y="5139447"/>
            <a:chExt cx="990600" cy="609600"/>
          </a:xfrm>
        </p:grpSpPr>
        <p:pic>
          <p:nvPicPr>
            <p:cNvPr id="79" name="Picture 3" descr="C:\Users\kearly\AppData\Local\Microsoft\Windows\Temporary Internet Files\Content.IE5\NDWITMNQ\buster_s_adventures_4___scary_encounter_by_busterthefox-d85numc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378" y="5139447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3" descr="C:\Users\kearly\AppData\Local\Microsoft\Windows\Temporary Internet Files\Content.IE5\NDWITMNQ\buster_s_adventures_4___scary_encounter_by_busterthefox-d85numc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378" y="5139447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7" name="Picture 86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5400" l="9587" r="89587">
                        <a14:foregroundMark x1="42810" y1="4843" x2="42810" y2="4843"/>
                        <a14:foregroundMark x1="44959" y1="9685" x2="41653" y2="5569"/>
                        <a14:foregroundMark x1="61653" y1="14770" x2="61653" y2="14770"/>
                        <a14:foregroundMark x1="49091" y1="9685" x2="49091" y2="9685"/>
                        <a14:foregroundMark x1="46777" y1="15738" x2="46777" y2="15738"/>
                        <a14:foregroundMark x1="49587" y1="16465" x2="49587" y2="164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14" y="5281141"/>
            <a:ext cx="1562086" cy="1066350"/>
          </a:xfrm>
          <a:prstGeom prst="rect">
            <a:avLst/>
          </a:prstGeom>
        </p:spPr>
      </p:pic>
      <p:pic>
        <p:nvPicPr>
          <p:cNvPr id="23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65" y="2883344"/>
            <a:ext cx="641578" cy="64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/>
          <p:cNvGrpSpPr/>
          <p:nvPr/>
        </p:nvGrpSpPr>
        <p:grpSpPr>
          <a:xfrm>
            <a:off x="6033821" y="3652342"/>
            <a:ext cx="1121664" cy="906877"/>
            <a:chOff x="3962400" y="3738664"/>
            <a:chExt cx="1219200" cy="985736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3962400" y="3738664"/>
              <a:ext cx="457200" cy="985736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4343400" y="3738664"/>
              <a:ext cx="457200" cy="985736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4724400" y="3738664"/>
              <a:ext cx="457200" cy="985736"/>
            </a:xfrm>
            <a:prstGeom prst="rect">
              <a:avLst/>
            </a:prstGeom>
          </p:spPr>
        </p:pic>
      </p:grpSp>
      <p:grpSp>
        <p:nvGrpSpPr>
          <p:cNvPr id="81" name="Group 80"/>
          <p:cNvGrpSpPr/>
          <p:nvPr/>
        </p:nvGrpSpPr>
        <p:grpSpPr>
          <a:xfrm>
            <a:off x="5963717" y="4580101"/>
            <a:ext cx="1261872" cy="560832"/>
            <a:chOff x="5698842" y="4803843"/>
            <a:chExt cx="1371600" cy="609600"/>
          </a:xfrm>
        </p:grpSpPr>
        <p:pic>
          <p:nvPicPr>
            <p:cNvPr id="64" name="Picture 3" descr="C:\Users\kearly\AppData\Local\Microsoft\Windows\Temporary Internet Files\Content.IE5\NDWITMNQ\buster_s_adventures_4___scary_encounter_by_busterthefox-d85numc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8842" y="4803843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3" descr="C:\Users\kearly\AppData\Local\Microsoft\Windows\Temporary Internet Files\Content.IE5\NDWITMNQ\buster_s_adventures_4___scary_encounter_by_busterthefox-d85numc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9842" y="4803843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3" descr="C:\Users\kearly\AppData\Local\Microsoft\Windows\Temporary Internet Files\Content.IE5\NDWITMNQ\buster_s_adventures_4___scary_encounter_by_busterthefox-d85numc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0842" y="4803843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099" y="5281141"/>
            <a:ext cx="1701107" cy="1210403"/>
          </a:xfrm>
          <a:prstGeom prst="rect">
            <a:avLst/>
          </a:prstGeom>
        </p:spPr>
      </p:pic>
      <p:pic>
        <p:nvPicPr>
          <p:cNvPr id="19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217" y="2883344"/>
            <a:ext cx="641578" cy="64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/>
          <p:cNvGrpSpPr/>
          <p:nvPr/>
        </p:nvGrpSpPr>
        <p:grpSpPr>
          <a:xfrm>
            <a:off x="4365173" y="3652342"/>
            <a:ext cx="1121664" cy="906877"/>
            <a:chOff x="3962400" y="3738664"/>
            <a:chExt cx="1219200" cy="985736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3962400" y="3738664"/>
              <a:ext cx="457200" cy="985736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4343400" y="3738664"/>
              <a:ext cx="457200" cy="985736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4724400" y="3738664"/>
              <a:ext cx="457200" cy="985736"/>
            </a:xfrm>
            <a:prstGeom prst="rect">
              <a:avLst/>
            </a:prstGeom>
          </p:spPr>
        </p:pic>
      </p:grpSp>
      <p:grpSp>
        <p:nvGrpSpPr>
          <p:cNvPr id="75" name="Group 74"/>
          <p:cNvGrpSpPr/>
          <p:nvPr/>
        </p:nvGrpSpPr>
        <p:grpSpPr>
          <a:xfrm>
            <a:off x="4470329" y="4580101"/>
            <a:ext cx="911352" cy="560832"/>
            <a:chOff x="2284378" y="5139447"/>
            <a:chExt cx="990600" cy="609600"/>
          </a:xfrm>
        </p:grpSpPr>
        <p:pic>
          <p:nvPicPr>
            <p:cNvPr id="76" name="Picture 3" descr="C:\Users\kearly\AppData\Local\Microsoft\Windows\Temporary Internet Files\Content.IE5\NDWITMNQ\buster_s_adventures_4___scary_encounter_by_busterthefox-d85numc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378" y="5139447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3" descr="C:\Users\kearly\AppData\Local\Microsoft\Windows\Temporary Internet Files\Content.IE5\NDWITMNQ\buster_s_adventures_4___scary_encounter_by_busterthefox-d85numc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378" y="5139447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8" name="Picture 8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504" y="5281141"/>
            <a:ext cx="1562086" cy="1066350"/>
          </a:xfrm>
          <a:prstGeom prst="rect">
            <a:avLst/>
          </a:prstGeom>
        </p:spPr>
      </p:pic>
      <p:pic>
        <p:nvPicPr>
          <p:cNvPr id="67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83344"/>
            <a:ext cx="641578" cy="64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095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look at the values for other features in the NNs to predict for the test point.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Unknown: </a:t>
            </a:r>
            <a:r>
              <a:rPr lang="en-US" b="1" dirty="0" smtClean="0">
                <a:solidFill>
                  <a:srgbClr val="F802C1"/>
                </a:solidFill>
              </a:rPr>
              <a:t>number of household members</a:t>
            </a:r>
            <a:r>
              <a:rPr lang="en-US" dirty="0" smtClean="0"/>
              <a:t>, water heater size, age of heating system</a:t>
            </a:r>
            <a:endParaRPr lang="en-US" b="1" dirty="0"/>
          </a:p>
        </p:txBody>
      </p:sp>
      <p:pic>
        <p:nvPicPr>
          <p:cNvPr id="20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521" y="2883344"/>
            <a:ext cx="641578" cy="64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/>
          <p:cNvGrpSpPr/>
          <p:nvPr/>
        </p:nvGrpSpPr>
        <p:grpSpPr>
          <a:xfrm>
            <a:off x="2892042" y="3652342"/>
            <a:ext cx="808534" cy="906877"/>
            <a:chOff x="2337717" y="3738664"/>
            <a:chExt cx="878841" cy="985736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2337717" y="3738664"/>
              <a:ext cx="457200" cy="985736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2759358" y="3738664"/>
              <a:ext cx="457200" cy="985736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2840634" y="4580101"/>
            <a:ext cx="911352" cy="560832"/>
            <a:chOff x="2284378" y="5139447"/>
            <a:chExt cx="990600" cy="609600"/>
          </a:xfrm>
        </p:grpSpPr>
        <p:pic>
          <p:nvPicPr>
            <p:cNvPr id="70" name="Picture 3" descr="C:\Users\kearly\AppData\Local\Microsoft\Windows\Temporary Internet Files\Content.IE5\NDWITMNQ\buster_s_adventures_4___scary_encounter_by_busterthefox-d85numc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378" y="5139447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3" descr="C:\Users\kearly\AppData\Local\Microsoft\Windows\Temporary Internet Files\Content.IE5\NDWITMNQ\buster_s_adventures_4___scary_encounter_by_busterthefox-d85numc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378" y="5139447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09" y="5281141"/>
            <a:ext cx="1562086" cy="1066350"/>
          </a:xfrm>
          <a:prstGeom prst="rect">
            <a:avLst/>
          </a:prstGeom>
        </p:spPr>
      </p:pic>
      <p:pic>
        <p:nvPicPr>
          <p:cNvPr id="1027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487" y="2883344"/>
            <a:ext cx="641578" cy="64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2" r="25301"/>
          <a:stretch/>
        </p:blipFill>
        <p:spPr>
          <a:xfrm>
            <a:off x="1582963" y="3652342"/>
            <a:ext cx="420624" cy="906877"/>
          </a:xfrm>
          <a:prstGeom prst="rect">
            <a:avLst/>
          </a:prstGeom>
        </p:spPr>
      </p:pic>
      <p:pic>
        <p:nvPicPr>
          <p:cNvPr id="3075" name="Picture 3" descr="C:\Users\kearly\AppData\Local\Microsoft\Windows\Temporary Internet Files\Content.IE5\NDWITMNQ\buster_s_adventures_4___scary_encounter_by_busterthefox-d85numc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59" y="4577118"/>
            <a:ext cx="560832" cy="56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52" b="8005"/>
          <a:stretch/>
        </p:blipFill>
        <p:spPr>
          <a:xfrm>
            <a:off x="1221335" y="5382042"/>
            <a:ext cx="1143882" cy="1008600"/>
          </a:xfrm>
          <a:prstGeom prst="rect">
            <a:avLst/>
          </a:prstGeom>
        </p:spPr>
      </p:pic>
      <p:pic>
        <p:nvPicPr>
          <p:cNvPr id="22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68" y="2883344"/>
            <a:ext cx="641578" cy="64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/>
          <p:cNvGrpSpPr/>
          <p:nvPr/>
        </p:nvGrpSpPr>
        <p:grpSpPr>
          <a:xfrm>
            <a:off x="7550665" y="3652342"/>
            <a:ext cx="1472184" cy="906877"/>
            <a:chOff x="7397183" y="3738664"/>
            <a:chExt cx="1600200" cy="985736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7397183" y="3738664"/>
              <a:ext cx="457200" cy="985736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7778183" y="3738664"/>
              <a:ext cx="457200" cy="985736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8159183" y="3738664"/>
              <a:ext cx="457200" cy="985736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8540183" y="3738664"/>
              <a:ext cx="457200" cy="985736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7831081" y="4577118"/>
            <a:ext cx="911352" cy="560832"/>
            <a:chOff x="2284378" y="5139447"/>
            <a:chExt cx="990600" cy="609600"/>
          </a:xfrm>
        </p:grpSpPr>
        <p:pic>
          <p:nvPicPr>
            <p:cNvPr id="79" name="Picture 3" descr="C:\Users\kearly\AppData\Local\Microsoft\Windows\Temporary Internet Files\Content.IE5\NDWITMNQ\buster_s_adventures_4___scary_encounter_by_busterthefox-d85numc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378" y="5139447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3" descr="C:\Users\kearly\AppData\Local\Microsoft\Windows\Temporary Internet Files\Content.IE5\NDWITMNQ\buster_s_adventures_4___scary_encounter_by_busterthefox-d85numc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378" y="5139447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7" name="Picture 86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5400" l="9587" r="89587">
                        <a14:foregroundMark x1="42810" y1="4843" x2="42810" y2="4843"/>
                        <a14:foregroundMark x1="44959" y1="9685" x2="41653" y2="5569"/>
                        <a14:foregroundMark x1="61653" y1="14770" x2="61653" y2="14770"/>
                        <a14:foregroundMark x1="49091" y1="9685" x2="49091" y2="9685"/>
                        <a14:foregroundMark x1="46777" y1="15738" x2="46777" y2="15738"/>
                        <a14:foregroundMark x1="49587" y1="16465" x2="49587" y2="164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14" y="5281141"/>
            <a:ext cx="1562086" cy="1066350"/>
          </a:xfrm>
          <a:prstGeom prst="rect">
            <a:avLst/>
          </a:prstGeom>
        </p:spPr>
      </p:pic>
      <p:pic>
        <p:nvPicPr>
          <p:cNvPr id="23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65" y="2883344"/>
            <a:ext cx="641578" cy="64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/>
          <p:cNvGrpSpPr/>
          <p:nvPr/>
        </p:nvGrpSpPr>
        <p:grpSpPr>
          <a:xfrm>
            <a:off x="6033821" y="3652342"/>
            <a:ext cx="1121664" cy="906877"/>
            <a:chOff x="3962400" y="3738664"/>
            <a:chExt cx="1219200" cy="985736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3962400" y="3738664"/>
              <a:ext cx="457200" cy="985736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4343400" y="3738664"/>
              <a:ext cx="457200" cy="985736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4724400" y="3738664"/>
              <a:ext cx="457200" cy="985736"/>
            </a:xfrm>
            <a:prstGeom prst="rect">
              <a:avLst/>
            </a:prstGeom>
          </p:spPr>
        </p:pic>
      </p:grpSp>
      <p:grpSp>
        <p:nvGrpSpPr>
          <p:cNvPr id="81" name="Group 80"/>
          <p:cNvGrpSpPr/>
          <p:nvPr/>
        </p:nvGrpSpPr>
        <p:grpSpPr>
          <a:xfrm>
            <a:off x="5963717" y="4580101"/>
            <a:ext cx="1261872" cy="560832"/>
            <a:chOff x="5698842" y="4803843"/>
            <a:chExt cx="1371600" cy="609600"/>
          </a:xfrm>
        </p:grpSpPr>
        <p:pic>
          <p:nvPicPr>
            <p:cNvPr id="64" name="Picture 3" descr="C:\Users\kearly\AppData\Local\Microsoft\Windows\Temporary Internet Files\Content.IE5\NDWITMNQ\buster_s_adventures_4___scary_encounter_by_busterthefox-d85numc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8842" y="4803843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3" descr="C:\Users\kearly\AppData\Local\Microsoft\Windows\Temporary Internet Files\Content.IE5\NDWITMNQ\buster_s_adventures_4___scary_encounter_by_busterthefox-d85numc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9842" y="4803843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3" descr="C:\Users\kearly\AppData\Local\Microsoft\Windows\Temporary Internet Files\Content.IE5\NDWITMNQ\buster_s_adventures_4___scary_encounter_by_busterthefox-d85numc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0842" y="4803843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099" y="5281141"/>
            <a:ext cx="1701107" cy="1210403"/>
          </a:xfrm>
          <a:prstGeom prst="rect">
            <a:avLst/>
          </a:prstGeom>
        </p:spPr>
      </p:pic>
      <p:pic>
        <p:nvPicPr>
          <p:cNvPr id="19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217" y="2883344"/>
            <a:ext cx="641578" cy="64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/>
          <p:cNvGrpSpPr/>
          <p:nvPr/>
        </p:nvGrpSpPr>
        <p:grpSpPr>
          <a:xfrm>
            <a:off x="4365173" y="3652342"/>
            <a:ext cx="1121664" cy="906877"/>
            <a:chOff x="3962400" y="3738664"/>
            <a:chExt cx="1219200" cy="985736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3962400" y="3738664"/>
              <a:ext cx="457200" cy="985736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4343400" y="3738664"/>
              <a:ext cx="457200" cy="985736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4724400" y="3738664"/>
              <a:ext cx="457200" cy="985736"/>
            </a:xfrm>
            <a:prstGeom prst="rect">
              <a:avLst/>
            </a:prstGeom>
          </p:spPr>
        </p:pic>
      </p:grpSp>
      <p:grpSp>
        <p:nvGrpSpPr>
          <p:cNvPr id="75" name="Group 74"/>
          <p:cNvGrpSpPr/>
          <p:nvPr/>
        </p:nvGrpSpPr>
        <p:grpSpPr>
          <a:xfrm>
            <a:off x="4470329" y="4580101"/>
            <a:ext cx="911352" cy="560832"/>
            <a:chOff x="2284378" y="5139447"/>
            <a:chExt cx="990600" cy="609600"/>
          </a:xfrm>
        </p:grpSpPr>
        <p:pic>
          <p:nvPicPr>
            <p:cNvPr id="76" name="Picture 3" descr="C:\Users\kearly\AppData\Local\Microsoft\Windows\Temporary Internet Files\Content.IE5\NDWITMNQ\buster_s_adventures_4___scary_encounter_by_busterthefox-d85numc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378" y="5139447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3" descr="C:\Users\kearly\AppData\Local\Microsoft\Windows\Temporary Internet Files\Content.IE5\NDWITMNQ\buster_s_adventures_4___scary_encounter_by_busterthefox-d85numc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378" y="5139447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8" name="Picture 8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504" y="5281141"/>
            <a:ext cx="1562086" cy="1066350"/>
          </a:xfrm>
          <a:prstGeom prst="rect">
            <a:avLst/>
          </a:prstGeom>
        </p:spPr>
      </p:pic>
      <p:pic>
        <p:nvPicPr>
          <p:cNvPr id="67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83344"/>
            <a:ext cx="641578" cy="64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kearly\AppData\Local\Microsoft\Windows\Temporary Internet Files\Content.IE5\LCRWH70Q\large-Question-Mark-0-15073[1].gi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89" y="3733800"/>
            <a:ext cx="360000" cy="6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/>
          <p:cNvGrpSpPr/>
          <p:nvPr/>
        </p:nvGrpSpPr>
        <p:grpSpPr>
          <a:xfrm>
            <a:off x="-11443" y="3652341"/>
            <a:ext cx="1121664" cy="906877"/>
            <a:chOff x="3962400" y="3738664"/>
            <a:chExt cx="1219200" cy="985736"/>
          </a:xfrm>
        </p:grpSpPr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3962400" y="3738664"/>
              <a:ext cx="457200" cy="985736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4343400" y="3738664"/>
              <a:ext cx="457200" cy="985736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4724400" y="3738664"/>
              <a:ext cx="457200" cy="985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058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2" descr="C:\Users\kearly\AppData\Local\Microsoft\Windows\Temporary Internet Files\Content.IE5\LCRWH70Q\large-Question-Mark-0-15073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89" y="4604858"/>
            <a:ext cx="360000" cy="6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/>
          <p:cNvGrpSpPr/>
          <p:nvPr/>
        </p:nvGrpSpPr>
        <p:grpSpPr>
          <a:xfrm>
            <a:off x="93713" y="4580101"/>
            <a:ext cx="911352" cy="560832"/>
            <a:chOff x="58661" y="4704026"/>
            <a:chExt cx="911352" cy="560832"/>
          </a:xfrm>
        </p:grpSpPr>
        <p:pic>
          <p:nvPicPr>
            <p:cNvPr id="72" name="Picture 3" descr="C:\Users\kearly\AppData\Local\Microsoft\Windows\Temporary Internet Files\Content.IE5\NDWITMNQ\buster_s_adventures_4___scary_encounter_by_busterthefox-d85numc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61" y="4704026"/>
              <a:ext cx="560832" cy="56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3" descr="C:\Users\kearly\AppData\Local\Microsoft\Windows\Temporary Internet Files\Content.IE5\NDWITMNQ\buster_s_adventures_4___scary_encounter_by_busterthefox-d85numc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181" y="4704026"/>
              <a:ext cx="560832" cy="56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look at the values for other features in the NNs to predict for the test point.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Unknown: </a:t>
            </a:r>
            <a:r>
              <a:rPr lang="en-US" dirty="0" smtClean="0"/>
              <a:t>number of household members, </a:t>
            </a:r>
            <a:r>
              <a:rPr lang="en-US" b="1" dirty="0" smtClean="0">
                <a:solidFill>
                  <a:srgbClr val="F802C1"/>
                </a:solidFill>
              </a:rPr>
              <a:t>water heater size</a:t>
            </a:r>
            <a:r>
              <a:rPr lang="en-US" dirty="0" smtClean="0"/>
              <a:t>, age of heating system</a:t>
            </a:r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2498909" y="2883344"/>
            <a:ext cx="1562086" cy="3464147"/>
            <a:chOff x="2486465" y="2883344"/>
            <a:chExt cx="1562086" cy="3464147"/>
          </a:xfrm>
        </p:grpSpPr>
        <p:pic>
          <p:nvPicPr>
            <p:cNvPr id="20" name="Picture 3" descr="C:\Program Files (x86)\Microsoft Office\MEDIA\CAGCAT10\j0185604.wmf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3077" y="2883344"/>
              <a:ext cx="641578" cy="642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7" name="Group 36"/>
            <p:cNvGrpSpPr/>
            <p:nvPr/>
          </p:nvGrpSpPr>
          <p:grpSpPr>
            <a:xfrm>
              <a:off x="2879598" y="3652342"/>
              <a:ext cx="808534" cy="906877"/>
              <a:chOff x="2337717" y="3738664"/>
              <a:chExt cx="878841" cy="985736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12" r="25301"/>
              <a:stretch/>
            </p:blipFill>
            <p:spPr>
              <a:xfrm>
                <a:off x="2337717" y="3738664"/>
                <a:ext cx="457200" cy="985736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12" r="25301"/>
              <a:stretch/>
            </p:blipFill>
            <p:spPr>
              <a:xfrm>
                <a:off x="2759358" y="3738664"/>
                <a:ext cx="457200" cy="985736"/>
              </a:xfrm>
              <a:prstGeom prst="rect">
                <a:avLst/>
              </a:prstGeom>
            </p:spPr>
          </p:pic>
        </p:grpSp>
        <p:grpSp>
          <p:nvGrpSpPr>
            <p:cNvPr id="60" name="Group 59"/>
            <p:cNvGrpSpPr/>
            <p:nvPr/>
          </p:nvGrpSpPr>
          <p:grpSpPr>
            <a:xfrm>
              <a:off x="2828190" y="4580101"/>
              <a:ext cx="911352" cy="560832"/>
              <a:chOff x="2284378" y="5139447"/>
              <a:chExt cx="990600" cy="609600"/>
            </a:xfrm>
          </p:grpSpPr>
          <p:pic>
            <p:nvPicPr>
              <p:cNvPr id="70" name="Picture 3" descr="C:\Users\kearly\AppData\Local\Microsoft\Windows\Temporary Internet Files\Content.IE5\NDWITMNQ\buster_s_adventures_4___scary_encounter_by_busterthefox-d85numc[1]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4378" y="5139447"/>
                <a:ext cx="6096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3" descr="C:\Users\kearly\AppData\Local\Microsoft\Windows\Temporary Internet Files\Content.IE5\NDWITMNQ\buster_s_adventures_4___scary_encounter_by_busterthefox-d85numc[1]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5378" y="5139447"/>
                <a:ext cx="6096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6465" y="5281141"/>
              <a:ext cx="1562086" cy="106635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221335" y="2883344"/>
            <a:ext cx="1143882" cy="3507298"/>
            <a:chOff x="1044295" y="2883344"/>
            <a:chExt cx="1143882" cy="3507298"/>
          </a:xfrm>
        </p:grpSpPr>
        <p:pic>
          <p:nvPicPr>
            <p:cNvPr id="1027" name="Picture 3" descr="C:\Program Files (x86)\Microsoft Office\MEDIA\CAGCAT10\j0185604.wmf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47" y="2883344"/>
              <a:ext cx="641578" cy="642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1405923" y="3652342"/>
              <a:ext cx="420624" cy="906877"/>
            </a:xfrm>
            <a:prstGeom prst="rect">
              <a:avLst/>
            </a:prstGeom>
          </p:spPr>
        </p:pic>
        <p:pic>
          <p:nvPicPr>
            <p:cNvPr id="3075" name="Picture 3" descr="C:\Users\kearly\AppData\Local\Microsoft\Windows\Temporary Internet Files\Content.IE5\NDWITMNQ\buster_s_adventures_4___scary_encounter_by_busterthefox-d85numc[1]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5819" y="4577118"/>
              <a:ext cx="560832" cy="56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152" b="8005"/>
            <a:stretch/>
          </p:blipFill>
          <p:spPr>
            <a:xfrm>
              <a:off x="1044295" y="5382042"/>
              <a:ext cx="1143882" cy="100860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7505714" y="2883344"/>
            <a:ext cx="1562086" cy="3464147"/>
            <a:chOff x="7505714" y="2883344"/>
            <a:chExt cx="1562086" cy="3464147"/>
          </a:xfrm>
        </p:grpSpPr>
        <p:pic>
          <p:nvPicPr>
            <p:cNvPr id="22" name="Picture 3" descr="C:\Program Files (x86)\Microsoft Office\MEDIA\CAGCAT10\j0185604.wmf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5968" y="2883344"/>
              <a:ext cx="641578" cy="642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3" name="Group 52"/>
            <p:cNvGrpSpPr/>
            <p:nvPr/>
          </p:nvGrpSpPr>
          <p:grpSpPr>
            <a:xfrm>
              <a:off x="7550665" y="3652342"/>
              <a:ext cx="1472184" cy="906877"/>
              <a:chOff x="7397183" y="3738664"/>
              <a:chExt cx="1600200" cy="985736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12" r="25301"/>
              <a:stretch/>
            </p:blipFill>
            <p:spPr>
              <a:xfrm>
                <a:off x="7397183" y="3738664"/>
                <a:ext cx="457200" cy="985736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12" r="25301"/>
              <a:stretch/>
            </p:blipFill>
            <p:spPr>
              <a:xfrm>
                <a:off x="7778183" y="3738664"/>
                <a:ext cx="457200" cy="985736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12" r="25301"/>
              <a:stretch/>
            </p:blipFill>
            <p:spPr>
              <a:xfrm>
                <a:off x="8159183" y="3738664"/>
                <a:ext cx="457200" cy="985736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12" r="25301"/>
              <a:stretch/>
            </p:blipFill>
            <p:spPr>
              <a:xfrm>
                <a:off x="8540183" y="3738664"/>
                <a:ext cx="457200" cy="985736"/>
              </a:xfrm>
              <a:prstGeom prst="rect">
                <a:avLst/>
              </a:prstGeom>
            </p:spPr>
          </p:pic>
        </p:grpSp>
        <p:grpSp>
          <p:nvGrpSpPr>
            <p:cNvPr id="78" name="Group 77"/>
            <p:cNvGrpSpPr/>
            <p:nvPr/>
          </p:nvGrpSpPr>
          <p:grpSpPr>
            <a:xfrm>
              <a:off x="7831081" y="4577118"/>
              <a:ext cx="911352" cy="560832"/>
              <a:chOff x="2284378" y="5139447"/>
              <a:chExt cx="990600" cy="609600"/>
            </a:xfrm>
          </p:grpSpPr>
          <p:pic>
            <p:nvPicPr>
              <p:cNvPr id="79" name="Picture 3" descr="C:\Users\kearly\AppData\Local\Microsoft\Windows\Temporary Internet Files\Content.IE5\NDWITMNQ\buster_s_adventures_4___scary_encounter_by_busterthefox-d85numc[1]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4378" y="5139447"/>
                <a:ext cx="6096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3" descr="C:\Users\kearly\AppData\Local\Microsoft\Windows\Temporary Internet Files\Content.IE5\NDWITMNQ\buster_s_adventures_4___scary_encounter_by_busterthefox-d85numc[1]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5378" y="5139447"/>
                <a:ext cx="6096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95400" l="9587" r="89587">
                          <a14:foregroundMark x1="42810" y1="4843" x2="42810" y2="4843"/>
                          <a14:foregroundMark x1="44959" y1="9685" x2="41653" y2="5569"/>
                          <a14:foregroundMark x1="61653" y1="14770" x2="61653" y2="14770"/>
                          <a14:foregroundMark x1="49091" y1="9685" x2="49091" y2="9685"/>
                          <a14:foregroundMark x1="46777" y1="15738" x2="46777" y2="15738"/>
                          <a14:foregroundMark x1="49587" y1="16465" x2="49587" y2="164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5714" y="5281141"/>
              <a:ext cx="1562086" cy="106635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5744099" y="2883344"/>
            <a:ext cx="1701107" cy="3608200"/>
            <a:chOff x="5768573" y="2883344"/>
            <a:chExt cx="1701107" cy="3608200"/>
          </a:xfrm>
        </p:grpSpPr>
        <p:pic>
          <p:nvPicPr>
            <p:cNvPr id="23" name="Picture 3" descr="C:\Program Files (x86)\Microsoft Office\MEDIA\CAGCAT10\j0185604.wmf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8339" y="2883344"/>
              <a:ext cx="641578" cy="642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5" name="Group 54"/>
            <p:cNvGrpSpPr/>
            <p:nvPr/>
          </p:nvGrpSpPr>
          <p:grpSpPr>
            <a:xfrm>
              <a:off x="6058295" y="3652342"/>
              <a:ext cx="1121664" cy="906877"/>
              <a:chOff x="3962400" y="3738664"/>
              <a:chExt cx="1219200" cy="985736"/>
            </a:xfrm>
          </p:grpSpPr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12" r="25301"/>
              <a:stretch/>
            </p:blipFill>
            <p:spPr>
              <a:xfrm>
                <a:off x="3962400" y="3738664"/>
                <a:ext cx="457200" cy="985736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12" r="25301"/>
              <a:stretch/>
            </p:blipFill>
            <p:spPr>
              <a:xfrm>
                <a:off x="4343400" y="3738664"/>
                <a:ext cx="457200" cy="985736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12" r="25301"/>
              <a:stretch/>
            </p:blipFill>
            <p:spPr>
              <a:xfrm>
                <a:off x="4724400" y="3738664"/>
                <a:ext cx="457200" cy="985736"/>
              </a:xfrm>
              <a:prstGeom prst="rect">
                <a:avLst/>
              </a:prstGeom>
            </p:spPr>
          </p:pic>
        </p:grpSp>
        <p:grpSp>
          <p:nvGrpSpPr>
            <p:cNvPr id="81" name="Group 80"/>
            <p:cNvGrpSpPr/>
            <p:nvPr/>
          </p:nvGrpSpPr>
          <p:grpSpPr>
            <a:xfrm>
              <a:off x="5988191" y="4580101"/>
              <a:ext cx="1261872" cy="560832"/>
              <a:chOff x="5698842" y="4803843"/>
              <a:chExt cx="1371600" cy="609600"/>
            </a:xfrm>
          </p:grpSpPr>
          <p:pic>
            <p:nvPicPr>
              <p:cNvPr id="64" name="Picture 3" descr="C:\Users\kearly\AppData\Local\Microsoft\Windows\Temporary Internet Files\Content.IE5\NDWITMNQ\buster_s_adventures_4___scary_encounter_by_busterthefox-d85numc[1]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8842" y="4803843"/>
                <a:ext cx="6096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3" descr="C:\Users\kearly\AppData\Local\Microsoft\Windows\Temporary Internet Files\Content.IE5\NDWITMNQ\buster_s_adventures_4___scary_encounter_by_busterthefox-d85numc[1]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79842" y="4803843"/>
                <a:ext cx="6096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3" descr="C:\Users\kearly\AppData\Local\Microsoft\Windows\Temporary Internet Files\Content.IE5\NDWITMNQ\buster_s_adventures_4___scary_encounter_by_busterthefox-d85numc[1]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60842" y="4803843"/>
                <a:ext cx="6096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8573" y="5281141"/>
              <a:ext cx="1701107" cy="1210403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4121504" y="2883344"/>
            <a:ext cx="1562086" cy="3464147"/>
            <a:chOff x="4146995" y="2883344"/>
            <a:chExt cx="1562086" cy="3464147"/>
          </a:xfrm>
        </p:grpSpPr>
        <p:pic>
          <p:nvPicPr>
            <p:cNvPr id="19" name="Picture 3" descr="C:\Program Files (x86)\Microsoft Office\MEDIA\CAGCAT10\j0185604.wmf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708" y="2883344"/>
              <a:ext cx="641578" cy="642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9" name="Group 48"/>
            <p:cNvGrpSpPr/>
            <p:nvPr/>
          </p:nvGrpSpPr>
          <p:grpSpPr>
            <a:xfrm>
              <a:off x="4390664" y="3652342"/>
              <a:ext cx="1121664" cy="906877"/>
              <a:chOff x="3962400" y="3738664"/>
              <a:chExt cx="1219200" cy="985736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12" r="25301"/>
              <a:stretch/>
            </p:blipFill>
            <p:spPr>
              <a:xfrm>
                <a:off x="3962400" y="3738664"/>
                <a:ext cx="457200" cy="985736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12" r="25301"/>
              <a:stretch/>
            </p:blipFill>
            <p:spPr>
              <a:xfrm>
                <a:off x="4343400" y="3738664"/>
                <a:ext cx="457200" cy="985736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12" r="25301"/>
              <a:stretch/>
            </p:blipFill>
            <p:spPr>
              <a:xfrm>
                <a:off x="4724400" y="3738664"/>
                <a:ext cx="457200" cy="985736"/>
              </a:xfrm>
              <a:prstGeom prst="rect">
                <a:avLst/>
              </a:prstGeom>
            </p:spPr>
          </p:pic>
        </p:grpSp>
        <p:grpSp>
          <p:nvGrpSpPr>
            <p:cNvPr id="75" name="Group 74"/>
            <p:cNvGrpSpPr/>
            <p:nvPr/>
          </p:nvGrpSpPr>
          <p:grpSpPr>
            <a:xfrm>
              <a:off x="4495820" y="4580101"/>
              <a:ext cx="911352" cy="560832"/>
              <a:chOff x="2284378" y="5139447"/>
              <a:chExt cx="990600" cy="609600"/>
            </a:xfrm>
          </p:grpSpPr>
          <p:pic>
            <p:nvPicPr>
              <p:cNvPr id="76" name="Picture 3" descr="C:\Users\kearly\AppData\Local\Microsoft\Windows\Temporary Internet Files\Content.IE5\NDWITMNQ\buster_s_adventures_4___scary_encounter_by_busterthefox-d85numc[1]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4378" y="5139447"/>
                <a:ext cx="6096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3" descr="C:\Users\kearly\AppData\Local\Microsoft\Windows\Temporary Internet Files\Content.IE5\NDWITMNQ\buster_s_adventures_4___scary_encounter_by_busterthefox-d85numc[1]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5378" y="5139447"/>
                <a:ext cx="6096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6995" y="5281141"/>
              <a:ext cx="1562086" cy="1066350"/>
            </a:xfrm>
            <a:prstGeom prst="rect">
              <a:avLst/>
            </a:prstGeom>
          </p:spPr>
        </p:pic>
      </p:grpSp>
      <p:pic>
        <p:nvPicPr>
          <p:cNvPr id="67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83344"/>
            <a:ext cx="641578" cy="64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-11443" y="3652340"/>
            <a:ext cx="1121664" cy="906877"/>
            <a:chOff x="99034" y="3652341"/>
            <a:chExt cx="1121664" cy="906877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99034" y="3652341"/>
              <a:ext cx="420624" cy="906877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449554" y="3652341"/>
              <a:ext cx="420624" cy="906877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800074" y="3652341"/>
              <a:ext cx="420624" cy="9068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587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look at the values for other features in the NNs to predict for the test point.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Unknown: </a:t>
            </a:r>
            <a:r>
              <a:rPr lang="en-US" dirty="0" smtClean="0"/>
              <a:t>number of household members, water heater size, </a:t>
            </a:r>
            <a:r>
              <a:rPr lang="en-US" b="1" dirty="0" smtClean="0">
                <a:solidFill>
                  <a:srgbClr val="F802C1"/>
                </a:solidFill>
              </a:rPr>
              <a:t>age of heating system</a:t>
            </a:r>
            <a:endParaRPr lang="en-US" b="1" dirty="0">
              <a:solidFill>
                <a:srgbClr val="F802C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498909" y="2883344"/>
            <a:ext cx="1562086" cy="3464147"/>
            <a:chOff x="2486465" y="2883344"/>
            <a:chExt cx="1562086" cy="3464147"/>
          </a:xfrm>
        </p:grpSpPr>
        <p:pic>
          <p:nvPicPr>
            <p:cNvPr id="20" name="Picture 3" descr="C:\Program Files (x86)\Microsoft Office\MEDIA\CAGCAT10\j0185604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3077" y="2883344"/>
              <a:ext cx="641578" cy="642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7" name="Group 36"/>
            <p:cNvGrpSpPr/>
            <p:nvPr/>
          </p:nvGrpSpPr>
          <p:grpSpPr>
            <a:xfrm>
              <a:off x="2879598" y="3652342"/>
              <a:ext cx="808534" cy="906877"/>
              <a:chOff x="2337717" y="3738664"/>
              <a:chExt cx="878841" cy="985736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12" r="25301"/>
              <a:stretch/>
            </p:blipFill>
            <p:spPr>
              <a:xfrm>
                <a:off x="2337717" y="3738664"/>
                <a:ext cx="457200" cy="985736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12" r="25301"/>
              <a:stretch/>
            </p:blipFill>
            <p:spPr>
              <a:xfrm>
                <a:off x="2759358" y="3738664"/>
                <a:ext cx="457200" cy="985736"/>
              </a:xfrm>
              <a:prstGeom prst="rect">
                <a:avLst/>
              </a:prstGeom>
            </p:spPr>
          </p:pic>
        </p:grpSp>
        <p:grpSp>
          <p:nvGrpSpPr>
            <p:cNvPr id="60" name="Group 59"/>
            <p:cNvGrpSpPr/>
            <p:nvPr/>
          </p:nvGrpSpPr>
          <p:grpSpPr>
            <a:xfrm>
              <a:off x="2828190" y="4580101"/>
              <a:ext cx="911352" cy="560832"/>
              <a:chOff x="2284378" y="5139447"/>
              <a:chExt cx="990600" cy="609600"/>
            </a:xfrm>
          </p:grpSpPr>
          <p:pic>
            <p:nvPicPr>
              <p:cNvPr id="70" name="Picture 3" descr="C:\Users\kearly\AppData\Local\Microsoft\Windows\Temporary Internet Files\Content.IE5\NDWITMNQ\buster_s_adventures_4___scary_encounter_by_busterthefox-d85numc[1]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4378" y="5139447"/>
                <a:ext cx="6096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3" descr="C:\Users\kearly\AppData\Local\Microsoft\Windows\Temporary Internet Files\Content.IE5\NDWITMNQ\buster_s_adventures_4___scary_encounter_by_busterthefox-d85numc[1]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5378" y="5139447"/>
                <a:ext cx="6096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6465" y="5281141"/>
              <a:ext cx="1562086" cy="106635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221335" y="2883344"/>
            <a:ext cx="1143882" cy="3507298"/>
            <a:chOff x="1044295" y="2883344"/>
            <a:chExt cx="1143882" cy="3507298"/>
          </a:xfrm>
        </p:grpSpPr>
        <p:pic>
          <p:nvPicPr>
            <p:cNvPr id="1027" name="Picture 3" descr="C:\Program Files (x86)\Microsoft Office\MEDIA\CAGCAT10\j0185604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47" y="2883344"/>
              <a:ext cx="641578" cy="642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1405923" y="3652342"/>
              <a:ext cx="420624" cy="906877"/>
            </a:xfrm>
            <a:prstGeom prst="rect">
              <a:avLst/>
            </a:prstGeom>
          </p:spPr>
        </p:pic>
        <p:pic>
          <p:nvPicPr>
            <p:cNvPr id="3075" name="Picture 3" descr="C:\Users\kearly\AppData\Local\Microsoft\Windows\Temporary Internet Files\Content.IE5\NDWITMNQ\buster_s_adventures_4___scary_encounter_by_busterthefox-d85numc[1]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5819" y="4577118"/>
              <a:ext cx="560832" cy="56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152" b="8005"/>
            <a:stretch/>
          </p:blipFill>
          <p:spPr>
            <a:xfrm>
              <a:off x="1044295" y="5382042"/>
              <a:ext cx="1143882" cy="100860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7505714" y="2883344"/>
            <a:ext cx="1562086" cy="3464147"/>
            <a:chOff x="7505714" y="2883344"/>
            <a:chExt cx="1562086" cy="3464147"/>
          </a:xfrm>
        </p:grpSpPr>
        <p:pic>
          <p:nvPicPr>
            <p:cNvPr id="22" name="Picture 3" descr="C:\Program Files (x86)\Microsoft Office\MEDIA\CAGCAT10\j0185604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5968" y="2883344"/>
              <a:ext cx="641578" cy="642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3" name="Group 52"/>
            <p:cNvGrpSpPr/>
            <p:nvPr/>
          </p:nvGrpSpPr>
          <p:grpSpPr>
            <a:xfrm>
              <a:off x="7550665" y="3652342"/>
              <a:ext cx="1472184" cy="906877"/>
              <a:chOff x="7397183" y="3738664"/>
              <a:chExt cx="1600200" cy="985736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12" r="25301"/>
              <a:stretch/>
            </p:blipFill>
            <p:spPr>
              <a:xfrm>
                <a:off x="7397183" y="3738664"/>
                <a:ext cx="457200" cy="985736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12" r="25301"/>
              <a:stretch/>
            </p:blipFill>
            <p:spPr>
              <a:xfrm>
                <a:off x="7778183" y="3738664"/>
                <a:ext cx="457200" cy="985736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12" r="25301"/>
              <a:stretch/>
            </p:blipFill>
            <p:spPr>
              <a:xfrm>
                <a:off x="8159183" y="3738664"/>
                <a:ext cx="457200" cy="985736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12" r="25301"/>
              <a:stretch/>
            </p:blipFill>
            <p:spPr>
              <a:xfrm>
                <a:off x="8540183" y="3738664"/>
                <a:ext cx="457200" cy="985736"/>
              </a:xfrm>
              <a:prstGeom prst="rect">
                <a:avLst/>
              </a:prstGeom>
            </p:spPr>
          </p:pic>
        </p:grpSp>
        <p:grpSp>
          <p:nvGrpSpPr>
            <p:cNvPr id="78" name="Group 77"/>
            <p:cNvGrpSpPr/>
            <p:nvPr/>
          </p:nvGrpSpPr>
          <p:grpSpPr>
            <a:xfrm>
              <a:off x="7831081" y="4577118"/>
              <a:ext cx="911352" cy="560832"/>
              <a:chOff x="2284378" y="5139447"/>
              <a:chExt cx="990600" cy="609600"/>
            </a:xfrm>
          </p:grpSpPr>
          <p:pic>
            <p:nvPicPr>
              <p:cNvPr id="79" name="Picture 3" descr="C:\Users\kearly\AppData\Local\Microsoft\Windows\Temporary Internet Files\Content.IE5\NDWITMNQ\buster_s_adventures_4___scary_encounter_by_busterthefox-d85numc[1]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4378" y="5139447"/>
                <a:ext cx="6096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3" descr="C:\Users\kearly\AppData\Local\Microsoft\Windows\Temporary Internet Files\Content.IE5\NDWITMNQ\buster_s_adventures_4___scary_encounter_by_busterthefox-d85numc[1]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5378" y="5139447"/>
                <a:ext cx="6096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95400" l="9587" r="89587">
                          <a14:foregroundMark x1="42810" y1="4843" x2="42810" y2="4843"/>
                          <a14:foregroundMark x1="44959" y1="9685" x2="41653" y2="5569"/>
                          <a14:foregroundMark x1="61653" y1="14770" x2="61653" y2="14770"/>
                          <a14:foregroundMark x1="49091" y1="9685" x2="49091" y2="9685"/>
                          <a14:foregroundMark x1="46777" y1="15738" x2="46777" y2="15738"/>
                          <a14:foregroundMark x1="49587" y1="16465" x2="49587" y2="164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5714" y="5281141"/>
              <a:ext cx="1562086" cy="106635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5744099" y="2883344"/>
            <a:ext cx="1701107" cy="3608200"/>
            <a:chOff x="5768573" y="2883344"/>
            <a:chExt cx="1701107" cy="3608200"/>
          </a:xfrm>
        </p:grpSpPr>
        <p:pic>
          <p:nvPicPr>
            <p:cNvPr id="23" name="Picture 3" descr="C:\Program Files (x86)\Microsoft Office\MEDIA\CAGCAT10\j0185604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8339" y="2883344"/>
              <a:ext cx="641578" cy="642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5" name="Group 54"/>
            <p:cNvGrpSpPr/>
            <p:nvPr/>
          </p:nvGrpSpPr>
          <p:grpSpPr>
            <a:xfrm>
              <a:off x="6058295" y="3652342"/>
              <a:ext cx="1121664" cy="906877"/>
              <a:chOff x="3962400" y="3738664"/>
              <a:chExt cx="1219200" cy="985736"/>
            </a:xfrm>
          </p:grpSpPr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12" r="25301"/>
              <a:stretch/>
            </p:blipFill>
            <p:spPr>
              <a:xfrm>
                <a:off x="3962400" y="3738664"/>
                <a:ext cx="457200" cy="985736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12" r="25301"/>
              <a:stretch/>
            </p:blipFill>
            <p:spPr>
              <a:xfrm>
                <a:off x="4343400" y="3738664"/>
                <a:ext cx="457200" cy="985736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12" r="25301"/>
              <a:stretch/>
            </p:blipFill>
            <p:spPr>
              <a:xfrm>
                <a:off x="4724400" y="3738664"/>
                <a:ext cx="457200" cy="985736"/>
              </a:xfrm>
              <a:prstGeom prst="rect">
                <a:avLst/>
              </a:prstGeom>
            </p:spPr>
          </p:pic>
        </p:grpSp>
        <p:grpSp>
          <p:nvGrpSpPr>
            <p:cNvPr id="81" name="Group 80"/>
            <p:cNvGrpSpPr/>
            <p:nvPr/>
          </p:nvGrpSpPr>
          <p:grpSpPr>
            <a:xfrm>
              <a:off x="5988191" y="4580101"/>
              <a:ext cx="1261872" cy="560832"/>
              <a:chOff x="5698842" y="4803843"/>
              <a:chExt cx="1371600" cy="609600"/>
            </a:xfrm>
          </p:grpSpPr>
          <p:pic>
            <p:nvPicPr>
              <p:cNvPr id="64" name="Picture 3" descr="C:\Users\kearly\AppData\Local\Microsoft\Windows\Temporary Internet Files\Content.IE5\NDWITMNQ\buster_s_adventures_4___scary_encounter_by_busterthefox-d85numc[1]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8842" y="4803843"/>
                <a:ext cx="6096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3" descr="C:\Users\kearly\AppData\Local\Microsoft\Windows\Temporary Internet Files\Content.IE5\NDWITMNQ\buster_s_adventures_4___scary_encounter_by_busterthefox-d85numc[1]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79842" y="4803843"/>
                <a:ext cx="6096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3" descr="C:\Users\kearly\AppData\Local\Microsoft\Windows\Temporary Internet Files\Content.IE5\NDWITMNQ\buster_s_adventures_4___scary_encounter_by_busterthefox-d85numc[1]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60842" y="4803843"/>
                <a:ext cx="6096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8573" y="5281141"/>
              <a:ext cx="1701107" cy="1210403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4121504" y="2883344"/>
            <a:ext cx="1562086" cy="3464147"/>
            <a:chOff x="4146995" y="2883344"/>
            <a:chExt cx="1562086" cy="3464147"/>
          </a:xfrm>
        </p:grpSpPr>
        <p:pic>
          <p:nvPicPr>
            <p:cNvPr id="19" name="Picture 3" descr="C:\Program Files (x86)\Microsoft Office\MEDIA\CAGCAT10\j0185604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0708" y="2883344"/>
              <a:ext cx="641578" cy="642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9" name="Group 48"/>
            <p:cNvGrpSpPr/>
            <p:nvPr/>
          </p:nvGrpSpPr>
          <p:grpSpPr>
            <a:xfrm>
              <a:off x="4390664" y="3652342"/>
              <a:ext cx="1121664" cy="906877"/>
              <a:chOff x="3962400" y="3738664"/>
              <a:chExt cx="1219200" cy="985736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12" r="25301"/>
              <a:stretch/>
            </p:blipFill>
            <p:spPr>
              <a:xfrm>
                <a:off x="3962400" y="3738664"/>
                <a:ext cx="457200" cy="985736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12" r="25301"/>
              <a:stretch/>
            </p:blipFill>
            <p:spPr>
              <a:xfrm>
                <a:off x="4343400" y="3738664"/>
                <a:ext cx="457200" cy="985736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12" r="25301"/>
              <a:stretch/>
            </p:blipFill>
            <p:spPr>
              <a:xfrm>
                <a:off x="4724400" y="3738664"/>
                <a:ext cx="457200" cy="985736"/>
              </a:xfrm>
              <a:prstGeom prst="rect">
                <a:avLst/>
              </a:prstGeom>
            </p:spPr>
          </p:pic>
        </p:grpSp>
        <p:grpSp>
          <p:nvGrpSpPr>
            <p:cNvPr id="75" name="Group 74"/>
            <p:cNvGrpSpPr/>
            <p:nvPr/>
          </p:nvGrpSpPr>
          <p:grpSpPr>
            <a:xfrm>
              <a:off x="4495820" y="4580101"/>
              <a:ext cx="911352" cy="560832"/>
              <a:chOff x="2284378" y="5139447"/>
              <a:chExt cx="990600" cy="609600"/>
            </a:xfrm>
          </p:grpSpPr>
          <p:pic>
            <p:nvPicPr>
              <p:cNvPr id="76" name="Picture 3" descr="C:\Users\kearly\AppData\Local\Microsoft\Windows\Temporary Internet Files\Content.IE5\NDWITMNQ\buster_s_adventures_4___scary_encounter_by_busterthefox-d85numc[1]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4378" y="5139447"/>
                <a:ext cx="6096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3" descr="C:\Users\kearly\AppData\Local\Microsoft\Windows\Temporary Internet Files\Content.IE5\NDWITMNQ\buster_s_adventures_4___scary_encounter_by_busterthefox-d85numc[1]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5378" y="5139447"/>
                <a:ext cx="6096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6995" y="5281141"/>
              <a:ext cx="1562086" cy="1066350"/>
            </a:xfrm>
            <a:prstGeom prst="rect">
              <a:avLst/>
            </a:prstGeom>
          </p:spPr>
        </p:pic>
      </p:grpSp>
      <p:pic>
        <p:nvPicPr>
          <p:cNvPr id="67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83344"/>
            <a:ext cx="641578" cy="64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kearly\AppData\Local\Microsoft\Windows\Temporary Internet Files\Content.IE5\LCRWH70Q\large-Question-Mark-0-15073[1].gi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89" y="5475916"/>
            <a:ext cx="360000" cy="6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-11443" y="3652340"/>
            <a:ext cx="1121664" cy="906877"/>
            <a:chOff x="99034" y="3652341"/>
            <a:chExt cx="1121664" cy="906877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99034" y="3652341"/>
              <a:ext cx="420624" cy="906877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449554" y="3652341"/>
              <a:ext cx="420624" cy="906877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800074" y="3652341"/>
              <a:ext cx="420624" cy="906877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93713" y="4580101"/>
            <a:ext cx="911352" cy="560832"/>
            <a:chOff x="58661" y="4704026"/>
            <a:chExt cx="911352" cy="560832"/>
          </a:xfrm>
        </p:grpSpPr>
        <p:pic>
          <p:nvPicPr>
            <p:cNvPr id="63" name="Picture 3" descr="C:\Users\kearly\AppData\Local\Microsoft\Windows\Temporary Internet Files\Content.IE5\NDWITMNQ\buster_s_adventures_4___scary_encounter_by_busterthefox-d85numc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61" y="4704026"/>
              <a:ext cx="560832" cy="56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3" descr="C:\Users\kearly\AppData\Local\Microsoft\Windows\Temporary Internet Files\Content.IE5\NDWITMNQ\buster_s_adventures_4___scary_encounter_by_busterthefox-d85numc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181" y="4704026"/>
              <a:ext cx="560832" cy="56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3" name="Picture 7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365" y="5353167"/>
            <a:ext cx="1562086" cy="106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90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 is our filled-in feature vector z.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680887"/>
              </p:ext>
            </p:extLst>
          </p:nvPr>
        </p:nvGraphicFramePr>
        <p:xfrm>
          <a:off x="1280160" y="3058160"/>
          <a:ext cx="65836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AHS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3399">
                        <a:alpha val="6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3399">
                        <a:alpha val="6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3399">
                        <a:alpha val="68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4" y="3962850"/>
            <a:ext cx="1562086" cy="10663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97433" y="4042587"/>
            <a:ext cx="1121664" cy="906877"/>
            <a:chOff x="99034" y="3652341"/>
            <a:chExt cx="1121664" cy="90687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99034" y="3652341"/>
              <a:ext cx="420624" cy="90687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449554" y="3652341"/>
              <a:ext cx="420624" cy="90687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800074" y="3652341"/>
              <a:ext cx="420624" cy="906877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897130" y="4215609"/>
            <a:ext cx="911352" cy="560832"/>
            <a:chOff x="58661" y="4704026"/>
            <a:chExt cx="911352" cy="560832"/>
          </a:xfrm>
        </p:grpSpPr>
        <p:pic>
          <p:nvPicPr>
            <p:cNvPr id="11" name="Picture 3" descr="C:\Users\kearly\AppData\Local\Microsoft\Windows\Temporary Internet Files\Content.IE5\NDWITMNQ\buster_s_adventures_4___scary_encounter_by_busterthefox-d85numc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61" y="4704026"/>
              <a:ext cx="560832" cy="56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C:\Users\kearly\AppData\Local\Microsoft\Windows\Temporary Internet Files\Content.IE5\NDWITMNQ\buster_s_adventures_4___scary_encounter_by_busterthefox-d85numc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181" y="4704026"/>
              <a:ext cx="560832" cy="56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1438898" y="4083054"/>
            <a:ext cx="1380502" cy="825942"/>
            <a:chOff x="2362200" y="5118673"/>
            <a:chExt cx="1380502" cy="82594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00" y="5424488"/>
              <a:ext cx="923302" cy="52012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9400" y="5118673"/>
              <a:ext cx="923302" cy="520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1288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6" t="1197" r="26641" b="41087"/>
          <a:stretch/>
        </p:blipFill>
        <p:spPr>
          <a:xfrm>
            <a:off x="457200" y="3535680"/>
            <a:ext cx="2084832" cy="210312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can give the user an estimate now.</a:t>
            </a:r>
            <a:endParaRPr lang="en-US" dirty="0"/>
          </a:p>
        </p:txBody>
      </p:sp>
      <p:pic>
        <p:nvPicPr>
          <p:cNvPr id="20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6980" l="0" r="100000">
                        <a14:backgroundMark x1="87013" y1="65436" x2="87013" y2="65436"/>
                        <a14:backgroundMark x1="14610" y1="95302" x2="14610" y2="95302"/>
                        <a14:backgroundMark x1="64610" y1="64094" x2="64610" y2="64094"/>
                        <a14:backgroundMark x1="76948" y1="67114" x2="76948" y2="67114"/>
                        <a14:backgroundMark x1="50974" y1="68456" x2="50974" y2="684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36" y="2743201"/>
            <a:ext cx="2992768" cy="2895599"/>
          </a:xfrm>
        </p:spPr>
      </p:pic>
      <p:sp>
        <p:nvSpPr>
          <p:cNvPr id="21" name="TextBox 20"/>
          <p:cNvSpPr txBox="1"/>
          <p:nvPr/>
        </p:nvSpPr>
        <p:spPr>
          <a:xfrm>
            <a:off x="7162800" y="304799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Cool!</a:t>
            </a:r>
            <a:endParaRPr lang="en-US" sz="36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2057400" y="2057400"/>
            <a:ext cx="2971800" cy="1219200"/>
          </a:xfrm>
          <a:prstGeom prst="wedgeRoundRectCallout">
            <a:avLst>
              <a:gd name="adj1" fmla="val -36545"/>
              <a:gd name="adj2" fmla="val 8535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Your monthly gas bill will be between $37.37 and $40.72.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81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can also ask for more information.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we’ll calculate expected prediction interval widths for including each potential feature to decide which to ask next.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70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700" dirty="0"/>
              <a:t>C</a:t>
            </a:r>
            <a:r>
              <a:rPr lang="en-US" sz="3700" dirty="0" smtClean="0"/>
              <a:t>alculate the expected prediction interval width for including each unknown feature.</a:t>
            </a:r>
            <a:endParaRPr lang="en-US" sz="3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04900" y="3352800"/>
                <a:ext cx="6934200" cy="1284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𝔼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]</m:t>
                      </m:r>
                      <m:r>
                        <a:rPr lang="en-US" sz="320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𝑅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/>
                            </a:rPr>
                            <m:t>𝑊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≔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≔0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3352800"/>
                <a:ext cx="6934200" cy="12847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1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9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Usable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Difficulties with machine learning</a:t>
            </a:r>
          </a:p>
          <a:p>
            <a:pPr lvl="1"/>
            <a:r>
              <a:rPr lang="en-US" dirty="0" smtClean="0"/>
              <a:t>Understand what is going on</a:t>
            </a:r>
          </a:p>
          <a:p>
            <a:pPr lvl="1"/>
            <a:r>
              <a:rPr lang="en-US" dirty="0" smtClean="0"/>
              <a:t>Control what is going on</a:t>
            </a:r>
          </a:p>
          <a:p>
            <a:pPr marL="0" indent="0">
              <a:buNone/>
            </a:pPr>
            <a:r>
              <a:rPr lang="en-US" dirty="0" smtClean="0"/>
              <a:t>Potential cost to user </a:t>
            </a:r>
          </a:p>
          <a:p>
            <a:pPr lvl="1"/>
            <a:r>
              <a:rPr lang="en-US" dirty="0" smtClean="0"/>
              <a:t>Corrections</a:t>
            </a:r>
          </a:p>
          <a:p>
            <a:pPr lvl="1"/>
            <a:r>
              <a:rPr lang="en-US" b="1" dirty="0" smtClean="0"/>
              <a:t>Features</a:t>
            </a:r>
          </a:p>
          <a:p>
            <a:pPr lvl="1"/>
            <a:r>
              <a:rPr lang="en-US" dirty="0" smtClean="0"/>
              <a:t>[Labels]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23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700" dirty="0"/>
              <a:t>C</a:t>
            </a:r>
            <a:r>
              <a:rPr lang="en-US" sz="3700" dirty="0" smtClean="0"/>
              <a:t>alculate the expected prediction interval width for including each unknown feature.</a:t>
            </a:r>
            <a:endParaRPr lang="en-US" sz="3700" dirty="0"/>
          </a:p>
        </p:txBody>
      </p:sp>
      <p:sp>
        <p:nvSpPr>
          <p:cNvPr id="6" name="AutoShape 4"/>
          <p:cNvSpPr>
            <a:spLocks noChangeAspect="1" noChangeArrowheads="1" noTextEdit="1"/>
          </p:cNvSpPr>
          <p:nvPr/>
        </p:nvSpPr>
        <p:spPr bwMode="auto">
          <a:xfrm>
            <a:off x="731838" y="2479675"/>
            <a:ext cx="7680325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31838" y="2517775"/>
            <a:ext cx="2101850" cy="760413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33688" y="2517775"/>
            <a:ext cx="2682875" cy="760413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16563" y="2517775"/>
            <a:ext cx="974725" cy="760413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91288" y="2517775"/>
            <a:ext cx="1920875" cy="760413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1838" y="3278188"/>
            <a:ext cx="2101850" cy="731838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3688" y="3278188"/>
            <a:ext cx="741363" cy="36671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575051" y="3278188"/>
            <a:ext cx="681038" cy="36671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256088" y="3278188"/>
            <a:ext cx="666750" cy="36671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922838" y="3278188"/>
            <a:ext cx="593725" cy="36671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516563" y="3278188"/>
            <a:ext cx="974725" cy="731838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491288" y="3278188"/>
            <a:ext cx="1920875" cy="731838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833688" y="3644900"/>
            <a:ext cx="741363" cy="36512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575051" y="3644900"/>
            <a:ext cx="681038" cy="36512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56088" y="3644900"/>
            <a:ext cx="666750" cy="36512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922838" y="3644900"/>
            <a:ext cx="593725" cy="36512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31838" y="4010025"/>
            <a:ext cx="2101850" cy="731838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33688" y="4010025"/>
            <a:ext cx="741363" cy="36671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75051" y="4010025"/>
            <a:ext cx="1008063" cy="36671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583113" y="4010025"/>
            <a:ext cx="933450" cy="36671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516563" y="4010025"/>
            <a:ext cx="974725" cy="731838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491288" y="4010025"/>
            <a:ext cx="1920875" cy="731838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833688" y="4376738"/>
            <a:ext cx="741363" cy="36512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575051" y="4376738"/>
            <a:ext cx="1008063" cy="36512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583113" y="4376738"/>
            <a:ext cx="933450" cy="365125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731838" y="4741863"/>
            <a:ext cx="2101850" cy="731838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" name="Rectangle 31"/>
          <p:cNvSpPr>
            <a:spLocks noChangeArrowheads="1"/>
          </p:cNvSpPr>
          <p:nvPr/>
        </p:nvSpPr>
        <p:spPr bwMode="auto">
          <a:xfrm>
            <a:off x="2833688" y="4741863"/>
            <a:ext cx="741363" cy="36512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" name="Rectangle 32"/>
          <p:cNvSpPr>
            <a:spLocks noChangeArrowheads="1"/>
          </p:cNvSpPr>
          <p:nvPr/>
        </p:nvSpPr>
        <p:spPr bwMode="auto">
          <a:xfrm>
            <a:off x="3575051" y="4741863"/>
            <a:ext cx="1008063" cy="36512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" name="Rectangle 33"/>
          <p:cNvSpPr>
            <a:spLocks noChangeArrowheads="1"/>
          </p:cNvSpPr>
          <p:nvPr/>
        </p:nvSpPr>
        <p:spPr bwMode="auto">
          <a:xfrm>
            <a:off x="4583113" y="4741863"/>
            <a:ext cx="933450" cy="365125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Rectangle 34"/>
          <p:cNvSpPr>
            <a:spLocks noChangeArrowheads="1"/>
          </p:cNvSpPr>
          <p:nvPr/>
        </p:nvSpPr>
        <p:spPr bwMode="auto">
          <a:xfrm>
            <a:off x="5516563" y="4741863"/>
            <a:ext cx="974725" cy="731838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7" name="Rectangle 35"/>
          <p:cNvSpPr>
            <a:spLocks noChangeArrowheads="1"/>
          </p:cNvSpPr>
          <p:nvPr/>
        </p:nvSpPr>
        <p:spPr bwMode="auto">
          <a:xfrm>
            <a:off x="6491288" y="4741863"/>
            <a:ext cx="1920875" cy="731838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Rectangle 36"/>
          <p:cNvSpPr>
            <a:spLocks noChangeArrowheads="1"/>
          </p:cNvSpPr>
          <p:nvPr/>
        </p:nvSpPr>
        <p:spPr bwMode="auto">
          <a:xfrm>
            <a:off x="2833688" y="5106988"/>
            <a:ext cx="741363" cy="36671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9" name="Rectangle 37"/>
          <p:cNvSpPr>
            <a:spLocks noChangeArrowheads="1"/>
          </p:cNvSpPr>
          <p:nvPr/>
        </p:nvSpPr>
        <p:spPr bwMode="auto">
          <a:xfrm>
            <a:off x="3575051" y="5106988"/>
            <a:ext cx="1008063" cy="36671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Rectangle 38"/>
          <p:cNvSpPr>
            <a:spLocks noChangeArrowheads="1"/>
          </p:cNvSpPr>
          <p:nvPr/>
        </p:nvSpPr>
        <p:spPr bwMode="auto">
          <a:xfrm>
            <a:off x="4583113" y="5106988"/>
            <a:ext cx="933450" cy="36671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1" name="Rectangle 39"/>
          <p:cNvSpPr>
            <a:spLocks noChangeArrowheads="1"/>
          </p:cNvSpPr>
          <p:nvPr/>
        </p:nvSpPr>
        <p:spPr bwMode="auto">
          <a:xfrm>
            <a:off x="2827338" y="2511425"/>
            <a:ext cx="12700" cy="2968625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Rectangle 40"/>
          <p:cNvSpPr>
            <a:spLocks noChangeArrowheads="1"/>
          </p:cNvSpPr>
          <p:nvPr/>
        </p:nvSpPr>
        <p:spPr bwMode="auto">
          <a:xfrm>
            <a:off x="5510213" y="2511425"/>
            <a:ext cx="12700" cy="2968625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3" name="Rectangle 41"/>
          <p:cNvSpPr>
            <a:spLocks noChangeArrowheads="1"/>
          </p:cNvSpPr>
          <p:nvPr/>
        </p:nvSpPr>
        <p:spPr bwMode="auto">
          <a:xfrm>
            <a:off x="6484938" y="2511425"/>
            <a:ext cx="12700" cy="2968625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Rectangle 42"/>
          <p:cNvSpPr>
            <a:spLocks noChangeArrowheads="1"/>
          </p:cNvSpPr>
          <p:nvPr/>
        </p:nvSpPr>
        <p:spPr bwMode="auto">
          <a:xfrm>
            <a:off x="727076" y="3259138"/>
            <a:ext cx="7691438" cy="381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5" name="Rectangle 43"/>
          <p:cNvSpPr>
            <a:spLocks noChangeArrowheads="1"/>
          </p:cNvSpPr>
          <p:nvPr/>
        </p:nvSpPr>
        <p:spPr bwMode="auto">
          <a:xfrm>
            <a:off x="727076" y="4003675"/>
            <a:ext cx="7691438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Rectangle 44"/>
          <p:cNvSpPr>
            <a:spLocks noChangeArrowheads="1"/>
          </p:cNvSpPr>
          <p:nvPr/>
        </p:nvSpPr>
        <p:spPr bwMode="auto">
          <a:xfrm>
            <a:off x="727076" y="4735513"/>
            <a:ext cx="7691438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7" name="Rectangle 45"/>
          <p:cNvSpPr>
            <a:spLocks noChangeArrowheads="1"/>
          </p:cNvSpPr>
          <p:nvPr/>
        </p:nvSpPr>
        <p:spPr bwMode="auto">
          <a:xfrm>
            <a:off x="727076" y="2511425"/>
            <a:ext cx="12700" cy="2968625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Rectangle 46"/>
          <p:cNvSpPr>
            <a:spLocks noChangeArrowheads="1"/>
          </p:cNvSpPr>
          <p:nvPr/>
        </p:nvSpPr>
        <p:spPr bwMode="auto">
          <a:xfrm>
            <a:off x="8407401" y="2511425"/>
            <a:ext cx="11113" cy="2968625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9" name="Rectangle 47"/>
          <p:cNvSpPr>
            <a:spLocks noChangeArrowheads="1"/>
          </p:cNvSpPr>
          <p:nvPr/>
        </p:nvSpPr>
        <p:spPr bwMode="auto">
          <a:xfrm>
            <a:off x="727076" y="2511425"/>
            <a:ext cx="7691438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Rectangle 48"/>
          <p:cNvSpPr>
            <a:spLocks noChangeArrowheads="1"/>
          </p:cNvSpPr>
          <p:nvPr/>
        </p:nvSpPr>
        <p:spPr bwMode="auto">
          <a:xfrm>
            <a:off x="727076" y="5467350"/>
            <a:ext cx="7691438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1" name="Rectangle 49"/>
          <p:cNvSpPr>
            <a:spLocks noChangeArrowheads="1"/>
          </p:cNvSpPr>
          <p:nvPr/>
        </p:nvSpPr>
        <p:spPr bwMode="auto">
          <a:xfrm>
            <a:off x="825501" y="2757488"/>
            <a:ext cx="8524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Feature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" name="Rectangle 50"/>
          <p:cNvSpPr>
            <a:spLocks noChangeArrowheads="1"/>
          </p:cNvSpPr>
          <p:nvPr/>
        </p:nvSpPr>
        <p:spPr bwMode="auto">
          <a:xfrm>
            <a:off x="2925763" y="2620963"/>
            <a:ext cx="1549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Possible values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3" name="Rectangle 51"/>
          <p:cNvSpPr>
            <a:spLocks noChangeArrowheads="1"/>
          </p:cNvSpPr>
          <p:nvPr/>
        </p:nvSpPr>
        <p:spPr bwMode="auto">
          <a:xfrm>
            <a:off x="2925763" y="2894013"/>
            <a:ext cx="2184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Prevalence in training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4" name="Rectangle 52"/>
          <p:cNvSpPr>
            <a:spLocks noChangeArrowheads="1"/>
          </p:cNvSpPr>
          <p:nvPr/>
        </p:nvSpPr>
        <p:spPr bwMode="auto">
          <a:xfrm>
            <a:off x="5026026" y="2894013"/>
            <a:ext cx="406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set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5" name="Rectangle 53"/>
          <p:cNvSpPr>
            <a:spLocks noChangeArrowheads="1"/>
          </p:cNvSpPr>
          <p:nvPr/>
        </p:nvSpPr>
        <p:spPr bwMode="auto">
          <a:xfrm>
            <a:off x="5608638" y="2620963"/>
            <a:ext cx="9064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Feature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6" name="Rectangle 54"/>
          <p:cNvSpPr>
            <a:spLocks noChangeArrowheads="1"/>
          </p:cNvSpPr>
          <p:nvPr/>
        </p:nvSpPr>
        <p:spPr bwMode="auto">
          <a:xfrm>
            <a:off x="5608638" y="2897188"/>
            <a:ext cx="7270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error (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7" name="Rectangle 55"/>
          <p:cNvSpPr>
            <a:spLocks noChangeArrowheads="1"/>
          </p:cNvSpPr>
          <p:nvPr/>
        </p:nvSpPr>
        <p:spPr bwMode="auto">
          <a:xfrm>
            <a:off x="6208713" y="2884488"/>
            <a:ext cx="2492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ymbol" pitchFamily="18" charset="2"/>
                <a:cs typeface="Arial" pitchFamily="34" charset="0"/>
              </a:rPr>
              <a:t>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8" name="Rectangle 56"/>
          <p:cNvSpPr>
            <a:spLocks noChangeArrowheads="1"/>
          </p:cNvSpPr>
          <p:nvPr/>
        </p:nvSpPr>
        <p:spPr bwMode="auto">
          <a:xfrm>
            <a:off x="6319838" y="2897188"/>
            <a:ext cx="1936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9" name="Rectangle 57"/>
          <p:cNvSpPr>
            <a:spLocks noChangeArrowheads="1"/>
          </p:cNvSpPr>
          <p:nvPr/>
        </p:nvSpPr>
        <p:spPr bwMode="auto">
          <a:xfrm>
            <a:off x="6583363" y="2560638"/>
            <a:ext cx="194468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Expected pred.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0" name="Rectangle 58"/>
          <p:cNvSpPr>
            <a:spLocks noChangeArrowheads="1"/>
          </p:cNvSpPr>
          <p:nvPr/>
        </p:nvSpPr>
        <p:spPr bwMode="auto">
          <a:xfrm>
            <a:off x="6583363" y="2895600"/>
            <a:ext cx="177482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interval width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1" name="Rectangle 59"/>
          <p:cNvSpPr>
            <a:spLocks noChangeArrowheads="1"/>
          </p:cNvSpPr>
          <p:nvPr/>
        </p:nvSpPr>
        <p:spPr bwMode="auto">
          <a:xfrm>
            <a:off x="825501" y="3367088"/>
            <a:ext cx="11795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Number of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2" name="Rectangle 60"/>
          <p:cNvSpPr>
            <a:spLocks noChangeArrowheads="1"/>
          </p:cNvSpPr>
          <p:nvPr/>
        </p:nvSpPr>
        <p:spPr bwMode="auto">
          <a:xfrm>
            <a:off x="825501" y="3640138"/>
            <a:ext cx="2032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household members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3" name="Rectangle 61"/>
          <p:cNvSpPr>
            <a:spLocks noChangeArrowheads="1"/>
          </p:cNvSpPr>
          <p:nvPr/>
        </p:nvSpPr>
        <p:spPr bwMode="auto">
          <a:xfrm>
            <a:off x="3146426" y="3321050"/>
            <a:ext cx="233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4" name="Rectangle 62"/>
          <p:cNvSpPr>
            <a:spLocks noChangeArrowheads="1"/>
          </p:cNvSpPr>
          <p:nvPr/>
        </p:nvSpPr>
        <p:spPr bwMode="auto">
          <a:xfrm>
            <a:off x="3857626" y="3321050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5" name="Rectangle 63"/>
          <p:cNvSpPr>
            <a:spLocks noChangeArrowheads="1"/>
          </p:cNvSpPr>
          <p:nvPr/>
        </p:nvSpPr>
        <p:spPr bwMode="auto">
          <a:xfrm>
            <a:off x="4532313" y="3321050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6" name="Rectangle 64"/>
          <p:cNvSpPr>
            <a:spLocks noChangeArrowheads="1"/>
          </p:cNvSpPr>
          <p:nvPr/>
        </p:nvSpPr>
        <p:spPr bwMode="auto">
          <a:xfrm>
            <a:off x="5162551" y="3321050"/>
            <a:ext cx="233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7" name="Rectangle 65"/>
          <p:cNvSpPr>
            <a:spLocks noChangeArrowheads="1"/>
          </p:cNvSpPr>
          <p:nvPr/>
        </p:nvSpPr>
        <p:spPr bwMode="auto">
          <a:xfrm>
            <a:off x="5859463" y="3503613"/>
            <a:ext cx="4095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0.6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8" name="Rectangle 66"/>
          <p:cNvSpPr>
            <a:spLocks noChangeArrowheads="1"/>
          </p:cNvSpPr>
          <p:nvPr/>
        </p:nvSpPr>
        <p:spPr bwMode="auto">
          <a:xfrm>
            <a:off x="7134226" y="3425825"/>
            <a:ext cx="8239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1.77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9" name="Rectangle 67"/>
          <p:cNvSpPr>
            <a:spLocks noChangeArrowheads="1"/>
          </p:cNvSpPr>
          <p:nvPr/>
        </p:nvSpPr>
        <p:spPr bwMode="auto">
          <a:xfrm>
            <a:off x="3059113" y="3687763"/>
            <a:ext cx="4079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0.1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0" name="Rectangle 68"/>
          <p:cNvSpPr>
            <a:spLocks noChangeArrowheads="1"/>
          </p:cNvSpPr>
          <p:nvPr/>
        </p:nvSpPr>
        <p:spPr bwMode="auto">
          <a:xfrm>
            <a:off x="3770313" y="3687763"/>
            <a:ext cx="4079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0.1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1" name="Rectangle 69"/>
          <p:cNvSpPr>
            <a:spLocks noChangeArrowheads="1"/>
          </p:cNvSpPr>
          <p:nvPr/>
        </p:nvSpPr>
        <p:spPr bwMode="auto">
          <a:xfrm>
            <a:off x="4445001" y="3687763"/>
            <a:ext cx="4079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0.2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2" name="Rectangle 70"/>
          <p:cNvSpPr>
            <a:spLocks noChangeArrowheads="1"/>
          </p:cNvSpPr>
          <p:nvPr/>
        </p:nvSpPr>
        <p:spPr bwMode="auto">
          <a:xfrm>
            <a:off x="5075238" y="3687763"/>
            <a:ext cx="4079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0.5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3" name="Rectangle 71"/>
          <p:cNvSpPr>
            <a:spLocks noChangeArrowheads="1"/>
          </p:cNvSpPr>
          <p:nvPr/>
        </p:nvSpPr>
        <p:spPr bwMode="auto">
          <a:xfrm>
            <a:off x="825501" y="4235450"/>
            <a:ext cx="1765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Water heater size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4" name="Rectangle 72"/>
          <p:cNvSpPr>
            <a:spLocks noChangeArrowheads="1"/>
          </p:cNvSpPr>
          <p:nvPr/>
        </p:nvSpPr>
        <p:spPr bwMode="auto">
          <a:xfrm>
            <a:off x="2951163" y="4052888"/>
            <a:ext cx="6238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Small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5" name="Rectangle 73"/>
          <p:cNvSpPr>
            <a:spLocks noChangeArrowheads="1"/>
          </p:cNvSpPr>
          <p:nvPr/>
        </p:nvSpPr>
        <p:spPr bwMode="auto">
          <a:xfrm>
            <a:off x="3692526" y="4052888"/>
            <a:ext cx="892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Medium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6" name="Rectangle 74"/>
          <p:cNvSpPr>
            <a:spLocks noChangeArrowheads="1"/>
          </p:cNvSpPr>
          <p:nvPr/>
        </p:nvSpPr>
        <p:spPr bwMode="auto">
          <a:xfrm>
            <a:off x="4791076" y="4052888"/>
            <a:ext cx="6397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Large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7" name="Rectangle 75"/>
          <p:cNvSpPr>
            <a:spLocks noChangeArrowheads="1"/>
          </p:cNvSpPr>
          <p:nvPr/>
        </p:nvSpPr>
        <p:spPr bwMode="auto">
          <a:xfrm>
            <a:off x="5859463" y="4235450"/>
            <a:ext cx="4095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0.3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8" name="Rectangle 76"/>
          <p:cNvSpPr>
            <a:spLocks noChangeArrowheads="1"/>
          </p:cNvSpPr>
          <p:nvPr/>
        </p:nvSpPr>
        <p:spPr bwMode="auto">
          <a:xfrm>
            <a:off x="7134226" y="4157663"/>
            <a:ext cx="8239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1.78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9" name="Rectangle 77"/>
          <p:cNvSpPr>
            <a:spLocks noChangeArrowheads="1"/>
          </p:cNvSpPr>
          <p:nvPr/>
        </p:nvSpPr>
        <p:spPr bwMode="auto">
          <a:xfrm>
            <a:off x="3059113" y="4418013"/>
            <a:ext cx="4079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0.1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0" name="Rectangle 78"/>
          <p:cNvSpPr>
            <a:spLocks noChangeArrowheads="1"/>
          </p:cNvSpPr>
          <p:nvPr/>
        </p:nvSpPr>
        <p:spPr bwMode="auto">
          <a:xfrm>
            <a:off x="3935413" y="4418013"/>
            <a:ext cx="4079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0.7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1" name="Rectangle 79"/>
          <p:cNvSpPr>
            <a:spLocks noChangeArrowheads="1"/>
          </p:cNvSpPr>
          <p:nvPr/>
        </p:nvSpPr>
        <p:spPr bwMode="auto">
          <a:xfrm>
            <a:off x="4905376" y="4418013"/>
            <a:ext cx="4095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0.2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2" name="Rectangle 80"/>
          <p:cNvSpPr>
            <a:spLocks noChangeArrowheads="1"/>
          </p:cNvSpPr>
          <p:nvPr/>
        </p:nvSpPr>
        <p:spPr bwMode="auto">
          <a:xfrm>
            <a:off x="825501" y="4830763"/>
            <a:ext cx="15224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Age of heating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3" name="Rectangle 81"/>
          <p:cNvSpPr>
            <a:spLocks noChangeArrowheads="1"/>
          </p:cNvSpPr>
          <p:nvPr/>
        </p:nvSpPr>
        <p:spPr bwMode="auto">
          <a:xfrm>
            <a:off x="825501" y="5103813"/>
            <a:ext cx="7715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system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4" name="Rectangle 82"/>
          <p:cNvSpPr>
            <a:spLocks noChangeArrowheads="1"/>
          </p:cNvSpPr>
          <p:nvPr/>
        </p:nvSpPr>
        <p:spPr bwMode="auto">
          <a:xfrm>
            <a:off x="2995613" y="4783138"/>
            <a:ext cx="5381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New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5" name="Rectangle 83"/>
          <p:cNvSpPr>
            <a:spLocks noChangeArrowheads="1"/>
          </p:cNvSpPr>
          <p:nvPr/>
        </p:nvSpPr>
        <p:spPr bwMode="auto">
          <a:xfrm>
            <a:off x="3919538" y="4783138"/>
            <a:ext cx="436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Old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6" name="Rectangle 84"/>
          <p:cNvSpPr>
            <a:spLocks noChangeArrowheads="1"/>
          </p:cNvSpPr>
          <p:nvPr/>
        </p:nvSpPr>
        <p:spPr bwMode="auto">
          <a:xfrm>
            <a:off x="4702176" y="4783138"/>
            <a:ext cx="819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Ancient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7" name="Rectangle 85"/>
          <p:cNvSpPr>
            <a:spLocks noChangeArrowheads="1"/>
          </p:cNvSpPr>
          <p:nvPr/>
        </p:nvSpPr>
        <p:spPr bwMode="auto">
          <a:xfrm>
            <a:off x="5859463" y="4967288"/>
            <a:ext cx="4095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0.4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8" name="Rectangle 86"/>
          <p:cNvSpPr>
            <a:spLocks noChangeArrowheads="1"/>
          </p:cNvSpPr>
          <p:nvPr/>
        </p:nvSpPr>
        <p:spPr bwMode="auto">
          <a:xfrm>
            <a:off x="7134226" y="4889500"/>
            <a:ext cx="8239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1.67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9" name="Rectangle 87"/>
          <p:cNvSpPr>
            <a:spLocks noChangeArrowheads="1"/>
          </p:cNvSpPr>
          <p:nvPr/>
        </p:nvSpPr>
        <p:spPr bwMode="auto">
          <a:xfrm>
            <a:off x="3059113" y="5149850"/>
            <a:ext cx="4079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0.6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0" name="Rectangle 88"/>
          <p:cNvSpPr>
            <a:spLocks noChangeArrowheads="1"/>
          </p:cNvSpPr>
          <p:nvPr/>
        </p:nvSpPr>
        <p:spPr bwMode="auto">
          <a:xfrm>
            <a:off x="3935413" y="5149850"/>
            <a:ext cx="4079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0.3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1" name="Rectangle 89"/>
          <p:cNvSpPr>
            <a:spLocks noChangeArrowheads="1"/>
          </p:cNvSpPr>
          <p:nvPr/>
        </p:nvSpPr>
        <p:spPr bwMode="auto">
          <a:xfrm>
            <a:off x="4905376" y="5149850"/>
            <a:ext cx="4095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0.1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843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27" grpId="0" animBg="1"/>
      <p:bldP spid="3077" grpId="0" animBg="1"/>
      <p:bldP spid="3083" grpId="0" animBg="1"/>
      <p:bldP spid="3088" grpId="0" animBg="1"/>
      <p:bldP spid="3099" grpId="0"/>
      <p:bldP spid="3100" grpId="0"/>
      <p:bldP spid="3108" grpId="0"/>
      <p:bldP spid="3118" grpId="0"/>
      <p:bldP spid="31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Penalize the expected prediction interval widths by the feature costs.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57400" y="5262541"/>
                <a:ext cx="5334000" cy="757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4000" i="1">
                              <a:latin typeface="Cambria Math"/>
                            </a:rPr>
                            <m:t>⋆</m:t>
                          </m:r>
                        </m:sup>
                      </m:sSup>
                      <m:r>
                        <a:rPr lang="en-US" sz="40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4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i="1">
                              <a:latin typeface="Cambria Math"/>
                            </a:rPr>
                            <m:t>argmin</m:t>
                          </m:r>
                        </m:fName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4000" i="1">
                              <a:latin typeface="Cambria Math"/>
                            </a:rPr>
                            <m:t>+</m:t>
                          </m:r>
                          <m:r>
                            <a:rPr lang="en-US" sz="4000" i="1">
                              <a:latin typeface="Cambria Math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262541"/>
                <a:ext cx="5334000" cy="7572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31" name="AutoShape 62"/>
          <p:cNvSpPr>
            <a:spLocks noChangeAspect="1" noChangeArrowheads="1" noTextEdit="1"/>
          </p:cNvSpPr>
          <p:nvPr/>
        </p:nvSpPr>
        <p:spPr bwMode="auto">
          <a:xfrm>
            <a:off x="2082800" y="2078038"/>
            <a:ext cx="4978400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2" name="Rectangle 64"/>
          <p:cNvSpPr>
            <a:spLocks noChangeArrowheads="1"/>
          </p:cNvSpPr>
          <p:nvPr/>
        </p:nvSpPr>
        <p:spPr bwMode="auto">
          <a:xfrm>
            <a:off x="2082800" y="2135188"/>
            <a:ext cx="2101850" cy="822325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3" name="Rectangle 65"/>
          <p:cNvSpPr>
            <a:spLocks noChangeArrowheads="1"/>
          </p:cNvSpPr>
          <p:nvPr/>
        </p:nvSpPr>
        <p:spPr bwMode="auto">
          <a:xfrm>
            <a:off x="4184650" y="2135188"/>
            <a:ext cx="801688" cy="822325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4" name="Rectangle 66"/>
          <p:cNvSpPr>
            <a:spLocks noChangeArrowheads="1"/>
          </p:cNvSpPr>
          <p:nvPr/>
        </p:nvSpPr>
        <p:spPr bwMode="auto">
          <a:xfrm>
            <a:off x="4986338" y="2135188"/>
            <a:ext cx="788988" cy="822325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5" name="Rectangle 67"/>
          <p:cNvSpPr>
            <a:spLocks noChangeArrowheads="1"/>
          </p:cNvSpPr>
          <p:nvPr/>
        </p:nvSpPr>
        <p:spPr bwMode="auto">
          <a:xfrm>
            <a:off x="5775325" y="2135188"/>
            <a:ext cx="1285875" cy="822325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6" name="Rectangle 68"/>
          <p:cNvSpPr>
            <a:spLocks noChangeArrowheads="1"/>
          </p:cNvSpPr>
          <p:nvPr/>
        </p:nvSpPr>
        <p:spPr bwMode="auto">
          <a:xfrm>
            <a:off x="2082800" y="2957513"/>
            <a:ext cx="2101850" cy="641350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7" name="Rectangle 69"/>
          <p:cNvSpPr>
            <a:spLocks noChangeArrowheads="1"/>
          </p:cNvSpPr>
          <p:nvPr/>
        </p:nvSpPr>
        <p:spPr bwMode="auto">
          <a:xfrm>
            <a:off x="4184650" y="2957513"/>
            <a:ext cx="801688" cy="641350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8" name="Rectangle 70"/>
          <p:cNvSpPr>
            <a:spLocks noChangeArrowheads="1"/>
          </p:cNvSpPr>
          <p:nvPr/>
        </p:nvSpPr>
        <p:spPr bwMode="auto">
          <a:xfrm>
            <a:off x="4986338" y="2957513"/>
            <a:ext cx="788988" cy="641350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9" name="Rectangle 71"/>
          <p:cNvSpPr>
            <a:spLocks noChangeArrowheads="1"/>
          </p:cNvSpPr>
          <p:nvPr/>
        </p:nvSpPr>
        <p:spPr bwMode="auto">
          <a:xfrm>
            <a:off x="5775325" y="2957513"/>
            <a:ext cx="1285875" cy="641350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0" name="Rectangle 72"/>
          <p:cNvSpPr>
            <a:spLocks noChangeArrowheads="1"/>
          </p:cNvSpPr>
          <p:nvPr/>
        </p:nvSpPr>
        <p:spPr bwMode="auto">
          <a:xfrm>
            <a:off x="2082800" y="3598863"/>
            <a:ext cx="2101850" cy="457200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1" name="Rectangle 73"/>
          <p:cNvSpPr>
            <a:spLocks noChangeArrowheads="1"/>
          </p:cNvSpPr>
          <p:nvPr/>
        </p:nvSpPr>
        <p:spPr bwMode="auto">
          <a:xfrm>
            <a:off x="4184650" y="3598863"/>
            <a:ext cx="801688" cy="457200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2" name="Rectangle 74"/>
          <p:cNvSpPr>
            <a:spLocks noChangeArrowheads="1"/>
          </p:cNvSpPr>
          <p:nvPr/>
        </p:nvSpPr>
        <p:spPr bwMode="auto">
          <a:xfrm>
            <a:off x="4986338" y="3598863"/>
            <a:ext cx="788988" cy="457200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3" name="Rectangle 75"/>
          <p:cNvSpPr>
            <a:spLocks noChangeArrowheads="1"/>
          </p:cNvSpPr>
          <p:nvPr/>
        </p:nvSpPr>
        <p:spPr bwMode="auto">
          <a:xfrm>
            <a:off x="5775325" y="3598863"/>
            <a:ext cx="1285875" cy="457200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4" name="Rectangle 76"/>
          <p:cNvSpPr>
            <a:spLocks noChangeArrowheads="1"/>
          </p:cNvSpPr>
          <p:nvPr/>
        </p:nvSpPr>
        <p:spPr bwMode="auto">
          <a:xfrm>
            <a:off x="2082800" y="4056063"/>
            <a:ext cx="2101850" cy="639762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5" name="Rectangle 77"/>
          <p:cNvSpPr>
            <a:spLocks noChangeArrowheads="1"/>
          </p:cNvSpPr>
          <p:nvPr/>
        </p:nvSpPr>
        <p:spPr bwMode="auto">
          <a:xfrm>
            <a:off x="4184650" y="4056063"/>
            <a:ext cx="801688" cy="639762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6" name="Rectangle 78"/>
          <p:cNvSpPr>
            <a:spLocks noChangeArrowheads="1"/>
          </p:cNvSpPr>
          <p:nvPr/>
        </p:nvSpPr>
        <p:spPr bwMode="auto">
          <a:xfrm>
            <a:off x="4986338" y="4056063"/>
            <a:ext cx="788988" cy="639762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7" name="Rectangle 79"/>
          <p:cNvSpPr>
            <a:spLocks noChangeArrowheads="1"/>
          </p:cNvSpPr>
          <p:nvPr/>
        </p:nvSpPr>
        <p:spPr bwMode="auto">
          <a:xfrm>
            <a:off x="5775325" y="4056063"/>
            <a:ext cx="1285875" cy="639762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8" name="Rectangle 80"/>
          <p:cNvSpPr>
            <a:spLocks noChangeArrowheads="1"/>
          </p:cNvSpPr>
          <p:nvPr/>
        </p:nvSpPr>
        <p:spPr bwMode="auto">
          <a:xfrm>
            <a:off x="4178300" y="2128838"/>
            <a:ext cx="12700" cy="2573337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9" name="Rectangle 81"/>
          <p:cNvSpPr>
            <a:spLocks noChangeArrowheads="1"/>
          </p:cNvSpPr>
          <p:nvPr/>
        </p:nvSpPr>
        <p:spPr bwMode="auto">
          <a:xfrm>
            <a:off x="4979988" y="2128838"/>
            <a:ext cx="12700" cy="2573337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0" name="Rectangle 82"/>
          <p:cNvSpPr>
            <a:spLocks noChangeArrowheads="1"/>
          </p:cNvSpPr>
          <p:nvPr/>
        </p:nvSpPr>
        <p:spPr bwMode="auto">
          <a:xfrm>
            <a:off x="5768975" y="2128838"/>
            <a:ext cx="12700" cy="2573337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1" name="Rectangle 83"/>
          <p:cNvSpPr>
            <a:spLocks noChangeArrowheads="1"/>
          </p:cNvSpPr>
          <p:nvPr/>
        </p:nvSpPr>
        <p:spPr bwMode="auto">
          <a:xfrm>
            <a:off x="2076450" y="2938463"/>
            <a:ext cx="4991100" cy="381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2" name="Rectangle 84"/>
          <p:cNvSpPr>
            <a:spLocks noChangeArrowheads="1"/>
          </p:cNvSpPr>
          <p:nvPr/>
        </p:nvSpPr>
        <p:spPr bwMode="auto">
          <a:xfrm>
            <a:off x="2076450" y="3592513"/>
            <a:ext cx="4991100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3" name="Rectangle 85"/>
          <p:cNvSpPr>
            <a:spLocks noChangeArrowheads="1"/>
          </p:cNvSpPr>
          <p:nvPr/>
        </p:nvSpPr>
        <p:spPr bwMode="auto">
          <a:xfrm>
            <a:off x="2076450" y="4049713"/>
            <a:ext cx="4991100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4" name="Rectangle 86"/>
          <p:cNvSpPr>
            <a:spLocks noChangeArrowheads="1"/>
          </p:cNvSpPr>
          <p:nvPr/>
        </p:nvSpPr>
        <p:spPr bwMode="auto">
          <a:xfrm>
            <a:off x="2076450" y="2128838"/>
            <a:ext cx="12700" cy="2573337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5" name="Rectangle 87"/>
          <p:cNvSpPr>
            <a:spLocks noChangeArrowheads="1"/>
          </p:cNvSpPr>
          <p:nvPr/>
        </p:nvSpPr>
        <p:spPr bwMode="auto">
          <a:xfrm>
            <a:off x="7054850" y="2128838"/>
            <a:ext cx="12700" cy="2573337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7" name="Rectangle 88"/>
          <p:cNvSpPr>
            <a:spLocks noChangeArrowheads="1"/>
          </p:cNvSpPr>
          <p:nvPr/>
        </p:nvSpPr>
        <p:spPr bwMode="auto">
          <a:xfrm>
            <a:off x="2076450" y="2128838"/>
            <a:ext cx="4991100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8" name="Rectangle 89"/>
          <p:cNvSpPr>
            <a:spLocks noChangeArrowheads="1"/>
          </p:cNvSpPr>
          <p:nvPr/>
        </p:nvSpPr>
        <p:spPr bwMode="auto">
          <a:xfrm>
            <a:off x="2076450" y="4689475"/>
            <a:ext cx="4991100" cy="12700"/>
          </a:xfrm>
          <a:prstGeom prst="rect">
            <a:avLst/>
          </a:prstGeom>
          <a:solidFill>
            <a:srgbClr val="FFFFFF"/>
          </a:solidFill>
          <a:ln w="0" cap="flat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9" name="Rectangle 90"/>
          <p:cNvSpPr>
            <a:spLocks noChangeArrowheads="1"/>
          </p:cNvSpPr>
          <p:nvPr/>
        </p:nvSpPr>
        <p:spPr bwMode="auto">
          <a:xfrm>
            <a:off x="2174875" y="2359025"/>
            <a:ext cx="11398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Feature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60" name="Rectangle 91"/>
          <p:cNvSpPr>
            <a:spLocks noChangeArrowheads="1"/>
          </p:cNvSpPr>
          <p:nvPr/>
        </p:nvSpPr>
        <p:spPr bwMode="auto">
          <a:xfrm>
            <a:off x="4276725" y="2359025"/>
            <a:ext cx="7175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Cost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61" name="Rectangle 92"/>
          <p:cNvSpPr>
            <a:spLocks noChangeArrowheads="1"/>
          </p:cNvSpPr>
          <p:nvPr/>
        </p:nvSpPr>
        <p:spPr bwMode="auto">
          <a:xfrm>
            <a:off x="5078413" y="2359025"/>
            <a:ext cx="3111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62" name="Rectangle 93"/>
          <p:cNvSpPr>
            <a:spLocks noChangeArrowheads="1"/>
          </p:cNvSpPr>
          <p:nvPr/>
        </p:nvSpPr>
        <p:spPr bwMode="auto">
          <a:xfrm>
            <a:off x="5221288" y="2532063"/>
            <a:ext cx="17145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f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63" name="Rectangle 94"/>
          <p:cNvSpPr>
            <a:spLocks noChangeArrowheads="1"/>
          </p:cNvSpPr>
          <p:nvPr/>
        </p:nvSpPr>
        <p:spPr bwMode="auto">
          <a:xfrm>
            <a:off x="5867400" y="2178050"/>
            <a:ext cx="312738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64" name="Rectangle 95"/>
          <p:cNvSpPr>
            <a:spLocks noChangeArrowheads="1"/>
          </p:cNvSpPr>
          <p:nvPr/>
        </p:nvSpPr>
        <p:spPr bwMode="auto">
          <a:xfrm>
            <a:off x="6010275" y="2351088"/>
            <a:ext cx="17145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f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65" name="Rectangle 96"/>
          <p:cNvSpPr>
            <a:spLocks noChangeArrowheads="1"/>
          </p:cNvSpPr>
          <p:nvPr/>
        </p:nvSpPr>
        <p:spPr bwMode="auto">
          <a:xfrm>
            <a:off x="6142038" y="2178050"/>
            <a:ext cx="3841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+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66" name="Rectangle 97"/>
          <p:cNvSpPr>
            <a:spLocks noChangeArrowheads="1"/>
          </p:cNvSpPr>
          <p:nvPr/>
        </p:nvSpPr>
        <p:spPr bwMode="auto">
          <a:xfrm>
            <a:off x="6364288" y="2163763"/>
            <a:ext cx="35083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ymbol" pitchFamily="18" charset="2"/>
                <a:cs typeface="Arial" pitchFamily="34" charset="0"/>
              </a:rPr>
              <a:t>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67" name="Rectangle 98"/>
          <p:cNvSpPr>
            <a:spLocks noChangeArrowheads="1"/>
          </p:cNvSpPr>
          <p:nvPr/>
        </p:nvSpPr>
        <p:spPr bwMode="auto">
          <a:xfrm>
            <a:off x="6532563" y="2178050"/>
            <a:ext cx="287338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c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68" name="Rectangle 99"/>
          <p:cNvSpPr>
            <a:spLocks noChangeArrowheads="1"/>
          </p:cNvSpPr>
          <p:nvPr/>
        </p:nvSpPr>
        <p:spPr bwMode="auto">
          <a:xfrm>
            <a:off x="6657975" y="2351088"/>
            <a:ext cx="17145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f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69" name="Rectangle 100"/>
          <p:cNvSpPr>
            <a:spLocks noChangeArrowheads="1"/>
          </p:cNvSpPr>
          <p:nvPr/>
        </p:nvSpPr>
        <p:spPr bwMode="auto">
          <a:xfrm>
            <a:off x="5867400" y="2544763"/>
            <a:ext cx="25876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(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70" name="Rectangle 101"/>
          <p:cNvSpPr>
            <a:spLocks noChangeArrowheads="1"/>
          </p:cNvSpPr>
          <p:nvPr/>
        </p:nvSpPr>
        <p:spPr bwMode="auto">
          <a:xfrm>
            <a:off x="5961063" y="2528888"/>
            <a:ext cx="350838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ymbol" pitchFamily="18" charset="2"/>
                <a:cs typeface="Arial" pitchFamily="34" charset="0"/>
              </a:rPr>
              <a:t>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71" name="Rectangle 102"/>
          <p:cNvSpPr>
            <a:spLocks noChangeArrowheads="1"/>
          </p:cNvSpPr>
          <p:nvPr/>
        </p:nvSpPr>
        <p:spPr bwMode="auto">
          <a:xfrm>
            <a:off x="6197600" y="2544763"/>
            <a:ext cx="86836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= 0.1)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72" name="Rectangle 103"/>
          <p:cNvSpPr>
            <a:spLocks noChangeArrowheads="1"/>
          </p:cNvSpPr>
          <p:nvPr/>
        </p:nvSpPr>
        <p:spPr bwMode="auto">
          <a:xfrm>
            <a:off x="2174875" y="3000375"/>
            <a:ext cx="11795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Number of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73" name="Rectangle 104"/>
          <p:cNvSpPr>
            <a:spLocks noChangeArrowheads="1"/>
          </p:cNvSpPr>
          <p:nvPr/>
        </p:nvSpPr>
        <p:spPr bwMode="auto">
          <a:xfrm>
            <a:off x="2174875" y="3273425"/>
            <a:ext cx="203358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household members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74" name="Rectangle 105"/>
          <p:cNvSpPr>
            <a:spLocks noChangeArrowheads="1"/>
          </p:cNvSpPr>
          <p:nvPr/>
        </p:nvSpPr>
        <p:spPr bwMode="auto">
          <a:xfrm>
            <a:off x="4525963" y="3136900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75" name="Rectangle 106"/>
          <p:cNvSpPr>
            <a:spLocks noChangeArrowheads="1"/>
          </p:cNvSpPr>
          <p:nvPr/>
        </p:nvSpPr>
        <p:spPr bwMode="auto">
          <a:xfrm>
            <a:off x="5111750" y="3089275"/>
            <a:ext cx="6953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1.77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76" name="Rectangle 107"/>
          <p:cNvSpPr>
            <a:spLocks noChangeArrowheads="1"/>
          </p:cNvSpPr>
          <p:nvPr/>
        </p:nvSpPr>
        <p:spPr bwMode="auto">
          <a:xfrm>
            <a:off x="6148388" y="3089275"/>
            <a:ext cx="6953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1.87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77" name="Rectangle 108"/>
          <p:cNvSpPr>
            <a:spLocks noChangeArrowheads="1"/>
          </p:cNvSpPr>
          <p:nvPr/>
        </p:nvSpPr>
        <p:spPr bwMode="auto">
          <a:xfrm>
            <a:off x="2174875" y="3686175"/>
            <a:ext cx="482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Size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78" name="Rectangle 109"/>
          <p:cNvSpPr>
            <a:spLocks noChangeArrowheads="1"/>
          </p:cNvSpPr>
          <p:nvPr/>
        </p:nvSpPr>
        <p:spPr bwMode="auto">
          <a:xfrm>
            <a:off x="2582863" y="3686175"/>
            <a:ext cx="1571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of water heater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79" name="Rectangle 110"/>
          <p:cNvSpPr>
            <a:spLocks noChangeArrowheads="1"/>
          </p:cNvSpPr>
          <p:nvPr/>
        </p:nvSpPr>
        <p:spPr bwMode="auto">
          <a:xfrm>
            <a:off x="4525963" y="3686175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80" name="Rectangle 111"/>
          <p:cNvSpPr>
            <a:spLocks noChangeArrowheads="1"/>
          </p:cNvSpPr>
          <p:nvPr/>
        </p:nvSpPr>
        <p:spPr bwMode="auto">
          <a:xfrm>
            <a:off x="5111750" y="3638550"/>
            <a:ext cx="6953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1.78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81" name="Rectangle 112"/>
          <p:cNvSpPr>
            <a:spLocks noChangeArrowheads="1"/>
          </p:cNvSpPr>
          <p:nvPr/>
        </p:nvSpPr>
        <p:spPr bwMode="auto">
          <a:xfrm>
            <a:off x="6148388" y="3638550"/>
            <a:ext cx="6953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2.38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82" name="Rectangle 113"/>
          <p:cNvSpPr>
            <a:spLocks noChangeArrowheads="1"/>
          </p:cNvSpPr>
          <p:nvPr/>
        </p:nvSpPr>
        <p:spPr bwMode="auto">
          <a:xfrm>
            <a:off x="2174875" y="4097338"/>
            <a:ext cx="15224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Age of heating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83" name="Rectangle 114"/>
          <p:cNvSpPr>
            <a:spLocks noChangeArrowheads="1"/>
          </p:cNvSpPr>
          <p:nvPr/>
        </p:nvSpPr>
        <p:spPr bwMode="auto">
          <a:xfrm>
            <a:off x="2174875" y="4371975"/>
            <a:ext cx="11414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equipment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84" name="Rectangle 115"/>
          <p:cNvSpPr>
            <a:spLocks noChangeArrowheads="1"/>
          </p:cNvSpPr>
          <p:nvPr/>
        </p:nvSpPr>
        <p:spPr bwMode="auto">
          <a:xfrm>
            <a:off x="4525963" y="4233863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7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85" name="Rectangle 116"/>
          <p:cNvSpPr>
            <a:spLocks noChangeArrowheads="1"/>
          </p:cNvSpPr>
          <p:nvPr/>
        </p:nvSpPr>
        <p:spPr bwMode="auto">
          <a:xfrm>
            <a:off x="5111750" y="4186238"/>
            <a:ext cx="6953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1.67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86" name="Rectangle 117"/>
          <p:cNvSpPr>
            <a:spLocks noChangeArrowheads="1"/>
          </p:cNvSpPr>
          <p:nvPr/>
        </p:nvSpPr>
        <p:spPr bwMode="auto">
          <a:xfrm>
            <a:off x="6148388" y="4186238"/>
            <a:ext cx="6953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2.37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2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417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135" grpId="0" animBg="1"/>
      <p:bldP spid="4139" grpId="0" animBg="1"/>
      <p:bldP spid="4143" grpId="0" animBg="1"/>
      <p:bldP spid="4147" grpId="0" animBg="1"/>
      <p:bldP spid="4150" grpId="0" animBg="1"/>
      <p:bldP spid="4155" grpId="0" animBg="1"/>
      <p:bldP spid="4163" grpId="0"/>
      <p:bldP spid="4164" grpId="0"/>
      <p:bldP spid="4165" grpId="0"/>
      <p:bldP spid="4166" grpId="0"/>
      <p:bldP spid="4167" grpId="0"/>
      <p:bldP spid="4168" grpId="0"/>
      <p:bldP spid="4169" grpId="0"/>
      <p:bldP spid="4170" grpId="0"/>
      <p:bldP spid="4171" grpId="0"/>
      <p:bldP spid="4176" grpId="0"/>
      <p:bldP spid="4176" grpId="1"/>
      <p:bldP spid="4181" grpId="0"/>
      <p:bldP spid="41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6" t="1197" r="26641" b="41087"/>
          <a:stretch/>
        </p:blipFill>
        <p:spPr>
          <a:xfrm>
            <a:off x="457200" y="3535680"/>
            <a:ext cx="2084832" cy="2103120"/>
          </a:xfrm>
        </p:spPr>
      </p:pic>
      <p:pic>
        <p:nvPicPr>
          <p:cNvPr id="20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6980" l="0" r="100000">
                        <a14:backgroundMark x1="87013" y1="65436" x2="87013" y2="65436"/>
                        <a14:backgroundMark x1="14610" y1="95302" x2="14610" y2="95302"/>
                        <a14:backgroundMark x1="64610" y1="64094" x2="64610" y2="64094"/>
                        <a14:backgroundMark x1="76948" y1="67114" x2="76948" y2="67114"/>
                        <a14:backgroundMark x1="50974" y1="68456" x2="50974" y2="684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36" y="2743201"/>
            <a:ext cx="2992768" cy="2895599"/>
          </a:xfrm>
        </p:spPr>
      </p:pic>
      <p:sp>
        <p:nvSpPr>
          <p:cNvPr id="21" name="TextBox 20"/>
          <p:cNvSpPr txBox="1"/>
          <p:nvPr/>
        </p:nvSpPr>
        <p:spPr>
          <a:xfrm>
            <a:off x="7162800" y="2819400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2</a:t>
            </a:r>
            <a:endParaRPr lang="en-US" sz="6000" b="1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2057400" y="2057400"/>
            <a:ext cx="2971800" cy="1219200"/>
          </a:xfrm>
          <a:prstGeom prst="wedgeRoundRectCallout">
            <a:avLst>
              <a:gd name="adj1" fmla="val -36545"/>
              <a:gd name="adj2" fmla="val 8535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How many people will live in this home?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6868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Ask for the optimal feature </a:t>
                </a:r>
                <a14:m>
                  <m:oMath xmlns:m="http://schemas.openxmlformats.org/officeDocument/2006/math" xmlns="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br>
                  <a:rPr lang="en-US" dirty="0" smtClean="0"/>
                </a:br>
                <a:r>
                  <a:rPr lang="en-US" dirty="0" smtClean="0"/>
                  <a:t>the number of household members.</a:t>
                </a:r>
                <a:endParaRPr lang="en-US" dirty="0"/>
              </a:p>
            </p:txBody>
          </p:sp>
        </mc:Choice>
        <mc:Fallback xmlns="">
          <p:sp>
            <p:nvSpPr>
              <p:cNvPr id="8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686800" cy="1143000"/>
              </a:xfrm>
              <a:blipFill rotWithShape="1">
                <a:blip r:embed="rId6"/>
                <a:stretch>
                  <a:fillRect l="-2456" t="-17021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37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Repeat…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know: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bedrooms</a:t>
            </a:r>
          </a:p>
          <a:p>
            <a:r>
              <a:rPr lang="en-US" dirty="0" smtClean="0"/>
              <a:t>2 occupants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And can ask for: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Water heater size</a:t>
            </a:r>
            <a:endParaRPr lang="en-US" dirty="0"/>
          </a:p>
          <a:p>
            <a:r>
              <a:rPr lang="en-US" dirty="0"/>
              <a:t>Age of heating </a:t>
            </a:r>
            <a:r>
              <a:rPr lang="en-US" dirty="0" smtClean="0"/>
              <a:t>system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09264" y="3342473"/>
            <a:ext cx="1380502" cy="825942"/>
            <a:chOff x="2362200" y="5118673"/>
            <a:chExt cx="1380502" cy="82594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00" y="5424488"/>
              <a:ext cx="923302" cy="52012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9400" y="5118673"/>
              <a:ext cx="923302" cy="520127"/>
            </a:xfrm>
            <a:prstGeom prst="rect">
              <a:avLst/>
            </a:prstGeom>
          </p:spPr>
        </p:pic>
      </p:grpSp>
      <p:pic>
        <p:nvPicPr>
          <p:cNvPr id="2050" name="Picture 2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21416"/>
            <a:ext cx="922630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3" name="Group 2062"/>
          <p:cNvGrpSpPr/>
          <p:nvPr/>
        </p:nvGrpSpPr>
        <p:grpSpPr>
          <a:xfrm>
            <a:off x="2514600" y="4805363"/>
            <a:ext cx="1028700" cy="758825"/>
            <a:chOff x="2514600" y="4805363"/>
            <a:chExt cx="1028700" cy="758825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2520950" y="4811713"/>
              <a:ext cx="1016000" cy="371475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2520950" y="5183188"/>
              <a:ext cx="1016000" cy="369888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3530600" y="4805363"/>
              <a:ext cx="12700" cy="754063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2514600" y="4805363"/>
              <a:ext cx="12700" cy="754063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2835275" y="4852988"/>
              <a:ext cx="5111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NBE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Rectangle 27"/>
            <p:cNvSpPr>
              <a:spLocks noChangeArrowheads="1"/>
            </p:cNvSpPr>
            <p:nvPr/>
          </p:nvSpPr>
          <p:spPr bwMode="auto">
            <a:xfrm>
              <a:off x="2971800" y="5224463"/>
              <a:ext cx="233363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64" name="Group 2063"/>
          <p:cNvGrpSpPr/>
          <p:nvPr/>
        </p:nvGrpSpPr>
        <p:grpSpPr>
          <a:xfrm>
            <a:off x="3543300" y="4805363"/>
            <a:ext cx="1022350" cy="754063"/>
            <a:chOff x="3543300" y="4805363"/>
            <a:chExt cx="1022350" cy="754063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3543300" y="4811713"/>
              <a:ext cx="1016000" cy="371475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3543300" y="5183188"/>
              <a:ext cx="1016000" cy="369888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4552950" y="4805363"/>
              <a:ext cx="12700" cy="754063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" name="Rectangle 24"/>
            <p:cNvSpPr>
              <a:spLocks noChangeArrowheads="1"/>
            </p:cNvSpPr>
            <p:nvPr/>
          </p:nvSpPr>
          <p:spPr bwMode="auto">
            <a:xfrm>
              <a:off x="3803650" y="4852988"/>
              <a:ext cx="6159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NHM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Rectangle 28"/>
            <p:cNvSpPr>
              <a:spLocks noChangeArrowheads="1"/>
            </p:cNvSpPr>
            <p:nvPr/>
          </p:nvSpPr>
          <p:spPr bwMode="auto">
            <a:xfrm>
              <a:off x="3998913" y="5224463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65" name="Group 2064"/>
          <p:cNvGrpSpPr/>
          <p:nvPr/>
        </p:nvGrpSpPr>
        <p:grpSpPr>
          <a:xfrm>
            <a:off x="4565650" y="4805363"/>
            <a:ext cx="1022350" cy="758825"/>
            <a:chOff x="4565650" y="4805363"/>
            <a:chExt cx="1022350" cy="758825"/>
          </a:xfrm>
        </p:grpSpPr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4565650" y="4811713"/>
              <a:ext cx="1016000" cy="371475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4565650" y="5183188"/>
              <a:ext cx="1016000" cy="36988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5575300" y="4805363"/>
              <a:ext cx="12700" cy="754063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9" name="Rectangle 25"/>
            <p:cNvSpPr>
              <a:spLocks noChangeArrowheads="1"/>
            </p:cNvSpPr>
            <p:nvPr/>
          </p:nvSpPr>
          <p:spPr bwMode="auto">
            <a:xfrm>
              <a:off x="4845050" y="4852988"/>
              <a:ext cx="5810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WHS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Rectangle 29"/>
            <p:cNvSpPr>
              <a:spLocks noChangeArrowheads="1"/>
            </p:cNvSpPr>
            <p:nvPr/>
          </p:nvSpPr>
          <p:spPr bwMode="auto">
            <a:xfrm>
              <a:off x="5021263" y="5224463"/>
              <a:ext cx="2254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66" name="Group 2065"/>
          <p:cNvGrpSpPr/>
          <p:nvPr/>
        </p:nvGrpSpPr>
        <p:grpSpPr>
          <a:xfrm>
            <a:off x="5588000" y="4805363"/>
            <a:ext cx="1022350" cy="758825"/>
            <a:chOff x="5588000" y="4805363"/>
            <a:chExt cx="1022350" cy="758825"/>
          </a:xfrm>
        </p:grpSpPr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5588000" y="4811713"/>
              <a:ext cx="1016000" cy="371475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5588000" y="5183188"/>
              <a:ext cx="1016000" cy="36988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6597650" y="4805363"/>
              <a:ext cx="12700" cy="754063"/>
            </a:xfrm>
            <a:prstGeom prst="rect">
              <a:avLst/>
            </a:pr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2" name="Rectangle 26"/>
            <p:cNvSpPr>
              <a:spLocks noChangeArrowheads="1"/>
            </p:cNvSpPr>
            <p:nvPr/>
          </p:nvSpPr>
          <p:spPr bwMode="auto">
            <a:xfrm>
              <a:off x="5900738" y="4852988"/>
              <a:ext cx="512763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AHS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Rectangle 30"/>
            <p:cNvSpPr>
              <a:spLocks noChangeArrowheads="1"/>
            </p:cNvSpPr>
            <p:nvPr/>
          </p:nvSpPr>
          <p:spPr bwMode="auto">
            <a:xfrm>
              <a:off x="6043613" y="5224463"/>
              <a:ext cx="2254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?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068" name="Straight Connector 2067"/>
          <p:cNvCxnSpPr>
            <a:stCxn id="27" idx="1"/>
            <a:endCxn id="28" idx="1"/>
          </p:cNvCxnSpPr>
          <p:nvPr/>
        </p:nvCxnSpPr>
        <p:spPr>
          <a:xfrm>
            <a:off x="2514600" y="5182395"/>
            <a:ext cx="4083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297760" y="3048000"/>
            <a:ext cx="1075030" cy="1120415"/>
            <a:chOff x="2892042" y="3652342"/>
            <a:chExt cx="808534" cy="906877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2892042" y="3652342"/>
              <a:ext cx="420624" cy="906877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3279952" y="3652342"/>
              <a:ext cx="420624" cy="9068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6364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  <p:bldP spid="5" grpId="0" build="p"/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6714" y="2750723"/>
            <a:ext cx="1049993" cy="602077"/>
            <a:chOff x="1582963" y="3652342"/>
            <a:chExt cx="1429296" cy="906877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1582963" y="3652342"/>
              <a:ext cx="420624" cy="906877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1919187" y="3652342"/>
              <a:ext cx="420624" cy="906877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2255411" y="3652342"/>
              <a:ext cx="420624" cy="906877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2591635" y="3652342"/>
              <a:ext cx="420624" cy="90687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First, we estimate values for unknown features with </a:t>
            </a:r>
            <a:r>
              <a:rPr lang="en-US" i="1" dirty="0" err="1" smtClean="0"/>
              <a:t>k</a:t>
            </a:r>
            <a:r>
              <a:rPr lang="en-US" dirty="0" err="1" smtClean="0"/>
              <a:t>NN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Find the </a:t>
            </a:r>
            <a:r>
              <a:rPr lang="en-US" sz="2800" i="1" dirty="0" smtClean="0"/>
              <a:t>k</a:t>
            </a:r>
            <a:r>
              <a:rPr lang="en-US" sz="2800" dirty="0" smtClean="0"/>
              <a:t>=5 homes nearest this one in the training set.</a:t>
            </a:r>
          </a:p>
          <a:p>
            <a:r>
              <a:rPr lang="en-US" sz="2800" b="1" dirty="0" smtClean="0"/>
              <a:t>Known:</a:t>
            </a:r>
            <a:r>
              <a:rPr lang="en-US" sz="2800" dirty="0" smtClean="0"/>
              <a:t> 2 bedrooms, 2 occupants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48" y="6110114"/>
            <a:ext cx="913952" cy="514860"/>
          </a:xfrm>
          <a:prstGeom prst="rect">
            <a:avLst/>
          </a:prstGeom>
        </p:spPr>
      </p:pic>
      <p:pic>
        <p:nvPicPr>
          <p:cNvPr id="1027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40" y="5071753"/>
            <a:ext cx="697367" cy="69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397" y="4323317"/>
            <a:ext cx="697367" cy="69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209" y="3513024"/>
            <a:ext cx="697367" cy="69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FF339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702732"/>
            <a:ext cx="697367" cy="69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702732"/>
            <a:ext cx="697367" cy="69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3513024"/>
            <a:ext cx="697367" cy="69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267200"/>
            <a:ext cx="697367" cy="69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80" y="2862957"/>
            <a:ext cx="697367" cy="69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295848" y="2651760"/>
            <a:ext cx="4647752" cy="320040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2" r="25301"/>
          <a:stretch/>
        </p:blipFill>
        <p:spPr>
          <a:xfrm>
            <a:off x="314798" y="5181600"/>
            <a:ext cx="323116" cy="696648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189371" y="4371307"/>
            <a:ext cx="573970" cy="602078"/>
            <a:chOff x="56886" y="4194761"/>
            <a:chExt cx="781314" cy="90687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417576" y="4194761"/>
              <a:ext cx="420624" cy="906877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56886" y="4194762"/>
              <a:ext cx="420624" cy="906877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69954" y="3561015"/>
            <a:ext cx="812804" cy="602077"/>
            <a:chOff x="838200" y="3705589"/>
            <a:chExt cx="1106424" cy="906877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1524000" y="3705589"/>
              <a:ext cx="420624" cy="906877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838200" y="3705589"/>
              <a:ext cx="420624" cy="906877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12" r="25301"/>
            <a:stretch/>
          </p:blipFill>
          <p:spPr>
            <a:xfrm>
              <a:off x="1181100" y="3705589"/>
              <a:ext cx="420624" cy="906877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2930708" y="5880078"/>
            <a:ext cx="1195203" cy="825522"/>
            <a:chOff x="1134454" y="6013281"/>
            <a:chExt cx="1053852" cy="616118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454" y="6245140"/>
              <a:ext cx="682116" cy="384259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190" y="6013281"/>
              <a:ext cx="682116" cy="384259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4846819" y="5655089"/>
            <a:ext cx="1595073" cy="1126711"/>
            <a:chOff x="3631756" y="5781827"/>
            <a:chExt cx="1406431" cy="840906"/>
          </a:xfrm>
        </p:grpSpPr>
        <p:grpSp>
          <p:nvGrpSpPr>
            <p:cNvPr id="67" name="Group 66"/>
            <p:cNvGrpSpPr/>
            <p:nvPr/>
          </p:nvGrpSpPr>
          <p:grpSpPr>
            <a:xfrm>
              <a:off x="3631756" y="6006615"/>
              <a:ext cx="1053852" cy="616118"/>
              <a:chOff x="1134454" y="6013281"/>
              <a:chExt cx="1053852" cy="616118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4454" y="6245140"/>
                <a:ext cx="682116" cy="384259"/>
              </a:xfrm>
              <a:prstGeom prst="rect">
                <a:avLst/>
              </a:prstGeom>
            </p:spPr>
          </p:pic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190" y="6013281"/>
                <a:ext cx="682116" cy="384259"/>
              </a:xfrm>
              <a:prstGeom prst="rect">
                <a:avLst/>
              </a:prstGeom>
            </p:spPr>
          </p:pic>
        </p:grp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6071" y="5781827"/>
              <a:ext cx="682116" cy="384259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7162800" y="5334000"/>
            <a:ext cx="1600200" cy="1290973"/>
            <a:chOff x="5038187" y="5648812"/>
            <a:chExt cx="1752010" cy="1096516"/>
          </a:xfrm>
        </p:grpSpPr>
        <p:grpSp>
          <p:nvGrpSpPr>
            <p:cNvPr id="72" name="Group 71"/>
            <p:cNvGrpSpPr/>
            <p:nvPr/>
          </p:nvGrpSpPr>
          <p:grpSpPr>
            <a:xfrm>
              <a:off x="5038187" y="6129210"/>
              <a:ext cx="1053852" cy="616118"/>
              <a:chOff x="1134454" y="6013281"/>
              <a:chExt cx="1053852" cy="616118"/>
            </a:xfrm>
          </p:grpSpPr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4454" y="6245140"/>
                <a:ext cx="682116" cy="384259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190" y="6013281"/>
                <a:ext cx="682116" cy="384259"/>
              </a:xfrm>
              <a:prstGeom prst="rect">
                <a:avLst/>
              </a:prstGeom>
            </p:spPr>
          </p:pic>
        </p:grpSp>
        <p:grpSp>
          <p:nvGrpSpPr>
            <p:cNvPr id="75" name="Group 74"/>
            <p:cNvGrpSpPr/>
            <p:nvPr/>
          </p:nvGrpSpPr>
          <p:grpSpPr>
            <a:xfrm>
              <a:off x="5736345" y="5648812"/>
              <a:ext cx="1053852" cy="616118"/>
              <a:chOff x="1134454" y="6013281"/>
              <a:chExt cx="1053852" cy="616118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4454" y="6245140"/>
                <a:ext cx="682116" cy="384259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6190" y="6013281"/>
                <a:ext cx="682116" cy="38425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46140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6" t="1197" r="26641" b="41087"/>
          <a:stretch/>
        </p:blipFill>
        <p:spPr>
          <a:xfrm>
            <a:off x="892911" y="2445240"/>
            <a:ext cx="1579504" cy="159336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And so on…</a:t>
            </a:r>
            <a:endParaRPr lang="en-US" dirty="0"/>
          </a:p>
        </p:txBody>
      </p:sp>
      <p:pic>
        <p:nvPicPr>
          <p:cNvPr id="20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6980" l="0" r="100000">
                        <a14:backgroundMark x1="87013" y1="65436" x2="87013" y2="65436"/>
                        <a14:backgroundMark x1="14610" y1="95302" x2="14610" y2="95302"/>
                        <a14:backgroundMark x1="64610" y1="64094" x2="64610" y2="64094"/>
                        <a14:backgroundMark x1="76948" y1="67114" x2="76948" y2="67114"/>
                        <a14:backgroundMark x1="50974" y1="68456" x2="50974" y2="684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046" y="1844843"/>
            <a:ext cx="2267374" cy="2193757"/>
          </a:xfrm>
        </p:spPr>
      </p:pic>
      <p:sp>
        <p:nvSpPr>
          <p:cNvPr id="21" name="TextBox 20"/>
          <p:cNvSpPr txBox="1"/>
          <p:nvPr/>
        </p:nvSpPr>
        <p:spPr>
          <a:xfrm>
            <a:off x="6629400" y="1903145"/>
            <a:ext cx="1167052" cy="7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00" dirty="0" smtClean="0"/>
              <a:t>Even cooler!</a:t>
            </a:r>
            <a:endParaRPr lang="en-US" sz="21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2362200" y="1560518"/>
            <a:ext cx="2514600" cy="923687"/>
          </a:xfrm>
          <a:prstGeom prst="wedgeRoundRectCallout">
            <a:avLst>
              <a:gd name="adj1" fmla="val -36545"/>
              <a:gd name="adj2" fmla="val 8535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Your monthly gas bill will be between $35.32 and $38.59.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Content Placeholder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6" t="1197" r="26641" b="41087"/>
          <a:stretch/>
        </p:blipFill>
        <p:spPr>
          <a:xfrm>
            <a:off x="935096" y="5112240"/>
            <a:ext cx="1579504" cy="1593360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6980" l="0" r="100000">
                        <a14:backgroundMark x1="87013" y1="65436" x2="87013" y2="65436"/>
                        <a14:backgroundMark x1="14610" y1="95302" x2="14610" y2="95302"/>
                        <a14:backgroundMark x1="64610" y1="64094" x2="64610" y2="64094"/>
                        <a14:backgroundMark x1="76948" y1="67114" x2="76948" y2="67114"/>
                        <a14:backgroundMark x1="50974" y1="68456" x2="50974" y2="684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231" y="4511843"/>
            <a:ext cx="2267374" cy="2193757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2404385" y="4227518"/>
            <a:ext cx="2514600" cy="923687"/>
          </a:xfrm>
          <a:prstGeom prst="wedgeRoundRectCallout">
            <a:avLst>
              <a:gd name="adj1" fmla="val -36545"/>
              <a:gd name="adj2" fmla="val 8535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What size is the water heater?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86119" y="4742773"/>
            <a:ext cx="710333" cy="438827"/>
            <a:chOff x="58661" y="4704026"/>
            <a:chExt cx="911352" cy="560832"/>
          </a:xfrm>
        </p:grpSpPr>
        <p:pic>
          <p:nvPicPr>
            <p:cNvPr id="12" name="Picture 3" descr="C:\Users\kearly\AppData\Local\Microsoft\Windows\Temporary Internet Files\Content.IE5\NDWITMNQ\buster_s_adventures_4___scary_encounter_by_busterthefox-d85numc[1]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61" y="4704026"/>
              <a:ext cx="560832" cy="56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C:\Users\kearly\AppData\Local\Microsoft\Windows\Temporary Internet Files\Content.IE5\NDWITMNQ\buster_s_adventures_4___scary_encounter_by_busterthefox-d85numc[1]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181" y="4704026"/>
              <a:ext cx="560832" cy="56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1939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DQO results in more certain predictions than the baseline orderings.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6172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widths of 90% prediction intervals for electricity prediction, as questions are asked. Lower values mean more certain predictions.</a:t>
            </a:r>
            <a:endParaRPr lang="en-US" b="1" dirty="0">
              <a:solidFill>
                <a:srgbClr val="FF3399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09297"/>
              </p:ext>
            </p:extLst>
          </p:nvPr>
        </p:nvGraphicFramePr>
        <p:xfrm>
          <a:off x="0" y="1600200"/>
          <a:ext cx="91440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18577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DQO results in more certain predictions than the baseline orderings.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6172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widths of 90% prediction intervals for electricity prediction, as questions are asked. Lower values mean more certain predictions.</a:t>
            </a:r>
            <a:endParaRPr lang="en-US" b="1" dirty="0">
              <a:solidFill>
                <a:srgbClr val="FF3399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829429"/>
              </p:ext>
            </p:extLst>
          </p:nvPr>
        </p:nvGraphicFramePr>
        <p:xfrm>
          <a:off x="0" y="1600200"/>
          <a:ext cx="91440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4065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DQO results in more certain predictions than the baseline orderings.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6172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widths of 90% prediction intervals for electricity prediction, as questions are asked. Lower values mean more certain predictions.</a:t>
            </a:r>
            <a:endParaRPr lang="en-US" b="1" dirty="0">
              <a:solidFill>
                <a:srgbClr val="FF3399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597858"/>
              </p:ext>
            </p:extLst>
          </p:nvPr>
        </p:nvGraphicFramePr>
        <p:xfrm>
          <a:off x="0" y="1600200"/>
          <a:ext cx="91440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3934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DQO results in more certain predictions than the baseline orderings.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6172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widths of 90% prediction intervals for electricity prediction, as questions are asked. Lower values mean more certain predictions.</a:t>
            </a:r>
            <a:endParaRPr lang="en-US" b="1" dirty="0">
              <a:solidFill>
                <a:srgbClr val="FF3399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452970"/>
              </p:ext>
            </p:extLst>
          </p:nvPr>
        </p:nvGraphicFramePr>
        <p:xfrm>
          <a:off x="0" y="1600200"/>
          <a:ext cx="91440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487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Costly features at prediction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Essence of the problem:</a:t>
            </a:r>
          </a:p>
          <a:p>
            <a:pPr lvl="1"/>
            <a:r>
              <a:rPr lang="en-US" dirty="0" smtClean="0"/>
              <a:t>Have limited information on a new test point</a:t>
            </a:r>
          </a:p>
          <a:p>
            <a:pPr lvl="1"/>
            <a:r>
              <a:rPr lang="en-US" dirty="0" smtClean="0"/>
              <a:t>Can acquire additional information, but at cost</a:t>
            </a:r>
          </a:p>
          <a:p>
            <a:pPr lvl="1"/>
            <a:r>
              <a:rPr lang="en-US" dirty="0" smtClean="0"/>
              <a:t>Different features have different costs</a:t>
            </a:r>
          </a:p>
          <a:p>
            <a:r>
              <a:rPr lang="en-US" dirty="0" smtClean="0"/>
              <a:t>Other examples</a:t>
            </a:r>
          </a:p>
          <a:p>
            <a:pPr lvl="1"/>
            <a:r>
              <a:rPr lang="en-US" dirty="0" smtClean="0"/>
              <a:t>Choosing which </a:t>
            </a:r>
            <a:r>
              <a:rPr lang="en-US" dirty="0"/>
              <a:t>tests to conduct to make a medical diagnosis</a:t>
            </a:r>
          </a:p>
          <a:p>
            <a:pPr lvl="1"/>
            <a:r>
              <a:rPr lang="en-US" dirty="0"/>
              <a:t>Giving personalized recommendations</a:t>
            </a:r>
          </a:p>
          <a:p>
            <a:pPr lvl="1"/>
            <a:r>
              <a:rPr lang="en-US" dirty="0"/>
              <a:t>Adaptive online surveys</a:t>
            </a:r>
          </a:p>
        </p:txBody>
      </p:sp>
    </p:spTree>
    <p:extLst>
      <p:ext uri="{BB962C8B-B14F-4D97-AF65-F5344CB8AC3E}">
        <p14:creationId xmlns:p14="http://schemas.microsoft.com/office/powerpoint/2010/main" val="302718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tradeoff parameter 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 influences when expensive features are included.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61722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Progressive total cost of all features provided, as questions are asked.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435866"/>
              </p:ext>
            </p:extLst>
          </p:nvPr>
        </p:nvGraphicFramePr>
        <p:xfrm>
          <a:off x="0" y="1600200"/>
          <a:ext cx="91440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7013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oracle chooses features to add fairly uniformly, across test samples.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Electricity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Natural gas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17727"/>
            <a:ext cx="4040188" cy="3465583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417039"/>
            <a:ext cx="4041775" cy="3466960"/>
          </a:xfrm>
        </p:spPr>
      </p:pic>
    </p:spTree>
    <p:extLst>
      <p:ext uri="{BB962C8B-B14F-4D97-AF65-F5344CB8AC3E}">
        <p14:creationId xmlns:p14="http://schemas.microsoft.com/office/powerpoint/2010/main" val="2884285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ymbol" panose="05050102010706020507" pitchFamily="18" charset="2"/>
              </a:rPr>
              <a:t>l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Cost of features asked in each position for all test samples.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55335"/>
            <a:ext cx="4040188" cy="3390367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Frequency each cost category 1-7 was asked in each position.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421398"/>
            <a:ext cx="4041775" cy="3458241"/>
          </a:xfrm>
        </p:spPr>
      </p:pic>
    </p:spTree>
    <p:extLst>
      <p:ext uri="{BB962C8B-B14F-4D97-AF65-F5344CB8AC3E}">
        <p14:creationId xmlns:p14="http://schemas.microsoft.com/office/powerpoint/2010/main" val="42310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ymbol" panose="05050102010706020507" pitchFamily="18" charset="2"/>
              </a:rPr>
              <a:t>l</a:t>
            </a:r>
            <a:r>
              <a:rPr lang="en-US" dirty="0" smtClean="0"/>
              <a:t> = 0.01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Cost of features asked in each position for all test samples.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16" y="2455335"/>
            <a:ext cx="4002956" cy="3390367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Frequency each cost category 1-7 was asked in each position.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436" y="2421398"/>
            <a:ext cx="3978952" cy="3458241"/>
          </a:xfrm>
        </p:spPr>
      </p:pic>
    </p:spTree>
    <p:extLst>
      <p:ext uri="{BB962C8B-B14F-4D97-AF65-F5344CB8AC3E}">
        <p14:creationId xmlns:p14="http://schemas.microsoft.com/office/powerpoint/2010/main" val="318213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343400"/>
            <a:ext cx="2466975" cy="22259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EDigs</a:t>
            </a:r>
            <a:r>
              <a:rPr lang="en-US" dirty="0" smtClean="0"/>
              <a:t> helps prospective tenants in the rental search process.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users with personalized estimates for utility costs.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you’re looking for an apartment in Pittsburgh…edigs.org</a:t>
            </a:r>
          </a:p>
          <a:p>
            <a:pPr lvl="1"/>
            <a:r>
              <a:rPr lang="en-US" dirty="0" smtClean="0"/>
              <a:t>Also an Android and iPhone app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87" y="2600325"/>
            <a:ext cx="4238625" cy="1657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60092" y="3276600"/>
            <a:ext cx="1371600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92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EDigs</a:t>
            </a:r>
            <a:r>
              <a:rPr lang="en-US" dirty="0" smtClean="0"/>
              <a:t> users can provide more information about a unit or themselves.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14" y="1600200"/>
            <a:ext cx="6201571" cy="4525963"/>
          </a:xfrm>
        </p:spPr>
      </p:pic>
    </p:spTree>
    <p:extLst>
      <p:ext uri="{BB962C8B-B14F-4D97-AF65-F5344CB8AC3E}">
        <p14:creationId xmlns:p14="http://schemas.microsoft.com/office/powerpoint/2010/main" val="148690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RECS: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Contracted by the EIA</a:t>
            </a:r>
          </a:p>
          <a:p>
            <a:pPr lvl="1"/>
            <a:r>
              <a:rPr lang="en-US" dirty="0" smtClean="0"/>
              <a:t>Household survey</a:t>
            </a:r>
          </a:p>
          <a:p>
            <a:pPr lvl="1"/>
            <a:r>
              <a:rPr lang="en-US" dirty="0" smtClean="0"/>
              <a:t>Energy supplier surveys</a:t>
            </a:r>
          </a:p>
          <a:p>
            <a:r>
              <a:rPr lang="en-US" dirty="0" smtClean="0"/>
              <a:t>Sample selection: multi-stage area probability sampling</a:t>
            </a:r>
          </a:p>
          <a:p>
            <a:r>
              <a:rPr lang="en-US" dirty="0" smtClean="0"/>
              <a:t>Sample size = 18,856, ~15,300 were eligible</a:t>
            </a:r>
          </a:p>
          <a:p>
            <a:r>
              <a:rPr lang="en-US" dirty="0" smtClean="0"/>
              <a:t>Responses = 12,083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0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RECS: Household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Trained interviewers conduct interviews in person; average length = 51 minutes</a:t>
            </a:r>
          </a:p>
          <a:p>
            <a:r>
              <a:rPr lang="en-US" dirty="0" smtClean="0"/>
              <a:t>Used hot-deck imputation to fill in missing values</a:t>
            </a:r>
          </a:p>
          <a:p>
            <a:pPr lvl="1"/>
            <a:r>
              <a:rPr lang="en-US" dirty="0" smtClean="0"/>
              <a:t>Only 0.55% of values overall imputed</a:t>
            </a:r>
          </a:p>
          <a:p>
            <a:pPr lvl="1"/>
            <a:r>
              <a:rPr lang="en-US" dirty="0" smtClean="0"/>
              <a:t>Varies by feature</a:t>
            </a:r>
          </a:p>
          <a:p>
            <a:pPr lvl="2"/>
            <a:r>
              <a:rPr lang="en-US" dirty="0" smtClean="0"/>
              <a:t>Year built imputed 14.91%</a:t>
            </a:r>
          </a:p>
          <a:p>
            <a:pPr lvl="2"/>
            <a:r>
              <a:rPr lang="en-US" dirty="0" smtClean="0"/>
              <a:t>Total square footage imputed 9.75%</a:t>
            </a:r>
          </a:p>
          <a:p>
            <a:pPr lvl="2"/>
            <a:r>
              <a:rPr lang="en-US" dirty="0" smtClean="0"/>
              <a:t>Race imputed 7.44%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7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RECS: Energy Supplier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web-based; </a:t>
            </a:r>
            <a:br>
              <a:rPr lang="en-US" dirty="0" smtClean="0"/>
            </a:br>
            <a:r>
              <a:rPr lang="en-US" dirty="0" smtClean="0"/>
              <a:t>some respondents printed and mailed forms</a:t>
            </a:r>
          </a:p>
          <a:p>
            <a:r>
              <a:rPr lang="en-US" dirty="0" smtClean="0"/>
              <a:t>90% response rate</a:t>
            </a:r>
          </a:p>
          <a:p>
            <a:r>
              <a:rPr lang="en-US" dirty="0" smtClean="0"/>
              <a:t>Monthly consumptions and costs for electricity and natural gas</a:t>
            </a:r>
          </a:p>
          <a:p>
            <a:r>
              <a:rPr lang="en-US" dirty="0" smtClean="0"/>
              <a:t>By-delivery reports for propane, fuel oil, etc.</a:t>
            </a:r>
          </a:p>
          <a:p>
            <a:r>
              <a:rPr lang="en-US" dirty="0" smtClean="0"/>
              <a:t>Annual amounts reported in RECS</a:t>
            </a:r>
          </a:p>
        </p:txBody>
      </p:sp>
    </p:spTree>
    <p:extLst>
      <p:ext uri="{BB962C8B-B14F-4D97-AF65-F5344CB8AC3E}">
        <p14:creationId xmlns:p14="http://schemas.microsoft.com/office/powerpoint/2010/main" val="420539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 cost reflects how difficult it is to acquire a value for a feature.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301358"/>
              </p:ext>
            </p:extLst>
          </p:nvPr>
        </p:nvGraphicFramePr>
        <p:xfrm>
          <a:off x="533400" y="1991360"/>
          <a:ext cx="80772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478"/>
                <a:gridCol w="3697922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feature from RECS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Extractable from listing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bedrooms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probably already knows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someone stays</a:t>
                      </a:r>
                      <a:r>
                        <a:rPr lang="en-US" baseline="0" dirty="0" smtClean="0"/>
                        <a:t> home during the 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Might have to check current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of TV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Could maybe find</a:t>
                      </a:r>
                      <a:r>
                        <a:rPr lang="en-US" baseline="0" dirty="0" smtClean="0"/>
                        <a:t> in rental listing, or call for easy answer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Washing machine in home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Look up online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 housing unit was built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Easily visible during visit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ceilings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more effort</a:t>
                      </a:r>
                      <a:r>
                        <a:rPr lang="en-US" baseline="0" dirty="0" smtClean="0"/>
                        <a:t> to find out during visit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glass in windows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visit + looking something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 of heating equipment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02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Free features can be automatically extracted from rental advertisements.</a:t>
            </a:r>
            <a:endParaRPr lang="en-US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196240"/>
              </p:ext>
            </p:extLst>
          </p:nvPr>
        </p:nvGraphicFramePr>
        <p:xfrm>
          <a:off x="1556544" y="2438400"/>
          <a:ext cx="603091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777"/>
                <a:gridCol w="3374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Presence</a:t>
                      </a:r>
                      <a:r>
                        <a:rPr lang="en-US" baseline="0" dirty="0" smtClean="0"/>
                        <a:t> in Rent Jungle database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bedrooms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full bathrooms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Studio</a:t>
                      </a:r>
                      <a:r>
                        <a:rPr lang="en-US" baseline="0" dirty="0" smtClean="0"/>
                        <a:t> apartment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City or zip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719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 cost levels of features provide different prediction performances.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297926"/>
              </p:ext>
            </p:extLst>
          </p:nvPr>
        </p:nvGraphicFramePr>
        <p:xfrm>
          <a:off x="457200" y="1600200"/>
          <a:ext cx="8229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9436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fraction of variance captured by a regression model trained on various sets of RECS features. Values closer to one indicate better performance.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7633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2303</Words>
  <Application>Microsoft Macintosh PowerPoint</Application>
  <PresentationFormat>On-screen Show (4:3)</PresentationFormat>
  <Paragraphs>364</Paragraphs>
  <Slides>35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Usable Machine Learning II</vt:lpstr>
      <vt:lpstr>Usable Machine Learning</vt:lpstr>
      <vt:lpstr>Costly features at prediction time</vt:lpstr>
      <vt:lpstr>RECS: Data collection</vt:lpstr>
      <vt:lpstr>RECS: Household Survey</vt:lpstr>
      <vt:lpstr>RECS: Energy Supplier Survey</vt:lpstr>
      <vt:lpstr>Feature cost reflects how difficult it is to acquire a value for a feature.</vt:lpstr>
      <vt:lpstr>Free features can be automatically extracted from rental advertisements.</vt:lpstr>
      <vt:lpstr>Different cost levels of features provide different prediction performances.</vt:lpstr>
      <vt:lpstr>Let’s go through an example of DQO  to make a prediction for natural gas use.</vt:lpstr>
      <vt:lpstr>First, we estimate values for unknown features with kNN.</vt:lpstr>
      <vt:lpstr>We look at the values for other features in the NNs to predict for the test point.</vt:lpstr>
      <vt:lpstr>We look at the values for other features in the NNs to predict for the test point.</vt:lpstr>
      <vt:lpstr>We look at the values for other features in the NNs to predict for the test point.</vt:lpstr>
      <vt:lpstr>We look at the values for other features in the NNs to predict for the test point.</vt:lpstr>
      <vt:lpstr>Here is our filled-in feature vector z.</vt:lpstr>
      <vt:lpstr>We can give the user an estimate now.</vt:lpstr>
      <vt:lpstr>We can also ask for more information.</vt:lpstr>
      <vt:lpstr>Calculate the expected prediction interval width for including each unknown feature.</vt:lpstr>
      <vt:lpstr>Calculate the expected prediction interval width for including each unknown feature.</vt:lpstr>
      <vt:lpstr>Penalize the expected prediction interval widths by the feature costs.</vt:lpstr>
      <vt:lpstr>Ask for the optimal feature f^⋆,  the number of household members.</vt:lpstr>
      <vt:lpstr>Repeat…</vt:lpstr>
      <vt:lpstr>First, we estimate values for unknown features with kNN.</vt:lpstr>
      <vt:lpstr>And so on…</vt:lpstr>
      <vt:lpstr>DQO results in more certain predictions than the baseline orderings.</vt:lpstr>
      <vt:lpstr>DQO results in more certain predictions than the baseline orderings.</vt:lpstr>
      <vt:lpstr>DQO results in more certain predictions than the baseline orderings.</vt:lpstr>
      <vt:lpstr>DQO results in more certain predictions than the baseline orderings.</vt:lpstr>
      <vt:lpstr>The tradeoff parameter l influences when expensive features are included.</vt:lpstr>
      <vt:lpstr>The oracle chooses features to add fairly uniformly, across test samples.</vt:lpstr>
      <vt:lpstr>l = 0</vt:lpstr>
      <vt:lpstr>l = 0.01</vt:lpstr>
      <vt:lpstr>EDigs helps prospective tenants in the rental search process.</vt:lpstr>
      <vt:lpstr>EDigs users can provide more information about a unit or themselves.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Usable Machine Learning II</dc:title>
  <dc:creator>Jen Mankoff</dc:creator>
  <cp:lastModifiedBy>Jen Mankoff</cp:lastModifiedBy>
  <cp:revision>1</cp:revision>
  <dcterms:created xsi:type="dcterms:W3CDTF">2016-06-10T11:25:56Z</dcterms:created>
  <dcterms:modified xsi:type="dcterms:W3CDTF">2016-06-10T11:26:42Z</dcterms:modified>
</cp:coreProperties>
</file>