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8"/>
  </p:notesMasterIdLst>
  <p:handoutMasterIdLst>
    <p:handoutMasterId r:id="rId39"/>
  </p:handoutMasterIdLst>
  <p:sldIdLst>
    <p:sldId id="258" r:id="rId2"/>
    <p:sldId id="332" r:id="rId3"/>
    <p:sldId id="287" r:id="rId4"/>
    <p:sldId id="296" r:id="rId5"/>
    <p:sldId id="288" r:id="rId6"/>
    <p:sldId id="289" r:id="rId7"/>
    <p:sldId id="290" r:id="rId8"/>
    <p:sldId id="291" r:id="rId9"/>
    <p:sldId id="297" r:id="rId10"/>
    <p:sldId id="293" r:id="rId11"/>
    <p:sldId id="295" r:id="rId12"/>
    <p:sldId id="307" r:id="rId13"/>
    <p:sldId id="306" r:id="rId14"/>
    <p:sldId id="302" r:id="rId15"/>
    <p:sldId id="326" r:id="rId16"/>
    <p:sldId id="327" r:id="rId17"/>
    <p:sldId id="328" r:id="rId18"/>
    <p:sldId id="329" r:id="rId19"/>
    <p:sldId id="305" r:id="rId20"/>
    <p:sldId id="309" r:id="rId21"/>
    <p:sldId id="308" r:id="rId22"/>
    <p:sldId id="310" r:id="rId23"/>
    <p:sldId id="330" r:id="rId24"/>
    <p:sldId id="314" r:id="rId25"/>
    <p:sldId id="315" r:id="rId26"/>
    <p:sldId id="316" r:id="rId27"/>
    <p:sldId id="317" r:id="rId28"/>
    <p:sldId id="318" r:id="rId29"/>
    <p:sldId id="319" r:id="rId30"/>
    <p:sldId id="320" r:id="rId31"/>
    <p:sldId id="321" r:id="rId32"/>
    <p:sldId id="322" r:id="rId33"/>
    <p:sldId id="323" r:id="rId34"/>
    <p:sldId id="324" r:id="rId35"/>
    <p:sldId id="294" r:id="rId36"/>
    <p:sldId id="331"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355" autoAdjust="0"/>
  </p:normalViewPr>
  <p:slideViewPr>
    <p:cSldViewPr snapToGrid="0" snapToObjects="1">
      <p:cViewPr varScale="1">
        <p:scale>
          <a:sx n="66" d="100"/>
          <a:sy n="66" d="100"/>
        </p:scale>
        <p:origin x="-1392" y="-112"/>
      </p:cViewPr>
      <p:guideLst>
        <p:guide orient="horz" pos="2160"/>
        <p:guide pos="58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6F3F0A-1C15-E74A-9ED8-1C7F6C51F1E3}" type="doc">
      <dgm:prSet loTypeId="urn:microsoft.com/office/officeart/2005/8/layout/hProcess4" loCatId="" qsTypeId="urn:microsoft.com/office/officeart/2005/8/quickstyle/simple1" qsCatId="simple" csTypeId="urn:microsoft.com/office/officeart/2005/8/colors/accent1_2" csCatId="accent1" phldr="1"/>
      <dgm:spPr/>
      <dgm:t>
        <a:bodyPr/>
        <a:lstStyle/>
        <a:p>
          <a:endParaRPr lang="en-US"/>
        </a:p>
      </dgm:t>
    </dgm:pt>
    <dgm:pt modelId="{B62CC6D2-B98E-B54F-BB66-3C8F5723C55B}">
      <dgm:prSet phldrT="[Text]"/>
      <dgm:spPr/>
      <dgm:t>
        <a:bodyPr/>
        <a:lstStyle/>
        <a:p>
          <a:r>
            <a:rPr lang="en-US" smtClean="0"/>
            <a:t>Question</a:t>
          </a:r>
          <a:endParaRPr lang="en-US" dirty="0"/>
        </a:p>
      </dgm:t>
    </dgm:pt>
    <dgm:pt modelId="{14EE423B-2BB3-C246-89D8-AEA896771908}" type="parTrans" cxnId="{56783913-8DBE-684E-8856-DE724D4EFF6B}">
      <dgm:prSet/>
      <dgm:spPr/>
      <dgm:t>
        <a:bodyPr/>
        <a:lstStyle/>
        <a:p>
          <a:endParaRPr lang="en-US"/>
        </a:p>
      </dgm:t>
    </dgm:pt>
    <dgm:pt modelId="{5409A5A3-5DD3-8746-8672-D50EA6887A73}" type="sibTrans" cxnId="{56783913-8DBE-684E-8856-DE724D4EFF6B}">
      <dgm:prSet/>
      <dgm:spPr/>
      <dgm:t>
        <a:bodyPr/>
        <a:lstStyle/>
        <a:p>
          <a:endParaRPr lang="en-US"/>
        </a:p>
      </dgm:t>
    </dgm:pt>
    <dgm:pt modelId="{535F9186-0A73-224A-9E08-894391CF2688}">
      <dgm:prSet phldrT="[Text]"/>
      <dgm:spPr/>
      <dgm:t>
        <a:bodyPr/>
        <a:lstStyle/>
        <a:p>
          <a:r>
            <a:rPr lang="en-US" dirty="0" smtClean="0"/>
            <a:t>Explore Data</a:t>
          </a:r>
          <a:endParaRPr lang="en-US" dirty="0"/>
        </a:p>
      </dgm:t>
    </dgm:pt>
    <dgm:pt modelId="{D02C344E-08DE-544A-AA08-F134DDCC9689}" type="parTrans" cxnId="{694D70AB-7169-8C4B-BC65-2195EC292A5B}">
      <dgm:prSet/>
      <dgm:spPr/>
      <dgm:t>
        <a:bodyPr/>
        <a:lstStyle/>
        <a:p>
          <a:endParaRPr lang="en-US"/>
        </a:p>
      </dgm:t>
    </dgm:pt>
    <dgm:pt modelId="{9B9D8594-1AC0-A941-BC04-F6341B2AA92A}" type="sibTrans" cxnId="{694D70AB-7169-8C4B-BC65-2195EC292A5B}">
      <dgm:prSet/>
      <dgm:spPr>
        <a:solidFill>
          <a:srgbClr val="FFFFFF"/>
        </a:solidFill>
        <a:ln>
          <a:solidFill>
            <a:srgbClr val="FFFFFF"/>
          </a:solidFill>
        </a:ln>
      </dgm:spPr>
      <dgm:t>
        <a:bodyPr/>
        <a:lstStyle/>
        <a:p>
          <a:endParaRPr lang="en-US"/>
        </a:p>
      </dgm:t>
    </dgm:pt>
    <dgm:pt modelId="{B45DD5DC-97C3-DE45-8192-C0175C7EC9DE}">
      <dgm:prSet phldrT="[Text]"/>
      <dgm:spPr>
        <a:solidFill>
          <a:srgbClr val="FFFFFF"/>
        </a:solidFill>
        <a:ln>
          <a:solidFill>
            <a:srgbClr val="FFFFFF"/>
          </a:solidFill>
        </a:ln>
      </dgm:spPr>
      <dgm:t>
        <a:bodyPr/>
        <a:lstStyle/>
        <a:p>
          <a:r>
            <a:rPr lang="en-US" dirty="0" smtClean="0"/>
            <a:t>Use data</a:t>
          </a:r>
          <a:endParaRPr lang="en-US" dirty="0"/>
        </a:p>
      </dgm:t>
    </dgm:pt>
    <dgm:pt modelId="{BD26DE9C-68B0-C140-86A2-E66982C56161}" type="parTrans" cxnId="{7C7EC49C-3371-1A45-ACE6-332F518CE82A}">
      <dgm:prSet/>
      <dgm:spPr/>
      <dgm:t>
        <a:bodyPr/>
        <a:lstStyle/>
        <a:p>
          <a:endParaRPr lang="en-US"/>
        </a:p>
      </dgm:t>
    </dgm:pt>
    <dgm:pt modelId="{3F018087-99EC-0E44-90C1-F60D3D775776}" type="sibTrans" cxnId="{7C7EC49C-3371-1A45-ACE6-332F518CE82A}">
      <dgm:prSet/>
      <dgm:spPr/>
      <dgm:t>
        <a:bodyPr/>
        <a:lstStyle/>
        <a:p>
          <a:endParaRPr lang="en-US"/>
        </a:p>
      </dgm:t>
    </dgm:pt>
    <dgm:pt modelId="{86EF93F1-022E-7B4B-991F-7530BF2240D4}">
      <dgm:prSet phldrT="[Text]"/>
      <dgm:spPr>
        <a:solidFill>
          <a:srgbClr val="FFFFFF"/>
        </a:solidFill>
        <a:ln>
          <a:solidFill>
            <a:srgbClr val="FFFFFF"/>
          </a:solidFill>
        </a:ln>
      </dgm:spPr>
      <dgm:t>
        <a:bodyPr/>
        <a:lstStyle/>
        <a:p>
          <a:endParaRPr lang="en-US" dirty="0"/>
        </a:p>
      </dgm:t>
    </dgm:pt>
    <dgm:pt modelId="{92C779C5-3AE7-F549-9B26-A9C463EC83BB}" type="parTrans" cxnId="{D2613003-AF43-9949-A484-B82C78F1382D}">
      <dgm:prSet/>
      <dgm:spPr/>
      <dgm:t>
        <a:bodyPr/>
        <a:lstStyle/>
        <a:p>
          <a:endParaRPr lang="en-US"/>
        </a:p>
      </dgm:t>
    </dgm:pt>
    <dgm:pt modelId="{F0F5B36E-8DD1-9A47-AFDE-CCD638AEEF2A}" type="sibTrans" cxnId="{D2613003-AF43-9949-A484-B82C78F1382D}">
      <dgm:prSet/>
      <dgm:spPr/>
      <dgm:t>
        <a:bodyPr/>
        <a:lstStyle/>
        <a:p>
          <a:endParaRPr lang="en-US"/>
        </a:p>
      </dgm:t>
    </dgm:pt>
    <dgm:pt modelId="{BCDA1AE1-49F2-9645-B559-D762075BE286}">
      <dgm:prSet phldrT="[Text]"/>
      <dgm:spPr/>
      <dgm:t>
        <a:bodyPr/>
        <a:lstStyle/>
        <a:p>
          <a:r>
            <a:rPr lang="en-US" dirty="0" smtClean="0"/>
            <a:t>Is it the right question?</a:t>
          </a:r>
          <a:endParaRPr lang="en-US" dirty="0"/>
        </a:p>
      </dgm:t>
    </dgm:pt>
    <dgm:pt modelId="{F981F46B-F597-7645-B684-FF2FB09797CF}" type="parTrans" cxnId="{2DEADE9D-9933-BB41-8E52-88FA542F0A7D}">
      <dgm:prSet/>
      <dgm:spPr/>
      <dgm:t>
        <a:bodyPr/>
        <a:lstStyle/>
        <a:p>
          <a:endParaRPr lang="en-US"/>
        </a:p>
      </dgm:t>
    </dgm:pt>
    <dgm:pt modelId="{37CDFB0D-CD42-194F-9B67-EDC765CFB57B}" type="sibTrans" cxnId="{2DEADE9D-9933-BB41-8E52-88FA542F0A7D}">
      <dgm:prSet/>
      <dgm:spPr/>
      <dgm:t>
        <a:bodyPr/>
        <a:lstStyle/>
        <a:p>
          <a:endParaRPr lang="en-US"/>
        </a:p>
      </dgm:t>
    </dgm:pt>
    <dgm:pt modelId="{978AA52E-65EC-5445-9E18-7182015C9F91}">
      <dgm:prSet phldrT="[Text]"/>
      <dgm:spPr/>
      <dgm:t>
        <a:bodyPr/>
        <a:lstStyle/>
        <a:p>
          <a:r>
            <a:rPr lang="en-US" dirty="0" smtClean="0"/>
            <a:t>Is it answerable?</a:t>
          </a:r>
          <a:endParaRPr lang="en-US" dirty="0"/>
        </a:p>
      </dgm:t>
    </dgm:pt>
    <dgm:pt modelId="{DEF34DCC-58A1-BC4D-83E5-163269963C25}" type="parTrans" cxnId="{08BB3BF7-64C9-C94F-AD69-30B8A7EE493A}">
      <dgm:prSet/>
      <dgm:spPr/>
      <dgm:t>
        <a:bodyPr/>
        <a:lstStyle/>
        <a:p>
          <a:endParaRPr lang="en-US"/>
        </a:p>
      </dgm:t>
    </dgm:pt>
    <dgm:pt modelId="{363D5EFC-619E-4443-891A-388B146A040A}" type="sibTrans" cxnId="{08BB3BF7-64C9-C94F-AD69-30B8A7EE493A}">
      <dgm:prSet/>
      <dgm:spPr/>
      <dgm:t>
        <a:bodyPr/>
        <a:lstStyle/>
        <a:p>
          <a:endParaRPr lang="en-US"/>
        </a:p>
      </dgm:t>
    </dgm:pt>
    <dgm:pt modelId="{917E6340-46BF-1E45-9002-201961B64CBB}">
      <dgm:prSet phldrT="[Text]"/>
      <dgm:spPr/>
      <dgm:t>
        <a:bodyPr/>
        <a:lstStyle/>
        <a:p>
          <a:r>
            <a:rPr lang="en-US" dirty="0" smtClean="0"/>
            <a:t>Collect Data </a:t>
          </a:r>
          <a:endParaRPr lang="en-US" dirty="0"/>
        </a:p>
      </dgm:t>
    </dgm:pt>
    <dgm:pt modelId="{F1C96B15-72C8-5944-803D-D5C6515F3F6A}" type="parTrans" cxnId="{4D358C36-F04A-D147-BDF7-310E1D167D56}">
      <dgm:prSet/>
      <dgm:spPr/>
      <dgm:t>
        <a:bodyPr/>
        <a:lstStyle/>
        <a:p>
          <a:endParaRPr lang="en-US"/>
        </a:p>
      </dgm:t>
    </dgm:pt>
    <dgm:pt modelId="{441601E6-9487-F246-801B-9FC1FBED9211}" type="sibTrans" cxnId="{4D358C36-F04A-D147-BDF7-310E1D167D56}">
      <dgm:prSet/>
      <dgm:spPr/>
      <dgm:t>
        <a:bodyPr/>
        <a:lstStyle/>
        <a:p>
          <a:endParaRPr lang="en-US"/>
        </a:p>
      </dgm:t>
    </dgm:pt>
    <dgm:pt modelId="{EA87CD57-43E8-0341-96FD-23C910507FA5}">
      <dgm:prSet phldrT="[Text]"/>
      <dgm:spPr/>
      <dgm:t>
        <a:bodyPr/>
        <a:lstStyle/>
        <a:p>
          <a:r>
            <a:rPr lang="en-US" dirty="0" smtClean="0"/>
            <a:t>Is it the right data for the question?</a:t>
          </a:r>
          <a:endParaRPr lang="en-US" dirty="0"/>
        </a:p>
      </dgm:t>
    </dgm:pt>
    <dgm:pt modelId="{A05807B6-0996-5543-A646-4ECB7FE0C10C}" type="parTrans" cxnId="{0E4CA83C-9B57-0849-8784-9CA3F5B7AC16}">
      <dgm:prSet/>
      <dgm:spPr/>
      <dgm:t>
        <a:bodyPr/>
        <a:lstStyle/>
        <a:p>
          <a:endParaRPr lang="en-US"/>
        </a:p>
      </dgm:t>
    </dgm:pt>
    <dgm:pt modelId="{ACB5E8BE-BA06-D04E-A4C0-FDD88705C2CE}" type="sibTrans" cxnId="{0E4CA83C-9B57-0849-8784-9CA3F5B7AC16}">
      <dgm:prSet/>
      <dgm:spPr/>
      <dgm:t>
        <a:bodyPr/>
        <a:lstStyle/>
        <a:p>
          <a:endParaRPr lang="en-US"/>
        </a:p>
      </dgm:t>
    </dgm:pt>
    <dgm:pt modelId="{6B68D9CD-30FF-8C49-A561-FBBFA0A950CC}">
      <dgm:prSet phldrT="[Text]"/>
      <dgm:spPr/>
      <dgm:t>
        <a:bodyPr/>
        <a:lstStyle/>
        <a:p>
          <a:r>
            <a:rPr lang="en-US" dirty="0" smtClean="0"/>
            <a:t>How hard/easy is it to collect?</a:t>
          </a:r>
          <a:endParaRPr lang="en-US" dirty="0"/>
        </a:p>
      </dgm:t>
    </dgm:pt>
    <dgm:pt modelId="{B87B1815-B5F1-3E4A-8C76-3C0A208EFBE9}" type="parTrans" cxnId="{0A43E50F-7FCE-0248-8E58-6D8326F900E1}">
      <dgm:prSet/>
      <dgm:spPr/>
      <dgm:t>
        <a:bodyPr/>
        <a:lstStyle/>
        <a:p>
          <a:endParaRPr lang="en-US"/>
        </a:p>
      </dgm:t>
    </dgm:pt>
    <dgm:pt modelId="{1EAC15F9-43B2-0B4B-A6B6-431364C51F7F}" type="sibTrans" cxnId="{0A43E50F-7FCE-0248-8E58-6D8326F900E1}">
      <dgm:prSet/>
      <dgm:spPr/>
      <dgm:t>
        <a:bodyPr/>
        <a:lstStyle/>
        <a:p>
          <a:endParaRPr lang="en-US"/>
        </a:p>
      </dgm:t>
    </dgm:pt>
    <dgm:pt modelId="{30D9E0D1-F84B-2748-B993-45B6E0C8DEBE}">
      <dgm:prSet phldrT="[Text]"/>
      <dgm:spPr/>
      <dgm:t>
        <a:bodyPr/>
        <a:lstStyle/>
        <a:p>
          <a:r>
            <a:rPr lang="en-US" dirty="0" smtClean="0"/>
            <a:t>Understand the fields</a:t>
          </a:r>
          <a:endParaRPr lang="en-US" dirty="0"/>
        </a:p>
      </dgm:t>
    </dgm:pt>
    <dgm:pt modelId="{A68E7683-8BA0-6F49-B61E-884B759A0165}" type="parTrans" cxnId="{880DFEA2-E78C-CC47-8774-0265C4F6E2E5}">
      <dgm:prSet/>
      <dgm:spPr/>
      <dgm:t>
        <a:bodyPr/>
        <a:lstStyle/>
        <a:p>
          <a:endParaRPr lang="en-US"/>
        </a:p>
      </dgm:t>
    </dgm:pt>
    <dgm:pt modelId="{EB584BFB-E40D-6941-B545-613DBBF150FB}" type="sibTrans" cxnId="{880DFEA2-E78C-CC47-8774-0265C4F6E2E5}">
      <dgm:prSet/>
      <dgm:spPr/>
      <dgm:t>
        <a:bodyPr/>
        <a:lstStyle/>
        <a:p>
          <a:endParaRPr lang="en-US"/>
        </a:p>
      </dgm:t>
    </dgm:pt>
    <dgm:pt modelId="{46D65EC8-C049-5245-BC0C-ECC852BD9DAE}">
      <dgm:prSet phldrT="[Text]"/>
      <dgm:spPr/>
      <dgm:t>
        <a:bodyPr/>
        <a:lstStyle/>
        <a:p>
          <a:r>
            <a:rPr lang="en-US" dirty="0" smtClean="0"/>
            <a:t>Clean Data</a:t>
          </a:r>
          <a:endParaRPr lang="en-US" dirty="0"/>
        </a:p>
      </dgm:t>
    </dgm:pt>
    <dgm:pt modelId="{FE2E17B8-BDCF-7344-9B46-21303F5F8105}" type="parTrans" cxnId="{3DC3663B-771C-A74C-A023-D33187DE3059}">
      <dgm:prSet/>
      <dgm:spPr/>
      <dgm:t>
        <a:bodyPr/>
        <a:lstStyle/>
        <a:p>
          <a:endParaRPr lang="en-US"/>
        </a:p>
      </dgm:t>
    </dgm:pt>
    <dgm:pt modelId="{CF5F0FE4-82A1-CA4D-8514-5B0E2643CE7D}" type="sibTrans" cxnId="{3DC3663B-771C-A74C-A023-D33187DE3059}">
      <dgm:prSet/>
      <dgm:spPr/>
      <dgm:t>
        <a:bodyPr/>
        <a:lstStyle/>
        <a:p>
          <a:endParaRPr lang="en-US"/>
        </a:p>
      </dgm:t>
    </dgm:pt>
    <dgm:pt modelId="{C5A00D9B-3725-D94F-B611-6B9AF6E0BB02}">
      <dgm:prSet phldrT="[Text]"/>
      <dgm:spPr/>
      <dgm:t>
        <a:bodyPr/>
        <a:lstStyle/>
        <a:p>
          <a:r>
            <a:rPr lang="en-US" dirty="0" smtClean="0"/>
            <a:t>What flaws exist in the data?</a:t>
          </a:r>
          <a:endParaRPr lang="en-US" dirty="0"/>
        </a:p>
      </dgm:t>
    </dgm:pt>
    <dgm:pt modelId="{91F594D6-C895-1A4A-998C-AB74C44BF50E}" type="parTrans" cxnId="{EEC167FC-10D2-994D-BF97-9F2C108C1A64}">
      <dgm:prSet/>
      <dgm:spPr/>
      <dgm:t>
        <a:bodyPr/>
        <a:lstStyle/>
        <a:p>
          <a:endParaRPr lang="en-US"/>
        </a:p>
      </dgm:t>
    </dgm:pt>
    <dgm:pt modelId="{3DE7A93F-EF0A-974F-9280-A406C4F150F4}" type="sibTrans" cxnId="{EEC167FC-10D2-994D-BF97-9F2C108C1A64}">
      <dgm:prSet/>
      <dgm:spPr/>
      <dgm:t>
        <a:bodyPr/>
        <a:lstStyle/>
        <a:p>
          <a:endParaRPr lang="en-US"/>
        </a:p>
      </dgm:t>
    </dgm:pt>
    <dgm:pt modelId="{E02D5681-4994-3548-B3D8-776AF78B5CC7}">
      <dgm:prSet phldrT="[Text]"/>
      <dgm:spPr/>
      <dgm:t>
        <a:bodyPr/>
        <a:lstStyle/>
        <a:p>
          <a:r>
            <a:rPr lang="en-US" dirty="0" smtClean="0"/>
            <a:t>Check and address the four Cs</a:t>
          </a:r>
          <a:endParaRPr lang="en-US" dirty="0"/>
        </a:p>
      </dgm:t>
    </dgm:pt>
    <dgm:pt modelId="{E3E599F8-D8BB-144B-842E-A096D17A86C3}" type="parTrans" cxnId="{BC86E0A1-7C94-184A-9F73-452AD6AF685D}">
      <dgm:prSet/>
      <dgm:spPr/>
      <dgm:t>
        <a:bodyPr/>
        <a:lstStyle/>
        <a:p>
          <a:endParaRPr lang="en-US"/>
        </a:p>
      </dgm:t>
    </dgm:pt>
    <dgm:pt modelId="{CC01BA9D-2E58-0C4D-8BBD-74D9E35DE847}" type="sibTrans" cxnId="{BC86E0A1-7C94-184A-9F73-452AD6AF685D}">
      <dgm:prSet/>
      <dgm:spPr/>
      <dgm:t>
        <a:bodyPr/>
        <a:lstStyle/>
        <a:p>
          <a:endParaRPr lang="en-US"/>
        </a:p>
      </dgm:t>
    </dgm:pt>
    <dgm:pt modelId="{D3F7C9C7-B429-054B-B179-CC8D65D7586F}">
      <dgm:prSet/>
      <dgm:spPr/>
      <dgm:t>
        <a:bodyPr/>
        <a:lstStyle/>
        <a:p>
          <a:r>
            <a:rPr lang="en-US" dirty="0" smtClean="0"/>
            <a:t>Create subsets / views</a:t>
          </a:r>
          <a:endParaRPr lang="en-US" dirty="0"/>
        </a:p>
      </dgm:t>
    </dgm:pt>
    <dgm:pt modelId="{E62D6395-193D-E347-A911-C9C08BE509FE}" type="parTrans" cxnId="{0DA9E7FB-F9CE-ED48-9F1B-5A30021F0186}">
      <dgm:prSet/>
      <dgm:spPr/>
      <dgm:t>
        <a:bodyPr/>
        <a:lstStyle/>
        <a:p>
          <a:endParaRPr lang="en-US"/>
        </a:p>
      </dgm:t>
    </dgm:pt>
    <dgm:pt modelId="{8384B803-6F5F-C445-B47A-B9F6355683AF}" type="sibTrans" cxnId="{0DA9E7FB-F9CE-ED48-9F1B-5A30021F0186}">
      <dgm:prSet/>
      <dgm:spPr/>
      <dgm:t>
        <a:bodyPr/>
        <a:lstStyle/>
        <a:p>
          <a:endParaRPr lang="en-US"/>
        </a:p>
      </dgm:t>
    </dgm:pt>
    <dgm:pt modelId="{87855923-C0D4-0843-B2EC-5E0354532E5B}">
      <dgm:prSet phldrT="[Text]"/>
      <dgm:spPr/>
      <dgm:t>
        <a:bodyPr/>
        <a:lstStyle/>
        <a:p>
          <a:r>
            <a:rPr lang="en-US" dirty="0" smtClean="0"/>
            <a:t>Transform / delete variables</a:t>
          </a:r>
          <a:endParaRPr lang="en-US" dirty="0"/>
        </a:p>
      </dgm:t>
    </dgm:pt>
    <dgm:pt modelId="{5F8A9B25-DFA1-BC4D-AB93-12C44412F7FC}" type="parTrans" cxnId="{C4097EFF-32CB-854B-BA49-0010E282E6AC}">
      <dgm:prSet/>
      <dgm:spPr/>
      <dgm:t>
        <a:bodyPr/>
        <a:lstStyle/>
        <a:p>
          <a:endParaRPr lang="en-US"/>
        </a:p>
      </dgm:t>
    </dgm:pt>
    <dgm:pt modelId="{D115F8F2-F3CB-0344-9A89-AFAF96B2B4E6}" type="sibTrans" cxnId="{C4097EFF-32CB-854B-BA49-0010E282E6AC}">
      <dgm:prSet/>
      <dgm:spPr/>
      <dgm:t>
        <a:bodyPr/>
        <a:lstStyle/>
        <a:p>
          <a:endParaRPr lang="en-US"/>
        </a:p>
      </dgm:t>
    </dgm:pt>
    <dgm:pt modelId="{A3DD7E1A-4F9D-244D-9477-D5698FCE48AC}">
      <dgm:prSet/>
      <dgm:spPr/>
      <dgm:t>
        <a:bodyPr/>
        <a:lstStyle/>
        <a:p>
          <a:r>
            <a:rPr lang="en-US" dirty="0" smtClean="0"/>
            <a:t>Visualize</a:t>
          </a:r>
          <a:endParaRPr lang="en-US" dirty="0"/>
        </a:p>
      </dgm:t>
    </dgm:pt>
    <dgm:pt modelId="{88A45758-84E3-624A-BF77-EA99BB7979D2}" type="parTrans" cxnId="{E2A5575A-D990-F94A-8E48-F19A828EDF5E}">
      <dgm:prSet/>
      <dgm:spPr/>
      <dgm:t>
        <a:bodyPr/>
        <a:lstStyle/>
        <a:p>
          <a:endParaRPr lang="en-US"/>
        </a:p>
      </dgm:t>
    </dgm:pt>
    <dgm:pt modelId="{6043A6AC-5913-DE47-A78A-66FECF48A897}" type="sibTrans" cxnId="{E2A5575A-D990-F94A-8E48-F19A828EDF5E}">
      <dgm:prSet/>
      <dgm:spPr/>
      <dgm:t>
        <a:bodyPr/>
        <a:lstStyle/>
        <a:p>
          <a:endParaRPr lang="en-US"/>
        </a:p>
      </dgm:t>
    </dgm:pt>
    <dgm:pt modelId="{6449CC79-290B-2C4C-8CA9-111520A902CC}" type="pres">
      <dgm:prSet presAssocID="{F66F3F0A-1C15-E74A-9ED8-1C7F6C51F1E3}" presName="Name0" presStyleCnt="0">
        <dgm:presLayoutVars>
          <dgm:dir/>
          <dgm:animLvl val="lvl"/>
          <dgm:resizeHandles val="exact"/>
        </dgm:presLayoutVars>
      </dgm:prSet>
      <dgm:spPr/>
      <dgm:t>
        <a:bodyPr/>
        <a:lstStyle/>
        <a:p>
          <a:endParaRPr lang="en-US"/>
        </a:p>
      </dgm:t>
    </dgm:pt>
    <dgm:pt modelId="{621CF70D-0449-C146-98C2-8438753DD60E}" type="pres">
      <dgm:prSet presAssocID="{F66F3F0A-1C15-E74A-9ED8-1C7F6C51F1E3}" presName="tSp" presStyleCnt="0"/>
      <dgm:spPr/>
    </dgm:pt>
    <dgm:pt modelId="{C9061972-420F-F645-B6FA-E3EF5FD0FD28}" type="pres">
      <dgm:prSet presAssocID="{F66F3F0A-1C15-E74A-9ED8-1C7F6C51F1E3}" presName="bSp" presStyleCnt="0"/>
      <dgm:spPr/>
    </dgm:pt>
    <dgm:pt modelId="{56B69327-2698-7043-9660-10512895DAC9}" type="pres">
      <dgm:prSet presAssocID="{F66F3F0A-1C15-E74A-9ED8-1C7F6C51F1E3}" presName="process" presStyleCnt="0"/>
      <dgm:spPr/>
    </dgm:pt>
    <dgm:pt modelId="{1EA13405-CC13-CC4E-9C2D-3CF3E5B9EDAF}" type="pres">
      <dgm:prSet presAssocID="{B62CC6D2-B98E-B54F-BB66-3C8F5723C55B}" presName="composite1" presStyleCnt="0"/>
      <dgm:spPr/>
    </dgm:pt>
    <dgm:pt modelId="{E1C2033E-F292-8B44-AC82-901E0AF85150}" type="pres">
      <dgm:prSet presAssocID="{B62CC6D2-B98E-B54F-BB66-3C8F5723C55B}" presName="dummyNode1" presStyleLbl="node1" presStyleIdx="0" presStyleCnt="5"/>
      <dgm:spPr/>
    </dgm:pt>
    <dgm:pt modelId="{5E1494A8-77FB-CC45-AD26-121A0E33EB57}" type="pres">
      <dgm:prSet presAssocID="{B62CC6D2-B98E-B54F-BB66-3C8F5723C55B}" presName="childNode1" presStyleLbl="bgAcc1" presStyleIdx="0" presStyleCnt="5">
        <dgm:presLayoutVars>
          <dgm:bulletEnabled val="1"/>
        </dgm:presLayoutVars>
      </dgm:prSet>
      <dgm:spPr/>
      <dgm:t>
        <a:bodyPr/>
        <a:lstStyle/>
        <a:p>
          <a:endParaRPr lang="en-US"/>
        </a:p>
      </dgm:t>
    </dgm:pt>
    <dgm:pt modelId="{21272368-4EBF-7B4A-9965-9A6EF6E6DE86}" type="pres">
      <dgm:prSet presAssocID="{B62CC6D2-B98E-B54F-BB66-3C8F5723C55B}" presName="childNode1tx" presStyleLbl="bgAcc1" presStyleIdx="0" presStyleCnt="5">
        <dgm:presLayoutVars>
          <dgm:bulletEnabled val="1"/>
        </dgm:presLayoutVars>
      </dgm:prSet>
      <dgm:spPr/>
      <dgm:t>
        <a:bodyPr/>
        <a:lstStyle/>
        <a:p>
          <a:endParaRPr lang="en-US"/>
        </a:p>
      </dgm:t>
    </dgm:pt>
    <dgm:pt modelId="{76846BB1-C877-DA42-B78C-85598899D6F0}" type="pres">
      <dgm:prSet presAssocID="{B62CC6D2-B98E-B54F-BB66-3C8F5723C55B}" presName="parentNode1" presStyleLbl="node1" presStyleIdx="0" presStyleCnt="5">
        <dgm:presLayoutVars>
          <dgm:chMax val="1"/>
          <dgm:bulletEnabled val="1"/>
        </dgm:presLayoutVars>
      </dgm:prSet>
      <dgm:spPr/>
      <dgm:t>
        <a:bodyPr/>
        <a:lstStyle/>
        <a:p>
          <a:endParaRPr lang="en-US"/>
        </a:p>
      </dgm:t>
    </dgm:pt>
    <dgm:pt modelId="{466D5B83-7867-4D4F-89F2-ADF34CF8CF8A}" type="pres">
      <dgm:prSet presAssocID="{B62CC6D2-B98E-B54F-BB66-3C8F5723C55B}" presName="connSite1" presStyleCnt="0"/>
      <dgm:spPr/>
    </dgm:pt>
    <dgm:pt modelId="{C34A02AC-E43B-E64A-98B7-D7F0F68A5B18}" type="pres">
      <dgm:prSet presAssocID="{5409A5A3-5DD3-8746-8672-D50EA6887A73}" presName="Name9" presStyleLbl="sibTrans2D1" presStyleIdx="0" presStyleCnt="4"/>
      <dgm:spPr/>
      <dgm:t>
        <a:bodyPr/>
        <a:lstStyle/>
        <a:p>
          <a:endParaRPr lang="en-US"/>
        </a:p>
      </dgm:t>
    </dgm:pt>
    <dgm:pt modelId="{4382188E-1D61-BC49-A95C-627B7AE22B9F}" type="pres">
      <dgm:prSet presAssocID="{917E6340-46BF-1E45-9002-201961B64CBB}" presName="composite2" presStyleCnt="0"/>
      <dgm:spPr/>
    </dgm:pt>
    <dgm:pt modelId="{4DEEA819-3646-7D46-8D06-B0B1386370BD}" type="pres">
      <dgm:prSet presAssocID="{917E6340-46BF-1E45-9002-201961B64CBB}" presName="dummyNode2" presStyleLbl="node1" presStyleIdx="0" presStyleCnt="5"/>
      <dgm:spPr/>
    </dgm:pt>
    <dgm:pt modelId="{D8D23966-ECBC-C144-B897-AFC029FA32FB}" type="pres">
      <dgm:prSet presAssocID="{917E6340-46BF-1E45-9002-201961B64CBB}" presName="childNode2" presStyleLbl="bgAcc1" presStyleIdx="1" presStyleCnt="5">
        <dgm:presLayoutVars>
          <dgm:bulletEnabled val="1"/>
        </dgm:presLayoutVars>
      </dgm:prSet>
      <dgm:spPr/>
      <dgm:t>
        <a:bodyPr/>
        <a:lstStyle/>
        <a:p>
          <a:endParaRPr lang="en-US"/>
        </a:p>
      </dgm:t>
    </dgm:pt>
    <dgm:pt modelId="{72B1E077-D407-C541-BDB1-161CC6814A02}" type="pres">
      <dgm:prSet presAssocID="{917E6340-46BF-1E45-9002-201961B64CBB}" presName="childNode2tx" presStyleLbl="bgAcc1" presStyleIdx="1" presStyleCnt="5">
        <dgm:presLayoutVars>
          <dgm:bulletEnabled val="1"/>
        </dgm:presLayoutVars>
      </dgm:prSet>
      <dgm:spPr/>
      <dgm:t>
        <a:bodyPr/>
        <a:lstStyle/>
        <a:p>
          <a:endParaRPr lang="en-US"/>
        </a:p>
      </dgm:t>
    </dgm:pt>
    <dgm:pt modelId="{0A1C6453-319F-7146-9DCF-C8845C38D472}" type="pres">
      <dgm:prSet presAssocID="{917E6340-46BF-1E45-9002-201961B64CBB}" presName="parentNode2" presStyleLbl="node1" presStyleIdx="1" presStyleCnt="5">
        <dgm:presLayoutVars>
          <dgm:chMax val="0"/>
          <dgm:bulletEnabled val="1"/>
        </dgm:presLayoutVars>
      </dgm:prSet>
      <dgm:spPr/>
      <dgm:t>
        <a:bodyPr/>
        <a:lstStyle/>
        <a:p>
          <a:endParaRPr lang="en-US"/>
        </a:p>
      </dgm:t>
    </dgm:pt>
    <dgm:pt modelId="{1F522595-7CBE-0847-9237-C7EECEB0A9BB}" type="pres">
      <dgm:prSet presAssocID="{917E6340-46BF-1E45-9002-201961B64CBB}" presName="connSite2" presStyleCnt="0"/>
      <dgm:spPr/>
    </dgm:pt>
    <dgm:pt modelId="{AF52B1F5-AB63-0D48-B810-E413F876CDB0}" type="pres">
      <dgm:prSet presAssocID="{441601E6-9487-F246-801B-9FC1FBED9211}" presName="Name18" presStyleLbl="sibTrans2D1" presStyleIdx="1" presStyleCnt="4"/>
      <dgm:spPr/>
      <dgm:t>
        <a:bodyPr/>
        <a:lstStyle/>
        <a:p>
          <a:endParaRPr lang="en-US"/>
        </a:p>
      </dgm:t>
    </dgm:pt>
    <dgm:pt modelId="{519B717C-C74D-5E43-9FF3-2E8786A6F2E2}" type="pres">
      <dgm:prSet presAssocID="{46D65EC8-C049-5245-BC0C-ECC852BD9DAE}" presName="composite1" presStyleCnt="0"/>
      <dgm:spPr/>
    </dgm:pt>
    <dgm:pt modelId="{E4436B1C-D5F5-EA43-927E-76616B4BF01F}" type="pres">
      <dgm:prSet presAssocID="{46D65EC8-C049-5245-BC0C-ECC852BD9DAE}" presName="dummyNode1" presStyleLbl="node1" presStyleIdx="1" presStyleCnt="5"/>
      <dgm:spPr/>
    </dgm:pt>
    <dgm:pt modelId="{D6870E45-591C-7C42-BE64-B49D1CBE90D5}" type="pres">
      <dgm:prSet presAssocID="{46D65EC8-C049-5245-BC0C-ECC852BD9DAE}" presName="childNode1" presStyleLbl="bgAcc1" presStyleIdx="2" presStyleCnt="5">
        <dgm:presLayoutVars>
          <dgm:bulletEnabled val="1"/>
        </dgm:presLayoutVars>
      </dgm:prSet>
      <dgm:spPr/>
      <dgm:t>
        <a:bodyPr/>
        <a:lstStyle/>
        <a:p>
          <a:endParaRPr lang="en-US"/>
        </a:p>
      </dgm:t>
    </dgm:pt>
    <dgm:pt modelId="{47CEDDBD-3194-F144-AFBD-D134CE2FFD46}" type="pres">
      <dgm:prSet presAssocID="{46D65EC8-C049-5245-BC0C-ECC852BD9DAE}" presName="childNode1tx" presStyleLbl="bgAcc1" presStyleIdx="2" presStyleCnt="5">
        <dgm:presLayoutVars>
          <dgm:bulletEnabled val="1"/>
        </dgm:presLayoutVars>
      </dgm:prSet>
      <dgm:spPr/>
      <dgm:t>
        <a:bodyPr/>
        <a:lstStyle/>
        <a:p>
          <a:endParaRPr lang="en-US"/>
        </a:p>
      </dgm:t>
    </dgm:pt>
    <dgm:pt modelId="{28D77D5E-313D-6148-8C77-DA201CE1F97F}" type="pres">
      <dgm:prSet presAssocID="{46D65EC8-C049-5245-BC0C-ECC852BD9DAE}" presName="parentNode1" presStyleLbl="node1" presStyleIdx="2" presStyleCnt="5">
        <dgm:presLayoutVars>
          <dgm:chMax val="1"/>
          <dgm:bulletEnabled val="1"/>
        </dgm:presLayoutVars>
      </dgm:prSet>
      <dgm:spPr/>
      <dgm:t>
        <a:bodyPr/>
        <a:lstStyle/>
        <a:p>
          <a:endParaRPr lang="en-US"/>
        </a:p>
      </dgm:t>
    </dgm:pt>
    <dgm:pt modelId="{517150F2-2B2D-174C-8C53-626590B08EF1}" type="pres">
      <dgm:prSet presAssocID="{46D65EC8-C049-5245-BC0C-ECC852BD9DAE}" presName="connSite1" presStyleCnt="0"/>
      <dgm:spPr/>
    </dgm:pt>
    <dgm:pt modelId="{4CAF90A0-856A-FD40-B080-658D7F5A9A85}" type="pres">
      <dgm:prSet presAssocID="{CF5F0FE4-82A1-CA4D-8514-5B0E2643CE7D}" presName="Name9" presStyleLbl="sibTrans2D1" presStyleIdx="2" presStyleCnt="4"/>
      <dgm:spPr/>
      <dgm:t>
        <a:bodyPr/>
        <a:lstStyle/>
        <a:p>
          <a:endParaRPr lang="en-US"/>
        </a:p>
      </dgm:t>
    </dgm:pt>
    <dgm:pt modelId="{89C609CB-DB52-9140-9A83-E83B0C63256E}" type="pres">
      <dgm:prSet presAssocID="{535F9186-0A73-224A-9E08-894391CF2688}" presName="composite2" presStyleCnt="0"/>
      <dgm:spPr/>
    </dgm:pt>
    <dgm:pt modelId="{DA87C07A-8414-4B40-B693-21907C362F41}" type="pres">
      <dgm:prSet presAssocID="{535F9186-0A73-224A-9E08-894391CF2688}" presName="dummyNode2" presStyleLbl="node1" presStyleIdx="2" presStyleCnt="5"/>
      <dgm:spPr/>
    </dgm:pt>
    <dgm:pt modelId="{B0DDEC13-ACE4-4742-AF15-9777191C54CE}" type="pres">
      <dgm:prSet presAssocID="{535F9186-0A73-224A-9E08-894391CF2688}" presName="childNode2" presStyleLbl="bgAcc1" presStyleIdx="3" presStyleCnt="5">
        <dgm:presLayoutVars>
          <dgm:bulletEnabled val="1"/>
        </dgm:presLayoutVars>
      </dgm:prSet>
      <dgm:spPr/>
      <dgm:t>
        <a:bodyPr/>
        <a:lstStyle/>
        <a:p>
          <a:endParaRPr lang="en-US"/>
        </a:p>
      </dgm:t>
    </dgm:pt>
    <dgm:pt modelId="{C57FC684-C526-084E-899D-267C4BEFD848}" type="pres">
      <dgm:prSet presAssocID="{535F9186-0A73-224A-9E08-894391CF2688}" presName="childNode2tx" presStyleLbl="bgAcc1" presStyleIdx="3" presStyleCnt="5">
        <dgm:presLayoutVars>
          <dgm:bulletEnabled val="1"/>
        </dgm:presLayoutVars>
      </dgm:prSet>
      <dgm:spPr/>
      <dgm:t>
        <a:bodyPr/>
        <a:lstStyle/>
        <a:p>
          <a:endParaRPr lang="en-US"/>
        </a:p>
      </dgm:t>
    </dgm:pt>
    <dgm:pt modelId="{961E70B4-4CE0-EC49-99DE-1D5C9F9F9D7C}" type="pres">
      <dgm:prSet presAssocID="{535F9186-0A73-224A-9E08-894391CF2688}" presName="parentNode2" presStyleLbl="node1" presStyleIdx="3" presStyleCnt="5">
        <dgm:presLayoutVars>
          <dgm:chMax val="0"/>
          <dgm:bulletEnabled val="1"/>
        </dgm:presLayoutVars>
      </dgm:prSet>
      <dgm:spPr/>
      <dgm:t>
        <a:bodyPr/>
        <a:lstStyle/>
        <a:p>
          <a:endParaRPr lang="en-US"/>
        </a:p>
      </dgm:t>
    </dgm:pt>
    <dgm:pt modelId="{E1F525B9-4FC2-8A45-885E-506324430CE6}" type="pres">
      <dgm:prSet presAssocID="{535F9186-0A73-224A-9E08-894391CF2688}" presName="connSite2" presStyleCnt="0"/>
      <dgm:spPr/>
    </dgm:pt>
    <dgm:pt modelId="{1924B303-8A8F-D04A-9B5A-F833EB6F6268}" type="pres">
      <dgm:prSet presAssocID="{9B9D8594-1AC0-A941-BC04-F6341B2AA92A}" presName="Name18" presStyleLbl="sibTrans2D1" presStyleIdx="3" presStyleCnt="4"/>
      <dgm:spPr/>
      <dgm:t>
        <a:bodyPr/>
        <a:lstStyle/>
        <a:p>
          <a:endParaRPr lang="en-US"/>
        </a:p>
      </dgm:t>
    </dgm:pt>
    <dgm:pt modelId="{080E139D-8A22-1E4D-9EAC-669F10EF0CFC}" type="pres">
      <dgm:prSet presAssocID="{B45DD5DC-97C3-DE45-8192-C0175C7EC9DE}" presName="composite1" presStyleCnt="0"/>
      <dgm:spPr/>
    </dgm:pt>
    <dgm:pt modelId="{0FDC13F9-A5ED-7E49-A88B-BDBC1340BE81}" type="pres">
      <dgm:prSet presAssocID="{B45DD5DC-97C3-DE45-8192-C0175C7EC9DE}" presName="dummyNode1" presStyleLbl="node1" presStyleIdx="3" presStyleCnt="5"/>
      <dgm:spPr/>
    </dgm:pt>
    <dgm:pt modelId="{EC4E25C6-C3D7-4B4B-8BC5-92A960D631E0}" type="pres">
      <dgm:prSet presAssocID="{B45DD5DC-97C3-DE45-8192-C0175C7EC9DE}" presName="childNode1" presStyleLbl="bgAcc1" presStyleIdx="4" presStyleCnt="5">
        <dgm:presLayoutVars>
          <dgm:bulletEnabled val="1"/>
        </dgm:presLayoutVars>
      </dgm:prSet>
      <dgm:spPr/>
      <dgm:t>
        <a:bodyPr/>
        <a:lstStyle/>
        <a:p>
          <a:endParaRPr lang="en-US"/>
        </a:p>
      </dgm:t>
    </dgm:pt>
    <dgm:pt modelId="{54263D70-AF5F-4F48-A0C6-145BE4674821}" type="pres">
      <dgm:prSet presAssocID="{B45DD5DC-97C3-DE45-8192-C0175C7EC9DE}" presName="childNode1tx" presStyleLbl="bgAcc1" presStyleIdx="4" presStyleCnt="5">
        <dgm:presLayoutVars>
          <dgm:bulletEnabled val="1"/>
        </dgm:presLayoutVars>
      </dgm:prSet>
      <dgm:spPr/>
      <dgm:t>
        <a:bodyPr/>
        <a:lstStyle/>
        <a:p>
          <a:endParaRPr lang="en-US"/>
        </a:p>
      </dgm:t>
    </dgm:pt>
    <dgm:pt modelId="{AF6505CF-267F-3E45-B6F3-BA7036ABB4F7}" type="pres">
      <dgm:prSet presAssocID="{B45DD5DC-97C3-DE45-8192-C0175C7EC9DE}" presName="parentNode1" presStyleLbl="node1" presStyleIdx="4" presStyleCnt="5">
        <dgm:presLayoutVars>
          <dgm:chMax val="1"/>
          <dgm:bulletEnabled val="1"/>
        </dgm:presLayoutVars>
      </dgm:prSet>
      <dgm:spPr/>
      <dgm:t>
        <a:bodyPr/>
        <a:lstStyle/>
        <a:p>
          <a:endParaRPr lang="en-US"/>
        </a:p>
      </dgm:t>
    </dgm:pt>
    <dgm:pt modelId="{D83900E5-6697-DA46-8463-122A3A134EC6}" type="pres">
      <dgm:prSet presAssocID="{B45DD5DC-97C3-DE45-8192-C0175C7EC9DE}" presName="connSite1" presStyleCnt="0"/>
      <dgm:spPr/>
    </dgm:pt>
  </dgm:ptLst>
  <dgm:cxnLst>
    <dgm:cxn modelId="{5E29F79F-43B3-2640-9BA4-0D71FC91E075}" type="presOf" srcId="{EA87CD57-43E8-0341-96FD-23C910507FA5}" destId="{D8D23966-ECBC-C144-B897-AFC029FA32FB}" srcOrd="0" destOrd="0" presId="urn:microsoft.com/office/officeart/2005/8/layout/hProcess4"/>
    <dgm:cxn modelId="{50E9A93C-791C-0046-AAC2-3AF857511C1F}" type="presOf" srcId="{BCDA1AE1-49F2-9645-B559-D762075BE286}" destId="{5E1494A8-77FB-CC45-AD26-121A0E33EB57}" srcOrd="0" destOrd="0" presId="urn:microsoft.com/office/officeart/2005/8/layout/hProcess4"/>
    <dgm:cxn modelId="{ADAC3E03-1BD3-264C-9F76-A29806C17D6F}" type="presOf" srcId="{5409A5A3-5DD3-8746-8672-D50EA6887A73}" destId="{C34A02AC-E43B-E64A-98B7-D7F0F68A5B18}" srcOrd="0" destOrd="0" presId="urn:microsoft.com/office/officeart/2005/8/layout/hProcess4"/>
    <dgm:cxn modelId="{E2A5575A-D990-F94A-8E48-F19A828EDF5E}" srcId="{535F9186-0A73-224A-9E08-894391CF2688}" destId="{A3DD7E1A-4F9D-244D-9477-D5698FCE48AC}" srcOrd="2" destOrd="0" parTransId="{88A45758-84E3-624A-BF77-EA99BB7979D2}" sibTransId="{6043A6AC-5913-DE47-A78A-66FECF48A897}"/>
    <dgm:cxn modelId="{8D64F957-CECE-0B43-8CA4-90402E055F4C}" type="presOf" srcId="{86EF93F1-022E-7B4B-991F-7530BF2240D4}" destId="{EC4E25C6-C3D7-4B4B-8BC5-92A960D631E0}" srcOrd="0" destOrd="0" presId="urn:microsoft.com/office/officeart/2005/8/layout/hProcess4"/>
    <dgm:cxn modelId="{8B33997A-40CF-8341-89B6-93B622F639D0}" type="presOf" srcId="{F66F3F0A-1C15-E74A-9ED8-1C7F6C51F1E3}" destId="{6449CC79-290B-2C4C-8CA9-111520A902CC}" srcOrd="0" destOrd="0" presId="urn:microsoft.com/office/officeart/2005/8/layout/hProcess4"/>
    <dgm:cxn modelId="{694D70AB-7169-8C4B-BC65-2195EC292A5B}" srcId="{F66F3F0A-1C15-E74A-9ED8-1C7F6C51F1E3}" destId="{535F9186-0A73-224A-9E08-894391CF2688}" srcOrd="3" destOrd="0" parTransId="{D02C344E-08DE-544A-AA08-F134DDCC9689}" sibTransId="{9B9D8594-1AC0-A941-BC04-F6341B2AA92A}"/>
    <dgm:cxn modelId="{0E4CA83C-9B57-0849-8784-9CA3F5B7AC16}" srcId="{917E6340-46BF-1E45-9002-201961B64CBB}" destId="{EA87CD57-43E8-0341-96FD-23C910507FA5}" srcOrd="0" destOrd="0" parTransId="{A05807B6-0996-5543-A646-4ECB7FE0C10C}" sibTransId="{ACB5E8BE-BA06-D04E-A4C0-FDD88705C2CE}"/>
    <dgm:cxn modelId="{E5294DCA-164C-C544-978B-5D987B967D90}" type="presOf" srcId="{C5A00D9B-3725-D94F-B611-6B9AF6E0BB02}" destId="{47CEDDBD-3194-F144-AFBD-D134CE2FFD46}" srcOrd="1" destOrd="0" presId="urn:microsoft.com/office/officeart/2005/8/layout/hProcess4"/>
    <dgm:cxn modelId="{4CF796DB-C99E-C247-898D-A349C287A4E8}" type="presOf" srcId="{E02D5681-4994-3548-B3D8-776AF78B5CC7}" destId="{D6870E45-591C-7C42-BE64-B49D1CBE90D5}" srcOrd="0" destOrd="1" presId="urn:microsoft.com/office/officeart/2005/8/layout/hProcess4"/>
    <dgm:cxn modelId="{56783913-8DBE-684E-8856-DE724D4EFF6B}" srcId="{F66F3F0A-1C15-E74A-9ED8-1C7F6C51F1E3}" destId="{B62CC6D2-B98E-B54F-BB66-3C8F5723C55B}" srcOrd="0" destOrd="0" parTransId="{14EE423B-2BB3-C246-89D8-AEA896771908}" sibTransId="{5409A5A3-5DD3-8746-8672-D50EA6887A73}"/>
    <dgm:cxn modelId="{AA9F253B-38F7-B44B-AC96-5980DD282C48}" type="presOf" srcId="{A3DD7E1A-4F9D-244D-9477-D5698FCE48AC}" destId="{C57FC684-C526-084E-899D-267C4BEFD848}" srcOrd="1" destOrd="2" presId="urn:microsoft.com/office/officeart/2005/8/layout/hProcess4"/>
    <dgm:cxn modelId="{1CFB8753-3901-4540-B208-CC1C8455F401}" type="presOf" srcId="{46D65EC8-C049-5245-BC0C-ECC852BD9DAE}" destId="{28D77D5E-313D-6148-8C77-DA201CE1F97F}" srcOrd="0" destOrd="0" presId="urn:microsoft.com/office/officeart/2005/8/layout/hProcess4"/>
    <dgm:cxn modelId="{31B883F4-CD6B-7945-9CE3-0B8D08643943}" type="presOf" srcId="{30D9E0D1-F84B-2748-B993-45B6E0C8DEBE}" destId="{72B1E077-D407-C541-BDB1-161CC6814A02}" srcOrd="1" destOrd="2" presId="urn:microsoft.com/office/officeart/2005/8/layout/hProcess4"/>
    <dgm:cxn modelId="{4A146820-A7F5-5E4B-B344-9C557964E376}" type="presOf" srcId="{87855923-C0D4-0843-B2EC-5E0354532E5B}" destId="{C57FC684-C526-084E-899D-267C4BEFD848}" srcOrd="1" destOrd="0" presId="urn:microsoft.com/office/officeart/2005/8/layout/hProcess4"/>
    <dgm:cxn modelId="{656DF5B0-0716-5240-ACDB-16264207E00D}" type="presOf" srcId="{441601E6-9487-F246-801B-9FC1FBED9211}" destId="{AF52B1F5-AB63-0D48-B810-E413F876CDB0}" srcOrd="0" destOrd="0" presId="urn:microsoft.com/office/officeart/2005/8/layout/hProcess4"/>
    <dgm:cxn modelId="{D2613003-AF43-9949-A484-B82C78F1382D}" srcId="{B45DD5DC-97C3-DE45-8192-C0175C7EC9DE}" destId="{86EF93F1-022E-7B4B-991F-7530BF2240D4}" srcOrd="0" destOrd="0" parTransId="{92C779C5-3AE7-F549-9B26-A9C463EC83BB}" sibTransId="{F0F5B36E-8DD1-9A47-AFDE-CCD638AEEF2A}"/>
    <dgm:cxn modelId="{503FCB14-92CF-BE40-B3D2-B825EC537CA2}" type="presOf" srcId="{E02D5681-4994-3548-B3D8-776AF78B5CC7}" destId="{47CEDDBD-3194-F144-AFBD-D134CE2FFD46}" srcOrd="1" destOrd="1" presId="urn:microsoft.com/office/officeart/2005/8/layout/hProcess4"/>
    <dgm:cxn modelId="{F3A8B769-D6B4-9C4F-9955-86E14AF4498E}" type="presOf" srcId="{978AA52E-65EC-5445-9E18-7182015C9F91}" destId="{5E1494A8-77FB-CC45-AD26-121A0E33EB57}" srcOrd="0" destOrd="1" presId="urn:microsoft.com/office/officeart/2005/8/layout/hProcess4"/>
    <dgm:cxn modelId="{9198FC6E-E4E9-ED4E-85BB-1000191B6ABC}" type="presOf" srcId="{6B68D9CD-30FF-8C49-A561-FBBFA0A950CC}" destId="{72B1E077-D407-C541-BDB1-161CC6814A02}" srcOrd="1" destOrd="1" presId="urn:microsoft.com/office/officeart/2005/8/layout/hProcess4"/>
    <dgm:cxn modelId="{3DC3663B-771C-A74C-A023-D33187DE3059}" srcId="{F66F3F0A-1C15-E74A-9ED8-1C7F6C51F1E3}" destId="{46D65EC8-C049-5245-BC0C-ECC852BD9DAE}" srcOrd="2" destOrd="0" parTransId="{FE2E17B8-BDCF-7344-9B46-21303F5F8105}" sibTransId="{CF5F0FE4-82A1-CA4D-8514-5B0E2643CE7D}"/>
    <dgm:cxn modelId="{EEC167FC-10D2-994D-BF97-9F2C108C1A64}" srcId="{46D65EC8-C049-5245-BC0C-ECC852BD9DAE}" destId="{C5A00D9B-3725-D94F-B611-6B9AF6E0BB02}" srcOrd="0" destOrd="0" parTransId="{91F594D6-C895-1A4A-998C-AB74C44BF50E}" sibTransId="{3DE7A93F-EF0A-974F-9280-A406C4F150F4}"/>
    <dgm:cxn modelId="{018EEBBF-5C49-D546-AC40-CDD1508A40D8}" type="presOf" srcId="{A3DD7E1A-4F9D-244D-9477-D5698FCE48AC}" destId="{B0DDEC13-ACE4-4742-AF15-9777191C54CE}" srcOrd="0" destOrd="2" presId="urn:microsoft.com/office/officeart/2005/8/layout/hProcess4"/>
    <dgm:cxn modelId="{46D5DD2B-A93F-6346-B1DF-2C99DD6401C0}" type="presOf" srcId="{B62CC6D2-B98E-B54F-BB66-3C8F5723C55B}" destId="{76846BB1-C877-DA42-B78C-85598899D6F0}" srcOrd="0" destOrd="0" presId="urn:microsoft.com/office/officeart/2005/8/layout/hProcess4"/>
    <dgm:cxn modelId="{880DFEA2-E78C-CC47-8774-0265C4F6E2E5}" srcId="{917E6340-46BF-1E45-9002-201961B64CBB}" destId="{30D9E0D1-F84B-2748-B993-45B6E0C8DEBE}" srcOrd="2" destOrd="0" parTransId="{A68E7683-8BA0-6F49-B61E-884B759A0165}" sibTransId="{EB584BFB-E40D-6941-B545-613DBBF150FB}"/>
    <dgm:cxn modelId="{68C385BB-DBF1-9544-8629-F02B71696EEF}" type="presOf" srcId="{30D9E0D1-F84B-2748-B993-45B6E0C8DEBE}" destId="{D8D23966-ECBC-C144-B897-AFC029FA32FB}" srcOrd="0" destOrd="2" presId="urn:microsoft.com/office/officeart/2005/8/layout/hProcess4"/>
    <dgm:cxn modelId="{4FFDE224-884D-3743-AA2C-90AE90919FA9}" type="presOf" srcId="{BCDA1AE1-49F2-9645-B559-D762075BE286}" destId="{21272368-4EBF-7B4A-9965-9A6EF6E6DE86}" srcOrd="1" destOrd="0" presId="urn:microsoft.com/office/officeart/2005/8/layout/hProcess4"/>
    <dgm:cxn modelId="{0DA9E7FB-F9CE-ED48-9F1B-5A30021F0186}" srcId="{535F9186-0A73-224A-9E08-894391CF2688}" destId="{D3F7C9C7-B429-054B-B179-CC8D65D7586F}" srcOrd="1" destOrd="0" parTransId="{E62D6395-193D-E347-A911-C9C08BE509FE}" sibTransId="{8384B803-6F5F-C445-B47A-B9F6355683AF}"/>
    <dgm:cxn modelId="{B7BD5CF5-0E98-694B-96A9-EF02E0B9FA63}" type="presOf" srcId="{C5A00D9B-3725-D94F-B611-6B9AF6E0BB02}" destId="{D6870E45-591C-7C42-BE64-B49D1CBE90D5}" srcOrd="0" destOrd="0" presId="urn:microsoft.com/office/officeart/2005/8/layout/hProcess4"/>
    <dgm:cxn modelId="{1F55FD7E-3EAD-1242-936C-DC43AEC2996A}" type="presOf" srcId="{86EF93F1-022E-7B4B-991F-7530BF2240D4}" destId="{54263D70-AF5F-4F48-A0C6-145BE4674821}" srcOrd="1" destOrd="0" presId="urn:microsoft.com/office/officeart/2005/8/layout/hProcess4"/>
    <dgm:cxn modelId="{9B254912-0C87-D74A-9D9B-AB075D700CD9}" type="presOf" srcId="{535F9186-0A73-224A-9E08-894391CF2688}" destId="{961E70B4-4CE0-EC49-99DE-1D5C9F9F9D7C}" srcOrd="0" destOrd="0" presId="urn:microsoft.com/office/officeart/2005/8/layout/hProcess4"/>
    <dgm:cxn modelId="{7C7EC49C-3371-1A45-ACE6-332F518CE82A}" srcId="{F66F3F0A-1C15-E74A-9ED8-1C7F6C51F1E3}" destId="{B45DD5DC-97C3-DE45-8192-C0175C7EC9DE}" srcOrd="4" destOrd="0" parTransId="{BD26DE9C-68B0-C140-86A2-E66982C56161}" sibTransId="{3F018087-99EC-0E44-90C1-F60D3D775776}"/>
    <dgm:cxn modelId="{339349A7-C7BB-C24E-B6EC-D5FB19520A51}" type="presOf" srcId="{D3F7C9C7-B429-054B-B179-CC8D65D7586F}" destId="{B0DDEC13-ACE4-4742-AF15-9777191C54CE}" srcOrd="0" destOrd="1" presId="urn:microsoft.com/office/officeart/2005/8/layout/hProcess4"/>
    <dgm:cxn modelId="{63C4D2EF-290C-2E45-AD64-7BDE3D682C62}" type="presOf" srcId="{6B68D9CD-30FF-8C49-A561-FBBFA0A950CC}" destId="{D8D23966-ECBC-C144-B897-AFC029FA32FB}" srcOrd="0" destOrd="1" presId="urn:microsoft.com/office/officeart/2005/8/layout/hProcess4"/>
    <dgm:cxn modelId="{08BB3BF7-64C9-C94F-AD69-30B8A7EE493A}" srcId="{B62CC6D2-B98E-B54F-BB66-3C8F5723C55B}" destId="{978AA52E-65EC-5445-9E18-7182015C9F91}" srcOrd="1" destOrd="0" parTransId="{DEF34DCC-58A1-BC4D-83E5-163269963C25}" sibTransId="{363D5EFC-619E-4443-891A-388B146A040A}"/>
    <dgm:cxn modelId="{B04BF90D-30EC-B24C-B099-88B044FD1714}" type="presOf" srcId="{CF5F0FE4-82A1-CA4D-8514-5B0E2643CE7D}" destId="{4CAF90A0-856A-FD40-B080-658D7F5A9A85}" srcOrd="0" destOrd="0" presId="urn:microsoft.com/office/officeart/2005/8/layout/hProcess4"/>
    <dgm:cxn modelId="{0A43E50F-7FCE-0248-8E58-6D8326F900E1}" srcId="{917E6340-46BF-1E45-9002-201961B64CBB}" destId="{6B68D9CD-30FF-8C49-A561-FBBFA0A950CC}" srcOrd="1" destOrd="0" parTransId="{B87B1815-B5F1-3E4A-8C76-3C0A208EFBE9}" sibTransId="{1EAC15F9-43B2-0B4B-A6B6-431364C51F7F}"/>
    <dgm:cxn modelId="{888CC885-ED6C-1C47-B2C1-0915D343A14B}" type="presOf" srcId="{EA87CD57-43E8-0341-96FD-23C910507FA5}" destId="{72B1E077-D407-C541-BDB1-161CC6814A02}" srcOrd="1" destOrd="0" presId="urn:microsoft.com/office/officeart/2005/8/layout/hProcess4"/>
    <dgm:cxn modelId="{EA804C9D-A259-8549-9A18-34F3EA1A06DE}" type="presOf" srcId="{917E6340-46BF-1E45-9002-201961B64CBB}" destId="{0A1C6453-319F-7146-9DCF-C8845C38D472}" srcOrd="0" destOrd="0" presId="urn:microsoft.com/office/officeart/2005/8/layout/hProcess4"/>
    <dgm:cxn modelId="{C4097EFF-32CB-854B-BA49-0010E282E6AC}" srcId="{535F9186-0A73-224A-9E08-894391CF2688}" destId="{87855923-C0D4-0843-B2EC-5E0354532E5B}" srcOrd="0" destOrd="0" parTransId="{5F8A9B25-DFA1-BC4D-AB93-12C44412F7FC}" sibTransId="{D115F8F2-F3CB-0344-9A89-AFAF96B2B4E6}"/>
    <dgm:cxn modelId="{BBDF38A7-B17B-C740-A868-4D36C654278B}" type="presOf" srcId="{9B9D8594-1AC0-A941-BC04-F6341B2AA92A}" destId="{1924B303-8A8F-D04A-9B5A-F833EB6F6268}" srcOrd="0" destOrd="0" presId="urn:microsoft.com/office/officeart/2005/8/layout/hProcess4"/>
    <dgm:cxn modelId="{2DEADE9D-9933-BB41-8E52-88FA542F0A7D}" srcId="{B62CC6D2-B98E-B54F-BB66-3C8F5723C55B}" destId="{BCDA1AE1-49F2-9645-B559-D762075BE286}" srcOrd="0" destOrd="0" parTransId="{F981F46B-F597-7645-B684-FF2FB09797CF}" sibTransId="{37CDFB0D-CD42-194F-9B67-EDC765CFB57B}"/>
    <dgm:cxn modelId="{56D67C57-124D-A440-8557-9B7621344E4F}" type="presOf" srcId="{87855923-C0D4-0843-B2EC-5E0354532E5B}" destId="{B0DDEC13-ACE4-4742-AF15-9777191C54CE}" srcOrd="0" destOrd="0" presId="urn:microsoft.com/office/officeart/2005/8/layout/hProcess4"/>
    <dgm:cxn modelId="{BC86E0A1-7C94-184A-9F73-452AD6AF685D}" srcId="{46D65EC8-C049-5245-BC0C-ECC852BD9DAE}" destId="{E02D5681-4994-3548-B3D8-776AF78B5CC7}" srcOrd="1" destOrd="0" parTransId="{E3E599F8-D8BB-144B-842E-A096D17A86C3}" sibTransId="{CC01BA9D-2E58-0C4D-8BBD-74D9E35DE847}"/>
    <dgm:cxn modelId="{4D358C36-F04A-D147-BDF7-310E1D167D56}" srcId="{F66F3F0A-1C15-E74A-9ED8-1C7F6C51F1E3}" destId="{917E6340-46BF-1E45-9002-201961B64CBB}" srcOrd="1" destOrd="0" parTransId="{F1C96B15-72C8-5944-803D-D5C6515F3F6A}" sibTransId="{441601E6-9487-F246-801B-9FC1FBED9211}"/>
    <dgm:cxn modelId="{A577CF6B-BCA2-AB42-893F-158A7027A818}" type="presOf" srcId="{B45DD5DC-97C3-DE45-8192-C0175C7EC9DE}" destId="{AF6505CF-267F-3E45-B6F3-BA7036ABB4F7}" srcOrd="0" destOrd="0" presId="urn:microsoft.com/office/officeart/2005/8/layout/hProcess4"/>
    <dgm:cxn modelId="{5FB52B70-6D2F-B14A-A8A6-FA8074E735CD}" type="presOf" srcId="{978AA52E-65EC-5445-9E18-7182015C9F91}" destId="{21272368-4EBF-7B4A-9965-9A6EF6E6DE86}" srcOrd="1" destOrd="1" presId="urn:microsoft.com/office/officeart/2005/8/layout/hProcess4"/>
    <dgm:cxn modelId="{5177E4FB-3B4B-BA49-8710-6023262F372C}" type="presOf" srcId="{D3F7C9C7-B429-054B-B179-CC8D65D7586F}" destId="{C57FC684-C526-084E-899D-267C4BEFD848}" srcOrd="1" destOrd="1" presId="urn:microsoft.com/office/officeart/2005/8/layout/hProcess4"/>
    <dgm:cxn modelId="{AA11D1E3-29EA-D44A-BA7F-E2DC7289D297}" type="presParOf" srcId="{6449CC79-290B-2C4C-8CA9-111520A902CC}" destId="{621CF70D-0449-C146-98C2-8438753DD60E}" srcOrd="0" destOrd="0" presId="urn:microsoft.com/office/officeart/2005/8/layout/hProcess4"/>
    <dgm:cxn modelId="{03B13037-75EC-4A40-A2B2-A54396FDCD6E}" type="presParOf" srcId="{6449CC79-290B-2C4C-8CA9-111520A902CC}" destId="{C9061972-420F-F645-B6FA-E3EF5FD0FD28}" srcOrd="1" destOrd="0" presId="urn:microsoft.com/office/officeart/2005/8/layout/hProcess4"/>
    <dgm:cxn modelId="{15CDD26C-DDB9-E842-A827-A86996A24E67}" type="presParOf" srcId="{6449CC79-290B-2C4C-8CA9-111520A902CC}" destId="{56B69327-2698-7043-9660-10512895DAC9}" srcOrd="2" destOrd="0" presId="urn:microsoft.com/office/officeart/2005/8/layout/hProcess4"/>
    <dgm:cxn modelId="{A6568867-4A33-BC4B-A745-11864C22FA0D}" type="presParOf" srcId="{56B69327-2698-7043-9660-10512895DAC9}" destId="{1EA13405-CC13-CC4E-9C2D-3CF3E5B9EDAF}" srcOrd="0" destOrd="0" presId="urn:microsoft.com/office/officeart/2005/8/layout/hProcess4"/>
    <dgm:cxn modelId="{BC44E9D2-4784-A140-9159-4DE00123ED63}" type="presParOf" srcId="{1EA13405-CC13-CC4E-9C2D-3CF3E5B9EDAF}" destId="{E1C2033E-F292-8B44-AC82-901E0AF85150}" srcOrd="0" destOrd="0" presId="urn:microsoft.com/office/officeart/2005/8/layout/hProcess4"/>
    <dgm:cxn modelId="{F8A7348C-B95A-EA4B-ACC3-CB881599AF82}" type="presParOf" srcId="{1EA13405-CC13-CC4E-9C2D-3CF3E5B9EDAF}" destId="{5E1494A8-77FB-CC45-AD26-121A0E33EB57}" srcOrd="1" destOrd="0" presId="urn:microsoft.com/office/officeart/2005/8/layout/hProcess4"/>
    <dgm:cxn modelId="{0C558311-46FD-E740-AE59-B691A316266F}" type="presParOf" srcId="{1EA13405-CC13-CC4E-9C2D-3CF3E5B9EDAF}" destId="{21272368-4EBF-7B4A-9965-9A6EF6E6DE86}" srcOrd="2" destOrd="0" presId="urn:microsoft.com/office/officeart/2005/8/layout/hProcess4"/>
    <dgm:cxn modelId="{D5F67B3C-6E15-AC41-ADA0-9F6CEAF7A888}" type="presParOf" srcId="{1EA13405-CC13-CC4E-9C2D-3CF3E5B9EDAF}" destId="{76846BB1-C877-DA42-B78C-85598899D6F0}" srcOrd="3" destOrd="0" presId="urn:microsoft.com/office/officeart/2005/8/layout/hProcess4"/>
    <dgm:cxn modelId="{00E5615F-E155-4247-A344-B0EEFFA4E741}" type="presParOf" srcId="{1EA13405-CC13-CC4E-9C2D-3CF3E5B9EDAF}" destId="{466D5B83-7867-4D4F-89F2-ADF34CF8CF8A}" srcOrd="4" destOrd="0" presId="urn:microsoft.com/office/officeart/2005/8/layout/hProcess4"/>
    <dgm:cxn modelId="{A49ECE31-77A8-1141-A368-4AF1D39F7429}" type="presParOf" srcId="{56B69327-2698-7043-9660-10512895DAC9}" destId="{C34A02AC-E43B-E64A-98B7-D7F0F68A5B18}" srcOrd="1" destOrd="0" presId="urn:microsoft.com/office/officeart/2005/8/layout/hProcess4"/>
    <dgm:cxn modelId="{C7E649A4-3793-3748-9804-04E3B89BF717}" type="presParOf" srcId="{56B69327-2698-7043-9660-10512895DAC9}" destId="{4382188E-1D61-BC49-A95C-627B7AE22B9F}" srcOrd="2" destOrd="0" presId="urn:microsoft.com/office/officeart/2005/8/layout/hProcess4"/>
    <dgm:cxn modelId="{102860FA-92AC-5943-B146-4DA89EE8EFF7}" type="presParOf" srcId="{4382188E-1D61-BC49-A95C-627B7AE22B9F}" destId="{4DEEA819-3646-7D46-8D06-B0B1386370BD}" srcOrd="0" destOrd="0" presId="urn:microsoft.com/office/officeart/2005/8/layout/hProcess4"/>
    <dgm:cxn modelId="{F86CB6AF-07CA-634A-8028-7F200B253D3F}" type="presParOf" srcId="{4382188E-1D61-BC49-A95C-627B7AE22B9F}" destId="{D8D23966-ECBC-C144-B897-AFC029FA32FB}" srcOrd="1" destOrd="0" presId="urn:microsoft.com/office/officeart/2005/8/layout/hProcess4"/>
    <dgm:cxn modelId="{B45A2CCC-8AF0-CD41-97CA-D0A309F9F55A}" type="presParOf" srcId="{4382188E-1D61-BC49-A95C-627B7AE22B9F}" destId="{72B1E077-D407-C541-BDB1-161CC6814A02}" srcOrd="2" destOrd="0" presId="urn:microsoft.com/office/officeart/2005/8/layout/hProcess4"/>
    <dgm:cxn modelId="{B0033958-E41A-3544-BD90-AF9E5128DBBB}" type="presParOf" srcId="{4382188E-1D61-BC49-A95C-627B7AE22B9F}" destId="{0A1C6453-319F-7146-9DCF-C8845C38D472}" srcOrd="3" destOrd="0" presId="urn:microsoft.com/office/officeart/2005/8/layout/hProcess4"/>
    <dgm:cxn modelId="{ECC71B33-F1CC-B946-B0F5-8B1FCF0965A9}" type="presParOf" srcId="{4382188E-1D61-BC49-A95C-627B7AE22B9F}" destId="{1F522595-7CBE-0847-9237-C7EECEB0A9BB}" srcOrd="4" destOrd="0" presId="urn:microsoft.com/office/officeart/2005/8/layout/hProcess4"/>
    <dgm:cxn modelId="{E1BA6AF7-5E0D-0643-B97C-A26EAA5B58E5}" type="presParOf" srcId="{56B69327-2698-7043-9660-10512895DAC9}" destId="{AF52B1F5-AB63-0D48-B810-E413F876CDB0}" srcOrd="3" destOrd="0" presId="urn:microsoft.com/office/officeart/2005/8/layout/hProcess4"/>
    <dgm:cxn modelId="{A21AC413-1F3F-0543-9D02-28D32F36B960}" type="presParOf" srcId="{56B69327-2698-7043-9660-10512895DAC9}" destId="{519B717C-C74D-5E43-9FF3-2E8786A6F2E2}" srcOrd="4" destOrd="0" presId="urn:microsoft.com/office/officeart/2005/8/layout/hProcess4"/>
    <dgm:cxn modelId="{62798F72-7D68-944E-A7FB-8C2814B255DD}" type="presParOf" srcId="{519B717C-C74D-5E43-9FF3-2E8786A6F2E2}" destId="{E4436B1C-D5F5-EA43-927E-76616B4BF01F}" srcOrd="0" destOrd="0" presId="urn:microsoft.com/office/officeart/2005/8/layout/hProcess4"/>
    <dgm:cxn modelId="{EDC9E0B7-BC12-CE43-9681-6FAA431B88BD}" type="presParOf" srcId="{519B717C-C74D-5E43-9FF3-2E8786A6F2E2}" destId="{D6870E45-591C-7C42-BE64-B49D1CBE90D5}" srcOrd="1" destOrd="0" presId="urn:microsoft.com/office/officeart/2005/8/layout/hProcess4"/>
    <dgm:cxn modelId="{761DBD49-143E-6942-A07C-D50BC383107D}" type="presParOf" srcId="{519B717C-C74D-5E43-9FF3-2E8786A6F2E2}" destId="{47CEDDBD-3194-F144-AFBD-D134CE2FFD46}" srcOrd="2" destOrd="0" presId="urn:microsoft.com/office/officeart/2005/8/layout/hProcess4"/>
    <dgm:cxn modelId="{75EEEB7F-F230-1943-AD59-08525D709CE3}" type="presParOf" srcId="{519B717C-C74D-5E43-9FF3-2E8786A6F2E2}" destId="{28D77D5E-313D-6148-8C77-DA201CE1F97F}" srcOrd="3" destOrd="0" presId="urn:microsoft.com/office/officeart/2005/8/layout/hProcess4"/>
    <dgm:cxn modelId="{53AD6489-5EE1-E947-9930-4DC2925C59D4}" type="presParOf" srcId="{519B717C-C74D-5E43-9FF3-2E8786A6F2E2}" destId="{517150F2-2B2D-174C-8C53-626590B08EF1}" srcOrd="4" destOrd="0" presId="urn:microsoft.com/office/officeart/2005/8/layout/hProcess4"/>
    <dgm:cxn modelId="{3B4225BE-96CA-1F45-9CEE-778345E2D6BB}" type="presParOf" srcId="{56B69327-2698-7043-9660-10512895DAC9}" destId="{4CAF90A0-856A-FD40-B080-658D7F5A9A85}" srcOrd="5" destOrd="0" presId="urn:microsoft.com/office/officeart/2005/8/layout/hProcess4"/>
    <dgm:cxn modelId="{6A033858-6DBB-524A-BE5A-2D7A9069C5D6}" type="presParOf" srcId="{56B69327-2698-7043-9660-10512895DAC9}" destId="{89C609CB-DB52-9140-9A83-E83B0C63256E}" srcOrd="6" destOrd="0" presId="urn:microsoft.com/office/officeart/2005/8/layout/hProcess4"/>
    <dgm:cxn modelId="{55ED3552-70A9-BE4B-A1F9-0CB0DAE25130}" type="presParOf" srcId="{89C609CB-DB52-9140-9A83-E83B0C63256E}" destId="{DA87C07A-8414-4B40-B693-21907C362F41}" srcOrd="0" destOrd="0" presId="urn:microsoft.com/office/officeart/2005/8/layout/hProcess4"/>
    <dgm:cxn modelId="{C8EAEAE4-D6D8-824E-AE1D-09B48224B2FC}" type="presParOf" srcId="{89C609CB-DB52-9140-9A83-E83B0C63256E}" destId="{B0DDEC13-ACE4-4742-AF15-9777191C54CE}" srcOrd="1" destOrd="0" presId="urn:microsoft.com/office/officeart/2005/8/layout/hProcess4"/>
    <dgm:cxn modelId="{CB8CA3BB-8C43-844E-BC53-3C66EBE0B44B}" type="presParOf" srcId="{89C609CB-DB52-9140-9A83-E83B0C63256E}" destId="{C57FC684-C526-084E-899D-267C4BEFD848}" srcOrd="2" destOrd="0" presId="urn:microsoft.com/office/officeart/2005/8/layout/hProcess4"/>
    <dgm:cxn modelId="{386B32E6-F73C-0149-A8D1-6F30F4383C60}" type="presParOf" srcId="{89C609CB-DB52-9140-9A83-E83B0C63256E}" destId="{961E70B4-4CE0-EC49-99DE-1D5C9F9F9D7C}" srcOrd="3" destOrd="0" presId="urn:microsoft.com/office/officeart/2005/8/layout/hProcess4"/>
    <dgm:cxn modelId="{6FE0D653-FA60-CE47-8309-47B72907DE5E}" type="presParOf" srcId="{89C609CB-DB52-9140-9A83-E83B0C63256E}" destId="{E1F525B9-4FC2-8A45-885E-506324430CE6}" srcOrd="4" destOrd="0" presId="urn:microsoft.com/office/officeart/2005/8/layout/hProcess4"/>
    <dgm:cxn modelId="{680CF30B-3D45-0743-91F1-6BB695A38D19}" type="presParOf" srcId="{56B69327-2698-7043-9660-10512895DAC9}" destId="{1924B303-8A8F-D04A-9B5A-F833EB6F6268}" srcOrd="7" destOrd="0" presId="urn:microsoft.com/office/officeart/2005/8/layout/hProcess4"/>
    <dgm:cxn modelId="{3AB05AF8-04DB-A944-8B22-A51137A97B4B}" type="presParOf" srcId="{56B69327-2698-7043-9660-10512895DAC9}" destId="{080E139D-8A22-1E4D-9EAC-669F10EF0CFC}" srcOrd="8" destOrd="0" presId="urn:microsoft.com/office/officeart/2005/8/layout/hProcess4"/>
    <dgm:cxn modelId="{20EC268A-4421-A349-B8D9-C6E3826BB8DD}" type="presParOf" srcId="{080E139D-8A22-1E4D-9EAC-669F10EF0CFC}" destId="{0FDC13F9-A5ED-7E49-A88B-BDBC1340BE81}" srcOrd="0" destOrd="0" presId="urn:microsoft.com/office/officeart/2005/8/layout/hProcess4"/>
    <dgm:cxn modelId="{4F59F16A-1C0A-314A-9F0A-AB7B2250560E}" type="presParOf" srcId="{080E139D-8A22-1E4D-9EAC-669F10EF0CFC}" destId="{EC4E25C6-C3D7-4B4B-8BC5-92A960D631E0}" srcOrd="1" destOrd="0" presId="urn:microsoft.com/office/officeart/2005/8/layout/hProcess4"/>
    <dgm:cxn modelId="{219C9BBC-B947-2F45-964C-A85B66BA9FBD}" type="presParOf" srcId="{080E139D-8A22-1E4D-9EAC-669F10EF0CFC}" destId="{54263D70-AF5F-4F48-A0C6-145BE4674821}" srcOrd="2" destOrd="0" presId="urn:microsoft.com/office/officeart/2005/8/layout/hProcess4"/>
    <dgm:cxn modelId="{1597574D-03DC-B243-9978-6FEFD117F798}" type="presParOf" srcId="{080E139D-8A22-1E4D-9EAC-669F10EF0CFC}" destId="{AF6505CF-267F-3E45-B6F3-BA7036ABB4F7}" srcOrd="3" destOrd="0" presId="urn:microsoft.com/office/officeart/2005/8/layout/hProcess4"/>
    <dgm:cxn modelId="{E76FECBB-82BC-6041-A926-5D550D3D8D4D}" type="presParOf" srcId="{080E139D-8A22-1E4D-9EAC-669F10EF0CFC}" destId="{D83900E5-6697-DA46-8463-122A3A134EC6}"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1494A8-77FB-CC45-AD26-121A0E33EB57}">
      <dsp:nvSpPr>
        <dsp:cNvPr id="0" name=""/>
        <dsp:cNvSpPr/>
      </dsp:nvSpPr>
      <dsp:spPr>
        <a:xfrm>
          <a:off x="6557" y="1595804"/>
          <a:ext cx="1440811" cy="11883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Is it the right question?</a:t>
          </a:r>
          <a:endParaRPr lang="en-US" sz="1100" kern="1200" dirty="0"/>
        </a:p>
        <a:p>
          <a:pPr marL="57150" lvl="1" indent="-57150" algn="l" defTabSz="488950">
            <a:lnSpc>
              <a:spcPct val="90000"/>
            </a:lnSpc>
            <a:spcBef>
              <a:spcPct val="0"/>
            </a:spcBef>
            <a:spcAft>
              <a:spcPct val="15000"/>
            </a:spcAft>
            <a:buChar char="••"/>
          </a:pPr>
          <a:r>
            <a:rPr lang="en-US" sz="1100" kern="1200" dirty="0" smtClean="0"/>
            <a:t>Is it answerable?</a:t>
          </a:r>
          <a:endParaRPr lang="en-US" sz="1100" kern="1200" dirty="0"/>
        </a:p>
      </dsp:txBody>
      <dsp:txXfrm>
        <a:off x="33905" y="1623152"/>
        <a:ext cx="1386115" cy="879021"/>
      </dsp:txXfrm>
    </dsp:sp>
    <dsp:sp modelId="{C34A02AC-E43B-E64A-98B7-D7F0F68A5B18}">
      <dsp:nvSpPr>
        <dsp:cNvPr id="0" name=""/>
        <dsp:cNvSpPr/>
      </dsp:nvSpPr>
      <dsp:spPr>
        <a:xfrm>
          <a:off x="812945" y="1866947"/>
          <a:ext cx="1606511" cy="1606511"/>
        </a:xfrm>
        <a:prstGeom prst="leftCircularArrow">
          <a:avLst>
            <a:gd name="adj1" fmla="val 3263"/>
            <a:gd name="adj2" fmla="val 402578"/>
            <a:gd name="adj3" fmla="val 2178089"/>
            <a:gd name="adj4" fmla="val 9024489"/>
            <a:gd name="adj5" fmla="val 380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6846BB1-C877-DA42-B78C-85598899D6F0}">
      <dsp:nvSpPr>
        <dsp:cNvPr id="0" name=""/>
        <dsp:cNvSpPr/>
      </dsp:nvSpPr>
      <dsp:spPr>
        <a:xfrm>
          <a:off x="326738" y="2529521"/>
          <a:ext cx="1280721" cy="509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smtClean="0"/>
            <a:t>Question</a:t>
          </a:r>
          <a:endParaRPr lang="en-US" sz="1800" kern="1200" dirty="0"/>
        </a:p>
      </dsp:txBody>
      <dsp:txXfrm>
        <a:off x="341655" y="2544438"/>
        <a:ext cx="1250887" cy="479466"/>
      </dsp:txXfrm>
    </dsp:sp>
    <dsp:sp modelId="{D8D23966-ECBC-C144-B897-AFC029FA32FB}">
      <dsp:nvSpPr>
        <dsp:cNvPr id="0" name=""/>
        <dsp:cNvSpPr/>
      </dsp:nvSpPr>
      <dsp:spPr>
        <a:xfrm>
          <a:off x="1857074" y="1595804"/>
          <a:ext cx="1440811" cy="11883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Is it the right data for the question?</a:t>
          </a:r>
          <a:endParaRPr lang="en-US" sz="1100" kern="1200" dirty="0"/>
        </a:p>
        <a:p>
          <a:pPr marL="57150" lvl="1" indent="-57150" algn="l" defTabSz="488950">
            <a:lnSpc>
              <a:spcPct val="90000"/>
            </a:lnSpc>
            <a:spcBef>
              <a:spcPct val="0"/>
            </a:spcBef>
            <a:spcAft>
              <a:spcPct val="15000"/>
            </a:spcAft>
            <a:buChar char="••"/>
          </a:pPr>
          <a:r>
            <a:rPr lang="en-US" sz="1100" kern="1200" dirty="0" smtClean="0"/>
            <a:t>How hard/easy is it to collect?</a:t>
          </a:r>
          <a:endParaRPr lang="en-US" sz="1100" kern="1200" dirty="0"/>
        </a:p>
        <a:p>
          <a:pPr marL="57150" lvl="1" indent="-57150" algn="l" defTabSz="488950">
            <a:lnSpc>
              <a:spcPct val="90000"/>
            </a:lnSpc>
            <a:spcBef>
              <a:spcPct val="0"/>
            </a:spcBef>
            <a:spcAft>
              <a:spcPct val="15000"/>
            </a:spcAft>
            <a:buChar char="••"/>
          </a:pPr>
          <a:r>
            <a:rPr lang="en-US" sz="1100" kern="1200" dirty="0" smtClean="0"/>
            <a:t>Understand the fields</a:t>
          </a:r>
          <a:endParaRPr lang="en-US" sz="1100" kern="1200" dirty="0"/>
        </a:p>
      </dsp:txBody>
      <dsp:txXfrm>
        <a:off x="1884422" y="1877802"/>
        <a:ext cx="1386115" cy="879021"/>
      </dsp:txXfrm>
    </dsp:sp>
    <dsp:sp modelId="{AF52B1F5-AB63-0D48-B810-E413F876CDB0}">
      <dsp:nvSpPr>
        <dsp:cNvPr id="0" name=""/>
        <dsp:cNvSpPr/>
      </dsp:nvSpPr>
      <dsp:spPr>
        <a:xfrm>
          <a:off x="2651455" y="859922"/>
          <a:ext cx="1790614" cy="1790614"/>
        </a:xfrm>
        <a:prstGeom prst="circularArrow">
          <a:avLst>
            <a:gd name="adj1" fmla="val 2927"/>
            <a:gd name="adj2" fmla="val 358341"/>
            <a:gd name="adj3" fmla="val 19466149"/>
            <a:gd name="adj4" fmla="val 12575511"/>
            <a:gd name="adj5" fmla="val 341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A1C6453-319F-7146-9DCF-C8845C38D472}">
      <dsp:nvSpPr>
        <dsp:cNvPr id="0" name=""/>
        <dsp:cNvSpPr/>
      </dsp:nvSpPr>
      <dsp:spPr>
        <a:xfrm>
          <a:off x="2177254" y="1341153"/>
          <a:ext cx="1280721" cy="509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Collect Data </a:t>
          </a:r>
          <a:endParaRPr lang="en-US" sz="1800" kern="1200" dirty="0"/>
        </a:p>
      </dsp:txBody>
      <dsp:txXfrm>
        <a:off x="2192171" y="1356070"/>
        <a:ext cx="1250887" cy="479466"/>
      </dsp:txXfrm>
    </dsp:sp>
    <dsp:sp modelId="{D6870E45-591C-7C42-BE64-B49D1CBE90D5}">
      <dsp:nvSpPr>
        <dsp:cNvPr id="0" name=""/>
        <dsp:cNvSpPr/>
      </dsp:nvSpPr>
      <dsp:spPr>
        <a:xfrm>
          <a:off x="3707590" y="1595804"/>
          <a:ext cx="1440811" cy="11883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What flaws exist in the data?</a:t>
          </a:r>
          <a:endParaRPr lang="en-US" sz="1100" kern="1200" dirty="0"/>
        </a:p>
        <a:p>
          <a:pPr marL="57150" lvl="1" indent="-57150" algn="l" defTabSz="488950">
            <a:lnSpc>
              <a:spcPct val="90000"/>
            </a:lnSpc>
            <a:spcBef>
              <a:spcPct val="0"/>
            </a:spcBef>
            <a:spcAft>
              <a:spcPct val="15000"/>
            </a:spcAft>
            <a:buChar char="••"/>
          </a:pPr>
          <a:r>
            <a:rPr lang="en-US" sz="1100" kern="1200" dirty="0" smtClean="0"/>
            <a:t>Check and address the four Cs</a:t>
          </a:r>
          <a:endParaRPr lang="en-US" sz="1100" kern="1200" dirty="0"/>
        </a:p>
      </dsp:txBody>
      <dsp:txXfrm>
        <a:off x="3734938" y="1623152"/>
        <a:ext cx="1386115" cy="879021"/>
      </dsp:txXfrm>
    </dsp:sp>
    <dsp:sp modelId="{4CAF90A0-856A-FD40-B080-658D7F5A9A85}">
      <dsp:nvSpPr>
        <dsp:cNvPr id="0" name=""/>
        <dsp:cNvSpPr/>
      </dsp:nvSpPr>
      <dsp:spPr>
        <a:xfrm>
          <a:off x="4513978" y="1866947"/>
          <a:ext cx="1606511" cy="1606511"/>
        </a:xfrm>
        <a:prstGeom prst="leftCircularArrow">
          <a:avLst>
            <a:gd name="adj1" fmla="val 3263"/>
            <a:gd name="adj2" fmla="val 402578"/>
            <a:gd name="adj3" fmla="val 2178089"/>
            <a:gd name="adj4" fmla="val 9024489"/>
            <a:gd name="adj5" fmla="val 380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8D77D5E-313D-6148-8C77-DA201CE1F97F}">
      <dsp:nvSpPr>
        <dsp:cNvPr id="0" name=""/>
        <dsp:cNvSpPr/>
      </dsp:nvSpPr>
      <dsp:spPr>
        <a:xfrm>
          <a:off x="4027771" y="2529521"/>
          <a:ext cx="1280721" cy="509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Clean Data</a:t>
          </a:r>
          <a:endParaRPr lang="en-US" sz="1800" kern="1200" dirty="0"/>
        </a:p>
      </dsp:txBody>
      <dsp:txXfrm>
        <a:off x="4042688" y="2544438"/>
        <a:ext cx="1250887" cy="479466"/>
      </dsp:txXfrm>
    </dsp:sp>
    <dsp:sp modelId="{B0DDEC13-ACE4-4742-AF15-9777191C54CE}">
      <dsp:nvSpPr>
        <dsp:cNvPr id="0" name=""/>
        <dsp:cNvSpPr/>
      </dsp:nvSpPr>
      <dsp:spPr>
        <a:xfrm>
          <a:off x="5558107" y="1595804"/>
          <a:ext cx="1440811" cy="11883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Transform / delete variables</a:t>
          </a:r>
          <a:endParaRPr lang="en-US" sz="1100" kern="1200" dirty="0"/>
        </a:p>
        <a:p>
          <a:pPr marL="57150" lvl="1" indent="-57150" algn="l" defTabSz="488950">
            <a:lnSpc>
              <a:spcPct val="90000"/>
            </a:lnSpc>
            <a:spcBef>
              <a:spcPct val="0"/>
            </a:spcBef>
            <a:spcAft>
              <a:spcPct val="15000"/>
            </a:spcAft>
            <a:buChar char="••"/>
          </a:pPr>
          <a:r>
            <a:rPr lang="en-US" sz="1100" kern="1200" dirty="0" smtClean="0"/>
            <a:t>Create subsets / views</a:t>
          </a:r>
          <a:endParaRPr lang="en-US" sz="1100" kern="1200" dirty="0"/>
        </a:p>
        <a:p>
          <a:pPr marL="57150" lvl="1" indent="-57150" algn="l" defTabSz="488950">
            <a:lnSpc>
              <a:spcPct val="90000"/>
            </a:lnSpc>
            <a:spcBef>
              <a:spcPct val="0"/>
            </a:spcBef>
            <a:spcAft>
              <a:spcPct val="15000"/>
            </a:spcAft>
            <a:buChar char="••"/>
          </a:pPr>
          <a:r>
            <a:rPr lang="en-US" sz="1100" kern="1200" dirty="0" smtClean="0"/>
            <a:t>Visualize</a:t>
          </a:r>
          <a:endParaRPr lang="en-US" sz="1100" kern="1200" dirty="0"/>
        </a:p>
      </dsp:txBody>
      <dsp:txXfrm>
        <a:off x="5585455" y="1877802"/>
        <a:ext cx="1386115" cy="879021"/>
      </dsp:txXfrm>
    </dsp:sp>
    <dsp:sp modelId="{1924B303-8A8F-D04A-9B5A-F833EB6F6268}">
      <dsp:nvSpPr>
        <dsp:cNvPr id="0" name=""/>
        <dsp:cNvSpPr/>
      </dsp:nvSpPr>
      <dsp:spPr>
        <a:xfrm>
          <a:off x="6352488" y="859922"/>
          <a:ext cx="1790614" cy="1790614"/>
        </a:xfrm>
        <a:prstGeom prst="circularArrow">
          <a:avLst>
            <a:gd name="adj1" fmla="val 2927"/>
            <a:gd name="adj2" fmla="val 358341"/>
            <a:gd name="adj3" fmla="val 19466149"/>
            <a:gd name="adj4" fmla="val 12575511"/>
            <a:gd name="adj5" fmla="val 3415"/>
          </a:avLst>
        </a:prstGeom>
        <a:solidFill>
          <a:srgbClr val="FFFFFF"/>
        </a:solidFill>
        <a:ln>
          <a:solidFill>
            <a:srgbClr val="FFFFFF"/>
          </a:solidFill>
        </a:ln>
        <a:effectLst/>
      </dsp:spPr>
      <dsp:style>
        <a:lnRef idx="0">
          <a:scrgbClr r="0" g="0" b="0"/>
        </a:lnRef>
        <a:fillRef idx="1">
          <a:scrgbClr r="0" g="0" b="0"/>
        </a:fillRef>
        <a:effectRef idx="0">
          <a:scrgbClr r="0" g="0" b="0"/>
        </a:effectRef>
        <a:fontRef idx="minor">
          <a:schemeClr val="lt1"/>
        </a:fontRef>
      </dsp:style>
    </dsp:sp>
    <dsp:sp modelId="{961E70B4-4CE0-EC49-99DE-1D5C9F9F9D7C}">
      <dsp:nvSpPr>
        <dsp:cNvPr id="0" name=""/>
        <dsp:cNvSpPr/>
      </dsp:nvSpPr>
      <dsp:spPr>
        <a:xfrm>
          <a:off x="5878287" y="1341153"/>
          <a:ext cx="1280721" cy="509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Explore Data</a:t>
          </a:r>
          <a:endParaRPr lang="en-US" sz="1800" kern="1200" dirty="0"/>
        </a:p>
      </dsp:txBody>
      <dsp:txXfrm>
        <a:off x="5893204" y="1356070"/>
        <a:ext cx="1250887" cy="479466"/>
      </dsp:txXfrm>
    </dsp:sp>
    <dsp:sp modelId="{EC4E25C6-C3D7-4B4B-8BC5-92A960D631E0}">
      <dsp:nvSpPr>
        <dsp:cNvPr id="0" name=""/>
        <dsp:cNvSpPr/>
      </dsp:nvSpPr>
      <dsp:spPr>
        <a:xfrm>
          <a:off x="7408623" y="1595804"/>
          <a:ext cx="1440811" cy="1188367"/>
        </a:xfrm>
        <a:prstGeom prst="roundRect">
          <a:avLst>
            <a:gd name="adj" fmla="val 10000"/>
          </a:avLst>
        </a:prstGeom>
        <a:solidFill>
          <a:srgbClr val="FFFFFF"/>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endParaRPr lang="en-US" sz="1100" kern="1200" dirty="0"/>
        </a:p>
      </dsp:txBody>
      <dsp:txXfrm>
        <a:off x="7435971" y="1623152"/>
        <a:ext cx="1386115" cy="879021"/>
      </dsp:txXfrm>
    </dsp:sp>
    <dsp:sp modelId="{AF6505CF-267F-3E45-B6F3-BA7036ABB4F7}">
      <dsp:nvSpPr>
        <dsp:cNvPr id="0" name=""/>
        <dsp:cNvSpPr/>
      </dsp:nvSpPr>
      <dsp:spPr>
        <a:xfrm>
          <a:off x="7728804" y="2529521"/>
          <a:ext cx="1280721" cy="509300"/>
        </a:xfrm>
        <a:prstGeom prst="roundRect">
          <a:avLst>
            <a:gd name="adj" fmla="val 10000"/>
          </a:avLst>
        </a:prstGeom>
        <a:solidFill>
          <a:srgbClr val="FFFFFF"/>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Use data</a:t>
          </a:r>
          <a:endParaRPr lang="en-US" sz="1800" kern="1200" dirty="0"/>
        </a:p>
      </dsp:txBody>
      <dsp:txXfrm>
        <a:off x="7743721" y="2544438"/>
        <a:ext cx="1250887" cy="47946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5/28/15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5/28/15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(1/29/15 10:06) -----</a:t>
            </a:r>
          </a:p>
          <a:p>
            <a:r>
              <a:rPr lang="en-US"/>
              <a:t>move to where it is relevant to the data analysis process instead of here.</a:t>
            </a:r>
          </a:p>
        </p:txBody>
      </p:sp>
      <p:sp>
        <p:nvSpPr>
          <p:cNvPr id="4" name="Slide Number Placeholder 3"/>
          <p:cNvSpPr>
            <a:spLocks noGrp="1"/>
          </p:cNvSpPr>
          <p:nvPr>
            <p:ph type="sldNum" sz="quarter" idx="10"/>
          </p:nvPr>
        </p:nvSpPr>
        <p:spPr/>
        <p:txBody>
          <a:bodyPr/>
          <a:lstStyle/>
          <a:p>
            <a:fld id="{FD66F34B-9C4D-8640-BB34-4C24A79C9FFB}" type="slidenum">
              <a:rPr lang="en-US" smtClean="0"/>
              <a:t>8</a:t>
            </a:fld>
            <a:endParaRPr lang="en-US"/>
          </a:p>
        </p:txBody>
      </p:sp>
    </p:spTree>
    <p:extLst>
      <p:ext uri="{BB962C8B-B14F-4D97-AF65-F5344CB8AC3E}">
        <p14:creationId xmlns:p14="http://schemas.microsoft.com/office/powerpoint/2010/main" val="5991561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Boxplots make comparison really easy … </a:t>
            </a:r>
          </a:p>
          <a:p>
            <a:r>
              <a:rPr lang="en-US" baseline="0" dirty="0" smtClean="0"/>
              <a:t>Can also show certain types of unexpected structure (e.g. variance variance)</a:t>
            </a:r>
          </a:p>
          <a:p>
            <a:r>
              <a:rPr lang="en-US" baseline="0" dirty="0" smtClean="0"/>
              <a:t>Created with ‘boxplot-</a:t>
            </a:r>
            <a:r>
              <a:rPr lang="en-US" baseline="0" dirty="0" err="1" smtClean="0"/>
              <a:t>demo.py</a:t>
            </a:r>
            <a:r>
              <a:rPr lang="en-US" baseline="0" dirty="0" smtClean="0"/>
              <a:t>’</a:t>
            </a:r>
          </a:p>
          <a:p>
            <a:endParaRPr lang="en-US" baseline="0" dirty="0" smtClean="0"/>
          </a:p>
          <a:p>
            <a:r>
              <a:rPr lang="en-US" baseline="0" dirty="0" smtClean="0"/>
              <a:t>Box is 25% </a:t>
            </a:r>
          </a:p>
          <a:p>
            <a:r>
              <a:rPr lang="en-US" baseline="0" dirty="0" smtClean="0"/>
              <a:t>Line is median</a:t>
            </a:r>
          </a:p>
          <a:p>
            <a:r>
              <a:rPr lang="en-US" baseline="0" dirty="0" smtClean="0"/>
              <a:t>Dots are outliers</a:t>
            </a:r>
          </a:p>
          <a:p>
            <a:r>
              <a:rPr lang="en-US" baseline="0" dirty="0" smtClean="0"/>
              <a:t>Xx update</a:t>
            </a:r>
          </a:p>
        </p:txBody>
      </p:sp>
      <p:sp>
        <p:nvSpPr>
          <p:cNvPr id="4" name="Slide Number Placeholder 3"/>
          <p:cNvSpPr>
            <a:spLocks noGrp="1"/>
          </p:cNvSpPr>
          <p:nvPr>
            <p:ph type="sldNum" sz="quarter" idx="10"/>
          </p:nvPr>
        </p:nvSpPr>
        <p:spPr/>
        <p:txBody>
          <a:bodyPr/>
          <a:lstStyle/>
          <a:p>
            <a:fld id="{FD66F34B-9C4D-8640-BB34-4C24A79C9FFB}" type="slidenum">
              <a:rPr lang="en-US" smtClean="0"/>
              <a:t>23</a:t>
            </a:fld>
            <a:endParaRPr lang="en-US"/>
          </a:p>
        </p:txBody>
      </p:sp>
    </p:spTree>
    <p:extLst>
      <p:ext uri="{BB962C8B-B14F-4D97-AF65-F5344CB8AC3E}">
        <p14:creationId xmlns:p14="http://schemas.microsoft.com/office/powerpoint/2010/main" val="654282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24</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25</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www.physics.csbsju.edu</a:t>
            </a:r>
            <a:r>
              <a:rPr lang="en-US" dirty="0" smtClean="0"/>
              <a:t>/stats/KS-</a:t>
            </a:r>
            <a:r>
              <a:rPr lang="en-US" dirty="0" err="1" smtClean="0"/>
              <a:t>test.html</a:t>
            </a:r>
            <a:endParaRPr lang="en-US" dirty="0" smtClean="0"/>
          </a:p>
          <a:p>
            <a:endParaRPr lang="en-US" dirty="0" smtClean="0"/>
          </a:p>
          <a:p>
            <a:r>
              <a:rPr lang="en-US" dirty="0" smtClean="0"/>
              <a:t>One of the advantages of the KS-test is that it leads to a graphical presentation of the data, which enables the user to detect normal distributions (see below). </a:t>
            </a:r>
          </a:p>
          <a:p>
            <a:r>
              <a:rPr lang="en-US" dirty="0" smtClean="0"/>
              <a:t>The KS-test is a robust test that cares only about the relative distribution of the data. </a:t>
            </a:r>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28</a:t>
            </a:fld>
            <a:endParaRPr lang="en-US"/>
          </a:p>
        </p:txBody>
      </p:sp>
    </p:spTree>
    <p:extLst>
      <p:ext uri="{BB962C8B-B14F-4D97-AF65-F5344CB8AC3E}">
        <p14:creationId xmlns:p14="http://schemas.microsoft.com/office/powerpoint/2010/main" val="42698507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Discrete values (“Probability Mass Function”) - typically values and weights</a:t>
            </a:r>
          </a:p>
          <a:p>
            <a:pPr lvl="1"/>
            <a:r>
              <a:rPr lang="en-US" dirty="0" smtClean="0"/>
              <a:t>Continues values (“Probability Density Function”) – typically a function</a:t>
            </a:r>
          </a:p>
          <a:p>
            <a:pPr marL="457200" marR="0" lvl="1" indent="0" algn="l" defTabSz="457200" rtl="0" eaLnBrk="1" fontAlgn="auto" latinLnBrk="0" hangingPunct="1">
              <a:lnSpc>
                <a:spcPct val="100000"/>
              </a:lnSpc>
              <a:spcBef>
                <a:spcPts val="0"/>
              </a:spcBef>
              <a:spcAft>
                <a:spcPts val="0"/>
              </a:spcAft>
              <a:buClrTx/>
              <a:buSzTx/>
              <a:buFontTx/>
              <a:buNone/>
              <a:tabLst/>
              <a:defRPr/>
            </a:pPr>
            <a:r>
              <a:rPr lang="en-US" dirty="0" smtClean="0"/>
              <a:t>Affects how we model the variable </a:t>
            </a:r>
          </a:p>
          <a:p>
            <a:pPr lvl="1"/>
            <a:r>
              <a:rPr lang="en-US" dirty="0" smtClean="0"/>
              <a:t>Insurance</a:t>
            </a:r>
            <a:r>
              <a:rPr lang="en-US" baseline="0" dirty="0" smtClean="0"/>
              <a:t> claims: Not independent when an epidemic hits the local population (common location affects health)</a:t>
            </a:r>
          </a:p>
          <a:p>
            <a:pPr lvl="1"/>
            <a:r>
              <a:rPr lang="en-US" baseline="0" dirty="0" smtClean="0"/>
              <a:t>Identical distributions not the same in terms of chance of being sick when one person has higher likelihood of inheriting a disease or is in a socioeconomic class more at risk for disease</a:t>
            </a:r>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29</a:t>
            </a:fld>
            <a:endParaRPr lang="en-US"/>
          </a:p>
        </p:txBody>
      </p:sp>
    </p:spTree>
    <p:extLst>
      <p:ext uri="{BB962C8B-B14F-4D97-AF65-F5344CB8AC3E}">
        <p14:creationId xmlns:p14="http://schemas.microsoft.com/office/powerpoint/2010/main" val="3238829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30</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variable might be modeled as log-normal if it can be thought of as the multiplicative product of many independent random variables each of which is positive. (This is justified by considering the central limit theorem in the log-domain.) For example, in finance, the variable could represent the compound return from a sequence of many trades (each expressed as its return + 1); or a long-term discount factor can be derived from the product of short-term discount factors. In wireless communication, the </a:t>
            </a:r>
            <a:r>
              <a:rPr lang="en-US" dirty="0" err="1" smtClean="0"/>
              <a:t>sas</a:t>
            </a:r>
            <a:r>
              <a:rPr lang="en-US" dirty="0" smtClean="0"/>
              <a:t> caused by shadowing or slow fading from random objects is often assumed to be log-normally distributed: see log-distance path loss model.</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What part of </a:t>
            </a:r>
            <a:r>
              <a:rPr lang="en-US" dirty="0" err="1" smtClean="0"/>
              <a:t>amy’s</a:t>
            </a:r>
            <a:r>
              <a:rPr lang="en-US" dirty="0" smtClean="0"/>
              <a:t> data might match a log distribution?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31</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instance, suppose someone typically gets 4 pieces of mail per day on average. There will be, however, a certain spread: sometimes a little more, sometimes a little fewer, once in a while nothing at all.[2] Given only the average rate, for a certain period of observation (pieces of mail per day, </a:t>
            </a:r>
            <a:r>
              <a:rPr lang="en-US" dirty="0" err="1" smtClean="0"/>
              <a:t>phonecalls</a:t>
            </a:r>
            <a:r>
              <a:rPr lang="en-US" dirty="0" smtClean="0"/>
              <a:t> per hour, etc.), and assuming that the process, or mix of processes, that produces the event flow is essentially random, the Poisson distribution specifies how likely it is that the count will be 3, or 5, or 10, or any other number, during one period of observation. That is, it predicts the degree of spread around a known average rate of occurrence.[2]</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smtClean="0">
                <a:solidFill>
                  <a:schemeClr val="tx1"/>
                </a:solidFill>
                <a:effectLst/>
                <a:latin typeface="+mn-lt"/>
                <a:ea typeface="+mn-ea"/>
                <a:cs typeface="+mn-cs"/>
              </a:rPr>
              <a:t>mean equals the variance </a:t>
            </a:r>
            <a:endParaRPr lang="en-US"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32</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 17. Velocity proﬁles over time using the mouse for (</a:t>
            </a:r>
            <a:r>
              <a:rPr lang="en-US" dirty="0" err="1" smtClean="0"/>
              <a:t>a,b</a:t>
            </a:r>
            <a:r>
              <a:rPr lang="en-US" dirty="0" smtClean="0"/>
              <a:t>) able-bodied participants and (</a:t>
            </a:r>
            <a:r>
              <a:rPr lang="en-US" dirty="0" err="1" smtClean="0"/>
              <a:t>c,d</a:t>
            </a:r>
            <a:r>
              <a:rPr lang="en-US" dirty="0" smtClean="0"/>
              <a:t>)</a:t>
            </a:r>
          </a:p>
          <a:p>
            <a:endParaRPr lang="en-US" dirty="0" smtClean="0"/>
          </a:p>
          <a:p>
            <a:r>
              <a:rPr lang="en-US" dirty="0" smtClean="0"/>
              <a:t>motor-impaired participants. The dot represents the click or crossing event. The graphs on the</a:t>
            </a:r>
          </a:p>
          <a:p>
            <a:endParaRPr lang="en-US" dirty="0" smtClean="0"/>
          </a:p>
          <a:p>
            <a:r>
              <a:rPr lang="en-US" dirty="0" smtClean="0"/>
              <a:t>left are for area pointing. The graphs on the right are for goal crossing.</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33</a:t>
            </a:fld>
            <a:endParaRPr lang="en-US"/>
          </a:p>
        </p:txBody>
      </p:sp>
    </p:spTree>
    <p:extLst>
      <p:ext uri="{BB962C8B-B14F-4D97-AF65-F5344CB8AC3E}">
        <p14:creationId xmlns:p14="http://schemas.microsoft.com/office/powerpoint/2010/main" val="14607039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mtClean="0"/>
              <a:t>relating distributions back </a:t>
            </a:r>
            <a:r>
              <a:rPr lang="en-US" dirty="0" smtClean="0"/>
              <a:t>to your understanding of the data</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36</a:t>
            </a:fld>
            <a:endParaRPr lang="en-US"/>
          </a:p>
        </p:txBody>
      </p:sp>
    </p:spTree>
    <p:extLst>
      <p:ext uri="{BB962C8B-B14F-4D97-AF65-F5344CB8AC3E}">
        <p14:creationId xmlns:p14="http://schemas.microsoft.com/office/powerpoint/2010/main" val="3216192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them do an</a:t>
            </a:r>
            <a:r>
              <a:rPr lang="en-US" baseline="0" dirty="0" smtClean="0"/>
              <a:t> exercise </a:t>
            </a:r>
            <a:r>
              <a:rPr lang="en-US" baseline="0" smtClean="0"/>
              <a:t>in class</a:t>
            </a:r>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11</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them do an</a:t>
            </a:r>
            <a:r>
              <a:rPr lang="en-US" baseline="0" dirty="0" smtClean="0"/>
              <a:t> exercise </a:t>
            </a:r>
            <a:r>
              <a:rPr lang="en-US" baseline="0" smtClean="0"/>
              <a:t>in class</a:t>
            </a:r>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12</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C</a:t>
            </a:r>
            <a:r>
              <a:rPr lang="en-US" dirty="0" smtClean="0"/>
              <a:t>ould represent using 10s or 100s per ‘digit’ (but what</a:t>
            </a:r>
            <a:r>
              <a:rPr lang="en-US" baseline="0" dirty="0" smtClean="0"/>
              <a:t> do we do about 2 digits in this case? Round to 0?) </a:t>
            </a:r>
          </a:p>
          <a:p>
            <a:r>
              <a:rPr lang="en-US" baseline="0" dirty="0" smtClean="0"/>
              <a:t>- Other ideas?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14</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C</a:t>
            </a:r>
            <a:r>
              <a:rPr lang="en-US" dirty="0" smtClean="0"/>
              <a:t>ould represent using 10s or 100s per ‘digit’ (but what</a:t>
            </a:r>
            <a:r>
              <a:rPr lang="en-US" baseline="0" dirty="0" smtClean="0"/>
              <a:t> do we do about 2 digits in this case? Round to 0?) </a:t>
            </a:r>
          </a:p>
          <a:p>
            <a:r>
              <a:rPr lang="en-US" baseline="0" dirty="0" smtClean="0"/>
              <a:t>- Other ideas?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C</a:t>
            </a:r>
            <a:r>
              <a:rPr lang="en-US" dirty="0" smtClean="0"/>
              <a:t>ould represent using 10s or 100s per ‘digit’ (but what</a:t>
            </a:r>
            <a:r>
              <a:rPr lang="en-US" baseline="0" dirty="0" smtClean="0"/>
              <a:t> do we do about 2 digits in this case? Round to 0?) </a:t>
            </a:r>
          </a:p>
          <a:p>
            <a:r>
              <a:rPr lang="en-US" baseline="0" dirty="0" smtClean="0"/>
              <a:t>- Other ideas?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16</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C</a:t>
            </a:r>
            <a:r>
              <a:rPr lang="en-US" dirty="0" smtClean="0"/>
              <a:t>ould represent using 10s this way too… or thousands</a:t>
            </a:r>
          </a:p>
          <a:p>
            <a:pPr marL="171450" indent="-171450">
              <a:buFontTx/>
              <a:buChar char="-"/>
            </a:pPr>
            <a:r>
              <a:rPr lang="en-US" baseline="0" dirty="0" smtClean="0"/>
              <a:t>What do we do when the range is so big?</a:t>
            </a:r>
          </a:p>
          <a:p>
            <a:pPr marL="171450" indent="-171450">
              <a:buFontTx/>
              <a:buChar char="-"/>
            </a:pPr>
            <a:r>
              <a:rPr lang="en-US" baseline="0" dirty="0" smtClean="0"/>
              <a:t>What do we do about the long tail?</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17</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C</a:t>
            </a:r>
            <a:r>
              <a:rPr lang="en-US" dirty="0" smtClean="0"/>
              <a:t>ould represent using 10s this way too… or thousands</a:t>
            </a:r>
          </a:p>
          <a:p>
            <a:pPr marL="171450" indent="-171450">
              <a:buFontTx/>
              <a:buChar char="-"/>
            </a:pPr>
            <a:r>
              <a:rPr lang="en-US" baseline="0" dirty="0" smtClean="0"/>
              <a:t>What do we do when the range is so big?</a:t>
            </a:r>
          </a:p>
          <a:p>
            <a:pPr marL="171450" indent="-171450">
              <a:buFontTx/>
              <a:buChar char="-"/>
            </a:pPr>
            <a:r>
              <a:rPr lang="en-US" baseline="0" dirty="0" smtClean="0"/>
              <a:t>What do we do about the long tail?</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18</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Can show certain types of unexpected structure (e.g. variance)</a:t>
            </a:r>
          </a:p>
          <a:p>
            <a:r>
              <a:rPr lang="en-US" baseline="0" dirty="0" smtClean="0"/>
              <a:t>You can also see which way the data sways. For example, if there are more people who eat a lot of burgers than eat a few, the median is going to be higher or the top whisker could be longer than the bottom one. </a:t>
            </a:r>
            <a:br>
              <a:rPr lang="en-US" baseline="0" dirty="0" smtClean="0"/>
            </a:br>
            <a:r>
              <a:rPr lang="en-US" baseline="0" dirty="0" smtClean="0"/>
              <a:t>Basically, it gives you a good overview of the data's distribution.</a:t>
            </a:r>
          </a:p>
          <a:p>
            <a:endParaRPr lang="en-US" baseline="0" dirty="0" smtClean="0"/>
          </a:p>
          <a:p>
            <a:r>
              <a:rPr lang="en-US" baseline="0" dirty="0" smtClean="0"/>
              <a:t>Some variation in how these are assigned…</a:t>
            </a:r>
          </a:p>
        </p:txBody>
      </p:sp>
      <p:sp>
        <p:nvSpPr>
          <p:cNvPr id="4" name="Slide Number Placeholder 3"/>
          <p:cNvSpPr>
            <a:spLocks noGrp="1"/>
          </p:cNvSpPr>
          <p:nvPr>
            <p:ph type="sldNum" sz="quarter" idx="10"/>
          </p:nvPr>
        </p:nvSpPr>
        <p:spPr/>
        <p:txBody>
          <a:bodyPr/>
          <a:lstStyle/>
          <a:p>
            <a:fld id="{FD66F34B-9C4D-8640-BB34-4C24A79C9FFB}" type="slidenum">
              <a:rPr lang="en-US" smtClean="0"/>
              <a:t>22</a:t>
            </a:fld>
            <a:endParaRPr lang="en-US"/>
          </a:p>
        </p:txBody>
      </p:sp>
    </p:spTree>
    <p:extLst>
      <p:ext uri="{BB962C8B-B14F-4D97-AF65-F5344CB8AC3E}">
        <p14:creationId xmlns:p14="http://schemas.microsoft.com/office/powerpoint/2010/main" val="654282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5/28/15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5/28/15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5/28/15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5/28/15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5/28/15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5/28/15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5/28/15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5/28/15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5/28/15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5/28/15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5/28/15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5/28/15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5/28/15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5/28/15</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5/28/15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5/28/15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5/28/15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21"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5/28/15</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1"/>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smtClean="0"/>
              <a:t>Visualizing </a:t>
            </a:r>
            <a:r>
              <a:rPr lang="en-US" smtClean="0"/>
              <a:t>and Exploring</a:t>
            </a:r>
            <a:endParaRPr lang="en-US" dirty="0"/>
          </a:p>
        </p:txBody>
      </p:sp>
      <p:sp>
        <p:nvSpPr>
          <p:cNvPr id="4" name="Text Placeholder 3"/>
          <p:cNvSpPr>
            <a:spLocks noGrp="1"/>
          </p:cNvSpPr>
          <p:nvPr>
            <p:ph type="body" sz="quarter" idx="10"/>
          </p:nvPr>
        </p:nvSpPr>
        <p:spPr/>
        <p:txBody>
          <a:bodyPr/>
          <a:lstStyle/>
          <a:p>
            <a:r>
              <a:rPr lang="en-US" dirty="0"/>
              <a:t>© </a:t>
            </a:r>
            <a:r>
              <a:rPr lang="en-US" dirty="0" smtClean="0"/>
              <a:t>Jennifer </a:t>
            </a:r>
            <a:r>
              <a:rPr lang="en-US" dirty="0"/>
              <a:t>M</a:t>
            </a:r>
            <a:r>
              <a:rPr lang="en-US" dirty="0" smtClean="0"/>
              <a:t>ankoff</a:t>
            </a:r>
            <a:endParaRPr lang="en-US" dirty="0"/>
          </a:p>
        </p:txBody>
      </p:sp>
      <p:sp>
        <p:nvSpPr>
          <p:cNvPr id="5" name="Text Placeholder 4"/>
          <p:cNvSpPr>
            <a:spLocks noGrp="1"/>
          </p:cNvSpPr>
          <p:nvPr>
            <p:ph type="body" sz="quarter" idx="11"/>
          </p:nvPr>
        </p:nvSpPr>
        <p:spPr/>
        <p:txBody>
          <a:bodyPr/>
          <a:lstStyle/>
          <a:p>
            <a:r>
              <a:rPr lang="en-US" dirty="0" smtClean="0"/>
              <a:t>The Data Pipeline; HCII; Spring 2014</a:t>
            </a:r>
            <a:endParaRPr lang="en-US" dirty="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7214825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Tool Chest: Stem and Leaf</a:t>
            </a:r>
            <a:endParaRPr lang="en-US" dirty="0"/>
          </a:p>
        </p:txBody>
      </p:sp>
      <p:sp>
        <p:nvSpPr>
          <p:cNvPr id="3" name="Content Placeholder 2"/>
          <p:cNvSpPr>
            <a:spLocks noGrp="1"/>
          </p:cNvSpPr>
          <p:nvPr>
            <p:ph idx="1"/>
          </p:nvPr>
        </p:nvSpPr>
        <p:spPr/>
        <p:txBody>
          <a:bodyPr/>
          <a:lstStyle/>
          <a:p>
            <a:pPr marL="0" indent="0">
              <a:buNone/>
            </a:pPr>
            <a:r>
              <a:rPr lang="en-US" dirty="0" err="1" smtClean="0"/>
              <a:t>Tukey’s</a:t>
            </a:r>
            <a:r>
              <a:rPr lang="en-US" dirty="0" smtClean="0"/>
              <a:t> tool of choice first</a:t>
            </a:r>
          </a:p>
          <a:p>
            <a:pPr marL="0" indent="0">
              <a:buNone/>
            </a:pPr>
            <a:r>
              <a:rPr lang="en-US" dirty="0"/>
              <a:t>	</a:t>
            </a:r>
            <a:r>
              <a:rPr lang="en-US" dirty="0" smtClean="0"/>
              <a:t>	 Easy to do by hand</a:t>
            </a:r>
          </a:p>
          <a:p>
            <a:pPr marL="0" indent="0">
              <a:buNone/>
            </a:pPr>
            <a:r>
              <a:rPr lang="en-US" dirty="0"/>
              <a:t>	</a:t>
            </a:r>
            <a:r>
              <a:rPr lang="en-US" dirty="0" smtClean="0"/>
              <a:t>	 Careful design adds value</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5/28/15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pic>
        <p:nvPicPr>
          <p:cNvPr id="8" name="Picture 7"/>
          <p:cNvPicPr>
            <a:picLocks noChangeAspect="1"/>
          </p:cNvPicPr>
          <p:nvPr/>
        </p:nvPicPr>
        <p:blipFill>
          <a:blip r:embed="rId2"/>
          <a:stretch>
            <a:fillRect/>
          </a:stretch>
        </p:blipFill>
        <p:spPr>
          <a:xfrm>
            <a:off x="222555" y="2486604"/>
            <a:ext cx="1812775" cy="2635496"/>
          </a:xfrm>
          <a:prstGeom prst="rect">
            <a:avLst/>
          </a:prstGeom>
        </p:spPr>
      </p:pic>
    </p:spTree>
    <p:extLst>
      <p:ext uri="{BB962C8B-B14F-4D97-AF65-F5344CB8AC3E}">
        <p14:creationId xmlns:p14="http://schemas.microsoft.com/office/powerpoint/2010/main" val="348042817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128943" y="1847153"/>
            <a:ext cx="7659224" cy="4379976"/>
          </a:xfrm>
        </p:spPr>
        <p:txBody>
          <a:bodyPr/>
          <a:lstStyle/>
          <a:p>
            <a:pPr marL="0" indent="0">
              <a:buNone/>
            </a:pPr>
            <a:r>
              <a:rPr lang="en-US" dirty="0" smtClean="0"/>
              <a:t>Printout of summary .</a:t>
            </a:r>
            <a:r>
              <a:rPr lang="en-US" dirty="0" err="1" smtClean="0"/>
              <a:t>csv</a:t>
            </a:r>
            <a:r>
              <a:rPr lang="en-US" dirty="0" smtClean="0"/>
              <a:t> file for you (already done half the work here). Look at columns 5/6 </a:t>
            </a:r>
          </a:p>
          <a:p>
            <a:pPr marL="0" indent="0">
              <a:buNone/>
            </a:pPr>
            <a:endParaRPr lang="en-US" dirty="0"/>
          </a:p>
          <a:p>
            <a:pPr marL="0" indent="0">
              <a:buNone/>
            </a:pPr>
            <a:r>
              <a:rPr lang="en-US" dirty="0" smtClean="0"/>
              <a:t>40175  x x x </a:t>
            </a:r>
          </a:p>
          <a:p>
            <a:pPr marL="0" indent="0">
              <a:buNone/>
            </a:pPr>
            <a:r>
              <a:rPr lang="en-US" dirty="0" smtClean="0"/>
              <a:t>40201  x x x</a:t>
            </a:r>
          </a:p>
          <a:p>
            <a:pPr marL="0" indent="0">
              <a:buNone/>
            </a:pPr>
            <a:r>
              <a:rPr lang="en-US" dirty="0" smtClean="0"/>
              <a:t>40224  x x x </a:t>
            </a:r>
          </a:p>
          <a:p>
            <a:pPr marL="0" indent="0">
              <a:buNone/>
            </a:pPr>
            <a:r>
              <a:rPr lang="en-US" dirty="0" smtClean="0"/>
              <a:t>37013  x …</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5/28/15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11</a:t>
            </a:fld>
            <a:endParaRPr lang="en-US" dirty="0"/>
          </a:p>
        </p:txBody>
      </p:sp>
    </p:spTree>
    <p:extLst>
      <p:ext uri="{BB962C8B-B14F-4D97-AF65-F5344CB8AC3E}">
        <p14:creationId xmlns:p14="http://schemas.microsoft.com/office/powerpoint/2010/main" val="249201959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60581" y="1847153"/>
            <a:ext cx="8423210" cy="4379976"/>
          </a:xfrm>
        </p:spPr>
        <p:txBody>
          <a:bodyPr/>
          <a:lstStyle/>
          <a:p>
            <a:pPr marL="0" indent="0">
              <a:buNone/>
            </a:pPr>
            <a:r>
              <a:rPr lang="en-US" dirty="0" smtClean="0"/>
              <a:t>Alternative: Digit reminder representation </a:t>
            </a:r>
            <a:br>
              <a:rPr lang="en-US" dirty="0" smtClean="0"/>
            </a:br>
            <a:r>
              <a:rPr lang="en-US" dirty="0" smtClean="0"/>
              <a:t>(columns 5-8 only here):</a:t>
            </a:r>
            <a:endParaRPr lang="en-US" dirty="0"/>
          </a:p>
          <a:p>
            <a:pPr marL="0" indent="0">
              <a:buNone/>
            </a:pPr>
            <a:r>
              <a:rPr lang="en-US" dirty="0" smtClean="0"/>
              <a:t>400*  33 55 57 68 08 08 19 19</a:t>
            </a:r>
          </a:p>
          <a:p>
            <a:pPr marL="0" indent="0">
              <a:buNone/>
            </a:pPr>
            <a:r>
              <a:rPr lang="en-US" dirty="0" smtClean="0"/>
              <a:t>401*  04 08 76 95 75 75 75 19 19 50 50 85 85</a:t>
            </a:r>
          </a:p>
          <a:p>
            <a:pPr marL="514350" indent="-514350">
              <a:buAutoNum type="arabicPlain" startAt="402"/>
            </a:pPr>
            <a:r>
              <a:rPr lang="en-US" dirty="0" smtClean="0"/>
              <a:t>*  53 65 70 77 79 01 01 01 24 24 24 27 27 56 56   </a:t>
            </a:r>
            <a:br>
              <a:rPr lang="en-US" dirty="0" smtClean="0"/>
            </a:br>
            <a:r>
              <a:rPr lang="en-US" dirty="0" smtClean="0"/>
              <a:t>   71 17 95 95  </a:t>
            </a:r>
          </a:p>
          <a:p>
            <a:pPr marL="514350" indent="-514350">
              <a:buAutoNum type="arabicPlain" startAt="402"/>
            </a:pPr>
            <a:r>
              <a:rPr lang="en-US" dirty="0" smtClean="0"/>
              <a:t>*  90</a:t>
            </a:r>
          </a:p>
          <a:p>
            <a:pPr marL="0" indent="0">
              <a:buNone/>
            </a:pPr>
            <a:r>
              <a:rPr lang="en-US" dirty="0" smtClean="0"/>
              <a:t>405*  03 05 11 15</a:t>
            </a:r>
          </a:p>
          <a:p>
            <a:pPr marL="0" indent="0">
              <a:buNone/>
            </a:pPr>
            <a:r>
              <a:rPr lang="en-US" dirty="0" smtClean="0"/>
              <a:t>…</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5/28/15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a:t>
            </a:fld>
            <a:endParaRPr lang="en-US" dirty="0"/>
          </a:p>
        </p:txBody>
      </p:sp>
    </p:spTree>
    <p:extLst>
      <p:ext uri="{BB962C8B-B14F-4D97-AF65-F5344CB8AC3E}">
        <p14:creationId xmlns:p14="http://schemas.microsoft.com/office/powerpoint/2010/main" val="47919636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Aside – what do we expect to see?</a:t>
            </a:r>
            <a:endParaRPr lang="en-US" dirty="0"/>
          </a:p>
        </p:txBody>
      </p:sp>
      <p:pic>
        <p:nvPicPr>
          <p:cNvPr id="7" name="Content Placeholder 6" descr="Screen Shot 2014-01-26 at 8.39.18 PM.png"/>
          <p:cNvPicPr>
            <a:picLocks noGrp="1" noChangeAspect="1"/>
          </p:cNvPicPr>
          <p:nvPr>
            <p:ph idx="1"/>
          </p:nvPr>
        </p:nvPicPr>
        <p:blipFill>
          <a:blip r:embed="rId2">
            <a:extLst>
              <a:ext uri="{28A0092B-C50C-407E-A947-70E740481C1C}">
                <a14:useLocalDpi xmlns:a14="http://schemas.microsoft.com/office/drawing/2010/main" val="0"/>
              </a:ext>
            </a:extLst>
          </a:blip>
          <a:srcRect t="5721" b="5721"/>
          <a:stretch>
            <a:fillRect/>
          </a:stretch>
        </p:blipFill>
        <p:spPr/>
      </p:pic>
      <p:sp>
        <p:nvSpPr>
          <p:cNvPr id="4" name="Date Placeholder 3"/>
          <p:cNvSpPr>
            <a:spLocks noGrp="1"/>
          </p:cNvSpPr>
          <p:nvPr>
            <p:ph type="dt" sz="half" idx="10"/>
          </p:nvPr>
        </p:nvSpPr>
        <p:spPr/>
        <p:txBody>
          <a:bodyPr/>
          <a:lstStyle/>
          <a:p>
            <a:fld id="{7053BEFA-1175-F644-B249-7D41D72BD3FF}" type="datetime1">
              <a:rPr lang="en-US" smtClean="0"/>
              <a:t>5/28/15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spTree>
    <p:extLst>
      <p:ext uri="{BB962C8B-B14F-4D97-AF65-F5344CB8AC3E}">
        <p14:creationId xmlns:p14="http://schemas.microsoft.com/office/powerpoint/2010/main" val="283052771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r>
              <a:rPr lang="en-US" dirty="0" smtClean="0"/>
              <a:t>			What about column 1-4’- data? </a:t>
            </a:r>
          </a:p>
          <a:p>
            <a:pPr marL="0" indent="0">
              <a:buNone/>
            </a:pPr>
            <a:endParaRPr lang="en-US" dirty="0"/>
          </a:p>
          <a:p>
            <a:pPr marL="0" indent="0">
              <a:buNone/>
            </a:pPr>
            <a:r>
              <a:rPr lang="en-US" dirty="0" smtClean="0"/>
              <a:t>402*: 15 15 15 15 15 15 15 15 … 2034 times; 16 … 640 times; … </a:t>
            </a:r>
          </a:p>
          <a:p>
            <a:pPr marL="0" indent="0">
              <a:buNone/>
            </a:pPr>
            <a:endParaRPr lang="en-US" dirty="0" smtClean="0"/>
          </a:p>
          <a:p>
            <a:pPr marL="0" indent="0">
              <a:buNone/>
            </a:pPr>
            <a:r>
              <a:rPr lang="en-US" dirty="0" smtClean="0"/>
              <a:t>How could we represent that?</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5/28/15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spTree>
    <p:extLst>
      <p:ext uri="{BB962C8B-B14F-4D97-AF65-F5344CB8AC3E}">
        <p14:creationId xmlns:p14="http://schemas.microsoft.com/office/powerpoint/2010/main" val="375472897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r>
              <a:rPr lang="en-US" dirty="0" smtClean="0"/>
              <a:t>			What about column 1-4’- data? </a:t>
            </a:r>
          </a:p>
          <a:p>
            <a:pPr marL="0" indent="0">
              <a:buNone/>
            </a:pPr>
            <a:endParaRPr lang="en-US" dirty="0"/>
          </a:p>
          <a:p>
            <a:pPr marL="0" indent="0">
              <a:buNone/>
            </a:pPr>
            <a:r>
              <a:rPr lang="en-US" dirty="0" smtClean="0"/>
              <a:t>402*: 15 15 15 15 15 15 15 15 … 2034 times; 16 … 640 times; … </a:t>
            </a:r>
          </a:p>
          <a:p>
            <a:pPr marL="0" indent="0">
              <a:buNone/>
            </a:pPr>
            <a:r>
              <a:rPr lang="en-US" dirty="0" smtClean="0"/>
              <a:t>1000s? (round up?)</a:t>
            </a:r>
          </a:p>
          <a:p>
            <a:pPr marL="0" indent="0">
              <a:buNone/>
            </a:pPr>
            <a:r>
              <a:rPr lang="en-US" dirty="0" smtClean="0"/>
              <a:t>402*: 15 15 16 …</a:t>
            </a:r>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5/28/15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spTree>
    <p:extLst>
      <p:ext uri="{BB962C8B-B14F-4D97-AF65-F5344CB8AC3E}">
        <p14:creationId xmlns:p14="http://schemas.microsoft.com/office/powerpoint/2010/main" val="268210048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r>
              <a:rPr lang="en-US" dirty="0" smtClean="0"/>
              <a:t>			What about column 1-4’- data? </a:t>
            </a:r>
          </a:p>
          <a:p>
            <a:pPr marL="0" indent="0">
              <a:buNone/>
            </a:pPr>
            <a:endParaRPr lang="en-US" dirty="0"/>
          </a:p>
          <a:p>
            <a:pPr marL="0" indent="0">
              <a:buNone/>
            </a:pPr>
            <a:r>
              <a:rPr lang="en-US" dirty="0" smtClean="0"/>
              <a:t>402*: 15 15 15 15 15 15 15 15 … 2034 times; 16 … 640 times; … </a:t>
            </a:r>
          </a:p>
          <a:p>
            <a:pPr marL="0" indent="0">
              <a:buNone/>
            </a:pPr>
            <a:r>
              <a:rPr lang="en-US" dirty="0" smtClean="0"/>
              <a:t>1000s? (round up?)</a:t>
            </a:r>
          </a:p>
          <a:p>
            <a:pPr marL="0" indent="0">
              <a:buNone/>
            </a:pPr>
            <a:r>
              <a:rPr lang="en-US" dirty="0" smtClean="0"/>
              <a:t>402*: 15 15 16 …</a:t>
            </a:r>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5/28/15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a:t>
            </a:fld>
            <a:endParaRPr lang="en-US" dirty="0"/>
          </a:p>
        </p:txBody>
      </p:sp>
      <p:sp>
        <p:nvSpPr>
          <p:cNvPr id="7" name="Rectangle 6"/>
          <p:cNvSpPr/>
          <p:nvPr/>
        </p:nvSpPr>
        <p:spPr>
          <a:xfrm>
            <a:off x="1210233" y="2101151"/>
            <a:ext cx="4001354" cy="4044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Counting to 10 (or 100):</a:t>
            </a:r>
          </a:p>
          <a:p>
            <a:endParaRPr lang="en-US" dirty="0" smtClean="0"/>
          </a:p>
          <a:p>
            <a:r>
              <a:rPr lang="en-US" dirty="0" smtClean="0"/>
              <a:t>.</a:t>
            </a:r>
            <a:r>
              <a:rPr lang="en-US" dirty="0"/>
              <a:t>		☐</a:t>
            </a:r>
            <a:r>
              <a:rPr lang="en-US" dirty="0" smtClean="0"/>
              <a:t>		</a:t>
            </a:r>
            <a:r>
              <a:rPr lang="en-US" dirty="0"/>
              <a:t>☐</a:t>
            </a:r>
            <a:r>
              <a:rPr lang="en-US" dirty="0" smtClean="0"/>
              <a:t>	</a:t>
            </a:r>
          </a:p>
          <a:p>
            <a:r>
              <a:rPr lang="en-US" dirty="0" smtClean="0"/>
              <a:t>	   </a:t>
            </a:r>
          </a:p>
          <a:p>
            <a:r>
              <a:rPr lang="en-US" dirty="0" smtClean="0"/>
              <a:t>.  </a:t>
            </a:r>
            <a:r>
              <a:rPr lang="en-US" dirty="0"/>
              <a:t>.		</a:t>
            </a:r>
            <a:r>
              <a:rPr lang="en-US" dirty="0" smtClean="0"/>
              <a:t>☐		</a:t>
            </a:r>
            <a:r>
              <a:rPr lang="en-US" dirty="0"/>
              <a:t>☐</a:t>
            </a:r>
            <a:endParaRPr lang="en-US" dirty="0" smtClean="0"/>
          </a:p>
          <a:p>
            <a:endParaRPr lang="en-US" dirty="0"/>
          </a:p>
          <a:p>
            <a:pPr>
              <a:lnSpc>
                <a:spcPct val="70000"/>
              </a:lnSpc>
            </a:pPr>
            <a:r>
              <a:rPr lang="en-US" dirty="0" smtClean="0"/>
              <a:t>.		</a:t>
            </a:r>
          </a:p>
          <a:p>
            <a:pPr>
              <a:lnSpc>
                <a:spcPct val="70000"/>
              </a:lnSpc>
            </a:pPr>
            <a:r>
              <a:rPr lang="en-US" dirty="0" smtClean="0"/>
              <a:t>.  </a:t>
            </a:r>
            <a:r>
              <a:rPr lang="en-US" dirty="0"/>
              <a:t>.		☐</a:t>
            </a:r>
            <a:endParaRPr lang="en-US" dirty="0" smtClean="0"/>
          </a:p>
          <a:p>
            <a:endParaRPr lang="en-US" dirty="0"/>
          </a:p>
          <a:p>
            <a:pPr>
              <a:lnSpc>
                <a:spcPct val="70000"/>
              </a:lnSpc>
            </a:pPr>
            <a:r>
              <a:rPr lang="en-US" dirty="0" smtClean="0"/>
              <a:t>.  .</a:t>
            </a:r>
          </a:p>
          <a:p>
            <a:pPr>
              <a:lnSpc>
                <a:spcPct val="70000"/>
              </a:lnSpc>
            </a:pPr>
            <a:r>
              <a:rPr lang="en-US" dirty="0" smtClean="0"/>
              <a:t>.  </a:t>
            </a:r>
            <a:r>
              <a:rPr lang="en-US" dirty="0"/>
              <a:t>. 		☐</a:t>
            </a:r>
            <a:endParaRPr lang="en-US" dirty="0" smtClean="0"/>
          </a:p>
          <a:p>
            <a:endParaRPr lang="en-US" dirty="0" smtClean="0"/>
          </a:p>
          <a:p>
            <a:pPr algn="ctr"/>
            <a:endParaRPr lang="en-US" dirty="0"/>
          </a:p>
        </p:txBody>
      </p:sp>
      <p:sp>
        <p:nvSpPr>
          <p:cNvPr id="8" name="Rectangle 7"/>
          <p:cNvSpPr/>
          <p:nvPr/>
        </p:nvSpPr>
        <p:spPr>
          <a:xfrm>
            <a:off x="2262734" y="2861453"/>
            <a:ext cx="437948" cy="525574"/>
          </a:xfrm>
          <a:prstGeom prst="rect">
            <a:avLst/>
          </a:prstGeom>
          <a:ln>
            <a:noFill/>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 name="Rectangle 9"/>
          <p:cNvSpPr/>
          <p:nvPr/>
        </p:nvSpPr>
        <p:spPr>
          <a:xfrm>
            <a:off x="2262734" y="3474622"/>
            <a:ext cx="437948" cy="415185"/>
          </a:xfrm>
          <a:prstGeom prst="rect">
            <a:avLst/>
          </a:prstGeom>
          <a:ln>
            <a:noFill/>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 name="Rectangle 10"/>
          <p:cNvSpPr/>
          <p:nvPr/>
        </p:nvSpPr>
        <p:spPr>
          <a:xfrm>
            <a:off x="2385938" y="4290398"/>
            <a:ext cx="437948" cy="525574"/>
          </a:xfrm>
          <a:prstGeom prst="rect">
            <a:avLst/>
          </a:prstGeom>
          <a:ln>
            <a:noFill/>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cxnSp>
        <p:nvCxnSpPr>
          <p:cNvPr id="14" name="Straight Connector 13"/>
          <p:cNvCxnSpPr/>
          <p:nvPr/>
        </p:nvCxnSpPr>
        <p:spPr>
          <a:xfrm flipV="1">
            <a:off x="3153229" y="3182635"/>
            <a:ext cx="175180" cy="181599"/>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3159649" y="3729208"/>
            <a:ext cx="175180" cy="181599"/>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3145051" y="3729208"/>
            <a:ext cx="175180" cy="16060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754438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5/28/15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sp>
        <p:nvSpPr>
          <p:cNvPr id="7" name="Rectangle 6"/>
          <p:cNvSpPr/>
          <p:nvPr/>
        </p:nvSpPr>
        <p:spPr>
          <a:xfrm>
            <a:off x="176526" y="5031161"/>
            <a:ext cx="8967474" cy="1261884"/>
          </a:xfrm>
          <a:prstGeom prst="rect">
            <a:avLst/>
          </a:prstGeom>
        </p:spPr>
        <p:txBody>
          <a:bodyPr wrap="square">
            <a:spAutoFit/>
          </a:bodyPr>
          <a:lstStyle/>
          <a:p>
            <a:r>
              <a:rPr lang="en-US" sz="2800" dirty="0" smtClean="0"/>
              <a:t>‘visual</a:t>
            </a:r>
            <a:r>
              <a:rPr lang="en-US" sz="2800" dirty="0"/>
              <a:t>’ </a:t>
            </a:r>
            <a:r>
              <a:rPr lang="en-US" sz="2800" dirty="0" smtClean="0"/>
              <a:t>100s</a:t>
            </a:r>
            <a:endParaRPr lang="en-US" sz="2800" dirty="0"/>
          </a:p>
          <a:p>
            <a:r>
              <a:rPr lang="en-US" sz="2400" dirty="0" smtClean="0"/>
              <a:t>402*: 15 ☐☐16☐ 72 ☐ 14 ☐ 19      12      11      58     29     18   </a:t>
            </a:r>
          </a:p>
          <a:p>
            <a:r>
              <a:rPr lang="en-US" sz="2400" dirty="0"/>
              <a:t> </a:t>
            </a:r>
            <a:r>
              <a:rPr lang="en-US" sz="2400" dirty="0" smtClean="0"/>
              <a:t>          10      91      03     99    08     13    18     20    17     28    06    … </a:t>
            </a:r>
            <a:endParaRPr lang="en-US" sz="2400" dirty="0"/>
          </a:p>
        </p:txBody>
      </p:sp>
      <p:grpSp>
        <p:nvGrpSpPr>
          <p:cNvPr id="11" name="Group 10"/>
          <p:cNvGrpSpPr/>
          <p:nvPr/>
        </p:nvGrpSpPr>
        <p:grpSpPr>
          <a:xfrm>
            <a:off x="1453596" y="5577269"/>
            <a:ext cx="190566" cy="211540"/>
            <a:chOff x="1628775" y="5635665"/>
            <a:chExt cx="241300" cy="246024"/>
          </a:xfrm>
        </p:grpSpPr>
        <p:cxnSp>
          <p:nvCxnSpPr>
            <p:cNvPr id="12" name="Straight Connector 11"/>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14" name="Group 13"/>
          <p:cNvGrpSpPr/>
          <p:nvPr/>
        </p:nvGrpSpPr>
        <p:grpSpPr>
          <a:xfrm>
            <a:off x="1766574" y="5569080"/>
            <a:ext cx="190566" cy="211540"/>
            <a:chOff x="1628775" y="5635665"/>
            <a:chExt cx="241300" cy="246024"/>
          </a:xfrm>
        </p:grpSpPr>
        <p:cxnSp>
          <p:nvCxnSpPr>
            <p:cNvPr id="15" name="Straight Connector 14"/>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sp>
        <p:nvSpPr>
          <p:cNvPr id="17" name="Rectangle 16"/>
          <p:cNvSpPr/>
          <p:nvPr/>
        </p:nvSpPr>
        <p:spPr>
          <a:xfrm>
            <a:off x="2394120" y="5299530"/>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159649" y="5359305"/>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4640479" y="5366115"/>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5191875" y="5439628"/>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2" name="Content Placeholder 2"/>
          <p:cNvSpPr txBox="1">
            <a:spLocks/>
          </p:cNvSpPr>
          <p:nvPr/>
        </p:nvSpPr>
        <p:spPr>
          <a:xfrm>
            <a:off x="176526" y="1847153"/>
            <a:ext cx="9215503" cy="4379976"/>
          </a:xfrm>
          <a:prstGeom prst="rect">
            <a:avLst/>
          </a:prstGeom>
        </p:spPr>
        <p:txBody>
          <a:bodyPr vert="horz" lIns="0" tIns="0" rIns="0" bIns="45720" rtlCol="0" anchor="t" anchorCtr="0">
            <a:noAutofit/>
          </a:bodyPr>
          <a:lstStyle>
            <a:lvl1pPr marL="228600" indent="-228600" algn="l" defTabSz="457200" rtl="0" eaLnBrk="1" latinLnBrk="0" hangingPunct="1">
              <a:lnSpc>
                <a:spcPct val="100000"/>
              </a:lnSpc>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lnSpc>
                <a:spcPct val="100000"/>
              </a:lnSpc>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			What about column 1-4’- data? </a:t>
            </a:r>
          </a:p>
          <a:p>
            <a:pPr marL="0" indent="0">
              <a:buFont typeface="Arial"/>
              <a:buNone/>
            </a:pPr>
            <a:endParaRPr lang="en-US" dirty="0" smtClean="0"/>
          </a:p>
          <a:p>
            <a:pPr marL="0" indent="0">
              <a:buFont typeface="Arial"/>
              <a:buNone/>
            </a:pPr>
            <a:r>
              <a:rPr lang="en-US" dirty="0" smtClean="0"/>
              <a:t>402*: 15 15 15 15 15 15 15 15 … 2034 times; 16 … 640 times; … </a:t>
            </a:r>
          </a:p>
          <a:p>
            <a:pPr marL="0" indent="0">
              <a:buFont typeface="Arial"/>
              <a:buNone/>
            </a:pPr>
            <a:r>
              <a:rPr lang="en-US" dirty="0" smtClean="0"/>
              <a:t>1000s? (round up?)</a:t>
            </a:r>
          </a:p>
          <a:p>
            <a:pPr marL="0" indent="0">
              <a:buFont typeface="Arial"/>
              <a:buNone/>
            </a:pPr>
            <a:r>
              <a:rPr lang="en-US" dirty="0" smtClean="0"/>
              <a:t>402*: 15 15 16 …</a:t>
            </a:r>
          </a:p>
          <a:p>
            <a:pPr marL="0" indent="0">
              <a:buFont typeface="Arial"/>
              <a:buNone/>
            </a:pPr>
            <a:r>
              <a:rPr lang="en-US" dirty="0" smtClean="0"/>
              <a:t> </a:t>
            </a:r>
            <a:endParaRPr lang="en-US" dirty="0"/>
          </a:p>
        </p:txBody>
      </p:sp>
      <p:sp>
        <p:nvSpPr>
          <p:cNvPr id="23" name="Rectangle 22"/>
          <p:cNvSpPr/>
          <p:nvPr/>
        </p:nvSpPr>
        <p:spPr>
          <a:xfrm>
            <a:off x="6621713" y="5431839"/>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5" name="Rectangle 24"/>
          <p:cNvSpPr/>
          <p:nvPr/>
        </p:nvSpPr>
        <p:spPr>
          <a:xfrm>
            <a:off x="4539228" y="5439628"/>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6" name="Rectangle 25"/>
          <p:cNvSpPr/>
          <p:nvPr/>
        </p:nvSpPr>
        <p:spPr>
          <a:xfrm>
            <a:off x="3904161" y="5451930"/>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5920017" y="5437849"/>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8" name="Rectangle 27"/>
          <p:cNvSpPr/>
          <p:nvPr/>
        </p:nvSpPr>
        <p:spPr>
          <a:xfrm>
            <a:off x="7299641" y="5438249"/>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9" name="Rectangle 28"/>
          <p:cNvSpPr/>
          <p:nvPr/>
        </p:nvSpPr>
        <p:spPr>
          <a:xfrm>
            <a:off x="8060310" y="5422505"/>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r>
              <a:rPr lang="en-US" dirty="0"/>
              <a:t>.</a:t>
            </a:r>
          </a:p>
        </p:txBody>
      </p:sp>
      <p:sp>
        <p:nvSpPr>
          <p:cNvPr id="30" name="Rectangle 29"/>
          <p:cNvSpPr/>
          <p:nvPr/>
        </p:nvSpPr>
        <p:spPr>
          <a:xfrm>
            <a:off x="1318589" y="5805887"/>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r>
              <a:rPr lang="en-US" dirty="0"/>
              <a:t>.</a:t>
            </a:r>
          </a:p>
        </p:txBody>
      </p:sp>
      <p:sp>
        <p:nvSpPr>
          <p:cNvPr id="31" name="Rectangle 30"/>
          <p:cNvSpPr/>
          <p:nvPr/>
        </p:nvSpPr>
        <p:spPr>
          <a:xfrm>
            <a:off x="2076919" y="5809054"/>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2" name="Rectangle 31"/>
          <p:cNvSpPr/>
          <p:nvPr/>
        </p:nvSpPr>
        <p:spPr>
          <a:xfrm>
            <a:off x="2754587" y="5798987"/>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3" name="Rectangle 32"/>
          <p:cNvSpPr/>
          <p:nvPr/>
        </p:nvSpPr>
        <p:spPr>
          <a:xfrm>
            <a:off x="3378028" y="5823051"/>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4" name="Rectangle 33"/>
          <p:cNvSpPr/>
          <p:nvPr/>
        </p:nvSpPr>
        <p:spPr>
          <a:xfrm>
            <a:off x="3982966" y="5814862"/>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5" name="Rectangle 34"/>
          <p:cNvSpPr/>
          <p:nvPr/>
        </p:nvSpPr>
        <p:spPr>
          <a:xfrm>
            <a:off x="4618637" y="5814862"/>
            <a:ext cx="576734" cy="609398"/>
          </a:xfrm>
          <a:prstGeom prst="rect">
            <a:avLst/>
          </a:prstGeom>
        </p:spPr>
        <p:txBody>
          <a:bodyPr wrap="square">
            <a:spAutoFit/>
          </a:bodyPr>
          <a:lstStyle/>
          <a:p>
            <a:pPr>
              <a:lnSpc>
                <a:spcPct val="60000"/>
              </a:lnSpc>
            </a:pPr>
            <a:r>
              <a:rPr lang="en-US" dirty="0" smtClean="0"/>
              <a:t>.</a:t>
            </a:r>
          </a:p>
          <a:p>
            <a:pPr>
              <a:lnSpc>
                <a:spcPct val="60000"/>
              </a:lnSpc>
            </a:pPr>
            <a:r>
              <a:rPr lang="en-US" dirty="0"/>
              <a:t>.</a:t>
            </a:r>
            <a:r>
              <a:rPr lang="en-US" dirty="0" smtClean="0"/>
              <a:t>  </a:t>
            </a:r>
          </a:p>
          <a:p>
            <a:pPr>
              <a:lnSpc>
                <a:spcPct val="60000"/>
              </a:lnSpc>
            </a:pPr>
            <a:endParaRPr lang="en-US" dirty="0"/>
          </a:p>
        </p:txBody>
      </p:sp>
      <p:sp>
        <p:nvSpPr>
          <p:cNvPr id="36" name="Rectangle 35"/>
          <p:cNvSpPr/>
          <p:nvPr/>
        </p:nvSpPr>
        <p:spPr>
          <a:xfrm>
            <a:off x="5218148" y="5820486"/>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37" name="Rectangle 36"/>
          <p:cNvSpPr/>
          <p:nvPr/>
        </p:nvSpPr>
        <p:spPr>
          <a:xfrm>
            <a:off x="5852282" y="5812297"/>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38" name="Rectangle 37"/>
          <p:cNvSpPr/>
          <p:nvPr/>
        </p:nvSpPr>
        <p:spPr>
          <a:xfrm>
            <a:off x="6442622" y="5833306"/>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39" name="Rectangle 38"/>
          <p:cNvSpPr/>
          <p:nvPr/>
        </p:nvSpPr>
        <p:spPr>
          <a:xfrm>
            <a:off x="7091354" y="5810518"/>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40" name="Rectangle 39"/>
          <p:cNvSpPr/>
          <p:nvPr/>
        </p:nvSpPr>
        <p:spPr>
          <a:xfrm>
            <a:off x="7652498" y="5816928"/>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Tree>
    <p:extLst>
      <p:ext uri="{BB962C8B-B14F-4D97-AF65-F5344CB8AC3E}">
        <p14:creationId xmlns:p14="http://schemas.microsoft.com/office/powerpoint/2010/main" val="34724924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5/28/15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18</a:t>
            </a:fld>
            <a:endParaRPr lang="en-US" dirty="0"/>
          </a:p>
        </p:txBody>
      </p:sp>
      <p:sp>
        <p:nvSpPr>
          <p:cNvPr id="7" name="Rectangle 6"/>
          <p:cNvSpPr/>
          <p:nvPr/>
        </p:nvSpPr>
        <p:spPr>
          <a:xfrm>
            <a:off x="176526" y="5031161"/>
            <a:ext cx="8967474" cy="1261884"/>
          </a:xfrm>
          <a:prstGeom prst="rect">
            <a:avLst/>
          </a:prstGeom>
        </p:spPr>
        <p:txBody>
          <a:bodyPr wrap="square">
            <a:spAutoFit/>
          </a:bodyPr>
          <a:lstStyle/>
          <a:p>
            <a:r>
              <a:rPr lang="en-US" sz="2800" dirty="0" smtClean="0"/>
              <a:t>‘visual</a:t>
            </a:r>
            <a:r>
              <a:rPr lang="en-US" sz="2800" dirty="0"/>
              <a:t>’ </a:t>
            </a:r>
            <a:r>
              <a:rPr lang="en-US" sz="2800" dirty="0" smtClean="0"/>
              <a:t>100s</a:t>
            </a:r>
            <a:endParaRPr lang="en-US" sz="2800" dirty="0"/>
          </a:p>
          <a:p>
            <a:r>
              <a:rPr lang="en-US" sz="2400" dirty="0" smtClean="0"/>
              <a:t>402*: 15 ☐☐16☐ 72 ☐ 14 ☐ 19      12      11      58     29     18   </a:t>
            </a:r>
          </a:p>
          <a:p>
            <a:r>
              <a:rPr lang="en-US" sz="2400" dirty="0"/>
              <a:t> </a:t>
            </a:r>
            <a:r>
              <a:rPr lang="en-US" sz="2400" dirty="0" smtClean="0"/>
              <a:t>          10      91      03     99    08     13    18     20    17     28    06    … </a:t>
            </a:r>
            <a:endParaRPr lang="en-US" sz="2400" dirty="0"/>
          </a:p>
        </p:txBody>
      </p:sp>
      <p:grpSp>
        <p:nvGrpSpPr>
          <p:cNvPr id="11" name="Group 10"/>
          <p:cNvGrpSpPr/>
          <p:nvPr/>
        </p:nvGrpSpPr>
        <p:grpSpPr>
          <a:xfrm>
            <a:off x="1453596" y="5577269"/>
            <a:ext cx="190566" cy="211540"/>
            <a:chOff x="1628775" y="5635665"/>
            <a:chExt cx="241300" cy="246024"/>
          </a:xfrm>
        </p:grpSpPr>
        <p:cxnSp>
          <p:nvCxnSpPr>
            <p:cNvPr id="12" name="Straight Connector 11"/>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14" name="Group 13"/>
          <p:cNvGrpSpPr/>
          <p:nvPr/>
        </p:nvGrpSpPr>
        <p:grpSpPr>
          <a:xfrm>
            <a:off x="1766574" y="5569080"/>
            <a:ext cx="190566" cy="211540"/>
            <a:chOff x="1628775" y="5635665"/>
            <a:chExt cx="241300" cy="246024"/>
          </a:xfrm>
        </p:grpSpPr>
        <p:cxnSp>
          <p:nvCxnSpPr>
            <p:cNvPr id="15" name="Straight Connector 14"/>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sp>
        <p:nvSpPr>
          <p:cNvPr id="17" name="Rectangle 16"/>
          <p:cNvSpPr/>
          <p:nvPr/>
        </p:nvSpPr>
        <p:spPr>
          <a:xfrm>
            <a:off x="2394120" y="5299530"/>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159649" y="5359305"/>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4640479" y="5366115"/>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5191875" y="5439628"/>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2" name="Content Placeholder 2"/>
          <p:cNvSpPr txBox="1">
            <a:spLocks/>
          </p:cNvSpPr>
          <p:nvPr/>
        </p:nvSpPr>
        <p:spPr>
          <a:xfrm>
            <a:off x="176526" y="1847153"/>
            <a:ext cx="9215503" cy="4379976"/>
          </a:xfrm>
          <a:prstGeom prst="rect">
            <a:avLst/>
          </a:prstGeom>
        </p:spPr>
        <p:txBody>
          <a:bodyPr vert="horz" lIns="0" tIns="0" rIns="0" bIns="45720" rtlCol="0" anchor="t" anchorCtr="0">
            <a:noAutofit/>
          </a:bodyPr>
          <a:lstStyle>
            <a:lvl1pPr marL="228600" indent="-228600" algn="l" defTabSz="457200" rtl="0" eaLnBrk="1" latinLnBrk="0" hangingPunct="1">
              <a:lnSpc>
                <a:spcPct val="100000"/>
              </a:lnSpc>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lnSpc>
                <a:spcPct val="100000"/>
              </a:lnSpc>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			What about column 1-4’- data? </a:t>
            </a:r>
          </a:p>
          <a:p>
            <a:pPr marL="0" indent="0">
              <a:buFont typeface="Arial"/>
              <a:buNone/>
            </a:pPr>
            <a:endParaRPr lang="en-US" dirty="0" smtClean="0"/>
          </a:p>
          <a:p>
            <a:pPr marL="0" indent="0">
              <a:buFont typeface="Arial"/>
              <a:buNone/>
            </a:pPr>
            <a:r>
              <a:rPr lang="en-US" dirty="0" smtClean="0"/>
              <a:t>402*: 15 15 15 15 15 15 15 15 … 2034 times; 16 … 640 times; … </a:t>
            </a:r>
          </a:p>
          <a:p>
            <a:pPr marL="0" indent="0">
              <a:buFont typeface="Arial"/>
              <a:buNone/>
            </a:pPr>
            <a:r>
              <a:rPr lang="en-US" dirty="0" smtClean="0"/>
              <a:t>1000s? (round up?)</a:t>
            </a:r>
          </a:p>
          <a:p>
            <a:pPr marL="0" indent="0">
              <a:buFont typeface="Arial"/>
              <a:buNone/>
            </a:pPr>
            <a:r>
              <a:rPr lang="en-US" dirty="0" smtClean="0"/>
              <a:t>402*: 15 15 16 …</a:t>
            </a:r>
          </a:p>
          <a:p>
            <a:pPr marL="0" indent="0">
              <a:buFont typeface="Arial"/>
              <a:buNone/>
            </a:pPr>
            <a:r>
              <a:rPr lang="en-US" dirty="0" smtClean="0"/>
              <a:t> </a:t>
            </a:r>
            <a:endParaRPr lang="en-US" dirty="0"/>
          </a:p>
        </p:txBody>
      </p:sp>
      <p:sp>
        <p:nvSpPr>
          <p:cNvPr id="23" name="Rectangle 22"/>
          <p:cNvSpPr/>
          <p:nvPr/>
        </p:nvSpPr>
        <p:spPr>
          <a:xfrm>
            <a:off x="6621713" y="5431839"/>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5" name="Rectangle 24"/>
          <p:cNvSpPr/>
          <p:nvPr/>
        </p:nvSpPr>
        <p:spPr>
          <a:xfrm>
            <a:off x="4539228" y="5439628"/>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6" name="Rectangle 25"/>
          <p:cNvSpPr/>
          <p:nvPr/>
        </p:nvSpPr>
        <p:spPr>
          <a:xfrm>
            <a:off x="3904161" y="5451930"/>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5920017" y="5437849"/>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8" name="Rectangle 27"/>
          <p:cNvSpPr/>
          <p:nvPr/>
        </p:nvSpPr>
        <p:spPr>
          <a:xfrm>
            <a:off x="7299641" y="5438249"/>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9" name="Rectangle 28"/>
          <p:cNvSpPr/>
          <p:nvPr/>
        </p:nvSpPr>
        <p:spPr>
          <a:xfrm>
            <a:off x="8060310" y="5422505"/>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r>
              <a:rPr lang="en-US" dirty="0"/>
              <a:t>.</a:t>
            </a:r>
          </a:p>
        </p:txBody>
      </p:sp>
      <p:sp>
        <p:nvSpPr>
          <p:cNvPr id="30" name="Rectangle 29"/>
          <p:cNvSpPr/>
          <p:nvPr/>
        </p:nvSpPr>
        <p:spPr>
          <a:xfrm>
            <a:off x="1318589" y="5805887"/>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r>
              <a:rPr lang="en-US" dirty="0"/>
              <a:t>.</a:t>
            </a:r>
          </a:p>
        </p:txBody>
      </p:sp>
      <p:sp>
        <p:nvSpPr>
          <p:cNvPr id="31" name="Rectangle 30"/>
          <p:cNvSpPr/>
          <p:nvPr/>
        </p:nvSpPr>
        <p:spPr>
          <a:xfrm>
            <a:off x="2076919" y="5809054"/>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2" name="Rectangle 31"/>
          <p:cNvSpPr/>
          <p:nvPr/>
        </p:nvSpPr>
        <p:spPr>
          <a:xfrm>
            <a:off x="2754587" y="5798987"/>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3" name="Rectangle 32"/>
          <p:cNvSpPr/>
          <p:nvPr/>
        </p:nvSpPr>
        <p:spPr>
          <a:xfrm>
            <a:off x="3378028" y="5823051"/>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4" name="Rectangle 33"/>
          <p:cNvSpPr/>
          <p:nvPr/>
        </p:nvSpPr>
        <p:spPr>
          <a:xfrm>
            <a:off x="3982966" y="5814862"/>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5" name="Rectangle 34"/>
          <p:cNvSpPr/>
          <p:nvPr/>
        </p:nvSpPr>
        <p:spPr>
          <a:xfrm>
            <a:off x="4618637" y="5814862"/>
            <a:ext cx="576734" cy="609398"/>
          </a:xfrm>
          <a:prstGeom prst="rect">
            <a:avLst/>
          </a:prstGeom>
        </p:spPr>
        <p:txBody>
          <a:bodyPr wrap="square">
            <a:spAutoFit/>
          </a:bodyPr>
          <a:lstStyle/>
          <a:p>
            <a:pPr>
              <a:lnSpc>
                <a:spcPct val="60000"/>
              </a:lnSpc>
            </a:pPr>
            <a:r>
              <a:rPr lang="en-US" dirty="0" smtClean="0"/>
              <a:t>.</a:t>
            </a:r>
          </a:p>
          <a:p>
            <a:pPr>
              <a:lnSpc>
                <a:spcPct val="60000"/>
              </a:lnSpc>
            </a:pPr>
            <a:r>
              <a:rPr lang="en-US" dirty="0"/>
              <a:t>.</a:t>
            </a:r>
            <a:r>
              <a:rPr lang="en-US" dirty="0" smtClean="0"/>
              <a:t>  </a:t>
            </a:r>
          </a:p>
          <a:p>
            <a:pPr>
              <a:lnSpc>
                <a:spcPct val="60000"/>
              </a:lnSpc>
            </a:pPr>
            <a:endParaRPr lang="en-US" dirty="0"/>
          </a:p>
        </p:txBody>
      </p:sp>
      <p:sp>
        <p:nvSpPr>
          <p:cNvPr id="36" name="Rectangle 35"/>
          <p:cNvSpPr/>
          <p:nvPr/>
        </p:nvSpPr>
        <p:spPr>
          <a:xfrm>
            <a:off x="5218148" y="5820486"/>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37" name="Rectangle 36"/>
          <p:cNvSpPr/>
          <p:nvPr/>
        </p:nvSpPr>
        <p:spPr>
          <a:xfrm>
            <a:off x="5852282" y="5812297"/>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38" name="Rectangle 37"/>
          <p:cNvSpPr/>
          <p:nvPr/>
        </p:nvSpPr>
        <p:spPr>
          <a:xfrm>
            <a:off x="6442622" y="5833306"/>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39" name="Rectangle 38"/>
          <p:cNvSpPr/>
          <p:nvPr/>
        </p:nvSpPr>
        <p:spPr>
          <a:xfrm>
            <a:off x="7091354" y="5810518"/>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40" name="Rectangle 39"/>
          <p:cNvSpPr/>
          <p:nvPr/>
        </p:nvSpPr>
        <p:spPr>
          <a:xfrm>
            <a:off x="7652498" y="5816928"/>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41" name="Rectangle 40"/>
          <p:cNvSpPr/>
          <p:nvPr/>
        </p:nvSpPr>
        <p:spPr>
          <a:xfrm>
            <a:off x="1210233" y="831396"/>
            <a:ext cx="6541498" cy="4044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Now you do it…</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endParaRPr lang="en-US" dirty="0"/>
          </a:p>
        </p:txBody>
      </p:sp>
    </p:spTree>
    <p:extLst>
      <p:ext uri="{BB962C8B-B14F-4D97-AF65-F5344CB8AC3E}">
        <p14:creationId xmlns:p14="http://schemas.microsoft.com/office/powerpoint/2010/main" val="5596803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 Range of Uses (</a:t>
            </a:r>
            <a:r>
              <a:rPr lang="en-US" i="1" dirty="0" smtClean="0"/>
              <a:t>e.g.)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748385634"/>
              </p:ext>
            </p:extLst>
          </p:nvPr>
        </p:nvGraphicFramePr>
        <p:xfrm>
          <a:off x="-1" y="1847850"/>
          <a:ext cx="10688394" cy="9641839"/>
        </p:xfrm>
        <a:graphic>
          <a:graphicData uri="http://schemas.openxmlformats.org/drawingml/2006/table">
            <a:tbl>
              <a:tblPr firstRow="1" bandRow="1">
                <a:tableStyleId>{5C22544A-7EE6-4342-B048-85BDC9FD1C3A}</a:tableStyleId>
              </a:tblPr>
              <a:tblGrid>
                <a:gridCol w="1474089"/>
                <a:gridCol w="1881814"/>
                <a:gridCol w="1944542"/>
                <a:gridCol w="1944542"/>
                <a:gridCol w="1850450"/>
                <a:gridCol w="1592957"/>
              </a:tblGrid>
              <a:tr h="370840">
                <a:tc>
                  <a:txBody>
                    <a:bodyPr/>
                    <a:lstStyle/>
                    <a:p>
                      <a:endParaRPr lang="en-US" dirty="0"/>
                    </a:p>
                  </a:txBody>
                  <a:tcPr/>
                </a:tc>
                <a:tc>
                  <a:txBody>
                    <a:bodyPr/>
                    <a:lstStyle/>
                    <a:p>
                      <a:endParaRPr lang="en-US" dirty="0"/>
                    </a:p>
                  </a:txBody>
                  <a:tcPr/>
                </a:tc>
                <a:tc>
                  <a:txBody>
                    <a:bodyPr/>
                    <a:lstStyle/>
                    <a:p>
                      <a:r>
                        <a:rPr lang="en-US" dirty="0" smtClean="0"/>
                        <a:t>&lt;6mo</a:t>
                      </a:r>
                      <a:endParaRPr lang="en-US" dirty="0"/>
                    </a:p>
                  </a:txBody>
                  <a:tcPr/>
                </a:tc>
                <a:tc>
                  <a:txBody>
                    <a:bodyPr/>
                    <a:lstStyle/>
                    <a:p>
                      <a:r>
                        <a:rPr lang="en-US" dirty="0" smtClean="0"/>
                        <a:t>6mo-1y</a:t>
                      </a:r>
                      <a:endParaRPr lang="en-US" dirty="0"/>
                    </a:p>
                  </a:txBody>
                  <a:tcPr/>
                </a:tc>
                <a:tc>
                  <a:txBody>
                    <a:bodyPr/>
                    <a:lstStyle/>
                    <a:p>
                      <a:r>
                        <a:rPr lang="en-US" dirty="0" smtClean="0"/>
                        <a:t>1-6</a:t>
                      </a:r>
                      <a:endParaRPr lang="en-US" dirty="0"/>
                    </a:p>
                  </a:txBody>
                  <a:tcPr/>
                </a:tc>
                <a:tc>
                  <a:txBody>
                    <a:bodyPr/>
                    <a:lstStyle/>
                    <a:p>
                      <a:r>
                        <a:rPr lang="en-US" dirty="0" smtClean="0"/>
                        <a:t>7+</a:t>
                      </a:r>
                      <a:endParaRPr lang="en-US" dirty="0"/>
                    </a:p>
                  </a:txBody>
                  <a:tcPr/>
                </a:tc>
              </a:tr>
              <a:tr h="370840">
                <a:tc>
                  <a:txBody>
                    <a:bodyPr/>
                    <a:lstStyle/>
                    <a:p>
                      <a:endParaRPr lang="en-US" dirty="0"/>
                    </a:p>
                  </a:txBody>
                  <a:tcPr/>
                </a:tc>
                <a:tc>
                  <a:txBody>
                    <a:bodyPr/>
                    <a:lstStyle/>
                    <a:p>
                      <a:r>
                        <a:rPr lang="en-US" dirty="0" smtClean="0"/>
                        <a:t>☐</a:t>
                      </a:r>
                      <a:endParaRPr lang="en-US" dirty="0"/>
                    </a:p>
                  </a:txBody>
                  <a:tcPr/>
                </a:tc>
                <a:tc>
                  <a:txBody>
                    <a:bodyPr/>
                    <a:lstStyle/>
                    <a:p>
                      <a:r>
                        <a:rPr lang="en-US" dirty="0" smtClean="0"/>
                        <a:t>.  .</a:t>
                      </a:r>
                      <a:endParaRPr lang="en-US" dirty="0"/>
                    </a:p>
                  </a:txBody>
                  <a:tcPr/>
                </a:tc>
                <a:tc>
                  <a:txBody>
                    <a:bodyPr/>
                    <a:lstStyle/>
                    <a:p>
                      <a:r>
                        <a:rPr lang="en-US" dirty="0" smtClean="0"/>
                        <a:t>.</a:t>
                      </a:r>
                      <a:r>
                        <a:rPr lang="en-US" baseline="0" dirty="0" smtClean="0"/>
                        <a:t> .</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p>
                  </a:txBody>
                  <a:tcPr/>
                </a:tc>
              </a:tr>
              <a:tr h="370840">
                <a:tc>
                  <a:txBody>
                    <a:bodyPr/>
                    <a:lstStyle/>
                    <a:p>
                      <a:r>
                        <a:rPr lang="en-US" dirty="0" smtClean="0"/>
                        <a:t>Lost Reported</a:t>
                      </a:r>
                      <a:r>
                        <a:rPr lang="en-US" baseline="0" dirty="0" smtClean="0"/>
                        <a:t> Expired</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r>
                        <a:rPr lang="en-US" dirty="0" smtClean="0"/>
                        <a:t>☒</a:t>
                      </a:r>
                      <a:r>
                        <a:rPr lang="en-US" baseline="0" dirty="0" smtClean="0"/>
                        <a:t> </a:t>
                      </a:r>
                      <a:r>
                        <a:rPr lang="en-US" dirty="0" smtClean="0"/>
                        <a:t>☒</a:t>
                      </a:r>
                      <a:r>
                        <a:rPr lang="en-US" baseline="0" dirty="0" smtClean="0"/>
                        <a:t> ☐</a:t>
                      </a:r>
                      <a:endParaRPr lang="en-US" dirty="0" smtClean="0"/>
                    </a:p>
                  </a:txBody>
                  <a:tcPr/>
                </a:tc>
                <a:tc>
                  <a:txBody>
                    <a:bodyPr/>
                    <a:lstStyle/>
                    <a:p>
                      <a:r>
                        <a:rPr lang="en-US" dirty="0" smtClean="0"/>
                        <a:t>.</a:t>
                      </a:r>
                      <a:endParaRPr lang="en-US" dirty="0"/>
                    </a:p>
                  </a:txBody>
                  <a:tcPr/>
                </a:tc>
                <a:tc>
                  <a:txBody>
                    <a:bodyPr/>
                    <a:lstStyle/>
                    <a:p>
                      <a:endParaRPr lang="en-US" dirty="0"/>
                    </a:p>
                  </a:txBody>
                  <a:tcPr/>
                </a:tc>
                <a:tc>
                  <a:txBody>
                    <a:bodyPr/>
                    <a:lstStyle/>
                    <a:p>
                      <a:r>
                        <a:rPr lang="en-US" dirty="0" smtClean="0"/>
                        <a:t>.</a:t>
                      </a:r>
                      <a:endParaRPr lang="en-US" dirty="0"/>
                    </a:p>
                  </a:txBody>
                  <a:tcPr/>
                </a:tc>
                <a:tc>
                  <a:txBody>
                    <a:bodyPr/>
                    <a:lstStyle/>
                    <a:p>
                      <a:r>
                        <a:rPr lang="en-US" dirty="0" smtClean="0"/>
                        <a:t>. </a:t>
                      </a:r>
                      <a:endParaRPr lang="en-US" dirty="0"/>
                    </a:p>
                  </a:txBody>
                  <a:tcPr/>
                </a:tc>
              </a:tr>
              <a:tr h="370840">
                <a:tc>
                  <a:txBody>
                    <a:bodyPr/>
                    <a:lstStyle/>
                    <a:p>
                      <a:r>
                        <a:rPr lang="en-US" dirty="0" smtClean="0"/>
                        <a:t>Foster</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r>
                        <a:rPr lang="en-US" dirty="0" smtClean="0"/>
                        <a:t>☒</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r>
                        <a:rPr lang="en-US" dirty="0" smtClean="0"/>
                        <a:t>Missing</a:t>
                      </a:r>
                      <a:endParaRPr lang="en-US" dirty="0"/>
                    </a:p>
                  </a:txBody>
                  <a:tcPr/>
                </a:tc>
                <a:tc>
                  <a:txBody>
                    <a:bodyPr/>
                    <a:lstStyle/>
                    <a:p>
                      <a:r>
                        <a:rPr lang="en-US" baseline="0" dirty="0" smtClean="0"/>
                        <a:t>☐ .</a:t>
                      </a:r>
                      <a:endParaRPr lang="en-US" dirty="0"/>
                    </a:p>
                  </a:txBody>
                  <a:tcPr/>
                </a:tc>
                <a:tc>
                  <a:txBody>
                    <a:bodyPr/>
                    <a:lstStyle/>
                    <a:p>
                      <a:r>
                        <a:rPr lang="en-US" dirty="0" smtClean="0"/>
                        <a:t>.  .</a:t>
                      </a:r>
                      <a:endParaRPr lang="en-US" dirty="0"/>
                    </a:p>
                  </a:txBody>
                  <a:tcPr/>
                </a:tc>
                <a:tc>
                  <a:txBody>
                    <a:bodyPr/>
                    <a:lstStyle/>
                    <a:p>
                      <a:endParaRPr lang="en-US" dirty="0"/>
                    </a:p>
                  </a:txBody>
                  <a:tcPr/>
                </a:tc>
                <a:tc>
                  <a:txBody>
                    <a:bodyPr/>
                    <a:lstStyle/>
                    <a:p>
                      <a:endParaRPr lang="en-US"/>
                    </a:p>
                  </a:txBody>
                  <a:tcPr/>
                </a:tc>
                <a:tc>
                  <a:txBody>
                    <a:bodyPr/>
                    <a:lstStyle/>
                    <a:p>
                      <a:r>
                        <a:rPr lang="en-US" dirty="0" smtClean="0"/>
                        <a:t>. .</a:t>
                      </a:r>
                      <a:endParaRPr lang="en-US" dirty="0"/>
                    </a:p>
                  </a:txBody>
                  <a:tcPr/>
                </a:tc>
              </a:tr>
              <a:tr h="370840">
                <a:tc>
                  <a:txBody>
                    <a:bodyPr/>
                    <a:lstStyle/>
                    <a:p>
                      <a:r>
                        <a:rPr lang="en-US" dirty="0" smtClean="0"/>
                        <a:t>Returned to Owner</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r>
                        <a:rPr lang="en-US" dirty="0" smtClean="0"/>
                        <a:t>☒</a:t>
                      </a:r>
                      <a:r>
                        <a:rPr lang="en-US" baseline="0" dirty="0" smtClean="0"/>
                        <a:t> </a:t>
                      </a:r>
                      <a:r>
                        <a:rPr lang="en-US" dirty="0" smtClean="0"/>
                        <a:t>☒ .  .</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r>
                        <a:rPr lang="en-US" baseline="0" dirty="0" smtClean="0"/>
                        <a:t>☐</a:t>
                      </a:r>
                      <a:endParaRPr lang="en-US" dirty="0"/>
                    </a:p>
                  </a:txBody>
                  <a:tcPr/>
                </a:tc>
                <a:tc>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 ☒</a:t>
                      </a:r>
                      <a:r>
                        <a:rPr lang="en-US" baseline="0" dirty="0" smtClean="0"/>
                        <a:t>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a:txBody>
                  <a:tcPr/>
                </a:tc>
              </a:tr>
              <a:tr h="370840">
                <a:tc>
                  <a:txBody>
                    <a:bodyPr/>
                    <a:lstStyle/>
                    <a:p>
                      <a:r>
                        <a:rPr lang="en-US" dirty="0" smtClean="0"/>
                        <a:t>Disposal</a:t>
                      </a:r>
                      <a:endParaRPr lang="en-US" dirty="0"/>
                    </a:p>
                  </a:txBody>
                  <a:tcPr/>
                </a:tc>
                <a:tc>
                  <a:txBody>
                    <a:bodyPr/>
                    <a:lstStyle/>
                    <a:p>
                      <a:r>
                        <a:rPr lang="en-US" dirty="0" smtClean="0"/>
                        <a:t>☒</a:t>
                      </a:r>
                      <a:r>
                        <a:rPr lang="en-US" baseline="0" dirty="0" smtClean="0"/>
                        <a:t> </a:t>
                      </a:r>
                      <a:r>
                        <a:rPr lang="en-US" dirty="0" smtClean="0"/>
                        <a:t>☒ ☒</a:t>
                      </a:r>
                      <a:r>
                        <a:rPr lang="en-US" baseline="0" dirty="0" smtClean="0"/>
                        <a:t> </a:t>
                      </a:r>
                      <a:r>
                        <a:rPr lang="en-US" dirty="0" smtClean="0"/>
                        <a:t>☒ ☒</a:t>
                      </a:r>
                      <a:r>
                        <a:rPr lang="en-US" baseline="0" dirty="0" smtClean="0"/>
                        <a:t> </a:t>
                      </a:r>
                      <a:r>
                        <a:rPr lang="en-US" dirty="0" smtClean="0"/>
                        <a:t>☒</a:t>
                      </a:r>
                      <a:r>
                        <a:rPr lang="en-US" baseline="0" dirty="0" smtClean="0"/>
                        <a:t>☐</a:t>
                      </a:r>
                      <a:endParaRPr lang="en-US" dirty="0"/>
                    </a:p>
                  </a:txBody>
                  <a:tcPr/>
                </a:tc>
                <a:tc>
                  <a:txBody>
                    <a:bodyPr/>
                    <a:lstStyle/>
                    <a:p>
                      <a:r>
                        <a:rPr lang="en-US" dirty="0" smtClean="0"/>
                        <a:t>.</a:t>
                      </a:r>
                      <a:r>
                        <a:rPr lang="en-US" baseline="0" dirty="0" smtClean="0"/>
                        <a:t>  .</a:t>
                      </a:r>
                      <a:endParaRPr lang="en-US" dirty="0"/>
                    </a:p>
                  </a:txBody>
                  <a:tcPr/>
                </a:tc>
                <a:tc>
                  <a:txBody>
                    <a:bodyPr/>
                    <a:lstStyle/>
                    <a:p>
                      <a:endParaRPr lang="en-US"/>
                    </a:p>
                  </a:txBody>
                  <a:tcPr/>
                </a:tc>
                <a:tc>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endParaRPr lang="en-US" dirty="0" smtClean="0"/>
                    </a:p>
                    <a:p>
                      <a:endParaRPr lang="en-US" dirty="0"/>
                    </a:p>
                  </a:txBody>
                  <a:tcPr/>
                </a:tc>
              </a:tr>
              <a:tr h="370840">
                <a:tc>
                  <a:txBody>
                    <a:bodyPr/>
                    <a:lstStyle/>
                    <a:p>
                      <a:r>
                        <a:rPr lang="en-US" dirty="0" smtClean="0"/>
                        <a:t>Transferred to Rescue</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Found Expired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Adopted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Euthanized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Released in Field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No Show</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Died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5/28/15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19</a:t>
            </a:fld>
            <a:endParaRPr lang="en-US" dirty="0"/>
          </a:p>
        </p:txBody>
      </p:sp>
    </p:spTree>
    <p:extLst>
      <p:ext uri="{BB962C8B-B14F-4D97-AF65-F5344CB8AC3E}">
        <p14:creationId xmlns:p14="http://schemas.microsoft.com/office/powerpoint/2010/main" val="349600537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Goals</a:t>
            </a:r>
          </a:p>
        </p:txBody>
      </p:sp>
      <p:sp>
        <p:nvSpPr>
          <p:cNvPr id="5123" name="Rectangle 3"/>
          <p:cNvSpPr>
            <a:spLocks noGrp="1" noChangeArrowheads="1"/>
          </p:cNvSpPr>
          <p:nvPr>
            <p:ph idx="1"/>
          </p:nvPr>
        </p:nvSpPr>
        <p:spPr>
          <a:xfrm>
            <a:off x="1128943" y="1847153"/>
            <a:ext cx="7048804" cy="4082143"/>
          </a:xfrm>
          <a:noFill/>
        </p:spPr>
        <p:txBody>
          <a:bodyPr>
            <a:spAutoFit/>
          </a:bodyPr>
          <a:lstStyle/>
          <a:p>
            <a:pPr marL="320675" indent="-320675" defTabSz="852488">
              <a:lnSpc>
                <a:spcPct val="110000"/>
              </a:lnSpc>
              <a:buFontTx/>
              <a:buNone/>
            </a:pPr>
            <a:r>
              <a:rPr lang="en-US" b="1" dirty="0"/>
              <a:t>After </a:t>
            </a:r>
            <a:r>
              <a:rPr lang="en-US" b="1" dirty="0" smtClean="0"/>
              <a:t>this, </a:t>
            </a:r>
            <a:r>
              <a:rPr lang="en-US" b="1" dirty="0"/>
              <a:t>you should be able to:</a:t>
            </a:r>
            <a:r>
              <a:rPr lang="en-US" sz="3600" dirty="0"/>
              <a:t> </a:t>
            </a:r>
            <a:endParaRPr lang="en-US" sz="1200" dirty="0"/>
          </a:p>
          <a:p>
            <a:pPr marL="320675" indent="-320675" defTabSz="852488">
              <a:spcBef>
                <a:spcPct val="25000"/>
              </a:spcBef>
              <a:buSzPct val="80000"/>
            </a:pPr>
            <a:r>
              <a:rPr lang="en-US" dirty="0" smtClean="0"/>
              <a:t>Describe data types and how to transform among them</a:t>
            </a:r>
          </a:p>
          <a:p>
            <a:pPr marL="320675" indent="-320675" defTabSz="852488">
              <a:spcBef>
                <a:spcPct val="25000"/>
              </a:spcBef>
              <a:buSzPct val="80000"/>
            </a:pPr>
            <a:r>
              <a:rPr lang="en-US" sz="2800" dirty="0" smtClean="0"/>
              <a:t>Draw a stem and leaf plot for a data set</a:t>
            </a:r>
          </a:p>
          <a:p>
            <a:pPr marL="320675" indent="-320675" defTabSz="852488">
              <a:spcBef>
                <a:spcPct val="25000"/>
              </a:spcBef>
              <a:buSzPct val="80000"/>
            </a:pPr>
            <a:r>
              <a:rPr lang="en-US" dirty="0" smtClean="0"/>
              <a:t>Explain how a box plot works</a:t>
            </a:r>
          </a:p>
          <a:p>
            <a:pPr marL="320675" indent="-320675" defTabSz="852488">
              <a:spcBef>
                <a:spcPct val="25000"/>
              </a:spcBef>
              <a:buSzPct val="80000"/>
            </a:pPr>
            <a:r>
              <a:rPr lang="en-US" sz="2800" dirty="0" smtClean="0"/>
              <a:t>Recognize common types of distributions and the assumptions that lie behind them</a:t>
            </a:r>
          </a:p>
        </p:txBody>
      </p:sp>
      <p:sp>
        <p:nvSpPr>
          <p:cNvPr id="2" name="Rectangle 1"/>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98914157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comparison</a:t>
            </a:r>
            <a:endParaRPr lang="en-US" dirty="0"/>
          </a:p>
        </p:txBody>
      </p:sp>
      <p:pic>
        <p:nvPicPr>
          <p:cNvPr id="7" name="Content Placeholder 6" descr="Screen Shot 2014-01-26 at 9.49.16 PM.png"/>
          <p:cNvPicPr>
            <a:picLocks noGrp="1" noChangeAspect="1"/>
          </p:cNvPicPr>
          <p:nvPr>
            <p:ph idx="1"/>
          </p:nvPr>
        </p:nvPicPr>
        <p:blipFill>
          <a:blip r:embed="rId2">
            <a:extLst>
              <a:ext uri="{28A0092B-C50C-407E-A947-70E740481C1C}">
                <a14:useLocalDpi xmlns:a14="http://schemas.microsoft.com/office/drawing/2010/main" val="0"/>
              </a:ext>
            </a:extLst>
          </a:blip>
          <a:srcRect l="5818" r="5818"/>
          <a:stretch>
            <a:fillRect/>
          </a:stretch>
        </p:blipFill>
        <p:spPr/>
      </p:pic>
      <p:sp>
        <p:nvSpPr>
          <p:cNvPr id="4" name="Date Placeholder 3"/>
          <p:cNvSpPr>
            <a:spLocks noGrp="1"/>
          </p:cNvSpPr>
          <p:nvPr>
            <p:ph type="dt" sz="half" idx="10"/>
          </p:nvPr>
        </p:nvSpPr>
        <p:spPr/>
        <p:txBody>
          <a:bodyPr/>
          <a:lstStyle/>
          <a:p>
            <a:fld id="{7053BEFA-1175-F644-B249-7D41D72BD3FF}" type="datetime1">
              <a:rPr lang="en-US" smtClean="0"/>
              <a:t>5/28/15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Tree>
    <p:extLst>
      <p:ext uri="{BB962C8B-B14F-4D97-AF65-F5344CB8AC3E}">
        <p14:creationId xmlns:p14="http://schemas.microsoft.com/office/powerpoint/2010/main" val="171218039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Steam + Leaf</a:t>
            </a:r>
            <a:endParaRPr lang="en-US" dirty="0"/>
          </a:p>
        </p:txBody>
      </p:sp>
      <p:sp>
        <p:nvSpPr>
          <p:cNvPr id="3" name="Content Placeholder 2"/>
          <p:cNvSpPr>
            <a:spLocks noGrp="1"/>
          </p:cNvSpPr>
          <p:nvPr>
            <p:ph idx="1"/>
          </p:nvPr>
        </p:nvSpPr>
        <p:spPr/>
        <p:txBody>
          <a:bodyPr/>
          <a:lstStyle/>
          <a:p>
            <a:r>
              <a:rPr lang="en-US" dirty="0" smtClean="0"/>
              <a:t>Quick &amp; easy to produce; very flexible</a:t>
            </a:r>
          </a:p>
          <a:p>
            <a:r>
              <a:rPr lang="en-US" dirty="0" smtClean="0"/>
              <a:t>Easy to annotate in all sorts of ways; use for comparison (of different samples); </a:t>
            </a:r>
            <a:r>
              <a:rPr lang="en-US" dirty="0" err="1" smtClean="0"/>
              <a:t>etc</a:t>
            </a:r>
            <a:endParaRPr lang="en-US" dirty="0" smtClean="0"/>
          </a:p>
          <a:p>
            <a:endParaRPr lang="en-US" dirty="0" smtClean="0"/>
          </a:p>
          <a:p>
            <a:r>
              <a:rPr lang="en-US" dirty="0" smtClean="0"/>
              <a:t>Help to highlight </a:t>
            </a:r>
            <a:r>
              <a:rPr lang="en-US" dirty="0" err="1" smtClean="0"/>
              <a:t>unsymmetric</a:t>
            </a:r>
            <a:r>
              <a:rPr lang="en-US" dirty="0" smtClean="0"/>
              <a:t> trailing off</a:t>
            </a:r>
          </a:p>
          <a:p>
            <a:r>
              <a:rPr lang="en-US" dirty="0" smtClean="0"/>
              <a:t>Help to highlight popular/unpopular values</a:t>
            </a:r>
          </a:p>
          <a:p>
            <a:r>
              <a:rPr lang="en-US" dirty="0" smtClean="0"/>
              <a:t>About where values are ‘centered’</a:t>
            </a:r>
          </a:p>
          <a:p>
            <a:r>
              <a:rPr lang="en-US" dirty="0" smtClean="0"/>
              <a:t>About how widely values are ‘spread’</a:t>
            </a:r>
          </a:p>
          <a:p>
            <a:endParaRPr lang="en-US" dirty="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5/28/15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21</a:t>
            </a:fld>
            <a:endParaRPr lang="en-US" dirty="0"/>
          </a:p>
        </p:txBody>
      </p:sp>
    </p:spTree>
    <p:extLst>
      <p:ext uri="{BB962C8B-B14F-4D97-AF65-F5344CB8AC3E}">
        <p14:creationId xmlns:p14="http://schemas.microsoft.com/office/powerpoint/2010/main" val="31016447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921625" cy="990107"/>
          </a:xfrm>
        </p:spPr>
        <p:txBody>
          <a:bodyPr/>
          <a:lstStyle/>
          <a:p>
            <a:r>
              <a:rPr lang="en-US" dirty="0" smtClean="0"/>
              <a:t>Boxplot (invented by </a:t>
            </a:r>
            <a:r>
              <a:rPr lang="en-US" dirty="0" err="1" smtClean="0"/>
              <a:t>Tukey</a:t>
            </a:r>
            <a:r>
              <a:rPr lang="en-US" dirty="0" smtClean="0"/>
              <a:t>) </a:t>
            </a:r>
            <a:r>
              <a:rPr lang="en-US" dirty="0"/>
              <a:t/>
            </a:r>
            <a:br>
              <a:rPr lang="en-US" dirty="0"/>
            </a:br>
            <a:r>
              <a:rPr lang="en-US" dirty="0"/>
              <a:t>[image from </a:t>
            </a:r>
            <a:r>
              <a:rPr lang="en-US" sz="1200" dirty="0" err="1" smtClean="0"/>
              <a:t>flowingdata.com</a:t>
            </a:r>
            <a:r>
              <a:rPr lang="en-US" sz="1200" dirty="0"/>
              <a:t>/2008/02/15/how-to-read-and-use-a-box-and-whisker-plot</a:t>
            </a:r>
            <a:r>
              <a:rPr lang="en-US" sz="1200" dirty="0" smtClean="0"/>
              <a:t>/</a:t>
            </a:r>
            <a:r>
              <a:rPr lang="en-US" dirty="0" smtClean="0"/>
              <a: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5/28/15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22</a:t>
            </a:fld>
            <a:endParaRPr lang="en-US" dirty="0"/>
          </a:p>
        </p:txBody>
      </p:sp>
      <p:sp>
        <p:nvSpPr>
          <p:cNvPr id="3" name="TextBox 2"/>
          <p:cNvSpPr txBox="1"/>
          <p:nvPr/>
        </p:nvSpPr>
        <p:spPr>
          <a:xfrm>
            <a:off x="465996" y="5064047"/>
            <a:ext cx="184666" cy="369332"/>
          </a:xfrm>
          <a:prstGeom prst="rect">
            <a:avLst/>
          </a:prstGeom>
          <a:noFill/>
        </p:spPr>
        <p:txBody>
          <a:bodyPr wrap="none" rtlCol="0">
            <a:spAutoFit/>
          </a:bodyPr>
          <a:lstStyle/>
          <a:p>
            <a:endParaRPr lang="en-US" dirty="0"/>
          </a:p>
        </p:txBody>
      </p:sp>
      <p:pic>
        <p:nvPicPr>
          <p:cNvPr id="11" name="Content Placeholder 10"/>
          <p:cNvPicPr>
            <a:picLocks noGrp="1" noChangeAspect="1"/>
          </p:cNvPicPr>
          <p:nvPr>
            <p:ph idx="1"/>
          </p:nvPr>
        </p:nvPicPr>
        <p:blipFill>
          <a:blip r:embed="rId3"/>
          <a:srcRect l="-95411" r="-95411"/>
          <a:stretch>
            <a:fillRect/>
          </a:stretch>
        </p:blipFill>
        <p:spPr/>
      </p:pic>
    </p:spTree>
    <p:extLst>
      <p:ext uri="{BB962C8B-B14F-4D97-AF65-F5344CB8AC3E}">
        <p14:creationId xmlns:p14="http://schemas.microsoft.com/office/powerpoint/2010/main" val="76120974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Boxplot [Random Data; 3 times]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5/28/15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23</a:t>
            </a:fld>
            <a:endParaRPr lang="en-US" dirty="0"/>
          </a:p>
        </p:txBody>
      </p:sp>
      <p:pic>
        <p:nvPicPr>
          <p:cNvPr id="8" name="Content Placeholder 7" descr="Screen Shot 2014-01-30 at 10.56.45 A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4761" r="43772" b="24225"/>
          <a:stretch/>
        </p:blipFill>
        <p:spPr>
          <a:xfrm>
            <a:off x="1128943" y="1534736"/>
            <a:ext cx="6105630" cy="5053862"/>
          </a:xfrm>
        </p:spPr>
      </p:pic>
    </p:spTree>
    <p:extLst>
      <p:ext uri="{BB962C8B-B14F-4D97-AF65-F5344CB8AC3E}">
        <p14:creationId xmlns:p14="http://schemas.microsoft.com/office/powerpoint/2010/main" val="362012249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035707" cy="990107"/>
          </a:xfrm>
        </p:spPr>
        <p:txBody>
          <a:bodyPr/>
          <a:lstStyle/>
          <a:p>
            <a:r>
              <a:rPr lang="en-US" dirty="0" smtClean="0"/>
              <a:t>Histograms: Checking a Distribution</a:t>
            </a:r>
            <a:endParaRPr lang="en-US" dirty="0"/>
          </a:p>
        </p:txBody>
      </p:sp>
      <p:sp>
        <p:nvSpPr>
          <p:cNvPr id="3" name="Content Placeholder 2"/>
          <p:cNvSpPr>
            <a:spLocks noGrp="1"/>
          </p:cNvSpPr>
          <p:nvPr>
            <p:ph idx="1"/>
          </p:nvPr>
        </p:nvSpPr>
        <p:spPr>
          <a:xfrm>
            <a:off x="1128943" y="1548955"/>
            <a:ext cx="7048804" cy="4678174"/>
          </a:xfrm>
        </p:spPr>
        <p:txBody>
          <a:bodyPr/>
          <a:lstStyle/>
          <a:p>
            <a:r>
              <a:rPr lang="en-US" dirty="0" smtClean="0"/>
              <a:t>Histogram (eyeball)</a:t>
            </a:r>
          </a:p>
          <a:p>
            <a:r>
              <a:rPr lang="en-US" dirty="0" smtClean="0"/>
              <a:t>Example distributions: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5/28/15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24</a:t>
            </a:fld>
            <a:endParaRPr lang="en-US" dirty="0"/>
          </a:p>
        </p:txBody>
      </p:sp>
      <p:sp>
        <p:nvSpPr>
          <p:cNvPr id="8" name="TextBox 7"/>
          <p:cNvSpPr txBox="1"/>
          <p:nvPr/>
        </p:nvSpPr>
        <p:spPr>
          <a:xfrm>
            <a:off x="373046" y="5374314"/>
            <a:ext cx="883813" cy="369332"/>
          </a:xfrm>
          <a:prstGeom prst="rect">
            <a:avLst/>
          </a:prstGeom>
          <a:noFill/>
        </p:spPr>
        <p:txBody>
          <a:bodyPr wrap="none" rtlCol="0">
            <a:spAutoFit/>
          </a:bodyPr>
          <a:lstStyle/>
          <a:p>
            <a:r>
              <a:rPr lang="en-US" dirty="0" smtClean="0"/>
              <a:t>Normal</a:t>
            </a:r>
            <a:endParaRPr lang="en-US" dirty="0"/>
          </a:p>
        </p:txBody>
      </p:sp>
      <p:pic>
        <p:nvPicPr>
          <p:cNvPr id="13" name="Picture 12"/>
          <p:cNvPicPr>
            <a:picLocks noChangeAspect="1"/>
          </p:cNvPicPr>
          <p:nvPr/>
        </p:nvPicPr>
        <p:blipFill>
          <a:blip r:embed="rId3"/>
          <a:stretch>
            <a:fillRect/>
          </a:stretch>
        </p:blipFill>
        <p:spPr>
          <a:xfrm>
            <a:off x="73302" y="3648636"/>
            <a:ext cx="2225099" cy="1725678"/>
          </a:xfrm>
          <a:prstGeom prst="rect">
            <a:avLst/>
          </a:prstGeom>
        </p:spPr>
      </p:pic>
      <p:pic>
        <p:nvPicPr>
          <p:cNvPr id="15" name="Picture 14"/>
          <p:cNvPicPr>
            <a:picLocks noChangeAspect="1"/>
          </p:cNvPicPr>
          <p:nvPr/>
        </p:nvPicPr>
        <p:blipFill>
          <a:blip r:embed="rId4"/>
          <a:stretch>
            <a:fillRect/>
          </a:stretch>
        </p:blipFill>
        <p:spPr>
          <a:xfrm>
            <a:off x="2313472" y="3618765"/>
            <a:ext cx="2250466" cy="1761646"/>
          </a:xfrm>
          <a:prstGeom prst="rect">
            <a:avLst/>
          </a:prstGeom>
        </p:spPr>
      </p:pic>
      <p:sp>
        <p:nvSpPr>
          <p:cNvPr id="16" name="TextBox 15"/>
          <p:cNvSpPr txBox="1"/>
          <p:nvPr/>
        </p:nvSpPr>
        <p:spPr>
          <a:xfrm>
            <a:off x="2214863" y="5354458"/>
            <a:ext cx="902185" cy="369332"/>
          </a:xfrm>
          <a:prstGeom prst="rect">
            <a:avLst/>
          </a:prstGeom>
          <a:noFill/>
        </p:spPr>
        <p:txBody>
          <a:bodyPr wrap="none" rtlCol="0">
            <a:spAutoFit/>
          </a:bodyPr>
          <a:lstStyle/>
          <a:p>
            <a:r>
              <a:rPr lang="en-US" dirty="0" smtClean="0"/>
              <a:t>Poisson</a:t>
            </a:r>
            <a:endParaRPr lang="en-US" dirty="0"/>
          </a:p>
        </p:txBody>
      </p:sp>
      <p:pic>
        <p:nvPicPr>
          <p:cNvPr id="17" name="Picture 16"/>
          <p:cNvPicPr>
            <a:picLocks noChangeAspect="1"/>
          </p:cNvPicPr>
          <p:nvPr/>
        </p:nvPicPr>
        <p:blipFill>
          <a:blip r:embed="rId5"/>
          <a:stretch>
            <a:fillRect/>
          </a:stretch>
        </p:blipFill>
        <p:spPr>
          <a:xfrm>
            <a:off x="4625473" y="3649745"/>
            <a:ext cx="2225476" cy="1734890"/>
          </a:xfrm>
          <a:prstGeom prst="rect">
            <a:avLst/>
          </a:prstGeom>
        </p:spPr>
      </p:pic>
      <p:sp>
        <p:nvSpPr>
          <p:cNvPr id="18" name="TextBox 17"/>
          <p:cNvSpPr txBox="1"/>
          <p:nvPr/>
        </p:nvSpPr>
        <p:spPr>
          <a:xfrm>
            <a:off x="4595881" y="5336468"/>
            <a:ext cx="1263424" cy="369332"/>
          </a:xfrm>
          <a:prstGeom prst="rect">
            <a:avLst/>
          </a:prstGeom>
          <a:noFill/>
        </p:spPr>
        <p:txBody>
          <a:bodyPr wrap="none" rtlCol="0">
            <a:spAutoFit/>
          </a:bodyPr>
          <a:lstStyle/>
          <a:p>
            <a:r>
              <a:rPr lang="en-US" dirty="0" smtClean="0"/>
              <a:t>Log Normal</a:t>
            </a:r>
            <a:endParaRPr lang="en-US" dirty="0"/>
          </a:p>
        </p:txBody>
      </p:sp>
    </p:spTree>
    <p:extLst>
      <p:ext uri="{BB962C8B-B14F-4D97-AF65-F5344CB8AC3E}">
        <p14:creationId xmlns:p14="http://schemas.microsoft.com/office/powerpoint/2010/main" val="368044316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Normal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5/28/15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25</a:t>
            </a:fld>
            <a:endParaRPr lang="en-US" dirty="0"/>
          </a:p>
        </p:txBody>
      </p:sp>
      <p:pic>
        <p:nvPicPr>
          <p:cNvPr id="20" name="Picture 19"/>
          <p:cNvPicPr>
            <a:picLocks noChangeAspect="1"/>
          </p:cNvPicPr>
          <p:nvPr/>
        </p:nvPicPr>
        <p:blipFill>
          <a:blip r:embed="rId3"/>
          <a:stretch>
            <a:fillRect/>
          </a:stretch>
        </p:blipFill>
        <p:spPr>
          <a:xfrm>
            <a:off x="6937534" y="48854"/>
            <a:ext cx="2225099" cy="1725678"/>
          </a:xfrm>
          <a:prstGeom prst="rect">
            <a:avLst/>
          </a:prstGeom>
        </p:spPr>
      </p:pic>
      <p:sp>
        <p:nvSpPr>
          <p:cNvPr id="23" name="Content Placeholder 2"/>
          <p:cNvSpPr>
            <a:spLocks noGrp="1"/>
          </p:cNvSpPr>
          <p:nvPr>
            <p:ph idx="13"/>
          </p:nvPr>
        </p:nvSpPr>
        <p:spPr>
          <a:xfrm>
            <a:off x="465995" y="1896007"/>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a:t>No long tail (bell shaped)</a:t>
            </a:r>
          </a:p>
          <a:p>
            <a:pPr marL="457200" lvl="1" indent="-457200">
              <a:buFont typeface="Arial"/>
              <a:buChar char="•"/>
            </a:pPr>
            <a:r>
              <a:rPr lang="en-US" sz="2800" dirty="0"/>
              <a:t>Symmetric</a:t>
            </a:r>
          </a:p>
          <a:p>
            <a:pPr marL="457200" lvl="1" indent="-457200">
              <a:buFont typeface="Arial"/>
              <a:buChar char="•"/>
            </a:pPr>
            <a:r>
              <a:rPr lang="en-US" sz="2800" dirty="0" smtClean="0"/>
              <a:t>Mean median &amp; mode equal </a:t>
            </a:r>
            <a:r>
              <a:rPr lang="en-US" sz="2800" dirty="0"/>
              <a:t>&amp; in </a:t>
            </a:r>
            <a:r>
              <a:rPr lang="en-US" sz="2800" dirty="0" smtClean="0"/>
              <a:t>the middle</a:t>
            </a:r>
            <a:endParaRPr lang="en-US" sz="2800" dirty="0"/>
          </a:p>
          <a:p>
            <a:pPr marL="457200" lvl="1" indent="-457200">
              <a:buFont typeface="Arial"/>
              <a:buChar char="•"/>
            </a:pPr>
            <a:r>
              <a:rPr lang="en-US" sz="2800" dirty="0"/>
              <a:t>~68% </a:t>
            </a:r>
            <a:r>
              <a:rPr lang="en-US" sz="2800" dirty="0" smtClean="0"/>
              <a:t>within 1 SD of mean</a:t>
            </a:r>
          </a:p>
          <a:p>
            <a:pPr marL="457200" lvl="1" indent="-457200">
              <a:buFont typeface="Arial"/>
              <a:buChar char="•"/>
            </a:pPr>
            <a:r>
              <a:rPr lang="en-US" sz="2800" dirty="0" smtClean="0"/>
              <a:t>~</a:t>
            </a:r>
            <a:r>
              <a:rPr lang="en-US" sz="2800" dirty="0"/>
              <a:t>95% </a:t>
            </a:r>
            <a:r>
              <a:rPr lang="en-US" sz="2800" dirty="0" smtClean="0"/>
              <a:t>within </a:t>
            </a:r>
            <a:r>
              <a:rPr lang="en-US" sz="2800" dirty="0"/>
              <a:t>2 SD of </a:t>
            </a:r>
            <a:r>
              <a:rPr lang="en-US" sz="2800" dirty="0" smtClean="0"/>
              <a:t>mean</a:t>
            </a:r>
            <a:endParaRPr lang="en-US" sz="2800" dirty="0"/>
          </a:p>
          <a:p>
            <a:pPr marL="457200" lvl="1" indent="-457200">
              <a:buFont typeface="Arial"/>
              <a:buChar char="•"/>
            </a:pPr>
            <a:r>
              <a:rPr lang="en-US" sz="2800" dirty="0" smtClean="0"/>
              <a:t>Almost </a:t>
            </a:r>
            <a:r>
              <a:rPr lang="en-US" sz="2800" i="1" dirty="0" smtClean="0"/>
              <a:t>all </a:t>
            </a:r>
            <a:r>
              <a:rPr lang="en-US" sz="2800" dirty="0" smtClean="0"/>
              <a:t>lie within 3SD of the mean</a:t>
            </a:r>
          </a:p>
          <a:p>
            <a:pPr marL="457200" lvl="1" indent="-457200">
              <a:buFont typeface="Arial"/>
              <a:buChar char="•"/>
            </a:pPr>
            <a:r>
              <a:rPr lang="en-US" sz="2800" dirty="0" smtClean="0"/>
              <a:t>Histogram looks bell shaped</a:t>
            </a:r>
          </a:p>
        </p:txBody>
      </p:sp>
    </p:spTree>
    <p:extLst>
      <p:ext uri="{BB962C8B-B14F-4D97-AF65-F5344CB8AC3E}">
        <p14:creationId xmlns:p14="http://schemas.microsoft.com/office/powerpoint/2010/main" val="303598772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might we expect a Normal distribution?</a:t>
            </a:r>
            <a:endParaRPr lang="en-US" dirty="0"/>
          </a:p>
        </p:txBody>
      </p:sp>
      <p:sp>
        <p:nvSpPr>
          <p:cNvPr id="7" name="Content Placeholder 6"/>
          <p:cNvSpPr>
            <a:spLocks noGrp="1"/>
          </p:cNvSpPr>
          <p:nvPr>
            <p:ph idx="1"/>
          </p:nvPr>
        </p:nvSpPr>
        <p:spPr/>
        <p:txBody>
          <a:bodyPr/>
          <a:lstStyle/>
          <a:p>
            <a:pPr marL="0" indent="0">
              <a:buNone/>
            </a:pPr>
            <a:r>
              <a:rPr lang="en-US" dirty="0"/>
              <a:t>Central limit theorem: Sum of </a:t>
            </a:r>
            <a:r>
              <a:rPr lang="en-US" i="1" dirty="0"/>
              <a:t>independent </a:t>
            </a:r>
            <a:r>
              <a:rPr lang="en-US" dirty="0"/>
              <a:t>and </a:t>
            </a:r>
            <a:r>
              <a:rPr lang="en-US" i="1" dirty="0"/>
              <a:t>identically distributed </a:t>
            </a:r>
            <a:r>
              <a:rPr lang="en-US" b="1" i="1" dirty="0"/>
              <a:t>random variables </a:t>
            </a:r>
            <a:r>
              <a:rPr lang="en-US" dirty="0"/>
              <a:t>will converge to normal</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5/28/15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26</a:t>
            </a:fld>
            <a:endParaRPr lang="en-US" dirty="0"/>
          </a:p>
        </p:txBody>
      </p:sp>
    </p:spTree>
    <p:extLst>
      <p:ext uri="{BB962C8B-B14F-4D97-AF65-F5344CB8AC3E}">
        <p14:creationId xmlns:p14="http://schemas.microsoft.com/office/powerpoint/2010/main" val="38471526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Variable</a:t>
            </a:r>
            <a:endParaRPr lang="en-US" dirty="0"/>
          </a:p>
        </p:txBody>
      </p:sp>
      <p:sp>
        <p:nvSpPr>
          <p:cNvPr id="3" name="Content Placeholder 2"/>
          <p:cNvSpPr>
            <a:spLocks noGrp="1"/>
          </p:cNvSpPr>
          <p:nvPr>
            <p:ph idx="1"/>
          </p:nvPr>
        </p:nvSpPr>
        <p:spPr>
          <a:xfrm>
            <a:off x="954132" y="1847153"/>
            <a:ext cx="7223615" cy="4379976"/>
          </a:xfrm>
        </p:spPr>
        <p:txBody>
          <a:bodyPr/>
          <a:lstStyle/>
          <a:p>
            <a:pPr marL="0" indent="0">
              <a:buNone/>
            </a:pPr>
            <a:r>
              <a:rPr lang="en-US" dirty="0" smtClean="0"/>
              <a:t>Value varies (</a:t>
            </a:r>
            <a:r>
              <a:rPr lang="en-US" i="1" dirty="0" smtClean="0"/>
              <a:t>e.g. </a:t>
            </a:r>
            <a:r>
              <a:rPr lang="en-US" dirty="0" smtClean="0"/>
              <a:t>possible outcomes of an experiment)</a:t>
            </a:r>
          </a:p>
          <a:p>
            <a:pPr marL="0" indent="0">
              <a:buNone/>
            </a:pPr>
            <a:r>
              <a:rPr lang="en-US" dirty="0" smtClean="0"/>
              <a:t>Modeled as a </a:t>
            </a:r>
            <a:r>
              <a:rPr lang="en-US" i="1" dirty="0" smtClean="0"/>
              <a:t>distribution</a:t>
            </a:r>
          </a:p>
          <a:p>
            <a:pPr lvl="1"/>
            <a:r>
              <a:rPr lang="en-US" dirty="0" smtClean="0"/>
              <a:t>Discrete values (“Probability Mass Function”) - typically values and weights</a:t>
            </a:r>
          </a:p>
          <a:p>
            <a:pPr lvl="1"/>
            <a:r>
              <a:rPr lang="en-US" dirty="0" smtClean="0"/>
              <a:t>Continues values (“Probability Density Function”) – typically a function</a:t>
            </a:r>
          </a:p>
        </p:txBody>
      </p:sp>
      <p:sp>
        <p:nvSpPr>
          <p:cNvPr id="4" name="Date Placeholder 3"/>
          <p:cNvSpPr>
            <a:spLocks noGrp="1"/>
          </p:cNvSpPr>
          <p:nvPr>
            <p:ph type="dt" sz="half" idx="10"/>
          </p:nvPr>
        </p:nvSpPr>
        <p:spPr/>
        <p:txBody>
          <a:bodyPr/>
          <a:lstStyle/>
          <a:p>
            <a:fld id="{7053BEFA-1175-F644-B249-7D41D72BD3FF}" type="datetime1">
              <a:rPr lang="en-US" smtClean="0"/>
              <a:t>5/28/15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27</a:t>
            </a:fld>
            <a:endParaRPr lang="en-US" dirty="0"/>
          </a:p>
        </p:txBody>
      </p:sp>
    </p:spTree>
    <p:extLst>
      <p:ext uri="{BB962C8B-B14F-4D97-AF65-F5344CB8AC3E}">
        <p14:creationId xmlns:p14="http://schemas.microsoft.com/office/powerpoint/2010/main" val="309228135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65996" y="310162"/>
            <a:ext cx="7882681" cy="990107"/>
          </a:xfrm>
        </p:spPr>
        <p:txBody>
          <a:bodyPr/>
          <a:lstStyle/>
          <a:p>
            <a:r>
              <a:rPr lang="en-US" dirty="0" smtClean="0"/>
              <a:t>Independent				Identically Distributed</a:t>
            </a:r>
            <a:endParaRPr lang="en-US" dirty="0"/>
          </a:p>
        </p:txBody>
      </p:sp>
      <p:sp>
        <p:nvSpPr>
          <p:cNvPr id="3" name="Content Placeholder 2"/>
          <p:cNvSpPr>
            <a:spLocks noGrp="1"/>
          </p:cNvSpPr>
          <p:nvPr>
            <p:ph sz="half" idx="1"/>
          </p:nvPr>
        </p:nvSpPr>
        <p:spPr/>
        <p:txBody>
          <a:bodyPr/>
          <a:lstStyle/>
          <a:p>
            <a:pPr marL="0" indent="0">
              <a:buNone/>
            </a:pPr>
            <a:r>
              <a:rPr lang="en-US" sz="2800" dirty="0" smtClean="0"/>
              <a:t>Are the observations independent of each other? </a:t>
            </a:r>
          </a:p>
          <a:p>
            <a:pPr lvl="1"/>
            <a:r>
              <a:rPr lang="en-US" sz="2400" dirty="0" smtClean="0"/>
              <a:t>Do they directly influence each other </a:t>
            </a:r>
          </a:p>
          <a:p>
            <a:pPr lvl="1"/>
            <a:r>
              <a:rPr lang="en-US" sz="2400" dirty="0" smtClean="0"/>
              <a:t>Are they both influenced by a shared hidden confounding variable?</a:t>
            </a:r>
          </a:p>
        </p:txBody>
      </p:sp>
      <p:sp>
        <p:nvSpPr>
          <p:cNvPr id="9" name="Content Placeholder 8"/>
          <p:cNvSpPr>
            <a:spLocks noGrp="1"/>
          </p:cNvSpPr>
          <p:nvPr>
            <p:ph sz="half" idx="2"/>
          </p:nvPr>
        </p:nvSpPr>
        <p:spPr/>
        <p:txBody>
          <a:bodyPr/>
          <a:lstStyle/>
          <a:p>
            <a:pPr marL="0" indent="0">
              <a:buNone/>
            </a:pPr>
            <a:r>
              <a:rPr lang="en-US" sz="2800" dirty="0" smtClean="0"/>
              <a:t>Are the random variables identically distributed? </a:t>
            </a:r>
          </a:p>
          <a:p>
            <a:pPr lvl="2"/>
            <a:r>
              <a:rPr lang="en-US" sz="2400" dirty="0" smtClean="0"/>
              <a:t>Is the variance equivalent</a:t>
            </a:r>
          </a:p>
          <a:p>
            <a:pPr lvl="2"/>
            <a:r>
              <a:rPr lang="en-US" sz="2400" dirty="0" smtClean="0"/>
              <a:t>Are the min/max/SD equivalent</a:t>
            </a:r>
          </a:p>
          <a:p>
            <a:pPr lvl="2"/>
            <a:r>
              <a:rPr lang="en-US" sz="2400" dirty="0" smtClean="0"/>
              <a:t>Kolmogorov-Smirnov Test</a:t>
            </a:r>
          </a:p>
          <a:p>
            <a:pPr lvl="2"/>
            <a:endParaRPr lang="en-US" sz="2400" dirty="0" smtClean="0"/>
          </a:p>
          <a:p>
            <a:pPr marL="0" indent="0">
              <a:buNone/>
            </a:pPr>
            <a:endParaRPr lang="en-US" sz="2800" dirty="0"/>
          </a:p>
        </p:txBody>
      </p:sp>
      <p:sp>
        <p:nvSpPr>
          <p:cNvPr id="4" name="Date Placeholder 3"/>
          <p:cNvSpPr>
            <a:spLocks noGrp="1"/>
          </p:cNvSpPr>
          <p:nvPr>
            <p:ph type="dt" sz="half" idx="10"/>
          </p:nvPr>
        </p:nvSpPr>
        <p:spPr/>
        <p:txBody>
          <a:bodyPr/>
          <a:lstStyle/>
          <a:p>
            <a:fld id="{7053BEFA-1175-F644-B249-7D41D72BD3FF}" type="datetime1">
              <a:rPr lang="en-US" smtClean="0"/>
              <a:t>5/28/15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28</a:t>
            </a:fld>
            <a:endParaRPr lang="en-US" dirty="0"/>
          </a:p>
        </p:txBody>
      </p:sp>
    </p:spTree>
    <p:extLst>
      <p:ext uri="{BB962C8B-B14F-4D97-AF65-F5344CB8AC3E}">
        <p14:creationId xmlns:p14="http://schemas.microsoft.com/office/powerpoint/2010/main" val="16815364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Example: Mouse Motion Length</a:t>
            </a:r>
            <a:endParaRPr lang="en-US" dirty="0"/>
          </a:p>
        </p:txBody>
      </p:sp>
      <p:sp>
        <p:nvSpPr>
          <p:cNvPr id="16" name="Content Placeholder 15"/>
          <p:cNvSpPr>
            <a:spLocks noGrp="1"/>
          </p:cNvSpPr>
          <p:nvPr>
            <p:ph idx="1"/>
          </p:nvPr>
        </p:nvSpPr>
        <p:spPr>
          <a:noFill/>
        </p:spPr>
        <p:txBody>
          <a:bodyPr/>
          <a:lstStyle/>
          <a:p>
            <a:pPr marL="0" indent="0">
              <a:buNone/>
            </a:pPr>
            <a:r>
              <a:rPr lang="en-US" sz="3200" dirty="0"/>
              <a:t>Normal Distribution: </a:t>
            </a:r>
            <a:r>
              <a:rPr lang="en-US" sz="3200" dirty="0" smtClean="0"/>
              <a:t>Mouse Motion Length across all interactions</a:t>
            </a:r>
            <a:endParaRPr lang="en-US" sz="3200" dirty="0"/>
          </a:p>
          <a:p>
            <a:pPr marL="0" indent="0">
              <a:buNone/>
            </a:pPr>
            <a:r>
              <a:rPr lang="en-US" sz="3200" dirty="0" smtClean="0"/>
              <a:t>Random Variable:  An interaction</a:t>
            </a:r>
          </a:p>
          <a:p>
            <a:pPr marL="0" indent="0">
              <a:buNone/>
            </a:pPr>
            <a:r>
              <a:rPr lang="en-US" sz="3200" dirty="0"/>
              <a:t>	</a:t>
            </a:r>
            <a:r>
              <a:rPr lang="en-US" sz="3200" i="1" dirty="0" smtClean="0"/>
              <a:t>Discrete </a:t>
            </a:r>
            <a:r>
              <a:rPr lang="en-US" sz="3200" dirty="0" smtClean="0"/>
              <a:t>or </a:t>
            </a:r>
            <a:r>
              <a:rPr lang="en-US" sz="3200" i="1" dirty="0" smtClean="0"/>
              <a:t>Continuous?</a:t>
            </a:r>
            <a:endParaRPr lang="en-US" sz="3200" dirty="0" smtClean="0"/>
          </a:p>
          <a:p>
            <a:pPr marL="0" indent="0">
              <a:buNone/>
            </a:pPr>
            <a:r>
              <a:rPr lang="en-US" sz="3200" dirty="0" smtClean="0"/>
              <a:t>Independence? </a:t>
            </a:r>
            <a:br>
              <a:rPr lang="en-US" sz="3200" dirty="0" smtClean="0"/>
            </a:br>
            <a:r>
              <a:rPr lang="en-US" sz="3200" dirty="0" smtClean="0"/>
              <a:t>	When might this be true/untrue?</a:t>
            </a:r>
          </a:p>
          <a:p>
            <a:pPr marL="0" indent="0">
              <a:buNone/>
            </a:pPr>
            <a:r>
              <a:rPr lang="en-US" sz="3200" dirty="0" smtClean="0"/>
              <a:t>Identical Distributions?</a:t>
            </a:r>
          </a:p>
          <a:p>
            <a:pPr marL="0" indent="0">
              <a:buNone/>
            </a:pPr>
            <a:endParaRPr lang="en-US" sz="3200" dirty="0" smtClean="0"/>
          </a:p>
          <a:p>
            <a:pPr marL="0" indent="0">
              <a:buNone/>
            </a:pPr>
            <a:endParaRPr lang="en-US" sz="3200" dirty="0"/>
          </a:p>
        </p:txBody>
      </p:sp>
      <p:sp>
        <p:nvSpPr>
          <p:cNvPr id="7" name="Date Placeholder 6"/>
          <p:cNvSpPr>
            <a:spLocks noGrp="1"/>
          </p:cNvSpPr>
          <p:nvPr>
            <p:ph type="dt" sz="half" idx="10"/>
          </p:nvPr>
        </p:nvSpPr>
        <p:spPr/>
        <p:txBody>
          <a:bodyPr/>
          <a:lstStyle/>
          <a:p>
            <a:fld id="{A73F672F-A5FB-5745-934A-1BF51CA5539C}" type="datetime1">
              <a:rPr lang="en-US" smtClean="0"/>
              <a:pPr/>
              <a:t>5/28/15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pPr/>
              <a:t>29</a:t>
            </a:fld>
            <a:endParaRPr lang="en-US" dirty="0"/>
          </a:p>
        </p:txBody>
      </p:sp>
    </p:spTree>
    <p:extLst>
      <p:ext uri="{BB962C8B-B14F-4D97-AF65-F5344CB8AC3E}">
        <p14:creationId xmlns:p14="http://schemas.microsoft.com/office/powerpoint/2010/main" val="153535758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for Analysis / Visualization</a:t>
            </a:r>
            <a:endParaRPr lang="en-US" dirty="0"/>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5/28/15</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134379110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Normal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5/28/15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30</a:t>
            </a:fld>
            <a:endParaRPr lang="en-US" dirty="0"/>
          </a:p>
        </p:txBody>
      </p:sp>
      <p:sp>
        <p:nvSpPr>
          <p:cNvPr id="3" name="Content Placeholder 2"/>
          <p:cNvSpPr>
            <a:spLocks noGrp="1"/>
          </p:cNvSpPr>
          <p:nvPr>
            <p:ph idx="13"/>
          </p:nvPr>
        </p:nvSpPr>
        <p:spPr>
          <a:xfrm>
            <a:off x="465995" y="1853939"/>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a:t>No long tail (bell shaped)</a:t>
            </a:r>
          </a:p>
          <a:p>
            <a:pPr marL="457200" lvl="1" indent="-457200">
              <a:buFont typeface="Arial"/>
              <a:buChar char="•"/>
            </a:pPr>
            <a:r>
              <a:rPr lang="en-US" sz="2800" dirty="0"/>
              <a:t>Symmetric</a:t>
            </a:r>
          </a:p>
          <a:p>
            <a:pPr marL="457200" lvl="1" indent="-457200">
              <a:buFont typeface="Arial"/>
              <a:buChar char="•"/>
            </a:pPr>
            <a:r>
              <a:rPr lang="en-US" sz="2800" dirty="0"/>
              <a:t>Mean and median equal &amp; in </a:t>
            </a:r>
            <a:r>
              <a:rPr lang="en-US" sz="2800" dirty="0" smtClean="0"/>
              <a:t>the middle</a:t>
            </a:r>
            <a:endParaRPr lang="en-US" sz="2800" dirty="0"/>
          </a:p>
          <a:p>
            <a:pPr marL="457200" lvl="1" indent="-457200">
              <a:buFont typeface="Arial"/>
              <a:buChar char="•"/>
            </a:pPr>
            <a:r>
              <a:rPr lang="en-US" sz="2800" dirty="0"/>
              <a:t>~68% </a:t>
            </a:r>
            <a:r>
              <a:rPr lang="en-US" sz="2800" dirty="0" smtClean="0"/>
              <a:t>within 1 SD of mean</a:t>
            </a:r>
          </a:p>
          <a:p>
            <a:pPr marL="457200" lvl="1" indent="-457200">
              <a:buFont typeface="Arial"/>
              <a:buChar char="•"/>
            </a:pPr>
            <a:r>
              <a:rPr lang="en-US" sz="2800" dirty="0" smtClean="0"/>
              <a:t>~</a:t>
            </a:r>
            <a:r>
              <a:rPr lang="en-US" sz="2800" dirty="0"/>
              <a:t>95% </a:t>
            </a:r>
            <a:r>
              <a:rPr lang="en-US" sz="2800" dirty="0" smtClean="0"/>
              <a:t>within </a:t>
            </a:r>
            <a:r>
              <a:rPr lang="en-US" sz="2800" dirty="0"/>
              <a:t>2 SD of </a:t>
            </a:r>
            <a:r>
              <a:rPr lang="en-US" sz="2800" dirty="0" smtClean="0"/>
              <a:t>mean</a:t>
            </a:r>
            <a:endParaRPr lang="en-US" sz="2800" dirty="0"/>
          </a:p>
          <a:p>
            <a:pPr marL="457200" lvl="1" indent="-457200">
              <a:buFont typeface="Arial"/>
              <a:buChar char="•"/>
            </a:pPr>
            <a:r>
              <a:rPr lang="en-US" sz="2800" dirty="0"/>
              <a:t>Almost </a:t>
            </a:r>
            <a:r>
              <a:rPr lang="en-US" sz="2800" i="1" dirty="0"/>
              <a:t>all </a:t>
            </a:r>
            <a:r>
              <a:rPr lang="en-US" sz="2800" dirty="0"/>
              <a:t>lie within 3SD of the </a:t>
            </a:r>
            <a:r>
              <a:rPr lang="en-US" sz="2800" dirty="0" smtClean="0"/>
              <a:t>mean</a:t>
            </a:r>
          </a:p>
          <a:p>
            <a:pPr marL="457200" lvl="1" indent="-457200">
              <a:buFont typeface="Arial"/>
              <a:buChar char="•"/>
            </a:pPr>
            <a:r>
              <a:rPr lang="en-US" sz="2800" dirty="0"/>
              <a:t>Histogram looks bell shaped</a:t>
            </a:r>
          </a:p>
          <a:p>
            <a:pPr marL="457200" lvl="1" indent="-457200">
              <a:buFont typeface="Arial"/>
              <a:buChar char="•"/>
            </a:pPr>
            <a:endParaRPr lang="en-US" sz="2800" dirty="0" smtClean="0"/>
          </a:p>
        </p:txBody>
      </p:sp>
      <p:sp>
        <p:nvSpPr>
          <p:cNvPr id="9" name="Content Placeholder 2"/>
          <p:cNvSpPr txBox="1">
            <a:spLocks/>
          </p:cNvSpPr>
          <p:nvPr/>
        </p:nvSpPr>
        <p:spPr>
          <a:xfrm>
            <a:off x="5495559" y="1794377"/>
            <a:ext cx="3520524" cy="4379976"/>
          </a:xfrm>
          <a:prstGeom prst="rect">
            <a:avLst/>
          </a:prstGeom>
        </p:spPr>
        <p:txBody>
          <a:bodyPr vert="horz" lIns="0" tIns="0" rIns="0" bIns="45720" rtlCol="0" anchor="t" anchorCtr="0">
            <a:noAutofit/>
          </a:bodyPr>
          <a:lstStyle>
            <a:lvl1pPr marL="342900" indent="-342900" algn="l" defTabSz="457200" rtl="0" eaLnBrk="1" latinLnBrk="0" hangingPunct="1">
              <a:lnSpc>
                <a:spcPct val="100000"/>
              </a:lnSpc>
              <a:spcBef>
                <a:spcPts val="0"/>
              </a:spcBef>
              <a:spcAft>
                <a:spcPts val="400"/>
              </a:spcAft>
              <a:buClr>
                <a:schemeClr val="accent2"/>
              </a:buClr>
              <a:buFont typeface="+mj-ea"/>
              <a:buAutoNum type="circleNumDbPlain"/>
              <a:defRPr sz="1400" b="0" i="0" kern="1200" baseline="0">
                <a:solidFill>
                  <a:srgbClr val="618091"/>
                </a:solidFill>
                <a:latin typeface="Helvetica"/>
                <a:ea typeface="+mn-ea"/>
                <a:cs typeface="Helvetica"/>
              </a:defRPr>
            </a:lvl1pPr>
            <a:lvl2pPr marL="0" indent="0" algn="l" defTabSz="457200" rtl="0" eaLnBrk="1" latinLnBrk="0" hangingPunct="1">
              <a:lnSpc>
                <a:spcPct val="100000"/>
              </a:lnSpc>
              <a:spcBef>
                <a:spcPts val="0"/>
              </a:spcBef>
              <a:spcAft>
                <a:spcPts val="400"/>
              </a:spcAft>
              <a:buClr>
                <a:schemeClr val="accent2"/>
              </a:buClr>
              <a:buSzPct val="115000"/>
              <a:buFont typeface="Arial"/>
              <a:buNone/>
              <a:defRPr sz="1400" b="0" i="0" kern="1200" baseline="0">
                <a:solidFill>
                  <a:schemeClr val="accent3"/>
                </a:solidFill>
                <a:latin typeface="Helvetica"/>
                <a:ea typeface="+mn-ea"/>
                <a:cs typeface="Helvetica"/>
              </a:defRPr>
            </a:lvl2pPr>
            <a:lvl3pPr marL="5943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3pPr>
            <a:lvl4pPr marL="8229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4pPr>
            <a:lvl5pPr marL="109728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5pPr>
            <a:lvl6pPr marL="1371600" indent="-228600" algn="l" defTabSz="457200" rtl="0" eaLnBrk="1" latinLnBrk="0" hangingPunct="1">
              <a:spcBef>
                <a:spcPct val="20000"/>
              </a:spcBef>
              <a:buClr>
                <a:schemeClr val="accent4"/>
              </a:buClr>
              <a:buFont typeface="Arial"/>
              <a:buChar char="•"/>
              <a:defRPr sz="1400" kern="1200">
                <a:solidFill>
                  <a:schemeClr val="accent3"/>
                </a:solidFill>
                <a:latin typeface="Helvetica"/>
                <a:ea typeface="+mn-ea"/>
                <a:cs typeface="Helvetica"/>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2800" dirty="0" smtClean="0"/>
              <a:t>Assumptions:</a:t>
            </a:r>
          </a:p>
          <a:p>
            <a:pPr marL="457200" lvl="1" indent="-457200">
              <a:buFont typeface="Arial"/>
              <a:buChar char="•"/>
            </a:pPr>
            <a:r>
              <a:rPr lang="en-US" sz="2800" dirty="0" smtClean="0"/>
              <a:t>Sum of </a:t>
            </a:r>
            <a:r>
              <a:rPr lang="en-US" sz="2800" i="1" dirty="0" smtClean="0"/>
              <a:t>random variables</a:t>
            </a:r>
          </a:p>
          <a:p>
            <a:pPr marL="457200" lvl="1" indent="-457200">
              <a:buFont typeface="Arial"/>
              <a:buChar char="•"/>
            </a:pPr>
            <a:r>
              <a:rPr lang="en-US" sz="2800" dirty="0" smtClean="0"/>
              <a:t>Independent</a:t>
            </a:r>
          </a:p>
          <a:p>
            <a:pPr marL="457200" lvl="1" indent="-457200">
              <a:buFont typeface="Arial"/>
              <a:buChar char="•"/>
            </a:pPr>
            <a:r>
              <a:rPr lang="en-US" sz="2800" dirty="0" smtClean="0"/>
              <a:t>Identically distributed</a:t>
            </a:r>
          </a:p>
          <a:p>
            <a:pPr lvl="1"/>
            <a:endParaRPr lang="en-US" sz="2800" dirty="0" smtClean="0"/>
          </a:p>
          <a:p>
            <a:pPr marL="457200" lvl="1" indent="-457200"/>
            <a:endParaRPr lang="en-US" sz="2800" dirty="0"/>
          </a:p>
        </p:txBody>
      </p:sp>
      <p:pic>
        <p:nvPicPr>
          <p:cNvPr id="10" name="Picture 9"/>
          <p:cNvPicPr>
            <a:picLocks noChangeAspect="1"/>
          </p:cNvPicPr>
          <p:nvPr/>
        </p:nvPicPr>
        <p:blipFill>
          <a:blip r:embed="rId3"/>
          <a:stretch>
            <a:fillRect/>
          </a:stretch>
        </p:blipFill>
        <p:spPr>
          <a:xfrm>
            <a:off x="6937534" y="48854"/>
            <a:ext cx="2225099" cy="1725678"/>
          </a:xfrm>
          <a:prstGeom prst="rect">
            <a:avLst/>
          </a:prstGeom>
        </p:spPr>
      </p:pic>
    </p:spTree>
    <p:extLst>
      <p:ext uri="{BB962C8B-B14F-4D97-AF65-F5344CB8AC3E}">
        <p14:creationId xmlns:p14="http://schemas.microsoft.com/office/powerpoint/2010/main" val="124881943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a:t>
            </a:r>
            <a:br>
              <a:rPr lang="en-US" dirty="0" smtClean="0"/>
            </a:br>
            <a:r>
              <a:rPr lang="en-US" dirty="0" smtClean="0"/>
              <a:t>Log Normal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5/28/15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31</a:t>
            </a:fld>
            <a:endParaRPr lang="en-US" dirty="0"/>
          </a:p>
        </p:txBody>
      </p:sp>
      <p:sp>
        <p:nvSpPr>
          <p:cNvPr id="11" name="Content Placeholder 2"/>
          <p:cNvSpPr>
            <a:spLocks noGrp="1"/>
          </p:cNvSpPr>
          <p:nvPr>
            <p:ph idx="13"/>
          </p:nvPr>
        </p:nvSpPr>
        <p:spPr>
          <a:xfrm>
            <a:off x="465995" y="1896007"/>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smtClean="0"/>
              <a:t>Not Symmetric</a:t>
            </a:r>
            <a:endParaRPr lang="en-US" sz="2800" dirty="0"/>
          </a:p>
          <a:p>
            <a:pPr marL="457200" lvl="1" indent="-457200">
              <a:buFont typeface="Arial"/>
              <a:buChar char="•"/>
            </a:pPr>
            <a:r>
              <a:rPr lang="en-US" sz="2800" dirty="0" smtClean="0"/>
              <a:t>Log </a:t>
            </a:r>
            <a:r>
              <a:rPr lang="en-US" sz="2800" dirty="0"/>
              <a:t>of this random variable follows a </a:t>
            </a:r>
            <a:r>
              <a:rPr lang="en-US" sz="2800" i="1" dirty="0"/>
              <a:t>normal </a:t>
            </a:r>
            <a:r>
              <a:rPr lang="en-US" sz="2800" dirty="0"/>
              <a:t>dist</a:t>
            </a:r>
            <a:r>
              <a:rPr lang="en-US" sz="2800" dirty="0" smtClean="0"/>
              <a:t>.</a:t>
            </a:r>
          </a:p>
          <a:p>
            <a:pPr lvl="1"/>
            <a:endParaRPr lang="en-US" sz="2800" dirty="0" smtClean="0"/>
          </a:p>
          <a:p>
            <a:pPr lvl="1"/>
            <a:r>
              <a:rPr lang="en-US" sz="2800" dirty="0" smtClean="0"/>
              <a:t>Test </a:t>
            </a:r>
          </a:p>
          <a:p>
            <a:pPr marL="457200" lvl="1" indent="-457200">
              <a:buFont typeface="Arial"/>
              <a:buChar char="•"/>
            </a:pPr>
            <a:r>
              <a:rPr lang="en-US" sz="2800" dirty="0" smtClean="0"/>
              <a:t>Take log and test for normality</a:t>
            </a:r>
          </a:p>
          <a:p>
            <a:pPr marL="457200" lvl="1" indent="-457200">
              <a:buFont typeface="Arial"/>
              <a:buChar char="•"/>
            </a:pPr>
            <a:r>
              <a:rPr lang="en-US" sz="2800" dirty="0" smtClean="0"/>
              <a:t>Make transform data for further analysis</a:t>
            </a:r>
            <a:endParaRPr lang="en-US" sz="2800" dirty="0"/>
          </a:p>
        </p:txBody>
      </p:sp>
      <p:pic>
        <p:nvPicPr>
          <p:cNvPr id="13" name="Picture 12"/>
          <p:cNvPicPr>
            <a:picLocks noChangeAspect="1"/>
          </p:cNvPicPr>
          <p:nvPr/>
        </p:nvPicPr>
        <p:blipFill>
          <a:blip r:embed="rId3"/>
          <a:stretch>
            <a:fillRect/>
          </a:stretch>
        </p:blipFill>
        <p:spPr>
          <a:xfrm>
            <a:off x="6942949" y="-58188"/>
            <a:ext cx="2225476" cy="1734890"/>
          </a:xfrm>
          <a:prstGeom prst="rect">
            <a:avLst/>
          </a:prstGeom>
        </p:spPr>
      </p:pic>
      <p:sp>
        <p:nvSpPr>
          <p:cNvPr id="12" name="Content Placeholder 2"/>
          <p:cNvSpPr txBox="1">
            <a:spLocks/>
          </p:cNvSpPr>
          <p:nvPr/>
        </p:nvSpPr>
        <p:spPr>
          <a:xfrm>
            <a:off x="5495559" y="1794377"/>
            <a:ext cx="3520524" cy="4379976"/>
          </a:xfrm>
          <a:prstGeom prst="rect">
            <a:avLst/>
          </a:prstGeom>
        </p:spPr>
        <p:txBody>
          <a:bodyPr vert="horz" lIns="0" tIns="0" rIns="0" bIns="45720" rtlCol="0" anchor="t" anchorCtr="0">
            <a:noAutofit/>
          </a:bodyPr>
          <a:lstStyle>
            <a:lvl1pPr marL="342900" indent="-342900" algn="l" defTabSz="457200" rtl="0" eaLnBrk="1" latinLnBrk="0" hangingPunct="1">
              <a:lnSpc>
                <a:spcPct val="100000"/>
              </a:lnSpc>
              <a:spcBef>
                <a:spcPts val="0"/>
              </a:spcBef>
              <a:spcAft>
                <a:spcPts val="400"/>
              </a:spcAft>
              <a:buClr>
                <a:schemeClr val="accent2"/>
              </a:buClr>
              <a:buFont typeface="+mj-ea"/>
              <a:buAutoNum type="circleNumDbPlain"/>
              <a:defRPr sz="1400" b="0" i="0" kern="1200" baseline="0">
                <a:solidFill>
                  <a:srgbClr val="618091"/>
                </a:solidFill>
                <a:latin typeface="Helvetica"/>
                <a:ea typeface="+mn-ea"/>
                <a:cs typeface="Helvetica"/>
              </a:defRPr>
            </a:lvl1pPr>
            <a:lvl2pPr marL="0" indent="0" algn="l" defTabSz="457200" rtl="0" eaLnBrk="1" latinLnBrk="0" hangingPunct="1">
              <a:lnSpc>
                <a:spcPct val="100000"/>
              </a:lnSpc>
              <a:spcBef>
                <a:spcPts val="0"/>
              </a:spcBef>
              <a:spcAft>
                <a:spcPts val="400"/>
              </a:spcAft>
              <a:buClr>
                <a:schemeClr val="accent2"/>
              </a:buClr>
              <a:buSzPct val="115000"/>
              <a:buFont typeface="Arial"/>
              <a:buNone/>
              <a:defRPr sz="1400" b="0" i="0" kern="1200" baseline="0">
                <a:solidFill>
                  <a:schemeClr val="accent3"/>
                </a:solidFill>
                <a:latin typeface="Helvetica"/>
                <a:ea typeface="+mn-ea"/>
                <a:cs typeface="Helvetica"/>
              </a:defRPr>
            </a:lvl2pPr>
            <a:lvl3pPr marL="5943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3pPr>
            <a:lvl4pPr marL="8229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4pPr>
            <a:lvl5pPr marL="109728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5pPr>
            <a:lvl6pPr marL="1371600" indent="-228600" algn="l" defTabSz="457200" rtl="0" eaLnBrk="1" latinLnBrk="0" hangingPunct="1">
              <a:spcBef>
                <a:spcPct val="20000"/>
              </a:spcBef>
              <a:buClr>
                <a:schemeClr val="accent4"/>
              </a:buClr>
              <a:buFont typeface="Arial"/>
              <a:buChar char="•"/>
              <a:defRPr sz="1400" kern="1200">
                <a:solidFill>
                  <a:schemeClr val="accent3"/>
                </a:solidFill>
                <a:latin typeface="Helvetica"/>
                <a:ea typeface="+mn-ea"/>
                <a:cs typeface="Helvetica"/>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2800" dirty="0" smtClean="0"/>
              <a:t>Assumptions:</a:t>
            </a:r>
          </a:p>
          <a:p>
            <a:pPr marL="457200" lvl="1" indent="-457200">
              <a:buFont typeface="Arial"/>
              <a:buChar char="•"/>
            </a:pPr>
            <a:r>
              <a:rPr lang="en-US" sz="2800" dirty="0" smtClean="0"/>
              <a:t>Multiply </a:t>
            </a:r>
            <a:r>
              <a:rPr lang="en-US" sz="2800" i="1" dirty="0" smtClean="0"/>
              <a:t>random variables</a:t>
            </a:r>
          </a:p>
          <a:p>
            <a:pPr marL="457200" lvl="1" indent="-457200">
              <a:buFont typeface="Arial"/>
              <a:buChar char="•"/>
            </a:pPr>
            <a:r>
              <a:rPr lang="en-US" sz="2800" dirty="0" smtClean="0"/>
              <a:t>Independent</a:t>
            </a:r>
          </a:p>
          <a:p>
            <a:pPr marL="457200" lvl="1" indent="-457200">
              <a:buFont typeface="Arial"/>
              <a:buChar char="•"/>
            </a:pPr>
            <a:r>
              <a:rPr lang="en-US" sz="2800" dirty="0" smtClean="0"/>
              <a:t>Identically distributed</a:t>
            </a:r>
          </a:p>
          <a:p>
            <a:pPr lvl="1"/>
            <a:endParaRPr lang="en-US" sz="2800" dirty="0" smtClean="0"/>
          </a:p>
          <a:p>
            <a:pPr marL="457200" lvl="1" indent="-457200"/>
            <a:endParaRPr lang="en-US" sz="2800" dirty="0"/>
          </a:p>
        </p:txBody>
      </p:sp>
    </p:spTree>
    <p:extLst>
      <p:ext uri="{BB962C8B-B14F-4D97-AF65-F5344CB8AC3E}">
        <p14:creationId xmlns:p14="http://schemas.microsoft.com/office/powerpoint/2010/main" val="178302468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Poisson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5/28/15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32</a:t>
            </a:fld>
            <a:endParaRPr lang="en-US" dirty="0"/>
          </a:p>
        </p:txBody>
      </p:sp>
      <p:pic>
        <p:nvPicPr>
          <p:cNvPr id="9" name="Picture 8"/>
          <p:cNvPicPr>
            <a:picLocks noChangeAspect="1"/>
          </p:cNvPicPr>
          <p:nvPr/>
        </p:nvPicPr>
        <p:blipFill>
          <a:blip r:embed="rId3"/>
          <a:stretch>
            <a:fillRect/>
          </a:stretch>
        </p:blipFill>
        <p:spPr>
          <a:xfrm>
            <a:off x="6893534" y="0"/>
            <a:ext cx="2250466" cy="1761646"/>
          </a:xfrm>
          <a:prstGeom prst="rect">
            <a:avLst/>
          </a:prstGeom>
        </p:spPr>
      </p:pic>
      <p:sp>
        <p:nvSpPr>
          <p:cNvPr id="10" name="Content Placeholder 2"/>
          <p:cNvSpPr txBox="1">
            <a:spLocks/>
          </p:cNvSpPr>
          <p:nvPr/>
        </p:nvSpPr>
        <p:spPr>
          <a:xfrm>
            <a:off x="5495559" y="1818804"/>
            <a:ext cx="3520524" cy="4379976"/>
          </a:xfrm>
          <a:prstGeom prst="rect">
            <a:avLst/>
          </a:prstGeom>
        </p:spPr>
        <p:txBody>
          <a:bodyPr vert="horz" lIns="0" tIns="0" rIns="0" bIns="45720" rtlCol="0" anchor="t" anchorCtr="0">
            <a:noAutofit/>
          </a:bodyPr>
          <a:lstStyle>
            <a:lvl1pPr marL="342900" indent="-342900" algn="l" defTabSz="457200" rtl="0" eaLnBrk="1" latinLnBrk="0" hangingPunct="1">
              <a:lnSpc>
                <a:spcPct val="100000"/>
              </a:lnSpc>
              <a:spcBef>
                <a:spcPts val="0"/>
              </a:spcBef>
              <a:spcAft>
                <a:spcPts val="400"/>
              </a:spcAft>
              <a:buClr>
                <a:schemeClr val="accent2"/>
              </a:buClr>
              <a:buFont typeface="+mj-ea"/>
              <a:buAutoNum type="circleNumDbPlain"/>
              <a:defRPr sz="1400" b="0" i="0" kern="1200" baseline="0">
                <a:solidFill>
                  <a:srgbClr val="618091"/>
                </a:solidFill>
                <a:latin typeface="Helvetica"/>
                <a:ea typeface="+mn-ea"/>
                <a:cs typeface="Helvetica"/>
              </a:defRPr>
            </a:lvl1pPr>
            <a:lvl2pPr marL="0" indent="0" algn="l" defTabSz="457200" rtl="0" eaLnBrk="1" latinLnBrk="0" hangingPunct="1">
              <a:lnSpc>
                <a:spcPct val="100000"/>
              </a:lnSpc>
              <a:spcBef>
                <a:spcPts val="0"/>
              </a:spcBef>
              <a:spcAft>
                <a:spcPts val="400"/>
              </a:spcAft>
              <a:buClr>
                <a:schemeClr val="accent2"/>
              </a:buClr>
              <a:buSzPct val="115000"/>
              <a:buFont typeface="Arial"/>
              <a:buNone/>
              <a:defRPr sz="1400" b="0" i="0" kern="1200" baseline="0">
                <a:solidFill>
                  <a:schemeClr val="accent3"/>
                </a:solidFill>
                <a:latin typeface="Helvetica"/>
                <a:ea typeface="+mn-ea"/>
                <a:cs typeface="Helvetica"/>
              </a:defRPr>
            </a:lvl2pPr>
            <a:lvl3pPr marL="5943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3pPr>
            <a:lvl4pPr marL="8229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4pPr>
            <a:lvl5pPr marL="109728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5pPr>
            <a:lvl6pPr marL="1371600" indent="-228600" algn="l" defTabSz="457200" rtl="0" eaLnBrk="1" latinLnBrk="0" hangingPunct="1">
              <a:spcBef>
                <a:spcPct val="20000"/>
              </a:spcBef>
              <a:buClr>
                <a:schemeClr val="accent4"/>
              </a:buClr>
              <a:buFont typeface="Arial"/>
              <a:buChar char="•"/>
              <a:defRPr sz="1400" kern="1200">
                <a:solidFill>
                  <a:schemeClr val="accent3"/>
                </a:solidFill>
                <a:latin typeface="Helvetica"/>
                <a:ea typeface="+mn-ea"/>
                <a:cs typeface="Helvetica"/>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2800" dirty="0" smtClean="0"/>
              <a:t>Assumptions:</a:t>
            </a:r>
          </a:p>
          <a:p>
            <a:pPr marL="457200" lvl="1" indent="-457200">
              <a:buFont typeface="Arial"/>
              <a:buChar char="•"/>
            </a:pPr>
            <a:r>
              <a:rPr lang="en-US" sz="2800" dirty="0"/>
              <a:t>Events occur at a constant rate</a:t>
            </a:r>
          </a:p>
          <a:p>
            <a:pPr marL="457200" lvl="1" indent="-457200">
              <a:buFont typeface="Arial"/>
              <a:buChar char="•"/>
            </a:pPr>
            <a:r>
              <a:rPr lang="en-US" sz="2800" dirty="0"/>
              <a:t>Events are independent of each other</a:t>
            </a:r>
          </a:p>
          <a:p>
            <a:pPr marL="457200" lvl="1" indent="-457200">
              <a:buFont typeface="Arial"/>
              <a:buChar char="•"/>
            </a:pPr>
            <a:r>
              <a:rPr lang="en-US" sz="2800" dirty="0"/>
              <a:t>Events do not occur </a:t>
            </a:r>
            <a:r>
              <a:rPr lang="en-US" sz="2800" dirty="0" smtClean="0"/>
              <a:t>simultaneously</a:t>
            </a:r>
          </a:p>
          <a:p>
            <a:pPr marL="457200" lvl="1" indent="-457200"/>
            <a:endParaRPr lang="en-US" sz="2800" dirty="0"/>
          </a:p>
        </p:txBody>
      </p:sp>
      <p:sp>
        <p:nvSpPr>
          <p:cNvPr id="11" name="Content Placeholder 2"/>
          <p:cNvSpPr>
            <a:spLocks noGrp="1"/>
          </p:cNvSpPr>
          <p:nvPr>
            <p:ph idx="13"/>
          </p:nvPr>
        </p:nvSpPr>
        <p:spPr>
          <a:xfrm>
            <a:off x="465995" y="1896007"/>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smtClean="0"/>
              <a:t>Not Symmetric</a:t>
            </a:r>
            <a:endParaRPr lang="en-US" sz="2800" dirty="0"/>
          </a:p>
          <a:p>
            <a:pPr marL="457200" lvl="1" indent="-457200">
              <a:buFont typeface="Arial"/>
              <a:buChar char="•"/>
            </a:pPr>
            <a:r>
              <a:rPr lang="en-US" sz="2800" dirty="0" smtClean="0"/>
              <a:t>The expected value of the distribution is equal to its variance </a:t>
            </a:r>
          </a:p>
          <a:p>
            <a:pPr lvl="1"/>
            <a:r>
              <a:rPr lang="en-US" sz="2800" dirty="0" smtClean="0"/>
              <a:t>Examples: </a:t>
            </a:r>
          </a:p>
          <a:p>
            <a:pPr marL="457200" lvl="1" indent="-457200">
              <a:buFont typeface="Arial"/>
              <a:buChar char="•"/>
            </a:pPr>
            <a:r>
              <a:rPr lang="en-US" sz="2800" dirty="0" smtClean="0"/>
              <a:t>Cars arriving at a traffic light</a:t>
            </a:r>
          </a:p>
          <a:p>
            <a:pPr marL="457200" lvl="1" indent="-457200">
              <a:buFont typeface="Arial"/>
              <a:buChar char="•"/>
            </a:pPr>
            <a:r>
              <a:rPr lang="en-US" sz="2800" dirty="0" smtClean="0"/>
              <a:t>Number of times a web server is accessed per minute</a:t>
            </a:r>
          </a:p>
        </p:txBody>
      </p:sp>
    </p:spTree>
    <p:extLst>
      <p:ext uri="{BB962C8B-B14F-4D97-AF65-F5344CB8AC3E}">
        <p14:creationId xmlns:p14="http://schemas.microsoft.com/office/powerpoint/2010/main" val="56213438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Domain matters: Min-jerk profile</a:t>
            </a:r>
            <a:endParaRPr lang="en-US" dirty="0"/>
          </a:p>
        </p:txBody>
      </p:sp>
      <p:pic>
        <p:nvPicPr>
          <p:cNvPr id="9" name="Content Placeholder 8" descr="Screen Shot 2014-01-24 at 2.26.25 PM.png"/>
          <p:cNvPicPr>
            <a:picLocks noGrp="1" noChangeAspect="1"/>
          </p:cNvPicPr>
          <p:nvPr>
            <p:ph idx="1"/>
          </p:nvPr>
        </p:nvPicPr>
        <p:blipFill>
          <a:blip r:embed="rId3">
            <a:extLst>
              <a:ext uri="{28A0092B-C50C-407E-A947-70E740481C1C}">
                <a14:useLocalDpi xmlns:a14="http://schemas.microsoft.com/office/drawing/2010/main" val="0"/>
              </a:ext>
            </a:extLst>
          </a:blip>
          <a:srcRect t="7536" b="7536"/>
          <a:stretch>
            <a:fillRect/>
          </a:stretch>
        </p:blipFill>
        <p:spPr>
          <a:xfrm>
            <a:off x="1128943" y="1598654"/>
            <a:ext cx="7048804" cy="4379976"/>
          </a:xfrm>
        </p:spPr>
      </p:pic>
      <p:sp>
        <p:nvSpPr>
          <p:cNvPr id="2" name="Date Placeholder 1"/>
          <p:cNvSpPr>
            <a:spLocks noGrp="1"/>
          </p:cNvSpPr>
          <p:nvPr>
            <p:ph type="dt" sz="half" idx="10"/>
          </p:nvPr>
        </p:nvSpPr>
        <p:spPr/>
        <p:txBody>
          <a:bodyPr/>
          <a:lstStyle/>
          <a:p>
            <a:fld id="{FA3C144B-2939-9A49-B014-915EC3E81866}" type="datetime1">
              <a:rPr lang="en-US" smtClean="0"/>
              <a:pPr/>
              <a:t>5/28/15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7E276FA-8F89-B34D-A726-BE3FA1F8DD97}" type="slidenum">
              <a:rPr lang="en-US" smtClean="0"/>
              <a:pPr/>
              <a:t>33</a:t>
            </a:fld>
            <a:endParaRPr lang="en-US" dirty="0"/>
          </a:p>
        </p:txBody>
      </p:sp>
      <p:sp>
        <p:nvSpPr>
          <p:cNvPr id="10" name="Rectangle 9"/>
          <p:cNvSpPr/>
          <p:nvPr/>
        </p:nvSpPr>
        <p:spPr>
          <a:xfrm>
            <a:off x="465996" y="5849844"/>
            <a:ext cx="7887140" cy="600164"/>
          </a:xfrm>
          <a:prstGeom prst="rect">
            <a:avLst/>
          </a:prstGeom>
        </p:spPr>
        <p:txBody>
          <a:bodyPr wrap="square">
            <a:spAutoFit/>
          </a:bodyPr>
          <a:lstStyle/>
          <a:p>
            <a:r>
              <a:rPr lang="en-US" sz="1100" dirty="0"/>
              <a:t>Jacob O. </a:t>
            </a:r>
            <a:r>
              <a:rPr lang="en-US" sz="1100" dirty="0" err="1"/>
              <a:t>Wobbrock</a:t>
            </a:r>
            <a:r>
              <a:rPr lang="en-US" sz="1100" dirty="0"/>
              <a:t> and Krzysztof Z. </a:t>
            </a:r>
            <a:r>
              <a:rPr lang="en-US" sz="1100" dirty="0" err="1"/>
              <a:t>Gajos</a:t>
            </a:r>
            <a:r>
              <a:rPr lang="en-US" sz="1100" dirty="0"/>
              <a:t>. 2008. Goal Crossing with Mice and Trackballs for People with Motor Impairments: Performance, </a:t>
            </a:r>
            <a:r>
              <a:rPr lang="en-US" sz="1100" dirty="0" err="1"/>
              <a:t>Submovements</a:t>
            </a:r>
            <a:r>
              <a:rPr lang="en-US" sz="1100" dirty="0"/>
              <a:t>, and Design Directions. ACM Trans. Access. </a:t>
            </a:r>
            <a:r>
              <a:rPr lang="en-US" sz="1100" dirty="0" err="1"/>
              <a:t>Comput</a:t>
            </a:r>
            <a:r>
              <a:rPr lang="en-US" sz="1100" dirty="0"/>
              <a:t>. 1, 1, Article 4 (May 2008), 37 pages. DOI=10.1145/1361203.1361207 http://</a:t>
            </a:r>
            <a:r>
              <a:rPr lang="en-US" sz="1100" dirty="0" err="1"/>
              <a:t>doi.acm.org</a:t>
            </a:r>
            <a:r>
              <a:rPr lang="en-US" sz="1100" dirty="0"/>
              <a:t>/10.1145/1361203.1361207</a:t>
            </a:r>
          </a:p>
        </p:txBody>
      </p:sp>
    </p:spTree>
    <p:extLst>
      <p:ext uri="{BB962C8B-B14F-4D97-AF65-F5344CB8AC3E}">
        <p14:creationId xmlns:p14="http://schemas.microsoft.com/office/powerpoint/2010/main" val="276259827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of Histograms</a:t>
            </a:r>
            <a:endParaRPr lang="en-US" dirty="0"/>
          </a:p>
        </p:txBody>
      </p:sp>
      <p:sp>
        <p:nvSpPr>
          <p:cNvPr id="3" name="Content Placeholder 2"/>
          <p:cNvSpPr>
            <a:spLocks noGrp="1"/>
          </p:cNvSpPr>
          <p:nvPr>
            <p:ph idx="1"/>
          </p:nvPr>
        </p:nvSpPr>
        <p:spPr/>
        <p:txBody>
          <a:bodyPr/>
          <a:lstStyle/>
          <a:p>
            <a:pPr marL="0" indent="0">
              <a:buNone/>
            </a:pPr>
            <a:r>
              <a:rPr lang="en-US" dirty="0" smtClean="0"/>
              <a:t>Helps you check: Do assumptions match your data?</a:t>
            </a:r>
          </a:p>
          <a:p>
            <a:pPr marL="0" indent="0">
              <a:buNone/>
            </a:pPr>
            <a:r>
              <a:rPr lang="en-US" dirty="0" smtClean="0"/>
              <a:t>Gives a sense of the distribution</a:t>
            </a:r>
          </a:p>
          <a:p>
            <a:pPr marL="0" indent="0">
              <a:buNone/>
            </a:pPr>
            <a:endParaRPr lang="en-US" dirty="0" smtClean="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5/28/15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34</a:t>
            </a:fld>
            <a:endParaRPr lang="en-US" dirty="0"/>
          </a:p>
        </p:txBody>
      </p:sp>
    </p:spTree>
    <p:extLst>
      <p:ext uri="{BB962C8B-B14F-4D97-AF65-F5344CB8AC3E}">
        <p14:creationId xmlns:p14="http://schemas.microsoft.com/office/powerpoint/2010/main" val="72113092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Steps So Far</a:t>
            </a:r>
          </a:p>
        </p:txBody>
      </p:sp>
      <p:sp>
        <p:nvSpPr>
          <p:cNvPr id="4" name="Date Placeholder 3"/>
          <p:cNvSpPr>
            <a:spLocks noGrp="1"/>
          </p:cNvSpPr>
          <p:nvPr>
            <p:ph type="dt" sz="half" idx="10"/>
          </p:nvPr>
        </p:nvSpPr>
        <p:spPr/>
        <p:txBody>
          <a:bodyPr/>
          <a:lstStyle/>
          <a:p>
            <a:fld id="{7053BEFA-1175-F644-B249-7D41D72BD3FF}" type="datetime1">
              <a:rPr lang="en-US" smtClean="0"/>
              <a:t>5/28/15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35</a:t>
            </a:fld>
            <a:endParaRPr lang="en-US" dirty="0"/>
          </a:p>
        </p:txBody>
      </p:sp>
      <p:graphicFrame>
        <p:nvGraphicFramePr>
          <p:cNvPr id="7" name="Content Placeholder 7"/>
          <p:cNvGraphicFramePr>
            <a:graphicFrameLocks/>
          </p:cNvGraphicFramePr>
          <p:nvPr>
            <p:extLst>
              <p:ext uri="{D42A27DB-BD31-4B8C-83A1-F6EECF244321}">
                <p14:modId xmlns:p14="http://schemas.microsoft.com/office/powerpoint/2010/main" val="1021544237"/>
              </p:ext>
            </p:extLst>
          </p:nvPr>
        </p:nvGraphicFramePr>
        <p:xfrm>
          <a:off x="141084" y="1847153"/>
          <a:ext cx="9016083" cy="4379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012672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87912"/>
            <a:ext cx="6280441" cy="990107"/>
          </a:xfrm>
        </p:spPr>
        <p:txBody>
          <a:bodyPr/>
          <a:lstStyle/>
          <a:p>
            <a:r>
              <a:rPr lang="en-US" dirty="0" smtClean="0"/>
              <a:t>Things we talked about</a:t>
            </a:r>
            <a:endParaRPr lang="en-US" dirty="0"/>
          </a:p>
        </p:txBody>
      </p:sp>
      <p:sp>
        <p:nvSpPr>
          <p:cNvPr id="3" name="Content Placeholder 2"/>
          <p:cNvSpPr>
            <a:spLocks noGrp="1"/>
          </p:cNvSpPr>
          <p:nvPr>
            <p:ph idx="1"/>
          </p:nvPr>
        </p:nvSpPr>
        <p:spPr>
          <a:xfrm>
            <a:off x="1128943" y="1180403"/>
            <a:ext cx="7048804" cy="4379976"/>
          </a:xfrm>
        </p:spPr>
        <p:txBody>
          <a:bodyPr/>
          <a:lstStyle/>
          <a:p>
            <a:pPr marL="0" indent="0">
              <a:buNone/>
            </a:pPr>
            <a:r>
              <a:rPr lang="en-US" dirty="0" smtClean="0"/>
              <a:t>Transformations such as normalization, logs, and feature creation</a:t>
            </a:r>
          </a:p>
          <a:p>
            <a:pPr marL="0" indent="0">
              <a:buNone/>
            </a:pPr>
            <a:r>
              <a:rPr lang="en-US" dirty="0" smtClean="0"/>
              <a:t>Plots and their value</a:t>
            </a:r>
          </a:p>
          <a:p>
            <a:pPr lvl="1"/>
            <a:r>
              <a:rPr lang="en-US" dirty="0" smtClean="0"/>
              <a:t>stem &amp; leaf: flexible &amp; quick</a:t>
            </a:r>
          </a:p>
          <a:p>
            <a:pPr lvl="1"/>
            <a:r>
              <a:rPr lang="en-US" dirty="0" smtClean="0"/>
              <a:t>boxplot: supports comparison</a:t>
            </a:r>
          </a:p>
          <a:p>
            <a:pPr lvl="1"/>
            <a:r>
              <a:rPr lang="en-US" dirty="0" smtClean="0"/>
              <a:t>Histogram: check a distribution</a:t>
            </a:r>
          </a:p>
          <a:p>
            <a:pPr marL="0" indent="0">
              <a:buNone/>
            </a:pPr>
            <a:r>
              <a:rPr lang="en-US" dirty="0" smtClean="0"/>
              <a:t>Distributions</a:t>
            </a:r>
          </a:p>
          <a:p>
            <a:pPr lvl="1"/>
            <a:r>
              <a:rPr lang="en-US" dirty="0"/>
              <a:t>Normal: Independent, Identically distributed random variables</a:t>
            </a:r>
          </a:p>
          <a:p>
            <a:pPr lvl="1"/>
            <a:r>
              <a:rPr lang="en-US" dirty="0"/>
              <a:t>Log Normal: Multiplied independent random </a:t>
            </a:r>
            <a:r>
              <a:rPr lang="en-US" dirty="0" err="1"/>
              <a:t>vars</a:t>
            </a:r>
            <a:r>
              <a:rPr lang="en-US" dirty="0"/>
              <a:t> (intuitively: one end is fixed, e.g. timings all &gt; 0)</a:t>
            </a:r>
          </a:p>
          <a:p>
            <a:pPr lvl="1"/>
            <a:r>
              <a:rPr lang="en-US" dirty="0" err="1"/>
              <a:t>Poission</a:t>
            </a:r>
            <a:r>
              <a:rPr lang="en-US" dirty="0"/>
              <a:t>: Constant rate of independent events</a:t>
            </a:r>
          </a:p>
          <a:p>
            <a:pPr marL="0" indent="0">
              <a:buNone/>
            </a:pPr>
            <a:endParaRPr lang="en-US" dirty="0"/>
          </a:p>
        </p:txBody>
      </p:sp>
      <p:sp>
        <p:nvSpPr>
          <p:cNvPr id="4" name="Date Placeholder 3"/>
          <p:cNvSpPr>
            <a:spLocks noGrp="1"/>
          </p:cNvSpPr>
          <p:nvPr>
            <p:ph type="dt" sz="half" idx="10"/>
          </p:nvPr>
        </p:nvSpPr>
        <p:spPr>
          <a:xfrm>
            <a:off x="8348677" y="6272756"/>
            <a:ext cx="667406" cy="202372"/>
          </a:xfrm>
        </p:spPr>
        <p:txBody>
          <a:bodyPr/>
          <a:lstStyle/>
          <a:p>
            <a:fld id="{7053BEFA-1175-F644-B249-7D41D72BD3FF}" type="datetime1">
              <a:rPr lang="en-US" smtClean="0"/>
              <a:t>5/28/15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348677" y="5895534"/>
            <a:ext cx="667406" cy="514261"/>
          </a:xfrm>
        </p:spPr>
        <p:txBody>
          <a:bodyPr/>
          <a:lstStyle/>
          <a:p>
            <a:fld id="{17E276FA-8F89-B34D-A726-BE3FA1F8DD97}" type="slidenum">
              <a:rPr lang="en-US" smtClean="0"/>
              <a:t>36</a:t>
            </a:fld>
            <a:endParaRPr lang="en-US" dirty="0"/>
          </a:p>
        </p:txBody>
      </p:sp>
      <p:pic>
        <p:nvPicPr>
          <p:cNvPr id="7" name="Picture 6"/>
          <p:cNvPicPr>
            <a:picLocks noChangeAspect="1"/>
          </p:cNvPicPr>
          <p:nvPr/>
        </p:nvPicPr>
        <p:blipFill>
          <a:blip r:embed="rId3"/>
          <a:stretch>
            <a:fillRect/>
          </a:stretch>
        </p:blipFill>
        <p:spPr>
          <a:xfrm>
            <a:off x="8160536" y="5740081"/>
            <a:ext cx="855546" cy="669714"/>
          </a:xfrm>
          <a:prstGeom prst="rect">
            <a:avLst/>
          </a:prstGeom>
        </p:spPr>
      </p:pic>
      <p:pic>
        <p:nvPicPr>
          <p:cNvPr id="8" name="Picture 7"/>
          <p:cNvPicPr>
            <a:picLocks noChangeAspect="1"/>
          </p:cNvPicPr>
          <p:nvPr/>
        </p:nvPicPr>
        <p:blipFill>
          <a:blip r:embed="rId4"/>
          <a:stretch>
            <a:fillRect/>
          </a:stretch>
        </p:blipFill>
        <p:spPr>
          <a:xfrm>
            <a:off x="8160536" y="5055149"/>
            <a:ext cx="878615" cy="684932"/>
          </a:xfrm>
          <a:prstGeom prst="rect">
            <a:avLst/>
          </a:prstGeom>
        </p:spPr>
      </p:pic>
      <p:pic>
        <p:nvPicPr>
          <p:cNvPr id="9" name="Picture 8"/>
          <p:cNvPicPr>
            <a:picLocks noChangeAspect="1"/>
          </p:cNvPicPr>
          <p:nvPr/>
        </p:nvPicPr>
        <p:blipFill>
          <a:blip r:embed="rId5"/>
          <a:stretch>
            <a:fillRect/>
          </a:stretch>
        </p:blipFill>
        <p:spPr>
          <a:xfrm>
            <a:off x="8160537" y="4391629"/>
            <a:ext cx="855546" cy="663520"/>
          </a:xfrm>
          <a:prstGeom prst="rect">
            <a:avLst/>
          </a:prstGeom>
        </p:spPr>
      </p:pic>
    </p:spTree>
    <p:extLst>
      <p:ext uri="{BB962C8B-B14F-4D97-AF65-F5344CB8AC3E}">
        <p14:creationId xmlns:p14="http://schemas.microsoft.com/office/powerpoint/2010/main" val="4125766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Summarizing the Data</a:t>
            </a:r>
          </a:p>
          <a:p>
            <a:pPr lvl="1"/>
            <a:r>
              <a:rPr lang="en-US" dirty="0" smtClean="0"/>
              <a:t>Summary Tables</a:t>
            </a:r>
          </a:p>
          <a:p>
            <a:pPr lvl="1"/>
            <a:r>
              <a:rPr lang="en-US" dirty="0"/>
              <a:t>Descriptive </a:t>
            </a:r>
            <a:r>
              <a:rPr lang="en-US" dirty="0" smtClean="0"/>
              <a:t>statistics</a:t>
            </a:r>
          </a:p>
          <a:p>
            <a:pPr lvl="1"/>
            <a:r>
              <a:rPr lang="en-US" dirty="0" smtClean="0"/>
              <a:t>Graphs</a:t>
            </a:r>
            <a:endParaRPr lang="en-US" dirty="0"/>
          </a:p>
          <a:p>
            <a:r>
              <a:rPr lang="en-US" dirty="0" smtClean="0"/>
              <a:t>Finding Hidden Relationships</a:t>
            </a:r>
          </a:p>
          <a:p>
            <a:pPr lvl="1"/>
            <a:r>
              <a:rPr lang="en-US" dirty="0"/>
              <a:t>Asking specific </a:t>
            </a:r>
            <a:r>
              <a:rPr lang="en-US" dirty="0" smtClean="0"/>
              <a:t>questions</a:t>
            </a:r>
          </a:p>
          <a:p>
            <a:pPr lvl="1"/>
            <a:r>
              <a:rPr lang="en-US" dirty="0"/>
              <a:t>Correlations</a:t>
            </a:r>
          </a:p>
          <a:p>
            <a:pPr lvl="1"/>
            <a:r>
              <a:rPr lang="en-US" dirty="0" smtClean="0"/>
              <a:t>Grouping</a:t>
            </a:r>
          </a:p>
          <a:p>
            <a:r>
              <a:rPr lang="en-US" dirty="0" smtClean="0"/>
              <a:t>[eventually] Making Predictions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5/28/15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74502326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Transforming your data: Normalization</a:t>
            </a:r>
            <a:endParaRPr lang="en-US" dirty="0"/>
          </a:p>
        </p:txBody>
      </p:sp>
      <p:sp>
        <p:nvSpPr>
          <p:cNvPr id="7" name="Content Placeholder 6"/>
          <p:cNvSpPr>
            <a:spLocks noGrp="1"/>
          </p:cNvSpPr>
          <p:nvPr>
            <p:ph idx="1"/>
          </p:nvPr>
        </p:nvSpPr>
        <p:spPr/>
        <p:txBody>
          <a:bodyPr/>
          <a:lstStyle/>
          <a:p>
            <a:pPr marL="0" indent="0">
              <a:buNone/>
            </a:pPr>
            <a:r>
              <a:rPr lang="en-US" dirty="0" smtClean="0"/>
              <a:t>Allows different fields to be compared </a:t>
            </a:r>
          </a:p>
          <a:p>
            <a:pPr marL="0" indent="0">
              <a:buNone/>
            </a:pPr>
            <a:r>
              <a:rPr lang="en-US" dirty="0" smtClean="0"/>
              <a:t>Avoids undue influence of a column that happens to have large values</a:t>
            </a:r>
          </a:p>
          <a:p>
            <a:pPr marL="0" indent="0">
              <a:buNone/>
            </a:pPr>
            <a:r>
              <a:rPr lang="en-US" dirty="0" smtClean="0"/>
              <a:t>Often moves data to 0-1 range</a:t>
            </a:r>
          </a:p>
          <a:p>
            <a:pPr marL="0" indent="0">
              <a:buNone/>
            </a:pPr>
            <a:r>
              <a:rPr lang="en-US" dirty="0" smtClean="0"/>
              <a:t>Non-linear transformations (</a:t>
            </a:r>
            <a:r>
              <a:rPr lang="en-US" i="1" dirty="0" smtClean="0"/>
              <a:t>e.g., </a:t>
            </a:r>
            <a:r>
              <a:rPr lang="en-US" dirty="0" smtClean="0"/>
              <a:t>transforming log-normal data to a normal scale by taking the log)</a:t>
            </a:r>
          </a:p>
        </p:txBody>
      </p:sp>
      <p:sp>
        <p:nvSpPr>
          <p:cNvPr id="4" name="Date Placeholder 3"/>
          <p:cNvSpPr>
            <a:spLocks noGrp="1"/>
          </p:cNvSpPr>
          <p:nvPr>
            <p:ph type="dt" sz="half" idx="10"/>
          </p:nvPr>
        </p:nvSpPr>
        <p:spPr/>
        <p:txBody>
          <a:bodyPr/>
          <a:lstStyle/>
          <a:p>
            <a:fld id="{111EEF3B-ABF2-AA4E-9E24-0C6256942674}" type="datetime1">
              <a:rPr lang="en-US" smtClean="0"/>
              <a:t>5/28/15</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5</a:t>
            </a:fld>
            <a:endParaRPr lang="en-US" dirty="0"/>
          </a:p>
        </p:txBody>
      </p:sp>
    </p:spTree>
    <p:extLst>
      <p:ext uri="{BB962C8B-B14F-4D97-AF65-F5344CB8AC3E}">
        <p14:creationId xmlns:p14="http://schemas.microsoft.com/office/powerpoint/2010/main" val="240776263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Transforming your data: </a:t>
            </a:r>
            <a:br>
              <a:rPr lang="en-US" dirty="0" smtClean="0"/>
            </a:br>
            <a:r>
              <a:rPr lang="en-US" dirty="0" smtClean="0"/>
              <a:t>Ordinal &lt;-&gt; Numeric</a:t>
            </a:r>
            <a:endParaRPr lang="en-US" dirty="0"/>
          </a:p>
        </p:txBody>
      </p:sp>
      <p:sp>
        <p:nvSpPr>
          <p:cNvPr id="7" name="Content Placeholder 6"/>
          <p:cNvSpPr>
            <a:spLocks noGrp="1"/>
          </p:cNvSpPr>
          <p:nvPr>
            <p:ph idx="1"/>
          </p:nvPr>
        </p:nvSpPr>
        <p:spPr/>
        <p:txBody>
          <a:bodyPr/>
          <a:lstStyle/>
          <a:p>
            <a:pPr marL="0" indent="0">
              <a:buNone/>
            </a:pPr>
            <a:r>
              <a:rPr lang="en-US" sz="3600" dirty="0"/>
              <a:t>Value Mapping</a:t>
            </a:r>
          </a:p>
          <a:p>
            <a:pPr lvl="1"/>
            <a:r>
              <a:rPr lang="en-US" sz="2800" dirty="0"/>
              <a:t>Convert ordinal values into numbers </a:t>
            </a:r>
            <a:endParaRPr lang="en-US" sz="2800" dirty="0" smtClean="0"/>
          </a:p>
          <a:p>
            <a:pPr marL="0" indent="0">
              <a:buNone/>
            </a:pPr>
            <a:r>
              <a:rPr lang="en-US" sz="3600" dirty="0" smtClean="0"/>
              <a:t>Discretization</a:t>
            </a:r>
            <a:endParaRPr lang="en-US" sz="3600" dirty="0"/>
          </a:p>
          <a:p>
            <a:pPr lvl="1"/>
            <a:r>
              <a:rPr lang="en-US" sz="2800" dirty="0"/>
              <a:t>Convert numbers into ordinal values (binning)</a:t>
            </a:r>
          </a:p>
          <a:p>
            <a:pPr lvl="1"/>
            <a:r>
              <a:rPr lang="en-US" sz="2800" dirty="0"/>
              <a:t>Smooth data </a:t>
            </a:r>
            <a:endParaRPr lang="en-US" sz="2800" dirty="0" smtClean="0"/>
          </a:p>
          <a:p>
            <a:pPr lvl="1"/>
            <a:r>
              <a:rPr lang="en-US" sz="2800" dirty="0"/>
              <a:t>Bin Nominal data into categories</a:t>
            </a:r>
          </a:p>
          <a:p>
            <a:pPr lvl="1"/>
            <a:endParaRPr lang="en-US" sz="2800" dirty="0"/>
          </a:p>
          <a:p>
            <a:pPr lvl="1"/>
            <a:endParaRPr lang="en-US" sz="2800" dirty="0"/>
          </a:p>
          <a:p>
            <a:pPr lvl="1"/>
            <a:endParaRPr lang="en-US" sz="2800" dirty="0"/>
          </a:p>
        </p:txBody>
      </p:sp>
      <p:sp>
        <p:nvSpPr>
          <p:cNvPr id="4" name="Date Placeholder 3"/>
          <p:cNvSpPr>
            <a:spLocks noGrp="1"/>
          </p:cNvSpPr>
          <p:nvPr>
            <p:ph type="dt" sz="half" idx="10"/>
          </p:nvPr>
        </p:nvSpPr>
        <p:spPr/>
        <p:txBody>
          <a:bodyPr/>
          <a:lstStyle/>
          <a:p>
            <a:fld id="{111EEF3B-ABF2-AA4E-9E24-0C6256942674}" type="datetime1">
              <a:rPr lang="en-US" smtClean="0"/>
              <a:t>5/28/15</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398073433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Transforming your data: Calculations </a:t>
            </a:r>
            <a:endParaRPr lang="en-US" dirty="0"/>
          </a:p>
        </p:txBody>
      </p:sp>
      <p:sp>
        <p:nvSpPr>
          <p:cNvPr id="3" name="Content Placeholder 2"/>
          <p:cNvSpPr>
            <a:spLocks noGrp="1"/>
          </p:cNvSpPr>
          <p:nvPr>
            <p:ph idx="1"/>
          </p:nvPr>
        </p:nvSpPr>
        <p:spPr/>
        <p:txBody>
          <a:bodyPr/>
          <a:lstStyle/>
          <a:p>
            <a:pPr marL="0" indent="0">
              <a:buNone/>
            </a:pPr>
            <a:r>
              <a:rPr lang="en-US" sz="3600" dirty="0" smtClean="0"/>
              <a:t>Aggregation of Fields</a:t>
            </a:r>
          </a:p>
          <a:p>
            <a:pPr marL="0" indent="0">
              <a:buNone/>
            </a:pPr>
            <a:r>
              <a:rPr lang="en-US" sz="3600" dirty="0" smtClean="0"/>
              <a:t>Calculation of Features</a:t>
            </a:r>
          </a:p>
          <a:p>
            <a:pPr marL="0" indent="0">
              <a:buNone/>
            </a:pPr>
            <a:r>
              <a:rPr lang="en-US" sz="3600" dirty="0" smtClean="0"/>
              <a:t> </a:t>
            </a:r>
          </a:p>
          <a:p>
            <a:pPr marL="0" indent="0">
              <a:buNone/>
            </a:pPr>
            <a:endParaRPr lang="en-US" sz="3600" dirty="0"/>
          </a:p>
        </p:txBody>
      </p:sp>
      <p:sp>
        <p:nvSpPr>
          <p:cNvPr id="4" name="Date Placeholder 3"/>
          <p:cNvSpPr>
            <a:spLocks noGrp="1"/>
          </p:cNvSpPr>
          <p:nvPr>
            <p:ph type="dt" sz="half" idx="10"/>
          </p:nvPr>
        </p:nvSpPr>
        <p:spPr/>
        <p:txBody>
          <a:bodyPr/>
          <a:lstStyle/>
          <a:p>
            <a:fld id="{7053BEFA-1175-F644-B249-7D41D72BD3FF}" type="datetime1">
              <a:rPr lang="en-US" smtClean="0"/>
              <a:t>5/28/15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Tree>
    <p:extLst>
      <p:ext uri="{BB962C8B-B14F-4D97-AF65-F5344CB8AC3E}">
        <p14:creationId xmlns:p14="http://schemas.microsoft.com/office/powerpoint/2010/main" val="277557432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 of Transformation</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5/28/15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spTree>
    <p:extLst>
      <p:ext uri="{BB962C8B-B14F-4D97-AF65-F5344CB8AC3E}">
        <p14:creationId xmlns:p14="http://schemas.microsoft.com/office/powerpoint/2010/main" val="50479792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Representations of your Data</a:t>
            </a:r>
            <a:endParaRPr lang="en-US" dirty="0"/>
          </a:p>
        </p:txBody>
      </p:sp>
      <p:sp>
        <p:nvSpPr>
          <p:cNvPr id="3" name="Conten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5/28/15</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spTree>
    <p:extLst>
      <p:ext uri="{BB962C8B-B14F-4D97-AF65-F5344CB8AC3E}">
        <p14:creationId xmlns:p14="http://schemas.microsoft.com/office/powerpoint/2010/main" val="137389660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4963</TotalTime>
  <Words>2277</Words>
  <Application>Microsoft Macintosh PowerPoint</Application>
  <PresentationFormat>On-screen Show (4:3)</PresentationFormat>
  <Paragraphs>497</Paragraphs>
  <Slides>36</Slides>
  <Notes>19</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PowerPoint Presentation</vt:lpstr>
      <vt:lpstr>Goals</vt:lpstr>
      <vt:lpstr>Preparing for Analysis / Visualization</vt:lpstr>
      <vt:lpstr>Goals</vt:lpstr>
      <vt:lpstr>Transforming your data: Normalization</vt:lpstr>
      <vt:lpstr>Transforming your data:  Ordinal &lt;-&gt; Numeric</vt:lpstr>
      <vt:lpstr>Transforming your data: Calculations </vt:lpstr>
      <vt:lpstr>Pros and Cons of Transformation</vt:lpstr>
      <vt:lpstr>Visual Representations of your Data</vt:lpstr>
      <vt:lpstr>Visual Tool Chest: Stem and Leaf</vt:lpstr>
      <vt:lpstr>Exercise: Stem and Leaf of Zip?</vt:lpstr>
      <vt:lpstr>Exercise: Stem and Leaf of Zip?</vt:lpstr>
      <vt:lpstr>Aside – what do we expect to see?</vt:lpstr>
      <vt:lpstr>Exercise: Stem and Leaf of Zip?</vt:lpstr>
      <vt:lpstr>Exercise: Stem and Leaf of Zip?</vt:lpstr>
      <vt:lpstr>Exercise: Stem and Leaf of Zip?</vt:lpstr>
      <vt:lpstr>Exercise: Stem and Leaf of Zip?</vt:lpstr>
      <vt:lpstr>Exercise: Stem and Leaf of Zip?</vt:lpstr>
      <vt:lpstr>Wide Range of Uses (e.g.)</vt:lpstr>
      <vt:lpstr>Example of comparison</vt:lpstr>
      <vt:lpstr>Benefits of Steam + Leaf</vt:lpstr>
      <vt:lpstr>Boxplot (invented by Tukey)  [image from flowingdata.com/2008/02/15/how-to-read-and-use-a-box-and-whisker-plot/]</vt:lpstr>
      <vt:lpstr>Boxplot [Random Data; 3 times]</vt:lpstr>
      <vt:lpstr>Histograms: Checking a Distribution</vt:lpstr>
      <vt:lpstr>What your distribution implies: Normal Distribution</vt:lpstr>
      <vt:lpstr>When might we expect a Normal distribution?</vt:lpstr>
      <vt:lpstr>Random Variable</vt:lpstr>
      <vt:lpstr>Independent    Identically Distributed</vt:lpstr>
      <vt:lpstr>Example: Mouse Motion Length</vt:lpstr>
      <vt:lpstr>What your distribution implies: Normal Distribution</vt:lpstr>
      <vt:lpstr>What your distribution implies:  Log Normal Distribution</vt:lpstr>
      <vt:lpstr>What your distribution implies: Poisson Distribution</vt:lpstr>
      <vt:lpstr>Domain matters: Min-jerk profile</vt:lpstr>
      <vt:lpstr>Value of Histograms</vt:lpstr>
      <vt:lpstr>Summary: Steps So Far</vt:lpstr>
      <vt:lpstr>Things we talked about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 Mankoff</cp:lastModifiedBy>
  <cp:revision>254</cp:revision>
  <dcterms:created xsi:type="dcterms:W3CDTF">2013-10-07T16:54:34Z</dcterms:created>
  <dcterms:modified xsi:type="dcterms:W3CDTF">2015-05-28T09:11:30Z</dcterms:modified>
</cp:coreProperties>
</file>