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notesSlides/notesSlide9.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2.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6.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17.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18.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19.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24.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notesSlides/notesSlide25.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26.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1"/>
  </p:notesMasterIdLst>
  <p:handoutMasterIdLst>
    <p:handoutMasterId r:id="rId92"/>
  </p:handoutMasterIdLst>
  <p:sldIdLst>
    <p:sldId id="258" r:id="rId2"/>
    <p:sldId id="455" r:id="rId3"/>
    <p:sldId id="542" r:id="rId4"/>
    <p:sldId id="527" r:id="rId5"/>
    <p:sldId id="548" r:id="rId6"/>
    <p:sldId id="549" r:id="rId7"/>
    <p:sldId id="528" r:id="rId8"/>
    <p:sldId id="556" r:id="rId9"/>
    <p:sldId id="552" r:id="rId10"/>
    <p:sldId id="551" r:id="rId11"/>
    <p:sldId id="553" r:id="rId12"/>
    <p:sldId id="554" r:id="rId13"/>
    <p:sldId id="555" r:id="rId14"/>
    <p:sldId id="574" r:id="rId15"/>
    <p:sldId id="575" r:id="rId16"/>
    <p:sldId id="577" r:id="rId17"/>
    <p:sldId id="578" r:id="rId18"/>
    <p:sldId id="579" r:id="rId19"/>
    <p:sldId id="580" r:id="rId20"/>
    <p:sldId id="573" r:id="rId21"/>
    <p:sldId id="576" r:id="rId22"/>
    <p:sldId id="563" r:id="rId23"/>
    <p:sldId id="564" r:id="rId24"/>
    <p:sldId id="565" r:id="rId25"/>
    <p:sldId id="566" r:id="rId26"/>
    <p:sldId id="567" r:id="rId27"/>
    <p:sldId id="568" r:id="rId28"/>
    <p:sldId id="543" r:id="rId29"/>
    <p:sldId id="544" r:id="rId30"/>
    <p:sldId id="301"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502" r:id="rId58"/>
    <p:sldId id="546" r:id="rId59"/>
    <p:sldId id="519" r:id="rId60"/>
    <p:sldId id="509" r:id="rId61"/>
    <p:sldId id="310" r:id="rId62"/>
    <p:sldId id="311" r:id="rId63"/>
    <p:sldId id="511" r:id="rId64"/>
    <p:sldId id="510" r:id="rId65"/>
    <p:sldId id="314" r:id="rId66"/>
    <p:sldId id="315" r:id="rId67"/>
    <p:sldId id="316" r:id="rId68"/>
    <p:sldId id="317" r:id="rId69"/>
    <p:sldId id="437" r:id="rId70"/>
    <p:sldId id="438" r:id="rId71"/>
    <p:sldId id="439" r:id="rId72"/>
    <p:sldId id="440" r:id="rId73"/>
    <p:sldId id="322" r:id="rId74"/>
    <p:sldId id="512" r:id="rId75"/>
    <p:sldId id="513" r:id="rId76"/>
    <p:sldId id="324" r:id="rId77"/>
    <p:sldId id="325" r:id="rId78"/>
    <p:sldId id="331" r:id="rId79"/>
    <p:sldId id="514" r:id="rId80"/>
    <p:sldId id="547" r:id="rId81"/>
    <p:sldId id="469" r:id="rId82"/>
    <p:sldId id="520" r:id="rId83"/>
    <p:sldId id="521" r:id="rId84"/>
    <p:sldId id="522" r:id="rId85"/>
    <p:sldId id="523" r:id="rId86"/>
    <p:sldId id="524" r:id="rId87"/>
    <p:sldId id="525" r:id="rId88"/>
    <p:sldId id="526" r:id="rId89"/>
    <p:sldId id="515"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78" d="100"/>
          <a:sy n="78" d="100"/>
        </p:scale>
        <p:origin x="-832" y="-11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17</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a:t>
            </a:r>
            <a:r>
              <a:rPr lang="en-US" smtClean="0"/>
              <a:t>convex</a:t>
            </a:r>
            <a:r>
              <a:rPr lang="en-US" baseline="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30</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36</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37</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38</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39</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40</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41</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42</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43</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44</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46</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47</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56</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57</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59</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60</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61</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62</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63</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64</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65</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66</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67</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68</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69</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70</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71</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73</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74</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75</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76</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77</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78</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79</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80</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81</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a:latin typeface="Arial" charset="0"/>
                <a:ea typeface="ＭＳ Ｐゴシック" charset="0"/>
                <a:cs typeface="ＭＳ Ｐゴシック" charset="0"/>
              </a:rPr>
              <a:t>These actions don</a:t>
            </a:r>
            <a:r>
              <a:rPr lang="ja-JP" altLang="en-US" b="1">
                <a:latin typeface="Arial" charset="0"/>
                <a:ea typeface="ＭＳ Ｐゴシック" charset="0"/>
                <a:cs typeface="ＭＳ Ｐゴシック" charset="0"/>
              </a:rPr>
              <a:t>’</a:t>
            </a:r>
            <a:r>
              <a:rPr lang="en-US" b="1">
                <a:latin typeface="Arial" charset="0"/>
                <a:ea typeface="ＭＳ Ｐゴシック" charset="0"/>
                <a:cs typeface="ＭＳ Ｐゴシック" charset="0"/>
              </a:rPr>
              <a:t>t change, meaning that many  users either already did them or didn</a:t>
            </a:r>
            <a:r>
              <a:rPr lang="ja-JP" altLang="en-US" b="1">
                <a:latin typeface="Arial" charset="0"/>
                <a:ea typeface="ＭＳ Ｐゴシック" charset="0"/>
                <a:cs typeface="ＭＳ Ｐゴシック" charset="0"/>
              </a:rPr>
              <a:t>’</a:t>
            </a:r>
            <a:r>
              <a:rPr lang="en-US" b="1">
                <a:latin typeface="Arial" charset="0"/>
                <a:ea typeface="ＭＳ Ｐゴシック" charset="0"/>
                <a:cs typeface="ＭＳ Ｐゴシック" charset="0"/>
              </a:rPr>
              <a:t>t plan on committing them</a:t>
            </a:r>
          </a:p>
          <a:p>
            <a:endParaRPr lang="en-US" b="1">
              <a:latin typeface="Arial" charset="0"/>
              <a:ea typeface="ＭＳ Ｐゴシック" charset="0"/>
              <a:cs typeface="ＭＳ Ｐゴシック" charset="0"/>
            </a:endParaRPr>
          </a:p>
          <a:p>
            <a:r>
              <a:rPr lang="en-US" b="1">
                <a:latin typeface="Arial" charset="0"/>
                <a:ea typeface="ＭＳ Ｐゴシック" charset="0"/>
                <a:cs typeface="ＭＳ Ｐゴシック" charset="0"/>
              </a:rPr>
              <a:t>Already Do: </a:t>
            </a:r>
            <a:r>
              <a:rPr lang="en-US">
                <a:latin typeface="Arial" charset="0"/>
                <a:ea typeface="ＭＳ Ｐゴシック" charset="0"/>
                <a:cs typeface="ＭＳ Ｐゴシック" charset="0"/>
              </a:rPr>
              <a:t>Top 3 actions already done based on %age of users who marked them in each category in our open deployment. </a:t>
            </a:r>
          </a:p>
          <a:p>
            <a:r>
              <a:rPr lang="en-US" b="1">
                <a:latin typeface="Arial" charset="0"/>
                <a:ea typeface="ＭＳ Ｐゴシック" charset="0"/>
                <a:cs typeface="ＭＳ Ｐゴシック" charset="0"/>
              </a:rPr>
              <a:t>Unappealing: </a:t>
            </a:r>
            <a:r>
              <a:rPr lang="en-US">
                <a:latin typeface="Arial" charset="0"/>
                <a:ea typeface="ＭＳ Ｐゴシック" charset="0"/>
                <a:cs typeface="ＭＳ Ｐゴシック" charset="0"/>
              </a:rPr>
              <a:t>examples of actions few committed to/already do.</a:t>
            </a:r>
            <a:endParaRPr lang="en-US" b="1">
              <a:latin typeface="Arial" charset="0"/>
              <a:ea typeface="ＭＳ Ｐゴシック" charset="0"/>
              <a:cs typeface="ＭＳ Ｐゴシック" charset="0"/>
            </a:endParaRPr>
          </a:p>
          <a:p>
            <a:endParaRPr lang="en-US">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84</a:t>
            </a:fld>
            <a:endParaRPr 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85</a:t>
            </a:fld>
            <a:endParaRPr 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86</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A4D1B00-FFE3-1440-8A72-B672AC7ABAE9}" type="slidenum">
              <a:rPr lang="en-US"/>
              <a:pPr/>
              <a:t>89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16</a:t>
            </a:fld>
            <a:endParaRPr lang="en-US"/>
          </a:p>
        </p:txBody>
      </p:sp>
    </p:spTree>
    <p:extLst>
      <p:ext uri="{BB962C8B-B14F-4D97-AF65-F5344CB8AC3E}">
        <p14:creationId xmlns:p14="http://schemas.microsoft.com/office/powerpoint/2010/main" val="194048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jpeg"/><Relationship Id="rId3"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6.bin"/><Relationship Id="rId5" Type="http://schemas.openxmlformats.org/officeDocument/2006/relationships/image" Target="../media/image14.emf"/><Relationship Id="rId6" Type="http://schemas.openxmlformats.org/officeDocument/2006/relationships/oleObject" Target="../embeddings/oleObject7.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19.emf"/><Relationship Id="rId6" Type="http://schemas.openxmlformats.org/officeDocument/2006/relationships/oleObject" Target="../embeddings/oleObject9.bin"/><Relationship Id="rId7"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0.bin"/><Relationship Id="rId5" Type="http://schemas.openxmlformats.org/officeDocument/2006/relationships/image" Target="../media/image21.emf"/><Relationship Id="rId6" Type="http://schemas.openxmlformats.org/officeDocument/2006/relationships/oleObject" Target="../embeddings/oleObject11.bin"/><Relationship Id="rId7"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2.bin"/><Relationship Id="rId5" Type="http://schemas.openxmlformats.org/officeDocument/2006/relationships/image" Target="../media/image23.emf"/><Relationship Id="rId6" Type="http://schemas.openxmlformats.org/officeDocument/2006/relationships/oleObject" Target="../embeddings/oleObject13.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4.bin"/><Relationship Id="rId5" Type="http://schemas.openxmlformats.org/officeDocument/2006/relationships/image" Target="../media/image23.emf"/><Relationship Id="rId6" Type="http://schemas.openxmlformats.org/officeDocument/2006/relationships/oleObject" Target="../embeddings/oleObject15.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6.bin"/><Relationship Id="rId5" Type="http://schemas.openxmlformats.org/officeDocument/2006/relationships/image" Target="../media/image23.emf"/><Relationship Id="rId6" Type="http://schemas.openxmlformats.org/officeDocument/2006/relationships/oleObject" Target="../embeddings/oleObject17.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8.bin"/><Relationship Id="rId5" Type="http://schemas.openxmlformats.org/officeDocument/2006/relationships/image" Target="../media/image23.emf"/><Relationship Id="rId6" Type="http://schemas.openxmlformats.org/officeDocument/2006/relationships/oleObject" Target="../embeddings/oleObject19.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0.bin"/><Relationship Id="rId5" Type="http://schemas.openxmlformats.org/officeDocument/2006/relationships/image" Target="../media/image23.emf"/><Relationship Id="rId6" Type="http://schemas.openxmlformats.org/officeDocument/2006/relationships/oleObject" Target="../embeddings/oleObject21.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2.bin"/><Relationship Id="rId5" Type="http://schemas.openxmlformats.org/officeDocument/2006/relationships/image" Target="../media/image23.emf"/><Relationship Id="rId6" Type="http://schemas.openxmlformats.org/officeDocument/2006/relationships/oleObject" Target="../embeddings/oleObject23.bin"/><Relationship Id="rId7"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4.bin"/><Relationship Id="rId5" Type="http://schemas.openxmlformats.org/officeDocument/2006/relationships/image" Target="../media/image25.emf"/><Relationship Id="rId6" Type="http://schemas.openxmlformats.org/officeDocument/2006/relationships/oleObject" Target="../embeddings/oleObject25.bin"/><Relationship Id="rId7" Type="http://schemas.openxmlformats.org/officeDocument/2006/relationships/image" Target="../media/image26.png"/><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6.bin"/><Relationship Id="rId5" Type="http://schemas.openxmlformats.org/officeDocument/2006/relationships/image" Target="../media/image25.emf"/><Relationship Id="rId6" Type="http://schemas.openxmlformats.org/officeDocument/2006/relationships/oleObject" Target="../embeddings/oleObject27.bin"/><Relationship Id="rId7" Type="http://schemas.openxmlformats.org/officeDocument/2006/relationships/image" Target="../media/image26.png"/><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8.bin"/><Relationship Id="rId5" Type="http://schemas.openxmlformats.org/officeDocument/2006/relationships/image" Target="../media/image25.emf"/><Relationship Id="rId6" Type="http://schemas.openxmlformats.org/officeDocument/2006/relationships/oleObject" Target="../embeddings/oleObject29.bin"/><Relationship Id="rId7" Type="http://schemas.openxmlformats.org/officeDocument/2006/relationships/image" Target="../media/image26.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30.bin"/><Relationship Id="rId5" Type="http://schemas.openxmlformats.org/officeDocument/2006/relationships/image" Target="../media/image25.emf"/><Relationship Id="rId6" Type="http://schemas.openxmlformats.org/officeDocument/2006/relationships/oleObject" Target="../embeddings/oleObject31.bin"/><Relationship Id="rId7" Type="http://schemas.openxmlformats.org/officeDocument/2006/relationships/image" Target="../media/image26.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0.jpe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0.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0.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0.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0.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0.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0.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0.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0.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0.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6.xml"/><Relationship Id="rId3" Type="http://schemas.openxmlformats.org/officeDocument/2006/relationships/image" Target="../media/image3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7.xml"/><Relationship Id="rId3"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15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4491962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9017111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6275071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06274324"/>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11693"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614922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741"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742"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765"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766"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5787"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5788"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local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179525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At each step change w based on the error and the step size </a:t>
            </a:r>
            <a:r>
              <a:rPr lang="en-US" altLang="he-IL" dirty="0">
                <a:sym typeface="Symbol" charset="0"/>
              </a:rPr>
              <a:t></a:t>
            </a:r>
            <a:endParaRPr lang="en-US" altLang="he-IL" dirty="0"/>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2/24/15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41691828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48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48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51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512"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53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53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559"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560"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583"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584"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60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60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061"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062"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085"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086"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109"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110"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133"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134"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112"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113"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new 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2939904534"/>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3100"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23067367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t>
            </a:r>
            <a:r>
              <a:rPr lang="en-US" i="1" dirty="0" smtClean="0"/>
              <a:t>n </a:t>
            </a:r>
            <a:r>
              <a:rPr lang="en-US" dirty="0" smtClean="0"/>
              <a:t>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b</a:t>
            </a:r>
            <a:endParaRPr lang="en-US" i="1"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83393469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92252"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605415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09462695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 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88138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fontScale="92500" lnSpcReduction="10000"/>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a:solidFill>
                  <a:srgbClr val="000000"/>
                </a:solidFill>
                <a:latin typeface="Arial" charset="0"/>
                <a:sym typeface="Symbol" charset="0"/>
              </a:rPr>
              <a:t>therefore</a:t>
            </a:r>
            <a:r>
              <a:rPr lang="en-US" dirty="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p>
          <a:p>
            <a:pPr marL="463550" lvl="1" indent="-6350" eaLnBrk="1" hangingPunct="1">
              <a:buFontTx/>
              <a:buNone/>
            </a:pPr>
            <a:r>
              <a:rPr lang="en-US" sz="2000" dirty="0">
                <a:solidFill>
                  <a:srgbClr val="000000"/>
                </a:solidFill>
                <a:latin typeface="Arial" charset="0"/>
                <a:sym typeface="Wingdings" charset="0"/>
              </a:rPr>
              <a:t>(A common variant puts a minimum on</a:t>
            </a:r>
            <a:r>
              <a:rPr lang="en-US" sz="2000" dirty="0">
                <a:solidFill>
                  <a:srgbClr val="850205"/>
                </a:solidFill>
                <a:latin typeface="Arial" charset="0"/>
                <a:sym typeface="Wingdings" charset="0"/>
              </a:rPr>
              <a:t> </a:t>
            </a:r>
            <a:r>
              <a:rPr lang="en-US" sz="2000" dirty="0">
                <a:solidFill>
                  <a:srgbClr val="850205"/>
                </a:solidFill>
                <a:latin typeface="Arial" charset="0"/>
              </a:rPr>
              <a:t>P(</a:t>
            </a:r>
            <a:r>
              <a:rPr lang="en-US" sz="2000" dirty="0" err="1">
                <a:solidFill>
                  <a:srgbClr val="850205"/>
                </a:solidFill>
                <a:latin typeface="Arial" charset="0"/>
              </a:rPr>
              <a:t>C</a:t>
            </a:r>
            <a:r>
              <a:rPr lang="en-US" sz="2000" baseline="-25000" dirty="0" err="1">
                <a:solidFill>
                  <a:srgbClr val="850205"/>
                </a:solidFill>
                <a:latin typeface="Arial" charset="0"/>
              </a:rPr>
              <a:t>i</a:t>
            </a:r>
            <a:r>
              <a:rPr lang="en-US" sz="2000" dirty="0">
                <a:solidFill>
                  <a:srgbClr val="850205"/>
                </a:solidFill>
                <a:latin typeface="Arial" charset="0"/>
              </a:rPr>
              <a:t>) </a:t>
            </a:r>
            <a:r>
              <a:rPr lang="en-US" sz="2000" dirty="0">
                <a:solidFill>
                  <a:srgbClr val="000000"/>
                </a:solidFill>
                <a:latin typeface="Arial" charset="0"/>
              </a:rPr>
              <a:t>to avoid this, </a:t>
            </a:r>
            <a:br>
              <a:rPr lang="en-US" sz="2000" dirty="0">
                <a:solidFill>
                  <a:srgbClr val="000000"/>
                </a:solidFill>
                <a:latin typeface="Arial" charset="0"/>
              </a:rPr>
            </a:br>
            <a:r>
              <a:rPr lang="en-US" sz="2000" dirty="0">
                <a:solidFill>
                  <a:srgbClr val="000000"/>
                </a:solidFill>
                <a:latin typeface="Arial" charset="0"/>
              </a:rPr>
              <a:t>  but in general rare events can be hard to handle well)</a:t>
            </a:r>
          </a:p>
          <a:p>
            <a:pPr marL="463550" lvl="1" indent="-6350" eaLnBrk="1" hangingPunct="1">
              <a:buFontTx/>
              <a:buNone/>
            </a:pPr>
            <a:endParaRPr lang="en-US" sz="2000" dirty="0">
              <a:solidFill>
                <a:srgbClr val="000000"/>
              </a:solidFill>
              <a:latin typeface="Arial" charset="0"/>
            </a:endParaRPr>
          </a:p>
          <a:p>
            <a:pPr marL="234950" indent="-6350">
              <a:buFontTx/>
              <a:buNone/>
            </a:pPr>
            <a:r>
              <a:rPr lang="en-US" dirty="0">
                <a:solidFill>
                  <a:srgbClr val="000000"/>
                </a:solidFill>
                <a:latin typeface="Arial" charset="0"/>
              </a:rPr>
              <a:t>We 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marL="914400" lvl="2" indent="0" eaLnBrk="1" hangingPunct="1">
              <a:buNone/>
            </a:pPr>
            <a:r>
              <a:rPr lang="en-US" dirty="0">
                <a:solidFill>
                  <a:srgbClr val="000000"/>
                </a:solidFill>
                <a:latin typeface="Arial" charset="0"/>
              </a:rPr>
              <a:t>There are good ways to quantize (pick good </a:t>
            </a:r>
            <a:r>
              <a:rPr lang="ja-JP" altLang="en-US" dirty="0">
                <a:solidFill>
                  <a:srgbClr val="000000"/>
                </a:solidFill>
                <a:latin typeface="Arial" charset="0"/>
              </a:rPr>
              <a:t>“</a:t>
            </a:r>
            <a:r>
              <a:rPr lang="en-US" dirty="0">
                <a:solidFill>
                  <a:srgbClr val="000000"/>
                </a:solidFill>
                <a:latin typeface="Arial" charset="0"/>
              </a:rPr>
              <a:t>bins</a:t>
            </a:r>
            <a:r>
              <a:rPr lang="ja-JP" altLang="en-US" dirty="0">
                <a:solidFill>
                  <a:srgbClr val="000000"/>
                </a:solidFill>
                <a:latin typeface="Arial" charset="0"/>
              </a:rPr>
              <a:t>”</a:t>
            </a:r>
            <a:r>
              <a:rPr lang="en-US" dirty="0">
                <a:solidFill>
                  <a:srgbClr val="000000"/>
                </a:solidFill>
                <a:latin typeface="Arial" charset="0"/>
              </a:rPr>
              <a:t>) for e.g., numeric features automatically, but we won</a:t>
            </a:r>
            <a:r>
              <a:rPr lang="ja-JP" altLang="en-US" dirty="0">
                <a:solidFill>
                  <a:srgbClr val="000000"/>
                </a:solidFill>
                <a:latin typeface="Arial" charset="0"/>
              </a:rPr>
              <a:t>’</a:t>
            </a:r>
            <a:r>
              <a:rPr lang="en-US" dirty="0">
                <a:solidFill>
                  <a:srgbClr val="000000"/>
                </a:solidFill>
                <a:latin typeface="Arial" charset="0"/>
              </a:rPr>
              <a:t>t cover this</a:t>
            </a:r>
            <a:endParaRPr lang="en-US" sz="1800" dirty="0">
              <a:solidFill>
                <a:srgbClr val="000000"/>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2/24/15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82</a:t>
            </a:fld>
            <a:endParaRPr lang="en-US" dirty="0"/>
          </a:p>
        </p:txBody>
      </p:sp>
    </p:spTree>
    <p:extLst>
      <p:ext uri="{BB962C8B-B14F-4D97-AF65-F5344CB8AC3E}">
        <p14:creationId xmlns:p14="http://schemas.microsoft.com/office/powerpoint/2010/main" val="1829253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2/24/15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83</a:t>
            </a:fld>
            <a:endParaRPr lang="en-US" dirty="0"/>
          </a:p>
        </p:txBody>
      </p:sp>
    </p:spTree>
    <p:extLst>
      <p:ext uri="{BB962C8B-B14F-4D97-AF65-F5344CB8AC3E}">
        <p14:creationId xmlns:p14="http://schemas.microsoft.com/office/powerpoint/2010/main" val="38524698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rPr>
              <a:t>If you want to know more…</a:t>
            </a:r>
            <a:endParaRPr lang="en-US" dirty="0">
              <a:latin typeface="Arial" charset="0"/>
            </a:endParaRPr>
          </a:p>
        </p:txBody>
      </p:sp>
      <p:sp>
        <p:nvSpPr>
          <p:cNvPr id="12291" name="Rectangle 3"/>
          <p:cNvSpPr>
            <a:spLocks noGrp="1" noChangeArrowheads="1"/>
          </p:cNvSpPr>
          <p:nvPr>
            <p:ph idx="1"/>
          </p:nvPr>
        </p:nvSpPr>
        <p:spPr>
          <a:xfrm>
            <a:off x="457200" y="2590800"/>
            <a:ext cx="5334000" cy="3276600"/>
          </a:xfrm>
        </p:spPr>
        <p:txBody>
          <a:bodyPr/>
          <a:lstStyle/>
          <a:p>
            <a:pPr eaLnBrk="1" hangingPunct="1"/>
            <a:r>
              <a:rPr lang="de-DE" sz="2800" dirty="0">
                <a:latin typeface="Arial" charset="0"/>
              </a:rPr>
              <a:t>Witten, I. H., Frank, E., Hall, M. (2011).  </a:t>
            </a:r>
            <a:r>
              <a:rPr lang="en-US" sz="2800" i="1" dirty="0">
                <a:latin typeface="Arial" charset="0"/>
              </a:rPr>
              <a:t>Data Mining: Practical Machine Learning Tools and Techniques</a:t>
            </a:r>
            <a:r>
              <a:rPr lang="en-US" sz="2800" dirty="0">
                <a:latin typeface="Arial" charset="0"/>
              </a:rPr>
              <a:t>, third edition, Elsevier: San Francisco</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286000"/>
            <a:ext cx="32305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8751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7570198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9272</TotalTime>
  <Words>4054</Words>
  <Application>Microsoft Macintosh PowerPoint</Application>
  <PresentationFormat>On-screen Show (4:3)</PresentationFormat>
  <Paragraphs>804</Paragraphs>
  <Slides>89</Slides>
  <Notes>78</Notes>
  <HiddenSlides>12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89</vt:i4>
      </vt:variant>
    </vt:vector>
  </HeadingPairs>
  <TitlesOfParts>
    <vt:vector size="92" baseType="lpstr">
      <vt:lpstr>Office Theme</vt:lpstr>
      <vt:lpstr>Equation</vt:lpstr>
      <vt:lpstr>Bitmap Image</vt:lpstr>
      <vt:lpstr>PowerPoint Presentation</vt:lpstr>
      <vt:lpstr>Selecting algorithms</vt:lpstr>
      <vt:lpstr>Selecting algorithms</vt:lpstr>
      <vt:lpstr>Regression:  Predicting a Quantity</vt:lpstr>
      <vt:lpstr>Least Squares Regression</vt:lpstr>
      <vt:lpstr>Learning in n dimensions</vt:lpstr>
      <vt:lpstr>Animal Outcomes</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Modeling Logistic Regression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Gradient Descent</vt:lpstr>
      <vt:lpstr>Minimizing Error</vt:lpstr>
      <vt:lpstr>Minimizing Error</vt:lpstr>
      <vt:lpstr>Minimizing Error</vt:lpstr>
      <vt:lpstr>Minimizing Error</vt:lpstr>
      <vt:lpstr>Minimizing Error</vt:lpstr>
      <vt:lpstr>Minimizing Error</vt:lpstr>
      <vt:lpstr>Selecting algorithms</vt:lpstr>
      <vt:lpstr>Selecting algorithms</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Selecting algorithms</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Bayes Law</vt:lpstr>
      <vt:lpstr>Naïve Bayes</vt:lpstr>
      <vt:lpstr>Naïve Bayes</vt:lpstr>
      <vt:lpstr>Small Issues</vt:lpstr>
      <vt:lpstr>Naïve Bayes Pros and Cons</vt:lpstr>
      <vt:lpstr>Selecting algorithms</vt:lpstr>
      <vt:lpstr>Naïve Bayes vs Decision Trees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If you want to know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529</cp:revision>
  <dcterms:created xsi:type="dcterms:W3CDTF">2013-10-07T16:54:34Z</dcterms:created>
  <dcterms:modified xsi:type="dcterms:W3CDTF">2015-02-25T02:42:16Z</dcterms:modified>
</cp:coreProperties>
</file>