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0.xml" ContentType="application/vnd.openxmlformats-officedocument.presentationml.notesSlide+xml"/>
  <Override PartName="/ppt/embeddings/oleObject3.bin" ContentType="application/vnd.openxmlformats-officedocument.oleObject"/>
  <Override PartName="/ppt/notesSlides/notesSlide11.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12.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3.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4.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15.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16.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17.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handoutMasterIdLst>
    <p:handoutMasterId r:id="rId42"/>
  </p:handoutMasterIdLst>
  <p:sldIdLst>
    <p:sldId id="258" r:id="rId2"/>
    <p:sldId id="323" r:id="rId3"/>
    <p:sldId id="330" r:id="rId4"/>
    <p:sldId id="331" r:id="rId5"/>
    <p:sldId id="333" r:id="rId6"/>
    <p:sldId id="334" r:id="rId7"/>
    <p:sldId id="335" r:id="rId8"/>
    <p:sldId id="336" r:id="rId9"/>
    <p:sldId id="332" r:id="rId10"/>
    <p:sldId id="357" r:id="rId11"/>
    <p:sldId id="337" r:id="rId12"/>
    <p:sldId id="260" r:id="rId13"/>
    <p:sldId id="324" r:id="rId14"/>
    <p:sldId id="325" r:id="rId15"/>
    <p:sldId id="326" r:id="rId16"/>
    <p:sldId id="327" r:id="rId17"/>
    <p:sldId id="328" r:id="rId18"/>
    <p:sldId id="329" r:id="rId19"/>
    <p:sldId id="350" r:id="rId20"/>
    <p:sldId id="352" r:id="rId21"/>
    <p:sldId id="353" r:id="rId22"/>
    <p:sldId id="354" r:id="rId23"/>
    <p:sldId id="355" r:id="rId24"/>
    <p:sldId id="338" r:id="rId25"/>
    <p:sldId id="289" r:id="rId26"/>
    <p:sldId id="341" r:id="rId27"/>
    <p:sldId id="342" r:id="rId28"/>
    <p:sldId id="340" r:id="rId29"/>
    <p:sldId id="339" r:id="rId30"/>
    <p:sldId id="343" r:id="rId31"/>
    <p:sldId id="293" r:id="rId32"/>
    <p:sldId id="296" r:id="rId33"/>
    <p:sldId id="344" r:id="rId34"/>
    <p:sldId id="345" r:id="rId35"/>
    <p:sldId id="346" r:id="rId36"/>
    <p:sldId id="347" r:id="rId37"/>
    <p:sldId id="348" r:id="rId38"/>
    <p:sldId id="299" r:id="rId39"/>
    <p:sldId id="356"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5207" autoAdjust="0"/>
    <p:restoredTop sz="73305" autoAdjust="0"/>
  </p:normalViewPr>
  <p:slideViewPr>
    <p:cSldViewPr snapToGrid="0" snapToObjects="1">
      <p:cViewPr varScale="1">
        <p:scale>
          <a:sx n="54" d="100"/>
          <a:sy n="54" d="100"/>
        </p:scale>
        <p:origin x="-432" y="-96"/>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3536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31</a:t>
            </a:fld>
            <a:endParaRPr lang="en-US"/>
          </a:p>
        </p:txBody>
      </p:sp>
    </p:spTree>
    <p:extLst>
      <p:ext uri="{BB962C8B-B14F-4D97-AF65-F5344CB8AC3E}">
        <p14:creationId xmlns:p14="http://schemas.microsoft.com/office/powerpoint/2010/main" val="1940480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easiest way to understand CAP is to think of two nodes on opposite sides of a partition. Allowing at least one node to update state will cause the nodes to become inconsistent, thus forfeiting C. Likewise, if the choice is to preserve consistency, one side of the partition must act as if it is unavailable, thus forfeiting A. Only when nodes communicate is it possible to preserve both consistency and availability, thereby forfeiting P. Usually we assume P and then have to choose between C and A</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Although both terms are more mnemonic than precise, the BASE acronym (being second) is a bit more awkward: Basically Available, Soft state, Eventually consistent. Soft state and eventual consistency are techniques that work well in the presence of partitions and thus promote availability.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relationship between CAP and ACID is more complex and often misunderstood, in part because the C and A in ACID represent different concepts than the same letters in CAP and in part because choosing availability affects only some of the ACID guarantees. The four ACID properties 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Atomicity (A). All systems benefit from atomic operations. When the focus is availability, both sides of a partition should still use atomic operations. Moreover, higher-level atomic operations (the kind that ACID implies) actually simplify recovery.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(C). In ACID, the C means that a transaction pre-serves all the database rules, such as unique keys. In contrast, the C in CAP refers only to single]copy consistency, a strict subset of ACID consistency. ACID consistency also cannot be maintained across </a:t>
            </a:r>
            <a:r>
              <a:rPr lang="en-US" dirty="0" err="1" smtClean="0"/>
              <a:t>partitions.partition</a:t>
            </a:r>
            <a:r>
              <a:rPr lang="en-US" dirty="0" smtClean="0"/>
              <a:t> recovery will need to restore ACID consistency. More generally, maintaining invariants during partitions might be impossible, thus the need for careful thought about which operations to disallow and how to restore invariants during recovery.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Isolation (I). Isolation is at the core of the CAP theorem: if the system requires ACID isolation, it can operate on at most one side during a partition. </a:t>
            </a:r>
            <a:r>
              <a:rPr lang="en-US" dirty="0" err="1" smtClean="0"/>
              <a:t>Serializability</a:t>
            </a:r>
            <a:r>
              <a:rPr lang="en-US" dirty="0" smtClean="0"/>
              <a:t> requires communication in general and thus fails across partitions. Weaker definitions of correctness are viable across partitions via compensation during partition recovery.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Durability (D). As with atomicity, there is no reason to forfeit durability, although the developer might choose to avoid needing it via soft state (in the style of BASE) due to its expense. A subtle point is that, during partition recovery, it is possible to reverse durable operations that unknowingly violated an invariant during the operation. However, at the time of recovery, given a durable history from both sides, such operations can be detected and corrected. In general, running ACID transactions on each side of a partition makes recovery easier and enables a framework for compensating transactions that can be used for recovery from a partition.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Although both terms are more mnemonic than precise, the BASE acronym (being second) is a bit more awkward: Basically Available, Soft state, Eventually consistent. Soft state and eventual consistency are techniques that work well in the presence of partitions and thus promote availability.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relationship between CAP and ACID is more complex and often misunderstood, in part because the C and A in ACID represent different concepts than the same letters in CAP and in part because choosing availability affects only some of the ACID guarantees. The four ACID properties 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Atomicity (A). All systems benefit from atomic operations. When the focus is availability, both sides of a partition should still use atomic operations. Moreover, higher-level atomic operations (the kind that ACID implies) actually simplify recovery.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(C). In ACID, the C means that a transaction pre-serves all the database rules, such as unique keys. In contrast, the C in CAP refers only to single]copy consistency, a strict subset of ACID consistency. ACID consistency also cannot be maintained across </a:t>
            </a:r>
            <a:r>
              <a:rPr lang="en-US" dirty="0" err="1" smtClean="0"/>
              <a:t>partitions.partition</a:t>
            </a:r>
            <a:r>
              <a:rPr lang="en-US" dirty="0" smtClean="0"/>
              <a:t> recovery will need to restore ACID consistency. More generally, maintaining invariants during partitions might be impossible, thus the need for careful thought about which operations to disallow and how to restore invariants during recovery.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Isolation (I). Isolation is at the core of the CAP theorem: if the system requires ACID isolation, it can operate on at most one side during a partition. </a:t>
            </a:r>
            <a:r>
              <a:rPr lang="en-US" dirty="0" err="1" smtClean="0"/>
              <a:t>Serializability</a:t>
            </a:r>
            <a:r>
              <a:rPr lang="en-US" dirty="0" smtClean="0"/>
              <a:t> requires communication in general and thus fails across partitions. Weaker definitions of correctness are viable across partitions via compensation during partition recovery.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Durability (D). As with atomicity, there is no reason to forfeit durability, although the developer might choose to avoid needing it via soft state (in the style of BASE) due to its expense. A subtle point is that, during partition recovery, it is possible to reverse durable operations that unknowingly violated an invariant during the operation. However, at the time of recovery, given a durable history from both sides, such operations can be detected and corrected. In general, running ACID transactions on each side of a partition makes recovery easier and enables a framework for compensating transactions that can be used for recovery from a partition.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relationship between CAP and ACID is more complex and often misunderstood, in part because the C and A in ACID represent different concepts than the same letters in CAP and in part because choosing availability affects only some of the ACID guarantees. The four ACID properties 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Atomicity (A). All systems benefit from atomic operations. When the focus is availability, both sides of a partition should still use atomic operations. Moreover, higher-level atomic operations (the kind that ACID implies) actually simplify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(C). In ACID, the C means that a transaction pre-serves all the database rules, such as unique keys. In contrast, the C in CAP refers only to single</a:t>
            </a:r>
            <a:r>
              <a:rPr lang="en-US" baseline="0" dirty="0" smtClean="0"/>
              <a:t> </a:t>
            </a:r>
            <a:r>
              <a:rPr lang="en-US" dirty="0" smtClean="0"/>
              <a:t>copy consistency, a strict subset of ACID consistency. ACID consistency also cannot be maintained across </a:t>
            </a:r>
            <a:r>
              <a:rPr lang="en-US" dirty="0" err="1" smtClean="0"/>
              <a:t>partitions.partition</a:t>
            </a:r>
            <a:r>
              <a:rPr lang="en-US" dirty="0" smtClean="0"/>
              <a:t> recovery will need to restore ACID consistency. More generally, maintaining invariants during partitions might be impossible, thus the need for careful thought about which operations to disallow and how to restore invariants during recovery.</a:t>
            </a:r>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Isolation (I). Isolation is at the core of the CAP theorem: if the system requires ACID isolation, it can operate on at most one side during a partition. </a:t>
            </a:r>
            <a:r>
              <a:rPr lang="en-US" dirty="0" err="1" smtClean="0"/>
              <a:t>Serializability</a:t>
            </a:r>
            <a:r>
              <a:rPr lang="en-US" dirty="0" smtClean="0"/>
              <a:t> requires communication in general and thus fails across partitions. Weaker definitions of correctness are viable across partitions via compensation during partition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Durability (D). As with atomicity, there is no reason to forfeit durability, although the developer might choose to avoid needing it via soft state (in the style of BASE) due to its expense. A subtle point is that, during partition recovery, it is possible to reverse durable operations that unknowingly violated an invariant during the operation. However, at the time of recovery, given a durable history from both sides, such operations can be detected and corrected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211719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4/1/14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2AA59F-DB59-4248-8F4E-2C9BEC224C70}" type="slidenum">
              <a:rPr lang="en-US"/>
              <a:pPr/>
              <a:t>‹#›</a:t>
            </a:fld>
            <a:endParaRPr lang="en-US"/>
          </a:p>
        </p:txBody>
      </p:sp>
    </p:spTree>
    <p:extLst>
      <p:ext uri="{BB962C8B-B14F-4D97-AF65-F5344CB8AC3E}">
        <p14:creationId xmlns:p14="http://schemas.microsoft.com/office/powerpoint/2010/main" val="41884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4/1/14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4/1/14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2"/>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4.bin"/><Relationship Id="rId5" Type="http://schemas.openxmlformats.org/officeDocument/2006/relationships/image" Target="../media/image8.emf"/><Relationship Id="rId6" Type="http://schemas.openxmlformats.org/officeDocument/2006/relationships/image" Target="../media/image10.emf"/><Relationship Id="rId7" Type="http://schemas.openxmlformats.org/officeDocument/2006/relationships/oleObject" Target="../embeddings/oleObject5.bin"/><Relationship Id="rId8"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6.bin"/><Relationship Id="rId5" Type="http://schemas.openxmlformats.org/officeDocument/2006/relationships/image" Target="../media/image11.emf"/><Relationship Id="rId6" Type="http://schemas.openxmlformats.org/officeDocument/2006/relationships/oleObject" Target="../embeddings/oleObject7.bin"/><Relationship Id="rId7"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8.bin"/><Relationship Id="rId5" Type="http://schemas.openxmlformats.org/officeDocument/2006/relationships/image" Target="../media/image11.emf"/><Relationship Id="rId6" Type="http://schemas.openxmlformats.org/officeDocument/2006/relationships/oleObject" Target="../embeddings/oleObject9.bin"/><Relationship Id="rId7" Type="http://schemas.openxmlformats.org/officeDocument/2006/relationships/image" Target="../media/image12.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0.bin"/><Relationship Id="rId5" Type="http://schemas.openxmlformats.org/officeDocument/2006/relationships/image" Target="../media/image11.emf"/><Relationship Id="rId6" Type="http://schemas.openxmlformats.org/officeDocument/2006/relationships/oleObject" Target="../embeddings/oleObject11.bin"/><Relationship Id="rId7" Type="http://schemas.openxmlformats.org/officeDocument/2006/relationships/image" Target="../media/image12.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2.bin"/><Relationship Id="rId5" Type="http://schemas.openxmlformats.org/officeDocument/2006/relationships/image" Target="../media/image11.emf"/><Relationship Id="rId6" Type="http://schemas.openxmlformats.org/officeDocument/2006/relationships/oleObject" Target="../embeddings/oleObject13.bin"/><Relationship Id="rId7" Type="http://schemas.openxmlformats.org/officeDocument/2006/relationships/image" Target="../media/image12.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4.bin"/><Relationship Id="rId5" Type="http://schemas.openxmlformats.org/officeDocument/2006/relationships/image" Target="../media/image11.emf"/><Relationship Id="rId6" Type="http://schemas.openxmlformats.org/officeDocument/2006/relationships/oleObject" Target="../embeddings/oleObject15.bin"/><Relationship Id="rId7" Type="http://schemas.openxmlformats.org/officeDocument/2006/relationships/image" Target="../media/image1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6.bin"/><Relationship Id="rId5" Type="http://schemas.openxmlformats.org/officeDocument/2006/relationships/image" Target="../media/image11.emf"/><Relationship Id="rId6" Type="http://schemas.openxmlformats.org/officeDocument/2006/relationships/oleObject" Target="../embeddings/oleObject17.bin"/><Relationship Id="rId7" Type="http://schemas.openxmlformats.org/officeDocument/2006/relationships/image" Target="../media/image12.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Review of CAP and Regression </a:t>
            </a:r>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hours for byte 6</a:t>
            </a:r>
            <a:endParaRPr lang="en-US" dirty="0"/>
          </a:p>
        </p:txBody>
      </p:sp>
      <p:sp>
        <p:nvSpPr>
          <p:cNvPr id="3" name="Content Placeholder 2"/>
          <p:cNvSpPr>
            <a:spLocks noGrp="1"/>
          </p:cNvSpPr>
          <p:nvPr>
            <p:ph idx="1"/>
          </p:nvPr>
        </p:nvSpPr>
        <p:spPr/>
        <p:txBody>
          <a:bodyPr/>
          <a:lstStyle/>
          <a:p>
            <a:r>
              <a:rPr lang="en-US" dirty="0" smtClean="0"/>
              <a:t>Tuesday: 12-1pm</a:t>
            </a:r>
          </a:p>
          <a:p>
            <a:r>
              <a:rPr lang="en-US" smtClean="0"/>
              <a:t>Thursday </a:t>
            </a:r>
            <a:r>
              <a:rPr lang="en-US" dirty="0" smtClean="0"/>
              <a:t>10:30-11am</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42513527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a:t>Quiz 8 </a:t>
            </a:r>
            <a:r>
              <a:rPr lang="en-US" dirty="0" smtClean="0"/>
              <a:t>answers</a:t>
            </a:r>
          </a:p>
          <a:p>
            <a:pPr marL="0" indent="0">
              <a:buNone/>
            </a:pPr>
            <a:r>
              <a:rPr lang="en-US" dirty="0"/>
              <a:t>Quiz </a:t>
            </a:r>
            <a:r>
              <a:rPr lang="en-US" dirty="0" smtClean="0"/>
              <a:t>9</a:t>
            </a:r>
          </a:p>
          <a:p>
            <a:pPr marL="0" indent="0">
              <a:buNone/>
            </a:pPr>
            <a:r>
              <a:rPr lang="en-US" dirty="0"/>
              <a:t>Byte 5 </a:t>
            </a:r>
            <a:r>
              <a:rPr lang="en-US" dirty="0" smtClean="0"/>
              <a:t>Results</a:t>
            </a:r>
          </a:p>
          <a:p>
            <a:pPr marL="0" indent="0">
              <a:buNone/>
            </a:pPr>
            <a:r>
              <a:rPr lang="en-US" dirty="0"/>
              <a:t>Final Project </a:t>
            </a:r>
            <a:r>
              <a:rPr lang="en-US" dirty="0" smtClean="0"/>
              <a:t>Discussion</a:t>
            </a:r>
            <a:endParaRPr lang="en-US" dirty="0"/>
          </a:p>
          <a:p>
            <a:pPr marL="0" indent="0">
              <a:buNone/>
            </a:pPr>
            <a:r>
              <a:rPr lang="en-US" dirty="0" smtClean="0"/>
              <a:t>Revisit: </a:t>
            </a:r>
          </a:p>
          <a:p>
            <a:pPr marL="0" indent="0">
              <a:buNone/>
            </a:pPr>
            <a:r>
              <a:rPr lang="en-US" dirty="0"/>
              <a:t>	</a:t>
            </a:r>
            <a:r>
              <a:rPr lang="en-US" dirty="0" smtClean="0"/>
              <a:t>CAP</a:t>
            </a:r>
          </a:p>
          <a:p>
            <a:pPr marL="0" indent="0">
              <a:buNone/>
            </a:pPr>
            <a:r>
              <a:rPr lang="en-US" dirty="0"/>
              <a:t>	</a:t>
            </a:r>
            <a:r>
              <a:rPr lang="en-US" dirty="0" smtClean="0"/>
              <a:t>Logistic Regression</a:t>
            </a:r>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6689919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Every data storage solution makes tradeoffs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8254522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t>
            </a:r>
          </a:p>
          <a:p>
            <a:pPr marL="0" indent="0">
              <a:buNone/>
            </a:pPr>
            <a:r>
              <a:rPr lang="en-US" dirty="0" smtClean="0"/>
              <a:t>	all </a:t>
            </a:r>
            <a:r>
              <a:rPr lang="en-US" dirty="0"/>
              <a:t>nodes see the same data at the same time</a:t>
            </a:r>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9619621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a:t>
            </a:r>
          </a:p>
          <a:p>
            <a:pPr marL="0" indent="0">
              <a:buNone/>
            </a:pPr>
            <a:r>
              <a:rPr lang="en-US" dirty="0" smtClean="0"/>
              <a:t>	every </a:t>
            </a:r>
            <a:r>
              <a:rPr lang="en-US" dirty="0"/>
              <a:t>request receives a response about whether it was successful or failed</a:t>
            </a:r>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40876144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a:t>
            </a:r>
          </a:p>
          <a:p>
            <a:pPr marL="0" indent="0">
              <a:buNone/>
            </a:pPr>
            <a:r>
              <a:rPr lang="en-US" dirty="0" smtClean="0"/>
              <a:t>	system continues </a:t>
            </a:r>
            <a:r>
              <a:rPr lang="en-US" dirty="0"/>
              <a:t>to operate despite arbitrary message loss or failure of part of the </a:t>
            </a:r>
            <a:r>
              <a:rPr lang="en-US" dirty="0" smtClean="0"/>
              <a:t>system</a:t>
            </a:r>
          </a:p>
          <a:p>
            <a:pPr marL="0" indent="0">
              <a:buNone/>
            </a:pPr>
            <a:r>
              <a:rPr lang="en-US" dirty="0"/>
              <a:t> </a:t>
            </a:r>
            <a:r>
              <a:rPr lang="en-US" dirty="0" smtClean="0"/>
              <a:t>    relates to latency or e.g. mobile devices partly connected</a:t>
            </a:r>
          </a:p>
          <a:p>
            <a:pPr marL="0" indent="0">
              <a:buNone/>
            </a:pPr>
            <a:r>
              <a:rPr lang="en-US" dirty="0"/>
              <a:t>	</a:t>
            </a:r>
            <a:r>
              <a:rPr lang="en-US" dirty="0" smtClean="0"/>
              <a:t>Suggests a scope for C&amp;A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56992296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Specific to </a:t>
            </a:r>
            <a:r>
              <a:rPr lang="en-US" dirty="0" smtClean="0"/>
              <a:t>distribute systems</a:t>
            </a:r>
          </a:p>
          <a:p>
            <a:pPr marL="0" indent="0">
              <a:buNone/>
            </a:pPr>
            <a:r>
              <a:rPr lang="en-US" dirty="0"/>
              <a:t>“The modern CAP goal should be to maximize combinations of consistency and availability that make sense for the specific </a:t>
            </a:r>
            <a:r>
              <a:rPr lang="en-US" dirty="0" smtClean="0"/>
              <a:t>application”</a:t>
            </a:r>
            <a:endParaRPr lang="en-US" sz="1400" dirty="0" smtClean="0"/>
          </a:p>
          <a:p>
            <a:pPr marL="0" indent="0">
              <a:buNone/>
            </a:pPr>
            <a:r>
              <a:rPr lang="en-US" sz="1400" dirty="0"/>
              <a:t>http://</a:t>
            </a:r>
            <a:r>
              <a:rPr lang="en-US" sz="1400" dirty="0" err="1"/>
              <a:t>www.infoq.com</a:t>
            </a:r>
            <a:r>
              <a:rPr lang="en-US" sz="1400" dirty="0"/>
              <a:t>/articles/cap-twelve-years-later-how-the-rules-have-changed</a:t>
            </a:r>
          </a:p>
          <a:p>
            <a:pPr marL="0" indent="0">
              <a:buNone/>
            </a:pPr>
            <a:endParaRPr lang="en-US" sz="1400" dirty="0"/>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1933464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109275962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pic>
        <p:nvPicPr>
          <p:cNvPr id="8" name="Picture 7"/>
          <p:cNvPicPr>
            <a:picLocks noChangeAspect="1"/>
          </p:cNvPicPr>
          <p:nvPr/>
        </p:nvPicPr>
        <p:blipFill>
          <a:blip r:embed="rId3"/>
          <a:stretch>
            <a:fillRect/>
          </a:stretch>
        </p:blipFill>
        <p:spPr>
          <a:xfrm>
            <a:off x="1397000" y="1727200"/>
            <a:ext cx="6350000" cy="3403600"/>
          </a:xfrm>
          <a:prstGeom prst="rect">
            <a:avLst/>
          </a:prstGeom>
        </p:spPr>
      </p:pic>
      <p:sp>
        <p:nvSpPr>
          <p:cNvPr id="7" name="Rectangle 6"/>
          <p:cNvSpPr/>
          <p:nvPr/>
        </p:nvSpPr>
        <p:spPr>
          <a:xfrm>
            <a:off x="1397000" y="5155973"/>
            <a:ext cx="6350000" cy="646331"/>
          </a:xfrm>
          <a:prstGeom prst="rect">
            <a:avLst/>
          </a:prstGeom>
        </p:spPr>
        <p:txBody>
          <a:bodyPr wrap="square">
            <a:spAutoFit/>
          </a:bodyPr>
          <a:lstStyle/>
          <a:p>
            <a:r>
              <a:rPr lang="en-US" dirty="0" smtClean="0"/>
              <a:t>Figure from: http</a:t>
            </a:r>
            <a:r>
              <a:rPr lang="en-US" dirty="0"/>
              <a:t>://</a:t>
            </a:r>
            <a:r>
              <a:rPr lang="en-US" dirty="0" err="1"/>
              <a:t>www.infoq.com</a:t>
            </a:r>
            <a:r>
              <a:rPr lang="en-US" dirty="0"/>
              <a:t>/articles/cap-twelve-years-later-how-the-rules-have-changed</a:t>
            </a:r>
          </a:p>
        </p:txBody>
      </p:sp>
    </p:spTree>
    <p:extLst>
      <p:ext uri="{BB962C8B-B14F-4D97-AF65-F5344CB8AC3E}">
        <p14:creationId xmlns:p14="http://schemas.microsoft.com/office/powerpoint/2010/main" val="139147740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lvl="1"/>
            <a:r>
              <a:rPr lang="en-US" dirty="0" smtClean="0"/>
              <a:t>When </a:t>
            </a:r>
            <a:r>
              <a:rPr lang="en-US" dirty="0"/>
              <a:t>the focus is availability, both sides of a partition should still use atomic operations. </a:t>
            </a:r>
            <a:endParaRPr lang="en-US" dirty="0" smtClean="0"/>
          </a:p>
          <a:p>
            <a:pPr lvl="1"/>
            <a:r>
              <a:rPr lang="en-US" dirty="0" smtClean="0"/>
              <a:t>Also simplify </a:t>
            </a:r>
            <a:r>
              <a:rPr lang="en-US" dirty="0"/>
              <a:t>recovery.</a:t>
            </a:r>
          </a:p>
          <a:p>
            <a:pPr marL="0" indent="0">
              <a:buNone/>
            </a:pPr>
            <a:r>
              <a:rPr lang="en-US" dirty="0" smtClean="0"/>
              <a:t> </a:t>
            </a:r>
            <a:endParaRPr lang="en-US" b="1" dirty="0"/>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42215462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a:t>Quiz 8 </a:t>
            </a:r>
            <a:r>
              <a:rPr lang="en-US" dirty="0" smtClean="0"/>
              <a:t>answers</a:t>
            </a:r>
          </a:p>
          <a:p>
            <a:pPr marL="0" indent="0">
              <a:buNone/>
            </a:pPr>
            <a:r>
              <a:rPr lang="en-US" dirty="0"/>
              <a:t>Quiz </a:t>
            </a:r>
            <a:r>
              <a:rPr lang="en-US" dirty="0" smtClean="0"/>
              <a:t>9</a:t>
            </a:r>
          </a:p>
          <a:p>
            <a:pPr marL="0" indent="0">
              <a:buNone/>
            </a:pPr>
            <a:r>
              <a:rPr lang="en-US" dirty="0"/>
              <a:t>Byte 5 </a:t>
            </a:r>
            <a:r>
              <a:rPr lang="en-US" dirty="0" smtClean="0"/>
              <a:t>Results</a:t>
            </a:r>
          </a:p>
          <a:p>
            <a:pPr marL="0" indent="0">
              <a:buNone/>
            </a:pPr>
            <a:r>
              <a:rPr lang="en-US" dirty="0"/>
              <a:t>Final Project </a:t>
            </a:r>
            <a:r>
              <a:rPr lang="en-US" dirty="0" smtClean="0"/>
              <a:t>Discussion</a:t>
            </a:r>
            <a:endParaRPr lang="en-US" dirty="0"/>
          </a:p>
          <a:p>
            <a:pPr marL="0" indent="0">
              <a:buNone/>
            </a:pPr>
            <a:r>
              <a:rPr lang="en-US" dirty="0" smtClean="0"/>
              <a:t>Review last Tuesday</a:t>
            </a:r>
          </a:p>
          <a:p>
            <a:pPr marL="0" indent="0">
              <a:buNone/>
            </a:pPr>
            <a:r>
              <a:rPr lang="en-US" dirty="0"/>
              <a:t>	</a:t>
            </a:r>
            <a:r>
              <a:rPr lang="en-US" dirty="0" smtClean="0"/>
              <a:t>CAP</a:t>
            </a:r>
          </a:p>
          <a:p>
            <a:pPr marL="0" indent="0">
              <a:buNone/>
            </a:pPr>
            <a:r>
              <a:rPr lang="en-US" dirty="0"/>
              <a:t>	</a:t>
            </a:r>
            <a:r>
              <a:rPr lang="en-US" dirty="0" smtClean="0"/>
              <a:t>Logistic Regression</a:t>
            </a:r>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864919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lvl="1"/>
            <a:r>
              <a:rPr lang="en-US" dirty="0" smtClean="0"/>
              <a:t>Relational:  </a:t>
            </a:r>
            <a:r>
              <a:rPr lang="en-US" dirty="0"/>
              <a:t>a transaction pre-serves all the database rules, such as unique keys</a:t>
            </a:r>
            <a:r>
              <a:rPr lang="en-US" dirty="0" smtClean="0"/>
              <a:t>.</a:t>
            </a:r>
          </a:p>
          <a:p>
            <a:pPr lvl="1"/>
            <a:r>
              <a:rPr lang="en-US" dirty="0" smtClean="0"/>
              <a:t>CAP: </a:t>
            </a:r>
            <a:r>
              <a:rPr lang="en-US" dirty="0"/>
              <a:t>single copy consistency, a strict subset of ACID </a:t>
            </a:r>
            <a:r>
              <a:rPr lang="en-US" dirty="0" smtClean="0"/>
              <a:t>consistency (otherwise cannot be maintained across partitions)</a:t>
            </a:r>
          </a:p>
          <a:p>
            <a:pPr lvl="1"/>
            <a:r>
              <a:rPr lang="en-US" dirty="0" smtClean="0"/>
              <a:t>Partition recovery restores ACID consistency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21692633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lvl="1"/>
            <a:r>
              <a:rPr lang="en-US" dirty="0" smtClean="0"/>
              <a:t>Reduces functionality during a partition because </a:t>
            </a:r>
            <a:r>
              <a:rPr lang="en-US" dirty="0" err="1" smtClean="0"/>
              <a:t>serializability</a:t>
            </a:r>
            <a:r>
              <a:rPr lang="en-US" dirty="0" smtClean="0"/>
              <a:t> requires communication. </a:t>
            </a:r>
            <a:endParaRPr lang="en-US" dirty="0"/>
          </a:p>
          <a:p>
            <a:pPr lvl="1"/>
            <a:r>
              <a:rPr lang="en-US" dirty="0" smtClean="0"/>
              <a:t>instead CAP can weaken correctness and compensate during recovery</a:t>
            </a:r>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15888970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marL="0" indent="0">
              <a:buNone/>
            </a:pPr>
            <a:r>
              <a:rPr lang="en-US" b="1" dirty="0" smtClean="0"/>
              <a:t>D</a:t>
            </a:r>
            <a:r>
              <a:rPr lang="en-US" dirty="0" smtClean="0"/>
              <a:t>urability: Good for CAP too (but can be expensive) </a:t>
            </a:r>
            <a:endParaRPr lang="en-US" b="1" dirty="0" smtClean="0"/>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258018768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Implications of CAP</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Always support Partition Tolerance (but know they are rare)</a:t>
            </a:r>
          </a:p>
          <a:p>
            <a:pPr marL="0" indent="0">
              <a:spcAft>
                <a:spcPts val="0"/>
              </a:spcAft>
              <a:buClrTx/>
              <a:buNone/>
              <a:defRPr/>
            </a:pPr>
            <a:r>
              <a:rPr lang="en-US" dirty="0" smtClean="0"/>
              <a:t>Run ACID </a:t>
            </a:r>
            <a:r>
              <a:rPr lang="en-US" dirty="0"/>
              <a:t>transactions on each side of a partition </a:t>
            </a:r>
            <a:endParaRPr lang="en-US" dirty="0" smtClean="0"/>
          </a:p>
          <a:p>
            <a:pPr lvl="1">
              <a:spcAft>
                <a:spcPts val="0"/>
              </a:spcAft>
              <a:buClrTx/>
              <a:defRPr/>
            </a:pPr>
            <a:r>
              <a:rPr lang="en-US" dirty="0" smtClean="0"/>
              <a:t>makes </a:t>
            </a:r>
            <a:r>
              <a:rPr lang="en-US" dirty="0"/>
              <a:t>recovery </a:t>
            </a:r>
            <a:r>
              <a:rPr lang="en-US" dirty="0" smtClean="0"/>
              <a:t>easier</a:t>
            </a:r>
          </a:p>
          <a:p>
            <a:pPr lvl="1">
              <a:spcAft>
                <a:spcPts val="0"/>
              </a:spcAft>
              <a:buClrTx/>
              <a:defRPr/>
            </a:pPr>
            <a:r>
              <a:rPr lang="en-US" dirty="0" smtClean="0"/>
              <a:t>enables </a:t>
            </a:r>
            <a:r>
              <a:rPr lang="en-US" dirty="0"/>
              <a:t>a framework for compensating transactions that can be used for recovery from a partition.</a:t>
            </a:r>
          </a:p>
          <a:p>
            <a:pPr marL="0" indent="0">
              <a:spcAft>
                <a:spcPts val="0"/>
              </a:spcAft>
              <a:buClrTx/>
              <a:buNone/>
              <a:defRPr/>
            </a:pPr>
            <a:r>
              <a:rPr lang="en-US" dirty="0" smtClean="0"/>
              <a:t>Support BASE (Basically </a:t>
            </a:r>
            <a:r>
              <a:rPr lang="en-US" dirty="0"/>
              <a:t>Available, Soft state, Eventually </a:t>
            </a:r>
            <a:r>
              <a:rPr lang="en-US" dirty="0" smtClean="0"/>
              <a:t>consistent) during partitions</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29453014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a:t>Quiz 8 </a:t>
            </a:r>
            <a:r>
              <a:rPr lang="en-US" dirty="0" smtClean="0"/>
              <a:t>answers</a:t>
            </a:r>
          </a:p>
          <a:p>
            <a:pPr marL="0" indent="0">
              <a:buNone/>
            </a:pPr>
            <a:r>
              <a:rPr lang="en-US" dirty="0"/>
              <a:t>Quiz </a:t>
            </a:r>
            <a:r>
              <a:rPr lang="en-US" dirty="0" smtClean="0"/>
              <a:t>9</a:t>
            </a:r>
          </a:p>
          <a:p>
            <a:pPr marL="0" indent="0">
              <a:buNone/>
            </a:pPr>
            <a:r>
              <a:rPr lang="en-US" dirty="0"/>
              <a:t>Byte 5 </a:t>
            </a:r>
            <a:r>
              <a:rPr lang="en-US" dirty="0" smtClean="0"/>
              <a:t>Results</a:t>
            </a:r>
          </a:p>
          <a:p>
            <a:pPr marL="0" indent="0">
              <a:buNone/>
            </a:pPr>
            <a:r>
              <a:rPr lang="en-US" dirty="0"/>
              <a:t>Final Project </a:t>
            </a:r>
            <a:r>
              <a:rPr lang="en-US" dirty="0" smtClean="0"/>
              <a:t>Discussion</a:t>
            </a:r>
            <a:endParaRPr lang="en-US" dirty="0"/>
          </a:p>
          <a:p>
            <a:pPr marL="0" indent="0">
              <a:buNone/>
            </a:pPr>
            <a:r>
              <a:rPr lang="en-US" dirty="0" smtClean="0"/>
              <a:t>Review last Tuesday</a:t>
            </a:r>
          </a:p>
          <a:p>
            <a:pPr marL="0" indent="0">
              <a:buNone/>
            </a:pPr>
            <a:r>
              <a:rPr lang="en-US" dirty="0"/>
              <a:t>	</a:t>
            </a:r>
            <a:r>
              <a:rPr lang="en-US" dirty="0" smtClean="0"/>
              <a:t>CAP</a:t>
            </a:r>
          </a:p>
          <a:p>
            <a:pPr marL="0" indent="0">
              <a:buNone/>
            </a:pPr>
            <a:r>
              <a:rPr lang="en-US" dirty="0"/>
              <a:t>	</a:t>
            </a:r>
            <a:r>
              <a:rPr lang="en-US" dirty="0" smtClean="0"/>
              <a:t>Logistic Regression</a:t>
            </a:r>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157196642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Estimated Regression Model</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25278844"/>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684348"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432154777"/>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684349"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107285460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0" y="2438400"/>
            <a:ext cx="7620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smtClean="0">
                <a:latin typeface="Benguiat Frisky" charset="0"/>
                <a:cs typeface="Times New Roman" charset="0"/>
              </a:rPr>
              <a:t>Result is no longer continuous:</a:t>
            </a:r>
            <a:endParaRPr lang="en-US" sz="2400" dirty="0">
              <a:latin typeface="Benguiat Frisky" charset="0"/>
              <a:cs typeface="Times New Roman" charset="0"/>
            </a:endParaRPr>
          </a:p>
          <a:p>
            <a:endParaRPr lang="en-US" sz="2400" dirty="0">
              <a:latin typeface="Benguiat Frisky" charset="0"/>
              <a:cs typeface="Times New Roman" charset="0"/>
            </a:endParaRPr>
          </a:p>
          <a:p>
            <a:r>
              <a:rPr lang="en-US" sz="2400" dirty="0" smtClean="0">
                <a:latin typeface="Benguiat Frisky" charset="0"/>
                <a:cs typeface="Times New Roman" charset="0"/>
              </a:rPr>
              <a:t>Will an animal be successfully placed (or euthanized?)</a:t>
            </a:r>
            <a:endParaRPr lang="en-US" sz="2400" dirty="0">
              <a:latin typeface="Benguiat Frisky" charset="0"/>
              <a:cs typeface="Times New Roman" charset="0"/>
            </a:endParaRPr>
          </a:p>
          <a:p>
            <a:r>
              <a:rPr lang="en-US" sz="2400" dirty="0">
                <a:latin typeface="Benguiat Frisky" charset="0"/>
                <a:cs typeface="Times New Roman" charset="0"/>
              </a:rPr>
              <a:t> </a:t>
            </a:r>
          </a:p>
          <a:p>
            <a:r>
              <a:rPr lang="en-US" sz="2400" dirty="0">
                <a:latin typeface="Benguiat Frisky" charset="0"/>
                <a:cs typeface="Times New Roman" charset="0"/>
              </a:rPr>
              <a:t>1 </a:t>
            </a:r>
            <a:r>
              <a:rPr lang="en-US" sz="2400" dirty="0" smtClean="0">
                <a:latin typeface="Benguiat Frisky" charset="0"/>
                <a:cs typeface="Times New Roman" charset="0"/>
              </a:rPr>
              <a:t>Placed</a:t>
            </a:r>
            <a:endParaRPr lang="en-US" sz="2400" dirty="0">
              <a:latin typeface="Benguiat Frisky" charset="0"/>
              <a:cs typeface="Times New Roman" charset="0"/>
            </a:endParaRPr>
          </a:p>
          <a:p>
            <a:r>
              <a:rPr lang="en-US" sz="2400" dirty="0">
                <a:latin typeface="Benguiat Frisky" charset="0"/>
                <a:cs typeface="Times New Roman" charset="0"/>
              </a:rPr>
              <a:t>2 </a:t>
            </a:r>
            <a:r>
              <a:rPr lang="en-US" sz="2400" dirty="0" smtClean="0">
                <a:latin typeface="Benguiat Frisky" charset="0"/>
                <a:cs typeface="Times New Roman" charset="0"/>
              </a:rPr>
              <a:t>Euthanized</a:t>
            </a:r>
            <a:endParaRPr lang="en-US" sz="2400" dirty="0">
              <a:latin typeface="Benguiat Frisky" charset="0"/>
              <a:cs typeface="Times New Roman" charset="0"/>
            </a:endParaRPr>
          </a:p>
        </p:txBody>
      </p:sp>
      <p:sp>
        <p:nvSpPr>
          <p:cNvPr id="58372" name="Rectangle 4"/>
          <p:cNvSpPr>
            <a:spLocks noGrp="1" noChangeArrowheads="1"/>
          </p:cNvSpPr>
          <p:nvPr>
            <p:ph type="title"/>
          </p:nvPr>
        </p:nvSpPr>
        <p:spPr>
          <a:noFill/>
          <a:ln/>
        </p:spPr>
        <p:txBody>
          <a:bodyPr lIns="92075" tIns="46038" rIns="92075" bIns="46038"/>
          <a:lstStyle/>
          <a:p>
            <a:r>
              <a:rPr lang="en-US" b="1" i="1" dirty="0">
                <a:latin typeface="Arial" charset="0"/>
              </a:rPr>
              <a:t>An Example: </a:t>
            </a:r>
            <a:r>
              <a:rPr lang="en-US" b="1" i="1" dirty="0" smtClean="0">
                <a:latin typeface="Arial" charset="0"/>
              </a:rPr>
              <a:t>Animal Outcomes</a:t>
            </a:r>
            <a:endParaRPr lang="en-US" b="1" i="1" dirty="0">
              <a:latin typeface="Arial" charset="0"/>
            </a:endParaRPr>
          </a:p>
        </p:txBody>
      </p:sp>
    </p:spTree>
    <p:extLst>
      <p:ext uri="{BB962C8B-B14F-4D97-AF65-F5344CB8AC3E}">
        <p14:creationId xmlns:p14="http://schemas.microsoft.com/office/powerpoint/2010/main" val="312373080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smtClean="0"/>
              <a:t>probability p </a:t>
            </a:r>
            <a:r>
              <a:rPr lang="en-US" i="1" dirty="0"/>
              <a:t>of a class </a:t>
            </a:r>
            <a:r>
              <a:rPr lang="en-US" i="1" dirty="0" smtClean="0"/>
              <a:t>label</a:t>
            </a:r>
            <a:r>
              <a:rPr lang="en-US" dirty="0"/>
              <a:t> </a:t>
            </a:r>
            <a:r>
              <a:rPr lang="en-US" dirty="0" smtClean="0"/>
              <a:t>given a set of features </a:t>
            </a:r>
            <a:r>
              <a:rPr lang="en-US" i="1" dirty="0" smtClean="0"/>
              <a:t>X</a:t>
            </a:r>
            <a:endParaRPr lang="en-US" dirty="0"/>
          </a:p>
          <a:p>
            <a:pPr marL="0" indent="0">
              <a:buNone/>
            </a:pPr>
            <a:r>
              <a:rPr lang="en-US" sz="2400" dirty="0"/>
              <a:t>  p+ = P(class is </a:t>
            </a:r>
            <a:r>
              <a:rPr lang="en-US" sz="2400" dirty="0" smtClean="0"/>
              <a:t>positive | X)</a:t>
            </a:r>
            <a:r>
              <a:rPr lang="en-US" sz="2400" dirty="0"/>
              <a:t/>
            </a:r>
            <a:br>
              <a:rPr lang="en-US" sz="2400" dirty="0"/>
            </a:br>
            <a:r>
              <a:rPr lang="en-US" sz="2400" dirty="0"/>
              <a:t>  p- = P(class is </a:t>
            </a:r>
            <a:r>
              <a:rPr lang="en-US" sz="2400" dirty="0" smtClean="0"/>
              <a:t>negative | X)</a:t>
            </a: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391544874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a:t>
            </a:r>
            <a:r>
              <a:rPr lang="en-US" i="1" dirty="0" smtClean="0"/>
              <a:t>Logistic </a:t>
            </a:r>
            <a:r>
              <a:rPr lang="en-US" dirty="0" smtClean="0"/>
              <a:t>Regression Model</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e</a:t>
            </a:r>
            <a:br>
              <a:rPr lang="en-US" sz="2400" dirty="0">
                <a:latin typeface="Benguiat Frisky" charset="0"/>
              </a:rPr>
            </a:br>
            <a:endParaRPr lang="en-US" sz="2400" dirty="0">
              <a:latin typeface="Benguiat Frisky" charset="0"/>
            </a:endParaRPr>
          </a:p>
        </p:txBody>
      </p:sp>
    </p:spTree>
    <p:extLst>
      <p:ext uri="{BB962C8B-B14F-4D97-AF65-F5344CB8AC3E}">
        <p14:creationId xmlns:p14="http://schemas.microsoft.com/office/powerpoint/2010/main" val="377961298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310162"/>
            <a:ext cx="8360399" cy="990107"/>
          </a:xfrm>
          <a:noFill/>
          <a:ln/>
        </p:spPr>
        <p:txBody>
          <a:bodyPr lIns="92075" tIns="46038" rIns="92075" bIns="46038"/>
          <a:lstStyle/>
          <a:p>
            <a:r>
              <a:rPr lang="en-US" sz="4000" b="1" dirty="0" smtClean="0">
                <a:latin typeface="Arial" charset="0"/>
              </a:rPr>
              <a:t>Modeling </a:t>
            </a:r>
            <a:r>
              <a:rPr lang="en-US" sz="4000" b="1" i="1" dirty="0" smtClean="0">
                <a:latin typeface="Arial" charset="0"/>
              </a:rPr>
              <a:t>Logistic </a:t>
            </a:r>
            <a:r>
              <a:rPr lang="en-US" sz="4000" b="1" dirty="0" smtClean="0">
                <a:latin typeface="Arial" charset="0"/>
              </a:rPr>
              <a:t>Regression</a:t>
            </a:r>
            <a:endParaRPr lang="en-US" sz="4000" b="1" dirty="0">
              <a:latin typeface="Arial" charset="0"/>
            </a:endParaRPr>
          </a:p>
        </p:txBody>
      </p:sp>
      <p:sp>
        <p:nvSpPr>
          <p:cNvPr id="7171" name="Rectangle 3"/>
          <p:cNvSpPr>
            <a:spLocks noGrp="1" noChangeArrowheads="1"/>
          </p:cNvSpPr>
          <p:nvPr>
            <p:ph idx="1"/>
          </p:nvPr>
        </p:nvSpPr>
        <p:spPr>
          <a:noFill/>
          <a:ln/>
        </p:spPr>
        <p:txBody>
          <a:bodyPr lIns="92075" tIns="46038" rIns="92075" bIns="46038"/>
          <a:lstStyle/>
          <a:p>
            <a:pPr>
              <a:buFont typeface="Wingdings" charset="0"/>
              <a:buNone/>
            </a:pPr>
            <a:r>
              <a:rPr lang="en-US" sz="2800" dirty="0" smtClean="0">
                <a:latin typeface="Benguiat Frisky" charset="0"/>
              </a:rPr>
              <a:t>We want to decide a </a:t>
            </a:r>
            <a:r>
              <a:rPr lang="en-US" sz="2800" i="1" dirty="0" smtClean="0">
                <a:latin typeface="Benguiat Frisky" charset="0"/>
              </a:rPr>
              <a:t>class</a:t>
            </a:r>
            <a:endParaRPr lang="en-US" sz="2800" dirty="0" smtClean="0">
              <a:latin typeface="Benguiat Frisky" charset="0"/>
            </a:endParaRPr>
          </a:p>
          <a:p>
            <a:pPr>
              <a:buFont typeface="Wingdings" charset="0"/>
              <a:buNone/>
            </a:pPr>
            <a:r>
              <a:rPr lang="en-US" sz="2800" dirty="0" smtClean="0">
                <a:latin typeface="Benguiat Frisky" charset="0"/>
              </a:rPr>
              <a:t>The </a:t>
            </a:r>
            <a:r>
              <a:rPr lang="en-US" sz="2800" dirty="0">
                <a:latin typeface="Benguiat Frisky" charset="0"/>
              </a:rPr>
              <a:t>"</a:t>
            </a:r>
            <a:r>
              <a:rPr lang="en-US" sz="2800" dirty="0" err="1">
                <a:latin typeface="Benguiat Frisky" charset="0"/>
              </a:rPr>
              <a:t>logit</a:t>
            </a:r>
            <a:r>
              <a:rPr lang="en-US" sz="2800" dirty="0">
                <a:latin typeface="Benguiat Frisky" charset="0"/>
              </a:rPr>
              <a:t>" model solves these problems: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err="1" smtClean="0">
                <a:latin typeface="Benguiat Frisky" charset="0"/>
              </a:rPr>
              <a:t>ln</a:t>
            </a:r>
            <a:r>
              <a:rPr lang="en-US" sz="2800" dirty="0">
                <a:latin typeface="Benguiat Frisky" charset="0"/>
              </a:rPr>
              <a:t>[p/(1-p)] =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dirty="0">
                <a:latin typeface="Benguiat Frisky" charset="0"/>
              </a:rPr>
              <a:t>X + e</a:t>
            </a:r>
            <a:br>
              <a:rPr lang="en-US" sz="2800" dirty="0">
                <a:latin typeface="Benguiat Frisky" charset="0"/>
              </a:rPr>
            </a:br>
            <a:endParaRPr lang="en-US" sz="2800" dirty="0">
              <a:latin typeface="Benguiat Frisky" charset="0"/>
            </a:endParaRPr>
          </a:p>
          <a:p>
            <a:pPr>
              <a:buFont typeface="Wingdings" charset="0"/>
              <a:buChar char="§"/>
            </a:pPr>
            <a:r>
              <a:rPr lang="en-US" sz="2800" dirty="0">
                <a:latin typeface="Benguiat Frisky" charset="0"/>
              </a:rPr>
              <a:t>p is the probability that the event Y occurs, p(Y=1) </a:t>
            </a:r>
          </a:p>
          <a:p>
            <a:pPr>
              <a:buFont typeface="Wingdings" charset="0"/>
              <a:buChar char="§"/>
            </a:pPr>
            <a:r>
              <a:rPr lang="en-US" sz="2800" dirty="0">
                <a:latin typeface="Benguiat Frisky" charset="0"/>
              </a:rPr>
              <a:t>p/(1-p) is the "odds ratio" </a:t>
            </a:r>
          </a:p>
          <a:p>
            <a:pPr>
              <a:buFont typeface="Wingdings" charset="0"/>
              <a:buChar char="§"/>
            </a:pPr>
            <a:r>
              <a:rPr lang="en-US" sz="2800" dirty="0" err="1">
                <a:latin typeface="Benguiat Frisky" charset="0"/>
              </a:rPr>
              <a:t>ln</a:t>
            </a:r>
            <a:r>
              <a:rPr lang="en-US" sz="2800" dirty="0">
                <a:latin typeface="Benguiat Frisky" charset="0"/>
              </a:rPr>
              <a:t>[p/(1-p)] is the log odds ratio, or "</a:t>
            </a:r>
            <a:r>
              <a:rPr lang="en-US" sz="2800" dirty="0" err="1">
                <a:latin typeface="Benguiat Frisky" charset="0"/>
              </a:rPr>
              <a:t>logit</a:t>
            </a:r>
            <a:r>
              <a:rPr lang="en-US" sz="2800" dirty="0">
                <a:latin typeface="Benguiat Frisky" charset="0"/>
              </a:rPr>
              <a:t>"</a:t>
            </a:r>
            <a:r>
              <a:rPr lang="en-US" sz="2800" dirty="0"/>
              <a:t> </a:t>
            </a:r>
          </a:p>
        </p:txBody>
      </p:sp>
      <p:sp>
        <p:nvSpPr>
          <p:cNvPr id="2" name="TextBox 1"/>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1481493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Accuracy of &gt;68%</a:t>
            </a:r>
            <a:endParaRPr lang="en-US" dirty="0"/>
          </a:p>
        </p:txBody>
      </p:sp>
      <p:sp>
        <p:nvSpPr>
          <p:cNvPr id="3" name="Content Placeholder 2"/>
          <p:cNvSpPr>
            <a:spLocks noGrp="1"/>
          </p:cNvSpPr>
          <p:nvPr>
            <p:ph idx="1"/>
          </p:nvPr>
        </p:nvSpPr>
        <p:spPr/>
        <p:txBody>
          <a:bodyPr/>
          <a:lstStyle/>
          <a:p>
            <a:pPr marL="0" indent="0">
              <a:buNone/>
            </a:pPr>
            <a:r>
              <a:rPr lang="en-US" dirty="0" smtClean="0"/>
              <a:t>Tweaked features</a:t>
            </a:r>
          </a:p>
          <a:p>
            <a:r>
              <a:rPr lang="en-US" dirty="0" smtClean="0"/>
              <a:t>Removed ‘Sex’</a:t>
            </a:r>
          </a:p>
          <a:p>
            <a:r>
              <a:rPr lang="en-US" dirty="0" smtClean="0"/>
              <a:t>Removed unknown ages</a:t>
            </a:r>
          </a:p>
          <a:p>
            <a:pPr marL="0" indent="0">
              <a:buNone/>
            </a:pPr>
            <a:r>
              <a:rPr lang="en-US" dirty="0" smtClean="0"/>
              <a:t>Tweaked algorithm</a:t>
            </a:r>
          </a:p>
          <a:p>
            <a:r>
              <a:rPr lang="en-US" dirty="0" smtClean="0"/>
              <a:t>Chose entropy over </a:t>
            </a:r>
            <a:r>
              <a:rPr lang="en-US" dirty="0" err="1"/>
              <a:t>G</a:t>
            </a:r>
            <a:r>
              <a:rPr lang="en-US" dirty="0" err="1" smtClean="0"/>
              <a:t>ini</a:t>
            </a:r>
            <a:r>
              <a:rPr lang="en-US" dirty="0" smtClean="0"/>
              <a:t> for split choice</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407671620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685800" y="75279"/>
            <a:ext cx="8077200"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a:buFont typeface="Wingdings" charset="0"/>
              <a:buChar char="§"/>
            </a:pPr>
            <a:r>
              <a:rPr lang="en-US" sz="2800" dirty="0">
                <a:latin typeface="Benguiat Frisky" charset="0"/>
              </a:rPr>
              <a:t>The logistic distribution constrains the estimated probabilities to lie between 0 and 1. </a:t>
            </a:r>
          </a:p>
          <a:p>
            <a:pPr>
              <a:buFont typeface="Wingdings" charset="0"/>
              <a:buChar char="§"/>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a:p>
            <a:pPr marL="0" indent="0">
              <a:buNone/>
            </a:pPr>
            <a:r>
              <a:rPr lang="en-US" dirty="0" smtClean="0">
                <a:latin typeface="Benguiat Frisky" charset="0"/>
              </a:rPr>
              <a:t>Called </a:t>
            </a:r>
            <a:br>
              <a:rPr lang="en-US" dirty="0" smtClean="0">
                <a:latin typeface="Benguiat Frisky" charset="0"/>
              </a:rPr>
            </a:br>
            <a:endParaRPr lang="en-US" sz="2800" dirty="0" smtClean="0">
              <a:latin typeface="Benguiat Frisky" charset="0"/>
            </a:endParaRPr>
          </a:p>
          <a:p>
            <a:pPr>
              <a:buFont typeface="Wingdings" charset="0"/>
              <a:buChar char="§"/>
            </a:pPr>
            <a:r>
              <a:rPr lang="en-US" sz="2800" dirty="0" smtClean="0">
                <a:latin typeface="Benguiat Frisky" charset="0"/>
              </a:rPr>
              <a:t>if </a:t>
            </a:r>
            <a:r>
              <a:rPr lang="en-US" sz="2800" dirty="0">
                <a:latin typeface="Benguiat Frisky" charset="0"/>
              </a:rPr>
              <a:t>you let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=0, then p = .50 </a:t>
            </a:r>
          </a:p>
          <a:p>
            <a:pPr>
              <a:buFont typeface="Wingdings" charset="0"/>
              <a:buChar char="§"/>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big, p approaches 1 </a:t>
            </a:r>
          </a:p>
          <a:p>
            <a:pPr>
              <a:buFont typeface="Wingdings" charset="0"/>
              <a:buChar char="§"/>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small, p approaches 0</a:t>
            </a: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210309218"/>
              </p:ext>
            </p:extLst>
          </p:nvPr>
        </p:nvGraphicFramePr>
        <p:xfrm>
          <a:off x="2064709" y="3494977"/>
          <a:ext cx="2277210" cy="1192021"/>
        </p:xfrm>
        <a:graphic>
          <a:graphicData uri="http://schemas.openxmlformats.org/presentationml/2006/ole">
            <mc:AlternateContent xmlns:mc="http://schemas.openxmlformats.org/markup-compatibility/2006">
              <mc:Choice xmlns:v="urn:schemas-microsoft-com:vml" Requires="v">
                <p:oleObj spid="_x0000_s1043"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2064709" y="3494977"/>
                        <a:ext cx="2277210" cy="1192021"/>
                      </a:xfrm>
                      <a:prstGeom prst="rect">
                        <a:avLst/>
                      </a:prstGeom>
                      <a:noFill/>
                      <a:extLst/>
                    </p:spPr>
                  </p:pic>
                </p:oleObj>
              </mc:Fallback>
            </mc:AlternateContent>
          </a:graphicData>
        </a:graphic>
      </p:graphicFrame>
    </p:spTree>
    <p:extLst>
      <p:ext uri="{BB962C8B-B14F-4D97-AF65-F5344CB8AC3E}">
        <p14:creationId xmlns:p14="http://schemas.microsoft.com/office/powerpoint/2010/main" val="42528672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Slide borrowed </a:t>
            </a:r>
            <a:r>
              <a:rPr lang="en-US" dirty="0"/>
              <a:t>from Schulte (SFU) </a:t>
            </a:r>
            <a:r>
              <a:rPr lang="en-US" dirty="0" err="1" smtClean="0"/>
              <a:t>www.cs.sfu.ca</a:t>
            </a:r>
            <a:r>
              <a:rPr lang="en-US" dirty="0" smtClean="0"/>
              <a:t>:/~</a:t>
            </a:r>
            <a:r>
              <a:rPr lang="en-US" dirty="0" err="1" smtClean="0"/>
              <a:t>oschulte</a:t>
            </a:r>
            <a:r>
              <a:rPr lang="en-US" dirty="0" smtClean="0"/>
              <a:t>/teaching/726</a:t>
            </a:r>
            <a:r>
              <a:rPr lang="en-US" dirty="0"/>
              <a:t>%</a:t>
            </a:r>
            <a:r>
              <a:rPr lang="en-US" dirty="0" smtClean="0"/>
              <a:t>2Ffall2012/slides/linear</a:t>
            </a:r>
            <a:r>
              <a:rPr lang="en-US" dirty="0"/>
              <a:t>-</a:t>
            </a:r>
            <a:r>
              <a:rPr lang="en-US" dirty="0" err="1" smtClean="0"/>
              <a:t>classify.pptx</a:t>
            </a:r>
            <a:endParaRPr lang="en-US" dirty="0"/>
          </a:p>
        </p:txBody>
      </p:sp>
      <p:sp>
        <p:nvSpPr>
          <p:cNvPr id="4" name="Content Placeholder 3"/>
          <p:cNvSpPr>
            <a:spLocks noGrp="1"/>
          </p:cNvSpPr>
          <p:nvPr>
            <p:ph sz="quarter" idx="1"/>
          </p:nvPr>
        </p:nvSpPr>
        <p:spPr/>
        <p:txBody>
          <a:bodyPr/>
          <a:lstStyle/>
          <a:p>
            <a:r>
              <a:rPr lang="en-US" dirty="0" smtClean="0"/>
              <a:t>Squeezes the real line into [0,1]</a:t>
            </a:r>
          </a:p>
          <a:p>
            <a:r>
              <a:rPr lang="en-US" dirty="0" smtClean="0"/>
              <a:t>Differentiable:   		</a:t>
            </a:r>
            <a:r>
              <a:rPr lang="en-US" dirty="0"/>
              <a:t> </a:t>
            </a:r>
            <a:r>
              <a:rPr lang="en-US" dirty="0" smtClean="0"/>
              <a:t>	     (nice exercise)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560971321"/>
              </p:ext>
            </p:extLst>
          </p:nvPr>
        </p:nvGraphicFramePr>
        <p:xfrm>
          <a:off x="3812577" y="2312511"/>
          <a:ext cx="1387910" cy="664633"/>
        </p:xfrm>
        <a:graphic>
          <a:graphicData uri="http://schemas.openxmlformats.org/presentationml/2006/ole">
            <mc:AlternateContent xmlns:mc="http://schemas.openxmlformats.org/markup-compatibility/2006">
              <mc:Choice xmlns:v="urn:schemas-microsoft-com:vml" Requires="v">
                <p:oleObj spid="_x0000_s686364" name="Equation" r:id="rId4" imgW="886680" imgH="420480" progId="Equation.3">
                  <p:embed/>
                </p:oleObj>
              </mc:Choice>
              <mc:Fallback>
                <p:oleObj name="Equation" r:id="rId4" imgW="886680" imgH="420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577" y="2312511"/>
                        <a:ext cx="1387910" cy="664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4-9.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8887" y="3422650"/>
            <a:ext cx="4075579" cy="3042334"/>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2646849331"/>
              </p:ext>
            </p:extLst>
          </p:nvPr>
        </p:nvGraphicFramePr>
        <p:xfrm>
          <a:off x="1317114" y="328345"/>
          <a:ext cx="1858293" cy="1163688"/>
        </p:xfrm>
        <a:graphic>
          <a:graphicData uri="http://schemas.openxmlformats.org/presentationml/2006/ole">
            <mc:AlternateContent xmlns:mc="http://schemas.openxmlformats.org/markup-compatibility/2006">
              <mc:Choice xmlns:v="urn:schemas-microsoft-com:vml" Requires="v">
                <p:oleObj spid="_x0000_s686365" name="Equation" r:id="rId7" imgW="330200" imgH="203200" progId="Equation.3">
                  <p:embed/>
                </p:oleObj>
              </mc:Choice>
              <mc:Fallback>
                <p:oleObj name="Equation" r:id="rId7" imgW="330200" imgH="203200" progId="Equation.3">
                  <p:embed/>
                  <p:pic>
                    <p:nvPicPr>
                      <p:cNvPr id="0" name=""/>
                      <p:cNvPicPr>
                        <a:picLocks noChangeAspect="1" noChangeArrowheads="1"/>
                      </p:cNvPicPr>
                      <p:nvPr/>
                    </p:nvPicPr>
                    <p:blipFill>
                      <a:blip r:embed="rId8"/>
                      <a:srcRect/>
                      <a:stretch>
                        <a:fillRect/>
                      </a:stretch>
                    </p:blipFill>
                    <p:spPr bwMode="auto">
                      <a:xfrm>
                        <a:off x="1317114" y="328345"/>
                        <a:ext cx="1858293" cy="1163688"/>
                      </a:xfrm>
                      <a:prstGeom prst="rect">
                        <a:avLst/>
                      </a:prstGeom>
                      <a:noFill/>
                      <a:extLst/>
                    </p:spPr>
                  </p:pic>
                </p:oleObj>
              </mc:Fallback>
            </mc:AlternateContent>
          </a:graphicData>
        </a:graphic>
      </p:graphicFrame>
    </p:spTree>
    <p:extLst>
      <p:ext uri="{BB962C8B-B14F-4D97-AF65-F5344CB8AC3E}">
        <p14:creationId xmlns:p14="http://schemas.microsoft.com/office/powerpoint/2010/main" val="361078261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103730886"/>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688367"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2098434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688368"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337871276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251565562"/>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696348"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11938781"/>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696349"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3881055" y="3605699"/>
            <a:ext cx="493952"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320891" y="1937395"/>
            <a:ext cx="3123161" cy="150440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‘loss’ function whose definition can vary (affects the details of what we learn)</a:t>
            </a:r>
          </a:p>
        </p:txBody>
      </p:sp>
    </p:spTree>
    <p:extLst>
      <p:ext uri="{BB962C8B-B14F-4D97-AF65-F5344CB8AC3E}">
        <p14:creationId xmlns:p14="http://schemas.microsoft.com/office/powerpoint/2010/main" val="421498326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739968560"/>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697372"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860284679"/>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697373"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281368" y="3605699"/>
            <a:ext cx="484115"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293368" y="1487413"/>
            <a:ext cx="3123161" cy="150440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actual correct class (the label, based on our training data)</a:t>
            </a:r>
            <a:endParaRPr lang="en-US" sz="2400" dirty="0"/>
          </a:p>
        </p:txBody>
      </p:sp>
    </p:spTree>
    <p:extLst>
      <p:ext uri="{BB962C8B-B14F-4D97-AF65-F5344CB8AC3E}">
        <p14:creationId xmlns:p14="http://schemas.microsoft.com/office/powerpoint/2010/main" val="348878184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2096503396"/>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698396"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7456170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698397"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75230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785009" y="2048693"/>
            <a:ext cx="3449564" cy="94312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predicted class (</a:t>
            </a:r>
            <a:r>
              <a:rPr lang="en-US" sz="2400" dirty="0" err="1" smtClean="0"/>
              <a:t>x</a:t>
            </a:r>
            <a:r>
              <a:rPr lang="en-US" sz="2400" baseline="30000" dirty="0" err="1" smtClean="0"/>
              <a:t>.</a:t>
            </a:r>
            <a:r>
              <a:rPr lang="en-US" sz="2400" dirty="0" err="1" smtClean="0"/>
              <a:t>w</a:t>
            </a:r>
            <a:r>
              <a:rPr lang="en-US" sz="2400" dirty="0" smtClean="0"/>
              <a:t>)</a:t>
            </a:r>
            <a:endParaRPr lang="en-US" sz="2400" baseline="30000" dirty="0"/>
          </a:p>
        </p:txBody>
      </p:sp>
    </p:spTree>
    <p:extLst>
      <p:ext uri="{BB962C8B-B14F-4D97-AF65-F5344CB8AC3E}">
        <p14:creationId xmlns:p14="http://schemas.microsoft.com/office/powerpoint/2010/main" val="120216758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007661002"/>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699420"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22295763"/>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699421"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53807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‘regularization term’ which penalizes model complexity</a:t>
            </a:r>
          </a:p>
        </p:txBody>
      </p:sp>
    </p:spTree>
    <p:extLst>
      <p:ext uri="{BB962C8B-B14F-4D97-AF65-F5344CB8AC3E}">
        <p14:creationId xmlns:p14="http://schemas.microsoft.com/office/powerpoint/2010/main" val="167009262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06734689"/>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0444"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956468463"/>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0445"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247117" y="3605699"/>
            <a:ext cx="471969"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 parameter which affects R’s impact on the search</a:t>
            </a:r>
            <a:endParaRPr lang="en-US" sz="2400" dirty="0"/>
          </a:p>
        </p:txBody>
      </p:sp>
    </p:spTree>
    <p:extLst>
      <p:ext uri="{BB962C8B-B14F-4D97-AF65-F5344CB8AC3E}">
        <p14:creationId xmlns:p14="http://schemas.microsoft.com/office/powerpoint/2010/main" val="10128520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smtClean="0"/>
              <a:t>Loops over the entire data set S </a:t>
            </a:r>
          </a:p>
          <a:p>
            <a:pPr marL="0" indent="0">
              <a:lnSpc>
                <a:spcPct val="90000"/>
              </a:lnSpc>
              <a:buNone/>
            </a:pPr>
            <a:r>
              <a:rPr lang="en-US" altLang="he-IL" dirty="0" smtClean="0"/>
              <a:t>At each step change w based on the error and the step size </a:t>
            </a:r>
            <a:r>
              <a:rPr lang="en-US" altLang="he-IL" dirty="0">
                <a:sym typeface="Symbol" charset="0"/>
              </a:rPr>
              <a:t></a:t>
            </a:r>
            <a:endParaRPr lang="en-US" altLang="he-IL" dirty="0"/>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dirty="0" smtClean="0"/>
              <a:t>)</a:t>
            </a:r>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179634049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about HW 6?</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Tree>
    <p:extLst>
      <p:ext uri="{BB962C8B-B14F-4D97-AF65-F5344CB8AC3E}">
        <p14:creationId xmlns:p14="http://schemas.microsoft.com/office/powerpoint/2010/main" val="42040132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tweaks</a:t>
            </a:r>
            <a:endParaRPr lang="en-US" dirty="0"/>
          </a:p>
        </p:txBody>
      </p:sp>
      <p:sp>
        <p:nvSpPr>
          <p:cNvPr id="3" name="Content Placeholder 2"/>
          <p:cNvSpPr>
            <a:spLocks noGrp="1"/>
          </p:cNvSpPr>
          <p:nvPr>
            <p:ph idx="1"/>
          </p:nvPr>
        </p:nvSpPr>
        <p:spPr/>
        <p:txBody>
          <a:bodyPr/>
          <a:lstStyle/>
          <a:p>
            <a:r>
              <a:rPr lang="en-US" b="1" dirty="0" smtClean="0"/>
              <a:t>Playing around with decision tree depth</a:t>
            </a:r>
            <a:r>
              <a:rPr lang="en-US" dirty="0" smtClean="0"/>
              <a:t>	No one did this systematically….</a:t>
            </a:r>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7203820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tweaks</a:t>
            </a:r>
            <a:endParaRPr lang="en-US" dirty="0"/>
          </a:p>
        </p:txBody>
      </p:sp>
      <p:sp>
        <p:nvSpPr>
          <p:cNvPr id="3" name="Content Placeholder 2"/>
          <p:cNvSpPr>
            <a:spLocks noGrp="1"/>
          </p:cNvSpPr>
          <p:nvPr>
            <p:ph idx="1"/>
          </p:nvPr>
        </p:nvSpPr>
        <p:spPr/>
        <p:txBody>
          <a:bodyPr/>
          <a:lstStyle/>
          <a:p>
            <a:r>
              <a:rPr lang="en-US" b="1" dirty="0" smtClean="0"/>
              <a:t>Playing around with decision tree depth</a:t>
            </a:r>
          </a:p>
          <a:p>
            <a:r>
              <a:rPr lang="en-US" dirty="0" smtClean="0"/>
              <a:t>Imputing or removing missing values	</a:t>
            </a:r>
            <a:r>
              <a:rPr lang="en-US" dirty="0"/>
              <a:t/>
            </a:r>
            <a:br>
              <a:rPr lang="en-US" dirty="0"/>
            </a:br>
            <a:r>
              <a:rPr lang="en-US" dirty="0" smtClean="0"/>
              <a:t>Not clear how effective this was</a:t>
            </a:r>
          </a:p>
          <a:p>
            <a:pPr marL="0" indent="0">
              <a:buNone/>
            </a:pPr>
            <a:endParaRPr lang="en-US" dirty="0"/>
          </a:p>
          <a:p>
            <a:pPr marL="0" indent="0">
              <a:buNone/>
            </a:pPr>
            <a:r>
              <a:rPr lang="en-US" dirty="0" smtClean="0"/>
              <a:t>Side note: No one did t-test between before and after recognizers!</a:t>
            </a:r>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9602363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tweaks</a:t>
            </a:r>
            <a:endParaRPr lang="en-US" dirty="0"/>
          </a:p>
        </p:txBody>
      </p:sp>
      <p:sp>
        <p:nvSpPr>
          <p:cNvPr id="3" name="Content Placeholder 2"/>
          <p:cNvSpPr>
            <a:spLocks noGrp="1"/>
          </p:cNvSpPr>
          <p:nvPr>
            <p:ph idx="1"/>
          </p:nvPr>
        </p:nvSpPr>
        <p:spPr/>
        <p:txBody>
          <a:bodyPr/>
          <a:lstStyle/>
          <a:p>
            <a:r>
              <a:rPr lang="en-US" b="1" dirty="0" smtClean="0"/>
              <a:t>Playing around with decision tree depth</a:t>
            </a:r>
          </a:p>
          <a:p>
            <a:r>
              <a:rPr lang="en-US" dirty="0" smtClean="0"/>
              <a:t>Imputing or removing missing values</a:t>
            </a:r>
          </a:p>
          <a:p>
            <a:r>
              <a:rPr lang="en-US" b="1" dirty="0" smtClean="0"/>
              <a:t>Reducing the number of categories within individual features 63-&gt;66%</a:t>
            </a:r>
          </a:p>
          <a:p>
            <a:pPr marL="0" indent="0">
              <a:buNone/>
            </a:pPr>
            <a:endParaRPr lang="en-US" b="1" dirty="0"/>
          </a:p>
          <a:p>
            <a:pPr marL="0" indent="0">
              <a:buNone/>
            </a:pPr>
            <a:r>
              <a:rPr lang="en-US" dirty="0" smtClean="0"/>
              <a:t>This was a potentially big gain. Too few of you tried it! The person who did try it started lower than everyone else (not sure why)</a:t>
            </a:r>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6327459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tweaks</a:t>
            </a:r>
            <a:endParaRPr lang="en-US" dirty="0"/>
          </a:p>
        </p:txBody>
      </p:sp>
      <p:sp>
        <p:nvSpPr>
          <p:cNvPr id="3" name="Content Placeholder 2"/>
          <p:cNvSpPr>
            <a:spLocks noGrp="1"/>
          </p:cNvSpPr>
          <p:nvPr>
            <p:ph idx="1"/>
          </p:nvPr>
        </p:nvSpPr>
        <p:spPr/>
        <p:txBody>
          <a:bodyPr/>
          <a:lstStyle/>
          <a:p>
            <a:r>
              <a:rPr lang="en-US" b="1" dirty="0" smtClean="0"/>
              <a:t>Playing around with decision tree depth</a:t>
            </a:r>
          </a:p>
          <a:p>
            <a:r>
              <a:rPr lang="en-US" dirty="0" smtClean="0"/>
              <a:t>Imputing or removing missing values</a:t>
            </a:r>
          </a:p>
          <a:p>
            <a:r>
              <a:rPr lang="en-US" b="1" dirty="0" smtClean="0"/>
              <a:t>Reducing the number of categories within individual features 63-&gt;66%</a:t>
            </a:r>
          </a:p>
          <a:p>
            <a:r>
              <a:rPr lang="en-US" dirty="0" smtClean="0"/>
              <a:t>Reducing total number of features</a:t>
            </a:r>
          </a:p>
          <a:p>
            <a:pPr marL="0" indent="0">
              <a:buNone/>
            </a:pPr>
            <a:r>
              <a:rPr lang="en-US" dirty="0" smtClean="0"/>
              <a:t>Any thoughts on why this was not effective?</a:t>
            </a:r>
          </a:p>
          <a:p>
            <a:pPr marL="0" indent="0">
              <a:buNone/>
            </a:pPr>
            <a:r>
              <a:rPr lang="en-US" dirty="0" smtClean="0"/>
              <a:t>When is many features a problem?</a:t>
            </a:r>
          </a:p>
          <a:p>
            <a:pPr marL="0" indent="0">
              <a:buNone/>
            </a:pPr>
            <a:r>
              <a:rPr lang="en-US" dirty="0" smtClean="0"/>
              <a:t>When is </a:t>
            </a:r>
            <a:r>
              <a:rPr lang="en-US" dirty="0" err="1" smtClean="0"/>
              <a:t>overfitting</a:t>
            </a:r>
            <a:r>
              <a:rPr lang="en-US" dirty="0" smtClean="0"/>
              <a:t> a problem?</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10374912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tweaks</a:t>
            </a:r>
            <a:endParaRPr lang="en-US" dirty="0"/>
          </a:p>
        </p:txBody>
      </p:sp>
      <p:sp>
        <p:nvSpPr>
          <p:cNvPr id="3" name="Content Placeholder 2"/>
          <p:cNvSpPr>
            <a:spLocks noGrp="1"/>
          </p:cNvSpPr>
          <p:nvPr>
            <p:ph idx="1"/>
          </p:nvPr>
        </p:nvSpPr>
        <p:spPr/>
        <p:txBody>
          <a:bodyPr/>
          <a:lstStyle/>
          <a:p>
            <a:r>
              <a:rPr lang="en-US" b="1" dirty="0" smtClean="0"/>
              <a:t>Playing around with decision tree depth</a:t>
            </a:r>
          </a:p>
          <a:p>
            <a:r>
              <a:rPr lang="en-US" dirty="0" smtClean="0"/>
              <a:t>Imputing or removing missing values</a:t>
            </a:r>
          </a:p>
          <a:p>
            <a:r>
              <a:rPr lang="en-US" b="1" dirty="0" smtClean="0"/>
              <a:t>Reducing the number of categories within individual features 63-&gt;66%</a:t>
            </a:r>
          </a:p>
          <a:p>
            <a:r>
              <a:rPr lang="en-US" dirty="0" smtClean="0"/>
              <a:t>Reducing total number of features</a:t>
            </a:r>
          </a:p>
          <a:p>
            <a:r>
              <a:rPr lang="en-US" dirty="0" smtClean="0"/>
              <a:t>Trying different classifiers</a:t>
            </a:r>
            <a:br>
              <a:rPr lang="en-US" dirty="0" smtClean="0"/>
            </a:br>
            <a:r>
              <a:rPr lang="en-US" dirty="0" smtClean="0"/>
              <a:t/>
            </a:r>
            <a:br>
              <a:rPr lang="en-US" dirty="0" smtClean="0"/>
            </a:br>
            <a:r>
              <a:rPr lang="en-US" dirty="0" smtClean="0"/>
              <a:t>may work but you should study them first and not a focus of the class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25557805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Mistakes &amp; Other thoughts</a:t>
            </a:r>
            <a:endParaRPr lang="en-US" dirty="0"/>
          </a:p>
        </p:txBody>
      </p:sp>
      <p:sp>
        <p:nvSpPr>
          <p:cNvPr id="3" name="Content Placeholder 2"/>
          <p:cNvSpPr>
            <a:spLocks noGrp="1"/>
          </p:cNvSpPr>
          <p:nvPr>
            <p:ph idx="1"/>
          </p:nvPr>
        </p:nvSpPr>
        <p:spPr/>
        <p:txBody>
          <a:bodyPr/>
          <a:lstStyle/>
          <a:p>
            <a:r>
              <a:rPr lang="en-US" dirty="0" smtClean="0"/>
              <a:t>Adding anything with ‘Outcome’ in the title</a:t>
            </a:r>
          </a:p>
          <a:p>
            <a:r>
              <a:rPr lang="en-US" dirty="0" smtClean="0"/>
              <a:t>Why is </a:t>
            </a:r>
            <a:r>
              <a:rPr lang="en-US" dirty="0" err="1" smtClean="0"/>
              <a:t>SpayNeuter</a:t>
            </a:r>
            <a:r>
              <a:rPr lang="en-US" dirty="0" smtClean="0"/>
              <a:t> so prominent?</a:t>
            </a:r>
          </a:p>
          <a:p>
            <a:endParaRPr lang="en-US" dirty="0"/>
          </a:p>
          <a:p>
            <a:r>
              <a:rPr lang="en-US" dirty="0" smtClean="0"/>
              <a:t>Outcome options might need tweaking (is other mostly similar to ‘fail’? Is it big enough to keep?)</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287272579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17296</TotalTime>
  <Words>2645</Words>
  <Application>Microsoft Macintosh PowerPoint</Application>
  <PresentationFormat>On-screen Show (4:3)</PresentationFormat>
  <Paragraphs>351</Paragraphs>
  <Slides>39</Slides>
  <Notes>17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Office Theme</vt:lpstr>
      <vt:lpstr>Equation</vt:lpstr>
      <vt:lpstr>PowerPoint Presentation</vt:lpstr>
      <vt:lpstr>Goals for today</vt:lpstr>
      <vt:lpstr>Maximum Accuracy of &gt;68%</vt:lpstr>
      <vt:lpstr>Other tweaks</vt:lpstr>
      <vt:lpstr>Other tweaks</vt:lpstr>
      <vt:lpstr>Other tweaks</vt:lpstr>
      <vt:lpstr>Other tweaks</vt:lpstr>
      <vt:lpstr>Other tweaks</vt:lpstr>
      <vt:lpstr>Mistakes &amp; Other thoughts</vt:lpstr>
      <vt:lpstr>Office hours for byte 6</vt:lpstr>
      <vt:lpstr>Goals for today</vt:lpstr>
      <vt:lpstr>CAP Theorem</vt:lpstr>
      <vt:lpstr>CAP Theorem</vt:lpstr>
      <vt:lpstr>CAP Theorem</vt:lpstr>
      <vt:lpstr>CAP Theorem</vt:lpstr>
      <vt:lpstr>CAP Theorem</vt:lpstr>
      <vt:lpstr>CAP Theorem</vt:lpstr>
      <vt:lpstr>CAP Theorem</vt:lpstr>
      <vt:lpstr>Contrast: Typical Relational Database</vt:lpstr>
      <vt:lpstr>Contrast: Typical Relational Database</vt:lpstr>
      <vt:lpstr>Contrast: Typical Relational Database</vt:lpstr>
      <vt:lpstr>Contrast: Typical Relational Database</vt:lpstr>
      <vt:lpstr>Real Implications of CAP</vt:lpstr>
      <vt:lpstr>Goals for today</vt:lpstr>
      <vt:lpstr>Estimated Regression Model</vt:lpstr>
      <vt:lpstr>An Example: Animal Outcomes</vt:lpstr>
      <vt:lpstr>Goal of Logistic Regression</vt:lpstr>
      <vt:lpstr>Estimated Logistic Regression Model</vt:lpstr>
      <vt:lpstr>Modeling Logistic Regression</vt:lpstr>
      <vt:lpstr>PowerPoint Presentation</vt:lpstr>
      <vt:lpstr>PowerPoint Presentation</vt:lpstr>
      <vt:lpstr>Logistic regression</vt:lpstr>
      <vt:lpstr>Logistic regression</vt:lpstr>
      <vt:lpstr>Logistic regression</vt:lpstr>
      <vt:lpstr>Logistic regression</vt:lpstr>
      <vt:lpstr>Logistic regression</vt:lpstr>
      <vt:lpstr>Logistic regression</vt:lpstr>
      <vt:lpstr>Gradient Descent</vt:lpstr>
      <vt:lpstr>Questions about HW 6?</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692</cp:revision>
  <dcterms:created xsi:type="dcterms:W3CDTF">2013-10-07T16:54:34Z</dcterms:created>
  <dcterms:modified xsi:type="dcterms:W3CDTF">2014-04-01T17:01:17Z</dcterms:modified>
</cp:coreProperties>
</file>