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76" r:id="rId3"/>
    <p:sldId id="320" r:id="rId4"/>
    <p:sldId id="312" r:id="rId5"/>
    <p:sldId id="315" r:id="rId6"/>
    <p:sldId id="316" r:id="rId7"/>
    <p:sldId id="317" r:id="rId8"/>
    <p:sldId id="284" r:id="rId9"/>
    <p:sldId id="278" r:id="rId10"/>
    <p:sldId id="318" r:id="rId11"/>
    <p:sldId id="319" r:id="rId12"/>
    <p:sldId id="322" r:id="rId13"/>
    <p:sldId id="323" r:id="rId14"/>
    <p:sldId id="324" r:id="rId15"/>
    <p:sldId id="311" r:id="rId16"/>
    <p:sldId id="26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660"/>
  </p:normalViewPr>
  <p:slideViewPr>
    <p:cSldViewPr snapToGrid="0">
      <p:cViewPr>
        <p:scale>
          <a:sx n="81" d="100"/>
          <a:sy n="81" d="100"/>
        </p:scale>
        <p:origin x="-42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E905-F940-470D-A43B-A7429BC68F63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D3F63A1-1F39-4213-8EBB-A224529029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E905-F940-470D-A43B-A7429BC68F63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63A1-1F39-4213-8EBB-A224529029A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36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E905-F940-470D-A43B-A7429BC68F63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63A1-1F39-4213-8EBB-A224529029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50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E905-F940-470D-A43B-A7429BC68F63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63A1-1F39-4213-8EBB-A224529029A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63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E905-F940-470D-A43B-A7429BC68F63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63A1-1F39-4213-8EBB-A224529029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45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E905-F940-470D-A43B-A7429BC68F63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63A1-1F39-4213-8EBB-A224529029A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22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E905-F940-470D-A43B-A7429BC68F63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63A1-1F39-4213-8EBB-A224529029A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51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E905-F940-470D-A43B-A7429BC68F63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63A1-1F39-4213-8EBB-A224529029A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41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E905-F940-470D-A43B-A7429BC68F63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63A1-1F39-4213-8EBB-A22452902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07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E905-F940-470D-A43B-A7429BC68F63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63A1-1F39-4213-8EBB-A224529029A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3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78CE905-F940-470D-A43B-A7429BC68F63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63A1-1F39-4213-8EBB-A224529029A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34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CE905-F940-470D-A43B-A7429BC68F63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D3F63A1-1F39-4213-8EBB-A224529029A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21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DFC75F8-CCF9-F16C-D586-21EE40ED6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650" y="118579"/>
            <a:ext cx="1326777" cy="1919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08C56BB-879E-0D83-07E6-C2106A89AFE4}"/>
              </a:ext>
            </a:extLst>
          </p:cNvPr>
          <p:cNvSpPr txBox="1"/>
          <p:nvPr/>
        </p:nvSpPr>
        <p:spPr>
          <a:xfrm>
            <a:off x="1678750" y="409783"/>
            <a:ext cx="7593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       </a:t>
            </a:r>
            <a:r>
              <a:rPr lang="en-US" sz="2800" b="1" dirty="0">
                <a:solidFill>
                  <a:srgbClr val="FF0000"/>
                </a:solidFill>
              </a:rPr>
              <a:t>SKN Sinhgad College of Engineering,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                      </a:t>
            </a:r>
            <a:r>
              <a:rPr lang="en-US" sz="2800" b="1" dirty="0" err="1" smtClean="0">
                <a:solidFill>
                  <a:srgbClr val="FF0000"/>
                </a:solidFill>
              </a:rPr>
              <a:t>Korti</a:t>
            </a:r>
            <a:r>
              <a:rPr lang="en-US" sz="2800" b="1" dirty="0">
                <a:solidFill>
                  <a:srgbClr val="FF0000"/>
                </a:solidFill>
              </a:rPr>
              <a:t>, Pandharpur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82A8526-8DF8-0D65-B2D7-EC844BB38BDC}"/>
              </a:ext>
            </a:extLst>
          </p:cNvPr>
          <p:cNvSpPr txBox="1"/>
          <p:nvPr/>
        </p:nvSpPr>
        <p:spPr>
          <a:xfrm>
            <a:off x="3796204" y="2632848"/>
            <a:ext cx="436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Presentation On Project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91963FF-B991-C13D-24D3-C6D46AC70663}"/>
              </a:ext>
            </a:extLst>
          </p:cNvPr>
          <p:cNvSpPr txBox="1"/>
          <p:nvPr/>
        </p:nvSpPr>
        <p:spPr>
          <a:xfrm>
            <a:off x="3151093" y="3771743"/>
            <a:ext cx="6019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Title of Project</a:t>
            </a:r>
            <a:r>
              <a:rPr lang="en-US" dirty="0"/>
              <a:t>:   “Implementation of EHR System Through Hyperledger Fabric”.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5A482A5-D08C-3700-450B-9D7D63F9FEEE}"/>
              </a:ext>
            </a:extLst>
          </p:cNvPr>
          <p:cNvSpPr txBox="1"/>
          <p:nvPr/>
        </p:nvSpPr>
        <p:spPr>
          <a:xfrm>
            <a:off x="3151093" y="4655919"/>
            <a:ext cx="701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 Of Department</a:t>
            </a:r>
            <a:r>
              <a:rPr lang="en-US" dirty="0"/>
              <a:t>:- Computer Science and Engineering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B061129-3119-0207-63CB-41227B5FDF4E}"/>
              </a:ext>
            </a:extLst>
          </p:cNvPr>
          <p:cNvSpPr txBox="1"/>
          <p:nvPr/>
        </p:nvSpPr>
        <p:spPr>
          <a:xfrm>
            <a:off x="3076155" y="5269818"/>
            <a:ext cx="739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Class </a:t>
            </a:r>
            <a:r>
              <a:rPr lang="en-US" dirty="0"/>
              <a:t>:-BE BTech 2022-23.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12B02CF-3167-36C5-2251-D3708B812494}"/>
              </a:ext>
            </a:extLst>
          </p:cNvPr>
          <p:cNvSpPr/>
          <p:nvPr/>
        </p:nvSpPr>
        <p:spPr>
          <a:xfrm>
            <a:off x="230818" y="3447030"/>
            <a:ext cx="11496583" cy="5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9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B896F01-6DB5-C0FF-4B77-5445B0D94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674" y="70975"/>
            <a:ext cx="7572652" cy="52289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7DD0783-64C3-9E46-180E-A2E7970E7612}"/>
              </a:ext>
            </a:extLst>
          </p:cNvPr>
          <p:cNvSpPr txBox="1"/>
          <p:nvPr/>
        </p:nvSpPr>
        <p:spPr>
          <a:xfrm>
            <a:off x="5069149" y="5610687"/>
            <a:ext cx="265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22835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15C7B7B-2578-C645-4F6A-437F7D824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717" y="230819"/>
            <a:ext cx="6383044" cy="49714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B4AF817-C62F-C1A3-34F7-E6832BD7BD85}"/>
              </a:ext>
            </a:extLst>
          </p:cNvPr>
          <p:cNvSpPr txBox="1"/>
          <p:nvPr/>
        </p:nvSpPr>
        <p:spPr>
          <a:xfrm>
            <a:off x="5379868" y="5442012"/>
            <a:ext cx="670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Activity Diagram </a:t>
            </a:r>
          </a:p>
        </p:txBody>
      </p:sp>
    </p:spTree>
    <p:extLst>
      <p:ext uri="{BB962C8B-B14F-4D97-AF65-F5344CB8AC3E}">
        <p14:creationId xmlns:p14="http://schemas.microsoft.com/office/powerpoint/2010/main" val="36542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OneDrive\Documents\EHR 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8" y="211015"/>
            <a:ext cx="11980984" cy="5814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39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OneDrive\Documents\EHR Da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2" y="257906"/>
            <a:ext cx="11957537" cy="5697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8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OneDrive\Documents\EHR detai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5" y="293077"/>
            <a:ext cx="11828585" cy="560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9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0B5AF4A-F29D-E8F2-7826-2F025D747097}"/>
              </a:ext>
            </a:extLst>
          </p:cNvPr>
          <p:cNvSpPr txBox="1"/>
          <p:nvPr/>
        </p:nvSpPr>
        <p:spPr>
          <a:xfrm>
            <a:off x="737754" y="321251"/>
            <a:ext cx="97805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+mj-lt"/>
                <a:cs typeface="Calibri" panose="020F0502020204030204" pitchFamily="34" charset="0"/>
              </a:rPr>
              <a:t>Results</a:t>
            </a:r>
            <a:endParaRPr lang="en-IN" sz="3200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2D3BCEB-8B30-2422-C1C1-943DB76E6833}"/>
              </a:ext>
            </a:extLst>
          </p:cNvPr>
          <p:cNvSpPr/>
          <p:nvPr/>
        </p:nvSpPr>
        <p:spPr>
          <a:xfrm flipH="1" flipV="1">
            <a:off x="533400" y="1045408"/>
            <a:ext cx="111252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DE7C066-BC78-C5E1-D4FB-BC1AC22BE43E}"/>
              </a:ext>
            </a:extLst>
          </p:cNvPr>
          <p:cNvSpPr txBox="1"/>
          <p:nvPr/>
        </p:nvSpPr>
        <p:spPr>
          <a:xfrm>
            <a:off x="752887" y="1118600"/>
            <a:ext cx="9765437" cy="4503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020" algn="just">
              <a:lnSpc>
                <a:spcPct val="150000"/>
              </a:lnSpc>
              <a:spcBef>
                <a:spcPts val="795"/>
              </a:spcBef>
              <a:spcAft>
                <a:spcPts val="0"/>
              </a:spcAft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originations with three participants :</a:t>
            </a:r>
          </a:p>
          <a:p>
            <a:pPr marL="287020" algn="just">
              <a:lnSpc>
                <a:spcPct val="150000"/>
              </a:lnSpc>
              <a:spcBef>
                <a:spcPts val="795"/>
              </a:spcBef>
              <a:spcAft>
                <a:spcPts val="0"/>
              </a:spcAft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 : </a:t>
            </a:r>
          </a:p>
          <a:p>
            <a:pPr marL="287020" algn="just">
              <a:lnSpc>
                <a:spcPct val="150000"/>
              </a:lnSpc>
              <a:spcBef>
                <a:spcPts val="795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1.Add another admin , patient , doctor.</a:t>
            </a:r>
          </a:p>
          <a:p>
            <a:pPr marL="287020" algn="just">
              <a:lnSpc>
                <a:spcPct val="150000"/>
              </a:lnSpc>
              <a:spcBef>
                <a:spcPts val="795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2.See name and mobile number of doctor , patient</a:t>
            </a:r>
          </a:p>
          <a:p>
            <a:pPr marL="287020" algn="just">
              <a:lnSpc>
                <a:spcPct val="150000"/>
              </a:lnSpc>
              <a:spcBef>
                <a:spcPts val="795"/>
              </a:spcBef>
              <a:spcAft>
                <a:spcPts val="0"/>
              </a:spcAf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Doctor : </a:t>
            </a:r>
          </a:p>
          <a:p>
            <a:pPr marL="287020" algn="just">
              <a:lnSpc>
                <a:spcPct val="150000"/>
              </a:lnSpc>
              <a:spcBef>
                <a:spcPts val="795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1.See the details of patient that give consent </a:t>
            </a:r>
          </a:p>
          <a:p>
            <a:pPr marL="287020" algn="just">
              <a:lnSpc>
                <a:spcPct val="150000"/>
              </a:lnSpc>
              <a:spcBef>
                <a:spcPts val="795"/>
              </a:spcBef>
              <a:spcAft>
                <a:spcPts val="0"/>
              </a:spcAf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Patient : </a:t>
            </a:r>
          </a:p>
          <a:p>
            <a:pPr marL="287020" algn="just">
              <a:lnSpc>
                <a:spcPct val="150000"/>
              </a:lnSpc>
              <a:spcBef>
                <a:spcPts val="795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1.Grant Access to admin , doctor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0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1F4A199-339A-5189-C5A8-848E9C7EB90E}"/>
              </a:ext>
            </a:extLst>
          </p:cNvPr>
          <p:cNvSpPr txBox="1"/>
          <p:nvPr/>
        </p:nvSpPr>
        <p:spPr>
          <a:xfrm>
            <a:off x="1618957" y="463901"/>
            <a:ext cx="639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Conclusion:</a:t>
            </a:r>
            <a:endParaRPr lang="en-IN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CC9A227-BBDA-35FE-42F6-CC02DA5094DC}"/>
              </a:ext>
            </a:extLst>
          </p:cNvPr>
          <p:cNvSpPr/>
          <p:nvPr/>
        </p:nvSpPr>
        <p:spPr>
          <a:xfrm flipH="1" flipV="1">
            <a:off x="264416" y="1156054"/>
            <a:ext cx="111252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4968130-DFA9-16D3-F681-C553870DA490}"/>
              </a:ext>
            </a:extLst>
          </p:cNvPr>
          <p:cNvSpPr txBox="1"/>
          <p:nvPr/>
        </p:nvSpPr>
        <p:spPr>
          <a:xfrm>
            <a:off x="314505" y="1389980"/>
            <a:ext cx="118186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4220" marR="719455" indent="-45720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secure and efficient electronic health record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744220" marR="719455" indent="-45720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4220" marR="719455" indent="-45720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revolutionize the healthcare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</a:p>
          <a:p>
            <a:pPr marL="287020" marR="719455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D853401-B689-9DCF-208C-73C2321483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4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9F90589-8617-288F-5F03-8F4B04AF1FF8}"/>
              </a:ext>
            </a:extLst>
          </p:cNvPr>
          <p:cNvSpPr txBox="1"/>
          <p:nvPr/>
        </p:nvSpPr>
        <p:spPr>
          <a:xfrm>
            <a:off x="1014492" y="501442"/>
            <a:ext cx="5301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Title :</a:t>
            </a:r>
            <a:endParaRPr lang="en-IN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EC7AE4E-91D9-FF75-2CAE-AAA2D998C037}"/>
              </a:ext>
            </a:extLst>
          </p:cNvPr>
          <p:cNvSpPr txBox="1"/>
          <p:nvPr/>
        </p:nvSpPr>
        <p:spPr>
          <a:xfrm>
            <a:off x="1688123" y="1858107"/>
            <a:ext cx="9120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Implementation of EHR System Through </a:t>
            </a:r>
            <a:r>
              <a:rPr lang="en-US" sz="2800" dirty="0" err="1"/>
              <a:t>Hyperledger</a:t>
            </a:r>
            <a:r>
              <a:rPr lang="en-US" sz="2800" dirty="0"/>
              <a:t> </a:t>
            </a:r>
            <a:r>
              <a:rPr lang="en-US" sz="2800" dirty="0" smtClean="0"/>
              <a:t>Fabric</a:t>
            </a:r>
            <a:endParaRPr lang="en-US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BCDD749-7792-CFCB-BC48-DD4DB5169D42}"/>
              </a:ext>
            </a:extLst>
          </p:cNvPr>
          <p:cNvSpPr/>
          <p:nvPr/>
        </p:nvSpPr>
        <p:spPr>
          <a:xfrm flipH="1" flipV="1">
            <a:off x="533398" y="1287936"/>
            <a:ext cx="111252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B08EFA1-2D8B-57B6-DE5F-2969CA452EDD}"/>
              </a:ext>
            </a:extLst>
          </p:cNvPr>
          <p:cNvSpPr txBox="1"/>
          <p:nvPr/>
        </p:nvSpPr>
        <p:spPr>
          <a:xfrm>
            <a:off x="6717441" y="3429000"/>
            <a:ext cx="37095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IN" sz="2000" b="1" kern="150" dirty="0"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	Project</a:t>
            </a:r>
            <a:r>
              <a:rPr lang="en-IN" sz="2800" b="1" kern="150" dirty="0"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 </a:t>
            </a:r>
            <a:r>
              <a:rPr lang="en-IN" sz="2000" b="1" kern="150" dirty="0"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Guide:</a:t>
            </a:r>
            <a:endParaRPr lang="en-IN" sz="2800" kern="150" dirty="0">
              <a:latin typeface="Times New Roman" panose="02020603050405020304" pitchFamily="18" charset="0"/>
              <a:ea typeface="Noto Sans CJK SC Regular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IN" sz="2000" b="1" kern="150" dirty="0"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	</a:t>
            </a:r>
            <a:r>
              <a:rPr lang="en-IN" sz="2000" kern="150" dirty="0"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Asst. Prof.  N. M. Sawant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9239DDC-3D5D-1CBE-510D-37C3A3C2A686}"/>
              </a:ext>
            </a:extLst>
          </p:cNvPr>
          <p:cNvSpPr txBox="1"/>
          <p:nvPr/>
        </p:nvSpPr>
        <p:spPr>
          <a:xfrm>
            <a:off x="1242959" y="3429000"/>
            <a:ext cx="423160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IN" sz="2400" b="1" kern="150" dirty="0"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  Presented By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/>
          </a:p>
          <a:p>
            <a:endParaRPr lang="en-IN" sz="1800" dirty="0"/>
          </a:p>
          <a:p>
            <a:r>
              <a:rPr lang="en-US" sz="1800" dirty="0"/>
              <a:t> </a:t>
            </a:r>
            <a:endParaRPr lang="en-IN" sz="1800" dirty="0"/>
          </a:p>
          <a:p>
            <a:r>
              <a:rPr lang="en-IN" b="1" kern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/>
              <a:t>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46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9F90589-8617-288F-5F03-8F4B04AF1FF8}"/>
              </a:ext>
            </a:extLst>
          </p:cNvPr>
          <p:cNvSpPr txBox="1"/>
          <p:nvPr/>
        </p:nvSpPr>
        <p:spPr>
          <a:xfrm>
            <a:off x="1014492" y="501442"/>
            <a:ext cx="530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Problem Statement </a:t>
            </a:r>
            <a:endParaRPr lang="en-IN" sz="28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BCDD749-7792-CFCB-BC48-DD4DB5169D42}"/>
              </a:ext>
            </a:extLst>
          </p:cNvPr>
          <p:cNvSpPr/>
          <p:nvPr/>
        </p:nvSpPr>
        <p:spPr>
          <a:xfrm flipH="1" flipV="1">
            <a:off x="533398" y="1287936"/>
            <a:ext cx="111252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679938" y="1582341"/>
            <a:ext cx="84640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rgbClr val="000000"/>
              </a:buClr>
              <a:buSzPts val="1600"/>
              <a:buFont typeface="Wingdings" panose="05000000000000000000" pitchFamily="2" charset="2"/>
              <a:buChar char="q"/>
            </a:pPr>
            <a:endParaRPr lang="en-US" b="1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2650" lvl="1" indent="-285750"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Electronic Health Records (EHRs) that hold various personal data has been the target of various cyber-attacks.</a:t>
            </a:r>
          </a:p>
          <a:p>
            <a:pPr marL="882650" lvl="1" indent="-285750"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2650" lvl="1" indent="-285750"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 privacy of client personal record</a:t>
            </a:r>
          </a:p>
          <a:p>
            <a:pPr marL="596900" lvl="1">
              <a:buClr>
                <a:srgbClr val="000000"/>
              </a:buClr>
              <a:buSzPts val="1400"/>
            </a:pP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2650" lvl="1" indent="-285750"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Records are maintain by central authority i.e. 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ownership.</a:t>
            </a:r>
          </a:p>
          <a:p>
            <a:pPr marL="882650" lvl="1" indent="-285750"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2650" lvl="1" indent="-285750"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ownership means data can be handled or might be sold without patient permissions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842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0333471-2727-0A57-F29E-FEEE9A18ED15}"/>
              </a:ext>
            </a:extLst>
          </p:cNvPr>
          <p:cNvSpPr txBox="1"/>
          <p:nvPr/>
        </p:nvSpPr>
        <p:spPr>
          <a:xfrm>
            <a:off x="697296" y="188196"/>
            <a:ext cx="61033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Objectives</a:t>
            </a:r>
            <a:endParaRPr lang="en-IN" sz="28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E5C176B-A2A7-94C9-4D30-B3DE33123B01}"/>
              </a:ext>
            </a:extLst>
          </p:cNvPr>
          <p:cNvSpPr/>
          <p:nvPr/>
        </p:nvSpPr>
        <p:spPr>
          <a:xfrm flipH="1" flipV="1">
            <a:off x="533400" y="875691"/>
            <a:ext cx="111252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92C5DCD-9EB2-A025-07AD-765C77604740}"/>
              </a:ext>
            </a:extLst>
          </p:cNvPr>
          <p:cNvSpPr txBox="1"/>
          <p:nvPr/>
        </p:nvSpPr>
        <p:spPr>
          <a:xfrm>
            <a:off x="814526" y="1083678"/>
            <a:ext cx="10844074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5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9"/>
              </a:buClr>
              <a:buSzPts val="1200"/>
              <a:buFont typeface="Times New Roman" panose="02020603050405020304" pitchFamily="18" charset="0"/>
              <a:buAutoNum type="arabicPeriod"/>
              <a:tabLst>
                <a:tab pos="559435" algn="l"/>
              </a:tabLst>
            </a:pPr>
            <a:r>
              <a:rPr lang="en-US" sz="1800" dirty="0" smtClean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0" dirty="0" smtClean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study</a:t>
            </a:r>
            <a:r>
              <a:rPr lang="en-US" sz="1800" spc="-5" dirty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" dirty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</a:t>
            </a:r>
            <a:r>
              <a:rPr lang="en-US" sz="1800" spc="-5" dirty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Hyperledger</a:t>
            </a:r>
            <a:r>
              <a:rPr lang="en-US" sz="1800" spc="-5" dirty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Fabric</a:t>
            </a:r>
            <a:r>
              <a:rPr lang="en-US" sz="1800" spc="-5" dirty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Framework.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23265" lvl="0" indent="-342900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Clr>
                <a:srgbClr val="000009"/>
              </a:buClr>
              <a:buSzPts val="1200"/>
              <a:buFont typeface="Times New Roman" panose="02020603050405020304" pitchFamily="18" charset="0"/>
              <a:buAutoNum type="arabicPeriod"/>
              <a:tabLst>
                <a:tab pos="559435" algn="l"/>
              </a:tabLst>
            </a:pPr>
            <a:r>
              <a:rPr lang="en-US" dirty="0">
                <a:solidFill>
                  <a:srgbClr val="00000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Develop a </a:t>
            </a:r>
            <a:r>
              <a:rPr lang="en-US" dirty="0" smtClean="0">
                <a:solidFill>
                  <a:srgbClr val="00000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Block Chain - based </a:t>
            </a:r>
            <a:r>
              <a:rPr lang="en-US" dirty="0">
                <a:solidFill>
                  <a:srgbClr val="00000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electronic health record system</a:t>
            </a:r>
          </a:p>
          <a:p>
            <a:pPr marL="342900" marR="723265" lvl="0" indent="-342900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Clr>
                <a:srgbClr val="000009"/>
              </a:buClr>
              <a:buSzPts val="1200"/>
              <a:buFont typeface="Times New Roman" panose="02020603050405020304" pitchFamily="18" charset="0"/>
              <a:buAutoNum type="arabicPeriod"/>
              <a:tabLst>
                <a:tab pos="559435" algn="l"/>
              </a:tabLst>
            </a:pPr>
            <a:r>
              <a:rPr lang="en-US" dirty="0">
                <a:solidFill>
                  <a:srgbClr val="00000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Allow secure and efficient sharing of </a:t>
            </a:r>
            <a:r>
              <a:rPr lang="en-US" dirty="0" smtClean="0">
                <a:solidFill>
                  <a:srgbClr val="00000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health records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C3A206E-5CF4-F6EF-E1C6-056B12C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0" y="3981098"/>
            <a:ext cx="11377474" cy="21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EA9EB68-7047-94E6-D9CD-44B6923B732E}"/>
              </a:ext>
            </a:extLst>
          </p:cNvPr>
          <p:cNvSpPr txBox="1"/>
          <p:nvPr/>
        </p:nvSpPr>
        <p:spPr>
          <a:xfrm>
            <a:off x="1076548" y="482693"/>
            <a:ext cx="6771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Types Of Health Records  :</a:t>
            </a:r>
            <a:endParaRPr lang="en-IN" sz="24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BD2BD27-4CE4-AA10-DFC2-5AD5A4BD7F2D}"/>
              </a:ext>
            </a:extLst>
          </p:cNvPr>
          <p:cNvSpPr/>
          <p:nvPr/>
        </p:nvSpPr>
        <p:spPr>
          <a:xfrm flipH="1" flipV="1">
            <a:off x="400235" y="1235954"/>
            <a:ext cx="111252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73C80A9-E8A1-ADDD-7AA2-78615F828C5D}"/>
              </a:ext>
            </a:extLst>
          </p:cNvPr>
          <p:cNvSpPr txBox="1"/>
          <p:nvPr/>
        </p:nvSpPr>
        <p:spPr>
          <a:xfrm>
            <a:off x="204927" y="1829523"/>
            <a:ext cx="10920208" cy="319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indent="-228600">
              <a:lnSpc>
                <a:spcPct val="150000"/>
              </a:lnSpc>
              <a:buFont typeface="+mj-lt"/>
              <a:buAutoNum type="arabicPeriod"/>
              <a:tabLst>
                <a:tab pos="926465" algn="l"/>
              </a:tabLst>
            </a:pPr>
            <a:r>
              <a:rPr lang="en-US" spc="70" dirty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PHR: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pc="5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personal</a:t>
            </a:r>
            <a:r>
              <a:rPr lang="en-US" spc="5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health</a:t>
            </a:r>
            <a:r>
              <a:rPr lang="en-US" spc="5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record,</a:t>
            </a:r>
            <a:r>
              <a:rPr lang="en-US" spc="5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</a:t>
            </a:r>
            <a:r>
              <a:rPr lang="en-US" dirty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PHR</a:t>
            </a: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pc="5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pc="5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pc="5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electronic</a:t>
            </a:r>
            <a:r>
              <a:rPr lang="en-US" spc="5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r>
              <a:rPr lang="en-US" spc="3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</a:t>
            </a:r>
            <a:r>
              <a:rPr lang="en-US" spc="3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pc="5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patients can maintain and manage their health information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spcBef>
                <a:spcPts val="605"/>
              </a:spcBef>
              <a:spcAft>
                <a:spcPts val="0"/>
              </a:spcAft>
              <a:buFont typeface="+mj-lt"/>
              <a:buAutoNum type="arabicPeriod"/>
              <a:tabLst>
                <a:tab pos="890270" algn="l"/>
              </a:tabLst>
            </a:pPr>
            <a:r>
              <a:rPr lang="en-US" spc="0" dirty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EMR:</a:t>
            </a:r>
            <a:r>
              <a:rPr lang="en-IN" sz="1600" dirty="0">
                <a:solidFill>
                  <a:srgbClr val="00000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electronic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medical record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(EMR)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collection of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medical history, diagnoses, medications,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immunization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dates,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allergies,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doctor’s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notes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within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health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organization.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spcBef>
                <a:spcPts val="675"/>
              </a:spcBef>
              <a:spcAft>
                <a:spcPts val="0"/>
              </a:spcAft>
              <a:buFont typeface="+mj-lt"/>
              <a:buAutoNum type="arabicPeriod"/>
              <a:tabLst>
                <a:tab pos="91122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EHR: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dirty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electronic health record </a:t>
            </a: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(EHR) is a digital version of a patient’s paper chart. EHRs</a:t>
            </a:r>
            <a:r>
              <a:rPr lang="en-US" spc="-285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 real-time, patient-centered records that make information available instantly and securely</a:t>
            </a:r>
            <a:r>
              <a:rPr lang="en-US" spc="5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pc="-5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authorized users.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lang="en-US" sz="1800" dirty="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661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3F4522-A4FD-A7C7-1304-1A04D020BBDB}"/>
              </a:ext>
            </a:extLst>
          </p:cNvPr>
          <p:cNvSpPr txBox="1"/>
          <p:nvPr/>
        </p:nvSpPr>
        <p:spPr>
          <a:xfrm>
            <a:off x="730927" y="522582"/>
            <a:ext cx="11461073" cy="4721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-US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Blockchain is suitable for EHR  ?</a:t>
            </a:r>
          </a:p>
          <a:p>
            <a:pPr marL="1270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n-US" sz="18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2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Blockchain can transform the way a patient’s electronic health records are stored and shared. </a:t>
            </a:r>
          </a:p>
          <a:p>
            <a:pPr marL="1270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412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It can provide a safer, more transparent, and traceable underpinning system for health information exchange. </a:t>
            </a:r>
          </a:p>
          <a:p>
            <a:pPr marL="1270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412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technology has the potential to connect multiple data management systems working in silos and provide what could be a connected and interoperable electronic health record system.</a:t>
            </a:r>
            <a:endParaRPr lang="en-US" sz="18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n-US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n-US" sz="18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n-US" sz="18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982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EA9EB68-7047-94E6-D9CD-44B6923B732E}"/>
              </a:ext>
            </a:extLst>
          </p:cNvPr>
          <p:cNvSpPr txBox="1"/>
          <p:nvPr/>
        </p:nvSpPr>
        <p:spPr>
          <a:xfrm>
            <a:off x="400235" y="367283"/>
            <a:ext cx="4778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Blockchain :</a:t>
            </a:r>
            <a:endParaRPr lang="en-IN" sz="24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BD2BD27-4CE4-AA10-DFC2-5AD5A4BD7F2D}"/>
              </a:ext>
            </a:extLst>
          </p:cNvPr>
          <p:cNvSpPr/>
          <p:nvPr/>
        </p:nvSpPr>
        <p:spPr>
          <a:xfrm flipH="1" flipV="1">
            <a:off x="400235" y="1235954"/>
            <a:ext cx="111252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73C80A9-E8A1-ADDD-7AA2-78615F828C5D}"/>
              </a:ext>
            </a:extLst>
          </p:cNvPr>
          <p:cNvSpPr txBox="1"/>
          <p:nvPr/>
        </p:nvSpPr>
        <p:spPr>
          <a:xfrm>
            <a:off x="400236" y="1461667"/>
            <a:ext cx="10920208" cy="4186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078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What is a Blockchain?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dirty="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blockchain is essentially a digital ledger of transactions that is duplicated and distributed across the entire network of computer systems.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800" dirty="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block in the chain contains a number of transactions, and every time a new transaction occurs on the blockchain, a record of that transaction is added to every participant’s ledger.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b="1" dirty="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Four types of Blockchains :</a:t>
            </a:r>
          </a:p>
          <a:p>
            <a:pPr marL="940881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+mj-lt"/>
              <a:buAutoNum type="arabicPeriod"/>
            </a:pPr>
            <a:r>
              <a:rPr lang="en-US" sz="1800" dirty="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(Permissionless).</a:t>
            </a:r>
          </a:p>
          <a:p>
            <a:pPr marL="940881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+mj-lt"/>
              <a:buAutoNum type="arabicPeriod"/>
            </a:pPr>
            <a:r>
              <a:rPr lang="en-US" sz="1800" dirty="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(Permissioned).</a:t>
            </a:r>
          </a:p>
          <a:p>
            <a:pPr marL="940881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+mj-lt"/>
              <a:buAutoNum type="arabicPeriod"/>
            </a:pPr>
            <a:r>
              <a:rPr lang="en-US" sz="1800" dirty="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Consortium(Permissioned).</a:t>
            </a:r>
          </a:p>
          <a:p>
            <a:pPr marL="940881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+mj-lt"/>
              <a:buAutoNum type="arabicPeriod"/>
            </a:pPr>
            <a:r>
              <a:rPr lang="en-US" sz="1800" dirty="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Hybrid(Permission &amp; permissionless).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lang="en-US" sz="1800" dirty="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06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0B5AF4A-F29D-E8F2-7826-2F025D747097}"/>
              </a:ext>
            </a:extLst>
          </p:cNvPr>
          <p:cNvSpPr txBox="1"/>
          <p:nvPr/>
        </p:nvSpPr>
        <p:spPr>
          <a:xfrm>
            <a:off x="737754" y="321251"/>
            <a:ext cx="97805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+mj-lt"/>
                <a:cs typeface="Calibri" panose="020F0502020204030204" pitchFamily="34" charset="0"/>
              </a:rPr>
              <a:t>Hyperledger Fabric Framework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2D3BCEB-8B30-2422-C1C1-943DB76E6833}"/>
              </a:ext>
            </a:extLst>
          </p:cNvPr>
          <p:cNvSpPr/>
          <p:nvPr/>
        </p:nvSpPr>
        <p:spPr>
          <a:xfrm flipH="1" flipV="1">
            <a:off x="533400" y="1045408"/>
            <a:ext cx="111252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DE7C066-BC78-C5E1-D4FB-BC1AC22BE43E}"/>
              </a:ext>
            </a:extLst>
          </p:cNvPr>
          <p:cNvSpPr txBox="1"/>
          <p:nvPr/>
        </p:nvSpPr>
        <p:spPr>
          <a:xfrm>
            <a:off x="752887" y="1118600"/>
            <a:ext cx="9765437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4220" indent="-457200" algn="just">
              <a:lnSpc>
                <a:spcPct val="150000"/>
              </a:lnSpc>
              <a:spcBef>
                <a:spcPts val="795"/>
              </a:spcBef>
              <a:spcAft>
                <a:spcPts val="0"/>
              </a:spcAft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Block chain</a:t>
            </a:r>
          </a:p>
          <a:p>
            <a:pPr marL="744220" indent="-457200" algn="just">
              <a:lnSpc>
                <a:spcPct val="150000"/>
              </a:lnSpc>
              <a:spcBef>
                <a:spcPts val="795"/>
              </a:spcBef>
              <a:spcAft>
                <a:spcPts val="0"/>
              </a:spcAft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Developed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companies, including IBM, Intel, and SAP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4220" indent="-457200" algn="just">
              <a:lnSpc>
                <a:spcPct val="150000"/>
              </a:lnSpc>
              <a:spcBef>
                <a:spcPts val="795"/>
              </a:spcBef>
              <a:spcAft>
                <a:spcPts val="0"/>
              </a:spcAft>
              <a:buAutoNum type="arabicPeriod"/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Developed on Linux Operating</a:t>
            </a:r>
          </a:p>
          <a:p>
            <a:pPr marL="744220" indent="-457200" algn="just">
              <a:lnSpc>
                <a:spcPct val="150000"/>
              </a:lnSpc>
              <a:spcBef>
                <a:spcPts val="795"/>
              </a:spcBef>
              <a:spcAft>
                <a:spcPts val="0"/>
              </a:spcAft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Developed in go language .</a:t>
            </a:r>
          </a:p>
          <a:p>
            <a:pPr marL="744220" indent="-457200" algn="just">
              <a:lnSpc>
                <a:spcPct val="150000"/>
              </a:lnSpc>
              <a:spcBef>
                <a:spcPts val="795"/>
              </a:spcBef>
              <a:spcAft>
                <a:spcPts val="0"/>
              </a:spcAft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 Contract Support node , go , typescript , java </a:t>
            </a:r>
          </a:p>
          <a:p>
            <a:pPr marL="744220" indent="-457200" algn="just">
              <a:lnSpc>
                <a:spcPct val="150000"/>
              </a:lnSpc>
              <a:spcBef>
                <a:spcPts val="795"/>
              </a:spcBef>
              <a:spcAft>
                <a:spcPts val="0"/>
              </a:spcAft>
              <a:buAutoNum type="arabicPeriod"/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64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0B5AF4A-F29D-E8F2-7826-2F025D747097}"/>
              </a:ext>
            </a:extLst>
          </p:cNvPr>
          <p:cNvSpPr txBox="1"/>
          <p:nvPr/>
        </p:nvSpPr>
        <p:spPr>
          <a:xfrm>
            <a:off x="748886" y="241462"/>
            <a:ext cx="61033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Methodology</a:t>
            </a:r>
            <a:endParaRPr lang="en-IN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2D3BCEB-8B30-2422-C1C1-943DB76E6833}"/>
              </a:ext>
            </a:extLst>
          </p:cNvPr>
          <p:cNvSpPr/>
          <p:nvPr/>
        </p:nvSpPr>
        <p:spPr>
          <a:xfrm flipH="1" flipV="1">
            <a:off x="533400" y="921761"/>
            <a:ext cx="111252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523985" y="1096434"/>
            <a:ext cx="77173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1.Use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definition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Define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specific use case for the EHR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Selection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1.Leveldb  :    I. 	key-value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II.	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for Hyperledger 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Fabric</a:t>
            </a: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III.	fast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IV. 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provide advanced querying capabilities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2.Couchdb :  I.   document-oriented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II. 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as JSON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III.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provide advanced querying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  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querying capabilities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a-D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3.Hyperledger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Fabric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Install particular version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hyperledger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fabric that match with requirement and its matching version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37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2225</TotalTime>
  <Words>364</Words>
  <Application>Microsoft Office PowerPoint</Application>
  <PresentationFormat>Custom</PresentationFormat>
  <Paragraphs>92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swatiw360@gmail.com</dc:creator>
  <cp:lastModifiedBy>HP</cp:lastModifiedBy>
  <cp:revision>134</cp:revision>
  <dcterms:created xsi:type="dcterms:W3CDTF">2022-05-30T15:06:55Z</dcterms:created>
  <dcterms:modified xsi:type="dcterms:W3CDTF">2023-07-03T07:30:40Z</dcterms:modified>
</cp:coreProperties>
</file>