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70" r:id="rId2"/>
    <p:sldId id="281" r:id="rId3"/>
    <p:sldId id="271" r:id="rId4"/>
    <p:sldId id="272" r:id="rId5"/>
    <p:sldId id="273" r:id="rId6"/>
    <p:sldId id="274" r:id="rId7"/>
    <p:sldId id="275" r:id="rId8"/>
    <p:sldId id="276" r:id="rId9"/>
    <p:sldId id="278" r:id="rId10"/>
    <p:sldId id="282" r:id="rId11"/>
    <p:sldId id="283" r:id="rId12"/>
    <p:sldId id="258" r:id="rId13"/>
    <p:sldId id="269" r:id="rId14"/>
    <p:sldId id="259" r:id="rId15"/>
    <p:sldId id="265" r:id="rId16"/>
    <p:sldId id="260" r:id="rId17"/>
    <p:sldId id="266" r:id="rId18"/>
    <p:sldId id="267" r:id="rId19"/>
    <p:sldId id="261" r:id="rId20"/>
    <p:sldId id="262" r:id="rId21"/>
    <p:sldId id="268" r:id="rId22"/>
    <p:sldId id="263" r:id="rId23"/>
    <p:sldId id="264"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c:f>
              <c:strCache>
                <c:ptCount val="1"/>
                <c:pt idx="0">
                  <c:v>year</c:v>
                </c:pt>
              </c:strCache>
            </c:strRef>
          </c:tx>
          <c:spPr>
            <a:solidFill>
              <a:schemeClr val="accent3">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Sheet1!$A$2:$A$7</c:f>
              <c:numCache>
                <c:formatCode>General</c:formatCode>
                <c:ptCount val="6"/>
                <c:pt idx="0">
                  <c:v>2011</c:v>
                </c:pt>
                <c:pt idx="1">
                  <c:v>2012</c:v>
                </c:pt>
                <c:pt idx="2">
                  <c:v>2013</c:v>
                </c:pt>
                <c:pt idx="3">
                  <c:v>2014</c:v>
                </c:pt>
                <c:pt idx="4">
                  <c:v>2015</c:v>
                </c:pt>
                <c:pt idx="5">
                  <c:v>2016</c:v>
                </c:pt>
              </c:numCache>
            </c:numRef>
          </c:val>
        </c:ser>
        <c:ser>
          <c:idx val="1"/>
          <c:order val="1"/>
          <c:tx>
            <c:strRef>
              <c:f>Sheet1!$B$1</c:f>
              <c:strCache>
                <c:ptCount val="1"/>
                <c:pt idx="0">
                  <c:v>no of application</c:v>
                </c:pt>
              </c:strCache>
            </c:strRef>
          </c:tx>
          <c:spPr>
            <a:solidFill>
              <a:schemeClr val="accent3">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Sheet1!$B$2:$B$7</c:f>
              <c:numCache>
                <c:formatCode>General</c:formatCode>
                <c:ptCount val="6"/>
                <c:pt idx="0">
                  <c:v>358767</c:v>
                </c:pt>
                <c:pt idx="1">
                  <c:v>415607</c:v>
                </c:pt>
                <c:pt idx="2">
                  <c:v>442114</c:v>
                </c:pt>
                <c:pt idx="3">
                  <c:v>918427</c:v>
                </c:pt>
                <c:pt idx="4">
                  <c:v>618727</c:v>
                </c:pt>
                <c:pt idx="5">
                  <c:v>647803</c:v>
                </c:pt>
              </c:numCache>
            </c:numRef>
          </c:val>
        </c:ser>
        <c:dLbls>
          <c:dLblPos val="outEnd"/>
          <c:showLegendKey val="0"/>
          <c:showVal val="1"/>
          <c:showCatName val="0"/>
          <c:showSerName val="0"/>
          <c:showPercent val="0"/>
          <c:showBubbleSize val="0"/>
        </c:dLbls>
        <c:gapWidth val="219"/>
        <c:overlap val="-27"/>
        <c:axId val="1633199872"/>
        <c:axId val="1677054416"/>
      </c:barChart>
      <c:catAx>
        <c:axId val="16331998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054416"/>
        <c:crosses val="autoZero"/>
        <c:auto val="1"/>
        <c:lblAlgn val="ctr"/>
        <c:lblOffset val="100"/>
        <c:noMultiLvlLbl val="0"/>
      </c:catAx>
      <c:valAx>
        <c:axId val="167705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3199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404052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0C8EF-05DF-43E6-84FD-88CC7CCFEA11}" type="datetimeFigureOut">
              <a:rPr lang="en-IN" smtClean="0"/>
              <a:t>26-10-2017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717126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163611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34515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3532452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601113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289511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641098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155179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291169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76754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70C8EF-05DF-43E6-84FD-88CC7CCFEA11}" type="datetimeFigureOut">
              <a:rPr lang="en-IN" smtClean="0"/>
              <a:t>26-10-2017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404692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70C8EF-05DF-43E6-84FD-88CC7CCFEA11}" type="datetimeFigureOut">
              <a:rPr lang="en-IN" smtClean="0"/>
              <a:t>26-10-2017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258733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120937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303972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070C8EF-05DF-43E6-84FD-88CC7CCFEA11}" type="datetimeFigureOut">
              <a:rPr lang="en-IN" smtClean="0"/>
              <a:t>26-10-2017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275893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70C8EF-05DF-43E6-84FD-88CC7CCFEA11}" type="datetimeFigureOut">
              <a:rPr lang="en-IN" smtClean="0"/>
              <a:t>26-10-2017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F13987-2916-4FBC-85EB-425D41C2B6E4}" type="slidenum">
              <a:rPr lang="en-IN" smtClean="0"/>
              <a:t>‹#›</a:t>
            </a:fld>
            <a:endParaRPr lang="en-IN"/>
          </a:p>
        </p:txBody>
      </p:sp>
    </p:spTree>
    <p:extLst>
      <p:ext uri="{BB962C8B-B14F-4D97-AF65-F5344CB8AC3E}">
        <p14:creationId xmlns:p14="http://schemas.microsoft.com/office/powerpoint/2010/main" val="347530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70C8EF-05DF-43E6-84FD-88CC7CCFEA11}" type="datetimeFigureOut">
              <a:rPr lang="en-IN" smtClean="0"/>
              <a:t>26-10-2017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F13987-2916-4FBC-85EB-425D41C2B6E4}" type="slidenum">
              <a:rPr lang="en-IN" smtClean="0"/>
              <a:t>‹#›</a:t>
            </a:fld>
            <a:endParaRPr lang="en-IN"/>
          </a:p>
        </p:txBody>
      </p:sp>
    </p:spTree>
    <p:extLst>
      <p:ext uri="{BB962C8B-B14F-4D97-AF65-F5344CB8AC3E}">
        <p14:creationId xmlns:p14="http://schemas.microsoft.com/office/powerpoint/2010/main" val="2469690221"/>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856" y="429296"/>
            <a:ext cx="8596668" cy="2906332"/>
          </a:xfrm>
        </p:spPr>
        <p:txBody>
          <a:bodyPr>
            <a:normAutofit/>
          </a:bodyPr>
          <a:lstStyle/>
          <a:p>
            <a:r>
              <a:rPr lang="en-IN" b="1" i="1" dirty="0">
                <a:latin typeface="Calibri" panose="020F0502020204030204" pitchFamily="34" charset="0"/>
              </a:rPr>
              <a:t> </a:t>
            </a:r>
            <a:r>
              <a:rPr lang="en-IN" b="1" i="1" dirty="0" smtClean="0">
                <a:latin typeface="Calibri" panose="020F0502020204030204" pitchFamily="34" charset="0"/>
              </a:rPr>
              <a:t>               H1B </a:t>
            </a:r>
            <a:r>
              <a:rPr lang="en-IN" b="1" i="1" dirty="0">
                <a:latin typeface="Calibri" panose="020F0502020204030204" pitchFamily="34" charset="0"/>
              </a:rPr>
              <a:t>CASE STUDY</a:t>
            </a:r>
            <a:br>
              <a:rPr lang="en-IN" b="1" i="1" dirty="0">
                <a:latin typeface="Calibri" panose="020F0502020204030204" pitchFamily="34" charset="0"/>
              </a:rPr>
            </a:br>
            <a:r>
              <a:rPr lang="en-IN" b="1" i="1" dirty="0">
                <a:latin typeface="Calibri" panose="020F0502020204030204" pitchFamily="34" charset="0"/>
              </a:rPr>
              <a:t>                         USING</a:t>
            </a:r>
            <a:br>
              <a:rPr lang="en-IN" b="1" i="1" dirty="0">
                <a:latin typeface="Calibri" panose="020F0502020204030204" pitchFamily="34" charset="0"/>
              </a:rPr>
            </a:br>
            <a:r>
              <a:rPr lang="en-IN" b="1" i="1" dirty="0">
                <a:latin typeface="Calibri" panose="020F0502020204030204" pitchFamily="34" charset="0"/>
              </a:rPr>
              <a:t>            HADOOP ECOSYSTEM</a:t>
            </a:r>
            <a:endParaRPr lang="en-IN" b="1" i="1" dirty="0"/>
          </a:p>
        </p:txBody>
      </p:sp>
      <p:sp>
        <p:nvSpPr>
          <p:cNvPr id="3" name="Text Placeholder 2"/>
          <p:cNvSpPr>
            <a:spLocks noGrp="1"/>
          </p:cNvSpPr>
          <p:nvPr>
            <p:ph type="body" sz="half" idx="2"/>
          </p:nvPr>
        </p:nvSpPr>
        <p:spPr>
          <a:xfrm>
            <a:off x="5743977" y="3335628"/>
            <a:ext cx="5241701" cy="2529268"/>
          </a:xfrm>
        </p:spPr>
        <p:txBody>
          <a:bodyPr>
            <a:normAutofit/>
          </a:bodyPr>
          <a:lstStyle/>
          <a:p>
            <a:r>
              <a:rPr lang="en-US" sz="2400" dirty="0" smtClean="0">
                <a:latin typeface="Corbel" panose="020B0503020204020204" pitchFamily="34" charset="0"/>
              </a:rPr>
              <a:t>      presented </a:t>
            </a:r>
            <a:r>
              <a:rPr lang="en-US" sz="2400" dirty="0">
                <a:latin typeface="Corbel" panose="020B0503020204020204" pitchFamily="34" charset="0"/>
              </a:rPr>
              <a:t>by:</a:t>
            </a:r>
          </a:p>
          <a:p>
            <a:r>
              <a:rPr lang="en-US" sz="2400" dirty="0">
                <a:latin typeface="Corbel" panose="020B0503020204020204" pitchFamily="34" charset="0"/>
              </a:rPr>
              <a:t>	</a:t>
            </a:r>
            <a:r>
              <a:rPr lang="en-US" sz="2400" dirty="0" smtClean="0">
                <a:latin typeface="Corbel" panose="020B0503020204020204" pitchFamily="34" charset="0"/>
              </a:rPr>
              <a:t>Name</a:t>
            </a:r>
            <a:r>
              <a:rPr lang="en-US" sz="2400" dirty="0">
                <a:latin typeface="Corbel" panose="020B0503020204020204" pitchFamily="34" charset="0"/>
              </a:rPr>
              <a:t>: </a:t>
            </a:r>
            <a:r>
              <a:rPr lang="en-US" sz="2400" dirty="0" smtClean="0">
                <a:latin typeface="Corbel" panose="020B0503020204020204" pitchFamily="34" charset="0"/>
              </a:rPr>
              <a:t>Ajit Maharudra Salgare</a:t>
            </a:r>
            <a:endParaRPr lang="en-US" sz="2400" dirty="0">
              <a:latin typeface="Corbel" panose="020B0503020204020204" pitchFamily="34" charset="0"/>
            </a:endParaRPr>
          </a:p>
          <a:p>
            <a:r>
              <a:rPr lang="en-US" sz="2400" dirty="0">
                <a:latin typeface="Corbel" panose="020B0503020204020204" pitchFamily="34" charset="0"/>
              </a:rPr>
              <a:t> </a:t>
            </a:r>
            <a:r>
              <a:rPr lang="en-US" sz="2400" dirty="0" smtClean="0">
                <a:latin typeface="Corbel" panose="020B0503020204020204" pitchFamily="34" charset="0"/>
              </a:rPr>
              <a:t>    Student </a:t>
            </a:r>
            <a:r>
              <a:rPr lang="en-US" sz="2400" dirty="0">
                <a:latin typeface="Corbel" panose="020B0503020204020204" pitchFamily="34" charset="0"/>
              </a:rPr>
              <a:t>ID: </a:t>
            </a:r>
            <a:r>
              <a:rPr lang="en-US" sz="2400" dirty="0" smtClean="0">
                <a:latin typeface="Corbel" panose="020B0503020204020204" pitchFamily="34" charset="0"/>
              </a:rPr>
              <a:t>S171107500151</a:t>
            </a:r>
            <a:endParaRPr lang="en-US" sz="2400" dirty="0">
              <a:latin typeface="Corbel" panose="020B0503020204020204" pitchFamily="34" charset="0"/>
            </a:endParaRPr>
          </a:p>
          <a:p>
            <a:r>
              <a:rPr lang="en-US" sz="2400" dirty="0">
                <a:latin typeface="Corbel" panose="020B0503020204020204" pitchFamily="34" charset="0"/>
              </a:rPr>
              <a:t>	</a:t>
            </a:r>
            <a:r>
              <a:rPr lang="en-US" sz="2400" dirty="0" smtClean="0">
                <a:latin typeface="Corbel" panose="020B0503020204020204" pitchFamily="34" charset="0"/>
              </a:rPr>
              <a:t>Center</a:t>
            </a:r>
            <a:r>
              <a:rPr lang="en-US" sz="2400" dirty="0">
                <a:latin typeface="Corbel" panose="020B0503020204020204" pitchFamily="34" charset="0"/>
              </a:rPr>
              <a:t>: Pune Deccan</a:t>
            </a:r>
          </a:p>
          <a:p>
            <a:endParaRPr lang="en-IN" dirty="0">
              <a:latin typeface="Corbel" panose="020B0503020204020204" pitchFamily="34" charset="0"/>
            </a:endParaRPr>
          </a:p>
        </p:txBody>
      </p:sp>
    </p:spTree>
    <p:extLst>
      <p:ext uri="{BB962C8B-B14F-4D97-AF65-F5344CB8AC3E}">
        <p14:creationId xmlns:p14="http://schemas.microsoft.com/office/powerpoint/2010/main" val="4891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914400">
              <a:spcBef>
                <a:spcPts val="0"/>
              </a:spcBef>
            </a:pPr>
            <a:r>
              <a:rPr lang="en-US" sz="3600" dirty="0" smtClean="0">
                <a:solidFill>
                  <a:prstClr val="white"/>
                </a:solidFill>
                <a:latin typeface="Corbel"/>
              </a:rPr>
              <a:t>                             Analyzing   </a:t>
            </a:r>
            <a:r>
              <a:rPr lang="en-US" sz="3600" dirty="0">
                <a:solidFill>
                  <a:prstClr val="white"/>
                </a:solidFill>
                <a:latin typeface="Corbel"/>
              </a:rPr>
              <a:t>Factors</a:t>
            </a:r>
            <a:br>
              <a:rPr lang="en-US" sz="3600" dirty="0">
                <a:solidFill>
                  <a:prstClr val="white"/>
                </a:solidFill>
                <a:latin typeface="Corbel"/>
              </a:rPr>
            </a:br>
            <a:endParaRPr lang="en-IN" dirty="0"/>
          </a:p>
        </p:txBody>
      </p:sp>
      <p:sp>
        <p:nvSpPr>
          <p:cNvPr id="3" name="Content Placeholder 2"/>
          <p:cNvSpPr>
            <a:spLocks noGrp="1"/>
          </p:cNvSpPr>
          <p:nvPr>
            <p:ph idx="1"/>
          </p:nvPr>
        </p:nvSpPr>
        <p:spPr>
          <a:xfrm>
            <a:off x="768462" y="1254428"/>
            <a:ext cx="10693736" cy="5378192"/>
          </a:xfrm>
        </p:spPr>
        <p:txBody>
          <a:bodyPr>
            <a:normAutofit/>
          </a:bodyPr>
          <a:lstStyle/>
          <a:p>
            <a:pPr marL="0" indent="0" fontAlgn="base">
              <a:lnSpc>
                <a:spcPct val="115000"/>
              </a:lnSpc>
              <a:buNone/>
            </a:pPr>
            <a:r>
              <a:rPr lang="en-IN" dirty="0" smtClean="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we </a:t>
            </a:r>
            <a:r>
              <a:rPr lang="en-IN"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will be performing analysis on the H1B visa applicants between the years 2011-2016. After </a:t>
            </a:r>
            <a:r>
              <a:rPr lang="en-IN" dirty="0" err="1">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analyzing</a:t>
            </a:r>
            <a:r>
              <a:rPr lang="en-IN"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 the data, we can derive the following facts.</a:t>
            </a:r>
            <a:endParaRPr lang="en-IN" sz="16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smtClean="0">
                <a:latin typeface="Times New Roman" panose="02020603050405020304" pitchFamily="18" charset="0"/>
                <a:ea typeface="Calibri" panose="020F0502020204030204" pitchFamily="34" charset="0"/>
                <a:cs typeface="Times New Roman" panose="02020603050405020304" pitchFamily="18" charset="0"/>
              </a:rPr>
              <a:t>1 </a:t>
            </a:r>
            <a:r>
              <a:rPr lang="en-IN" dirty="0">
                <a:latin typeface="Times New Roman" panose="02020603050405020304" pitchFamily="18" charset="0"/>
                <a:ea typeface="Calibri" panose="020F0502020204030204" pitchFamily="34" charset="0"/>
                <a:cs typeface="Times New Roman" panose="02020603050405020304" pitchFamily="18" charset="0"/>
              </a:rPr>
              <a:t>a) Is the number of petitions with Data Engineer job title increasing over time?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 Find top 5 job titles who are having highest </a:t>
            </a:r>
            <a:r>
              <a:rPr lang="en-IN" dirty="0" err="1">
                <a:latin typeface="Times New Roman" panose="02020603050405020304" pitchFamily="18" charset="0"/>
                <a:ea typeface="Calibri" panose="020F0502020204030204" pitchFamily="34" charset="0"/>
                <a:cs typeface="Times New Roman" panose="02020603050405020304" pitchFamily="18" charset="0"/>
              </a:rPr>
              <a:t>avg</a:t>
            </a:r>
            <a:r>
              <a:rPr lang="en-IN" dirty="0">
                <a:latin typeface="Times New Roman" panose="02020603050405020304" pitchFamily="18" charset="0"/>
                <a:ea typeface="Calibri" panose="020F0502020204030204" pitchFamily="34" charset="0"/>
                <a:cs typeface="Times New Roman" panose="02020603050405020304" pitchFamily="18" charset="0"/>
              </a:rPr>
              <a:t> growth in applications.[ALL</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2 a) Which part of the US has the most Data Engineer jobs for each year?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 find top 5 locations in the US who have got certified visa for each year.[certified</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3)Which industry(SOC_NAME) has the most number of Data Scientist positions?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dirty="0"/>
              <a:t>4)Which top 5 employers file the most petitions each year? - Case Status - </a:t>
            </a:r>
            <a:r>
              <a:rPr lang="en-IN" dirty="0" smtClean="0"/>
              <a:t>ALL</a:t>
            </a:r>
            <a:endParaRPr lang="en-IN" dirty="0"/>
          </a:p>
          <a:p>
            <a:r>
              <a:rPr lang="en-IN" dirty="0"/>
              <a:t>5) Find the most popular top 10 job positions for H1B visa applications for each year</a:t>
            </a:r>
            <a:r>
              <a:rPr lang="en-IN" dirty="0" smtClean="0"/>
              <a:t>?</a:t>
            </a:r>
          </a:p>
          <a:p>
            <a:pPr marL="0" indent="0">
              <a:buNone/>
            </a:pPr>
            <a:r>
              <a:rPr lang="en-IN" dirty="0" smtClean="0"/>
              <a:t>         a</a:t>
            </a:r>
            <a:r>
              <a:rPr lang="en-IN" dirty="0"/>
              <a:t>) for all the </a:t>
            </a:r>
            <a:r>
              <a:rPr lang="en-IN" dirty="0" smtClean="0"/>
              <a:t>applications</a:t>
            </a:r>
          </a:p>
          <a:p>
            <a:pPr marL="0" indent="0">
              <a:buNone/>
            </a:pPr>
            <a:r>
              <a:rPr lang="en-IN" dirty="0" smtClean="0"/>
              <a:t>         b) for only certified applications.</a:t>
            </a:r>
          </a:p>
          <a:p>
            <a:endParaRPr lang="en-IN" dirty="0"/>
          </a:p>
          <a:p>
            <a:endParaRPr lang="en-IN" dirty="0"/>
          </a:p>
        </p:txBody>
      </p:sp>
    </p:spTree>
    <p:extLst>
      <p:ext uri="{BB962C8B-B14F-4D97-AF65-F5344CB8AC3E}">
        <p14:creationId xmlns:p14="http://schemas.microsoft.com/office/powerpoint/2010/main" val="89983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914400">
              <a:spcBef>
                <a:spcPts val="0"/>
              </a:spcBef>
            </a:pPr>
            <a:r>
              <a:rPr lang="en-US" sz="3600" dirty="0" smtClean="0">
                <a:solidFill>
                  <a:prstClr val="white"/>
                </a:solidFill>
                <a:latin typeface="Corbel"/>
              </a:rPr>
              <a:t>                                 Analyzing   </a:t>
            </a:r>
            <a:r>
              <a:rPr lang="en-US" sz="3600" dirty="0">
                <a:solidFill>
                  <a:prstClr val="white"/>
                </a:solidFill>
                <a:latin typeface="Corbel"/>
              </a:rPr>
              <a:t>Factors</a:t>
            </a:r>
            <a:br>
              <a:rPr lang="en-US" sz="3600" dirty="0">
                <a:solidFill>
                  <a:prstClr val="white"/>
                </a:solidFill>
                <a:latin typeface="Corbel"/>
              </a:rPr>
            </a:br>
            <a:endParaRPr lang="en-IN" dirty="0"/>
          </a:p>
        </p:txBody>
      </p:sp>
      <p:sp>
        <p:nvSpPr>
          <p:cNvPr id="3" name="Content Placeholder 2"/>
          <p:cNvSpPr>
            <a:spLocks noGrp="1"/>
          </p:cNvSpPr>
          <p:nvPr>
            <p:ph idx="1"/>
          </p:nvPr>
        </p:nvSpPr>
        <p:spPr>
          <a:xfrm>
            <a:off x="794219" y="1396095"/>
            <a:ext cx="9908124" cy="5081978"/>
          </a:xfrm>
        </p:spPr>
        <p:txBody>
          <a:bodyPr>
            <a:noAutofit/>
          </a:bodyPr>
          <a:lstStyle/>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6) Find the percentage and the count of each case status on total applications for </a:t>
            </a:r>
            <a:r>
              <a:rPr lang="en-IN" dirty="0" smtClean="0">
                <a:latin typeface="Times New Roman" panose="02020603050405020304" pitchFamily="18" charset="0"/>
                <a:ea typeface="Calibri" panose="020F0502020204030204" pitchFamily="34" charset="0"/>
                <a:cs typeface="Times New Roman" panose="02020603050405020304" pitchFamily="18" charset="0"/>
              </a:rPr>
              <a:t>  each </a:t>
            </a:r>
            <a:r>
              <a:rPr lang="en-IN" dirty="0">
                <a:latin typeface="Times New Roman" panose="02020603050405020304" pitchFamily="18" charset="0"/>
                <a:ea typeface="Calibri" panose="020F0502020204030204" pitchFamily="34" charset="0"/>
                <a:cs typeface="Times New Roman" panose="02020603050405020304" pitchFamily="18" charset="0"/>
              </a:rPr>
              <a:t>year. </a:t>
            </a:r>
            <a:r>
              <a:rPr lang="en-IN" dirty="0" smtClean="0">
                <a:latin typeface="Times New Roman" panose="02020603050405020304" pitchFamily="18" charset="0"/>
                <a:ea typeface="Calibri" panose="020F0502020204030204" pitchFamily="34" charset="0"/>
                <a:cs typeface="Times New Roman" panose="02020603050405020304" pitchFamily="18" charset="0"/>
              </a:rPr>
              <a:t>         Create </a:t>
            </a:r>
            <a:r>
              <a:rPr lang="en-IN" dirty="0">
                <a:latin typeface="Times New Roman" panose="02020603050405020304" pitchFamily="18" charset="0"/>
                <a:ea typeface="Calibri" panose="020F0502020204030204" pitchFamily="34" charset="0"/>
                <a:cs typeface="Times New Roman" panose="02020603050405020304" pitchFamily="18" charset="0"/>
              </a:rPr>
              <a:t>a line graph depicting the pattern of All the cases over the period of time</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7) Create a bar graph to depict the number of applications for each year [All</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8) Find the average Prevailing Wage for each </a:t>
            </a:r>
            <a:r>
              <a:rPr lang="en-IN" dirty="0">
                <a:latin typeface="Times New Roman" panose="02020603050405020304" pitchFamily="18" charset="0"/>
                <a:ea typeface="Times New Roman" panose="02020603050405020304" pitchFamily="18" charset="0"/>
                <a:cs typeface="Times New Roman" panose="02020603050405020304" pitchFamily="18" charset="0"/>
              </a:rPr>
              <a:t>Job for each Year (take part time and full time separate). Arrange the output in descending order - [Certified and Certified Withdrawn</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9) Which are the employers along with the number of petitions who have the success rate more than 70%  in petitions. (total petitions filed 1000 OR more than 1000) </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28600" algn="just"/>
            <a:r>
              <a:rPr lang="en-IN" dirty="0">
                <a:latin typeface="Times New Roman" panose="02020603050405020304" pitchFamily="18" charset="0"/>
                <a:ea typeface="Calibri" panose="020F0502020204030204" pitchFamily="34" charset="0"/>
                <a:cs typeface="Times New Roman" panose="02020603050405020304" pitchFamily="18" charset="0"/>
              </a:rPr>
              <a:t>10) Which are the  job positions along with the number of petitions which have the </a:t>
            </a:r>
            <a:r>
              <a:rPr lang="en-IN" dirty="0" smtClean="0">
                <a:latin typeface="Times New Roman" panose="02020603050405020304" pitchFamily="18" charset="0"/>
                <a:ea typeface="Calibri" panose="020F0502020204030204" pitchFamily="34" charset="0"/>
                <a:cs typeface="Times New Roman" panose="02020603050405020304" pitchFamily="18" charset="0"/>
              </a:rPr>
              <a:t>        success </a:t>
            </a:r>
            <a:r>
              <a:rPr lang="en-IN" dirty="0">
                <a:latin typeface="Times New Roman" panose="02020603050405020304" pitchFamily="18" charset="0"/>
                <a:ea typeface="Calibri" panose="020F0502020204030204" pitchFamily="34" charset="0"/>
                <a:cs typeface="Times New Roman" panose="02020603050405020304" pitchFamily="18" charset="0"/>
              </a:rPr>
              <a:t>rate more than 70%  in petitions (total petitions filed 1000 OR more than 1000</a:t>
            </a:r>
            <a:r>
              <a:rPr lang="en-IN"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rPr>
              <a:t>11) Export result for question no 10 to </a:t>
            </a:r>
            <a:r>
              <a:rPr lang="en-IN" dirty="0" err="1">
                <a:latin typeface="Times New Roman" panose="02020603050405020304" pitchFamily="18" charset="0"/>
                <a:ea typeface="Calibri" panose="020F0502020204030204" pitchFamily="34" charset="0"/>
              </a:rPr>
              <a:t>MySql</a:t>
            </a:r>
            <a:r>
              <a:rPr lang="en-IN" dirty="0">
                <a:latin typeface="Times New Roman" panose="02020603050405020304" pitchFamily="18" charset="0"/>
                <a:ea typeface="Calibri" panose="020F0502020204030204" pitchFamily="34" charset="0"/>
              </a:rPr>
              <a:t> database</a:t>
            </a:r>
            <a:endParaRPr lang="en-IN" dirty="0"/>
          </a:p>
        </p:txBody>
      </p:sp>
    </p:spTree>
    <p:extLst>
      <p:ext uri="{BB962C8B-B14F-4D97-AF65-F5344CB8AC3E}">
        <p14:creationId xmlns:p14="http://schemas.microsoft.com/office/powerpoint/2010/main" val="42024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Autofit/>
          </a:bodyPr>
          <a:lstStyle/>
          <a:p>
            <a:pPr>
              <a:lnSpc>
                <a:spcPct val="107000"/>
              </a:lnSpc>
              <a:spcAft>
                <a:spcPts val="0"/>
              </a:spcAft>
            </a:pPr>
            <a:r>
              <a:rPr lang="en-IN" sz="2400" b="1" dirty="0" smtClean="0">
                <a:effectLst/>
                <a:latin typeface="Corbel" panose="020B0503020204020204" pitchFamily="34" charset="0"/>
                <a:ea typeface="Times New Roman" panose="02020603050405020304" pitchFamily="18" charset="0"/>
                <a:cs typeface="Times New Roman" panose="02020603050405020304" pitchFamily="18" charset="0"/>
              </a:rPr>
              <a:t>1 a) Is the number of petitions with Data Engineer job title</a:t>
            </a:r>
            <a:br>
              <a:rPr lang="en-IN" sz="2400" b="1" dirty="0" smtClean="0">
                <a:effectLst/>
                <a:latin typeface="Corbel" panose="020B0503020204020204" pitchFamily="34" charset="0"/>
                <a:ea typeface="Times New Roman" panose="02020603050405020304" pitchFamily="18" charset="0"/>
                <a:cs typeface="Times New Roman" panose="02020603050405020304" pitchFamily="18" charset="0"/>
              </a:rPr>
            </a:br>
            <a:r>
              <a:rPr lang="en-IN" sz="2400" b="1" dirty="0" smtClean="0">
                <a:effectLst/>
                <a:latin typeface="Corbel" panose="020B0503020204020204" pitchFamily="34" charset="0"/>
                <a:ea typeface="Times New Roman" panose="02020603050405020304" pitchFamily="18" charset="0"/>
                <a:cs typeface="Times New Roman" panose="02020603050405020304" pitchFamily="18" charset="0"/>
              </a:rPr>
              <a:t> increasing over time?</a:t>
            </a:r>
            <a:br>
              <a:rPr lang="en-IN" sz="2400" b="1" dirty="0" smtClean="0">
                <a:effectLst/>
                <a:latin typeface="Corbel" panose="020B0503020204020204" pitchFamily="34" charset="0"/>
                <a:ea typeface="Times New Roman" panose="02020603050405020304" pitchFamily="18" charset="0"/>
                <a:cs typeface="Times New Roman" panose="02020603050405020304" pitchFamily="18" charset="0"/>
              </a:rPr>
            </a:br>
            <a:endParaRPr lang="en-IN" sz="2400" b="1" dirty="0">
              <a:latin typeface="Corbel" panose="020B0503020204020204" pitchFamily="34" charset="0"/>
            </a:endParaRPr>
          </a:p>
        </p:txBody>
      </p:sp>
      <p:sp>
        <p:nvSpPr>
          <p:cNvPr id="3" name="Content Placeholder 2"/>
          <p:cNvSpPr>
            <a:spLocks noGrp="1"/>
          </p:cNvSpPr>
          <p:nvPr>
            <p:ph idx="1"/>
          </p:nvPr>
        </p:nvSpPr>
        <p:spPr>
          <a:xfrm>
            <a:off x="567743" y="1078651"/>
            <a:ext cx="10515600" cy="3287288"/>
          </a:xfrm>
        </p:spPr>
        <p:txBody>
          <a:bodyPr>
            <a:normAutofit/>
          </a:bodyPr>
          <a:lstStyle/>
          <a:p>
            <a:pPr marL="1371600" lvl="3" indent="0">
              <a:buNone/>
            </a:pPr>
            <a:endParaRPr lang="en-IN" sz="1600" dirty="0">
              <a:latin typeface="Corbel" panose="020B0503020204020204" pitchFamily="34" charset="0"/>
            </a:endParaRPr>
          </a:p>
          <a:p>
            <a:pPr marL="0" indent="0">
              <a:buNone/>
            </a:pPr>
            <a:r>
              <a:rPr lang="fr-FR" sz="1600" dirty="0" smtClean="0">
                <a:latin typeface="Corbel" panose="020B0503020204020204" pitchFamily="34" charset="0"/>
              </a:rPr>
              <a:t>Ans:</a:t>
            </a:r>
          </a:p>
          <a:p>
            <a:pPr marL="0" indent="0">
              <a:buNone/>
            </a:pPr>
            <a:r>
              <a:rPr lang="fr-FR" sz="1600" dirty="0" smtClean="0">
                <a:latin typeface="Corbel" panose="020B0503020204020204" pitchFamily="34" charset="0"/>
              </a:rPr>
              <a:t>(77.0%)</a:t>
            </a:r>
          </a:p>
          <a:p>
            <a:pPr marL="0" indent="0">
              <a:buNone/>
            </a:pPr>
            <a:r>
              <a:rPr lang="fr-FR" sz="1600" dirty="0" smtClean="0">
                <a:latin typeface="Corbel" panose="020B0503020204020204" pitchFamily="34" charset="0"/>
              </a:rPr>
              <a:t>(28.0%)</a:t>
            </a:r>
          </a:p>
          <a:p>
            <a:pPr marL="0" indent="0">
              <a:buNone/>
            </a:pPr>
            <a:r>
              <a:rPr lang="fr-FR" sz="1600" dirty="0" smtClean="0">
                <a:latin typeface="Corbel" panose="020B0503020204020204" pitchFamily="34" charset="0"/>
              </a:rPr>
              <a:t>(117.0%)</a:t>
            </a:r>
          </a:p>
          <a:p>
            <a:pPr marL="0" indent="0">
              <a:buNone/>
            </a:pPr>
            <a:r>
              <a:rPr lang="fr-FR" sz="1600" dirty="0" smtClean="0">
                <a:latin typeface="Corbel" panose="020B0503020204020204" pitchFamily="34" charset="0"/>
              </a:rPr>
              <a:t>(79.0%)</a:t>
            </a:r>
          </a:p>
          <a:p>
            <a:pPr marL="0" indent="0">
              <a:buNone/>
            </a:pPr>
            <a:r>
              <a:rPr lang="fr-FR" sz="1600" dirty="0" smtClean="0">
                <a:latin typeface="Corbel" panose="020B0503020204020204" pitchFamily="34" charset="0"/>
              </a:rPr>
              <a:t>(56.0%)</a:t>
            </a:r>
          </a:p>
          <a:p>
            <a:pPr marL="0" indent="0">
              <a:buNone/>
            </a:pPr>
            <a:endParaRPr lang="fr-FR" sz="1600" dirty="0" smtClean="0">
              <a:latin typeface="Corbel" panose="020B0503020204020204" pitchFamily="34" charset="0"/>
            </a:endParaRPr>
          </a:p>
          <a:p>
            <a:pPr marL="0" indent="0">
              <a:buNone/>
            </a:pPr>
            <a:endParaRPr lang="en-IN" sz="1600" dirty="0">
              <a:latin typeface="Corbel" panose="020B0503020204020204" pitchFamily="34" charset="0"/>
            </a:endParaRPr>
          </a:p>
        </p:txBody>
      </p:sp>
    </p:spTree>
    <p:extLst>
      <p:ext uri="{BB962C8B-B14F-4D97-AF65-F5344CB8AC3E}">
        <p14:creationId xmlns:p14="http://schemas.microsoft.com/office/powerpoint/2010/main" val="2896830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spcAft>
                <a:spcPts val="0"/>
              </a:spcAft>
            </a:pPr>
            <a: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t> 1 b) Find top 5 job titles who are having highest </a:t>
            </a:r>
            <a:r>
              <a:rPr lang="en-IN" sz="1800" b="1" dirty="0" err="1" smtClean="0">
                <a:effectLst/>
                <a:latin typeface="Corbel" panose="020B0503020204020204" pitchFamily="34" charset="0"/>
                <a:ea typeface="Calibri" panose="020F0502020204030204" pitchFamily="34" charset="0"/>
                <a:cs typeface="Times New Roman" panose="02020603050405020304" pitchFamily="18" charset="0"/>
              </a:rPr>
              <a:t>avg</a:t>
            </a:r>
            <a: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t> growth in applications.[ALL]</a:t>
            </a:r>
            <a:b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br>
            <a: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t> </a:t>
            </a:r>
            <a:endParaRPr lang="en-IN" sz="1800" b="1" dirty="0">
              <a:latin typeface="Corbel" panose="020B0503020204020204" pitchFamily="34"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1800" dirty="0">
                <a:latin typeface="Corbel" panose="020B0503020204020204" pitchFamily="34" charset="0"/>
              </a:rPr>
              <a:t>(SENIOR SYSTEMS ANALYST JC60,4229.8)</a:t>
            </a:r>
          </a:p>
          <a:p>
            <a:pPr>
              <a:buFont typeface="Arial" panose="020B0604020202020204" pitchFamily="34" charset="0"/>
              <a:buChar char="•"/>
            </a:pPr>
            <a:r>
              <a:rPr lang="en-IN" sz="1800" dirty="0">
                <a:latin typeface="Corbel" panose="020B0503020204020204" pitchFamily="34" charset="0"/>
              </a:rPr>
              <a:t>(SOFTWARE DEVELOPER 2,3382.8)</a:t>
            </a:r>
          </a:p>
          <a:p>
            <a:pPr>
              <a:buFont typeface="Arial" panose="020B0604020202020204" pitchFamily="34" charset="0"/>
              <a:buChar char="•"/>
            </a:pPr>
            <a:r>
              <a:rPr lang="en-IN" sz="1800" dirty="0">
                <a:latin typeface="Corbel" panose="020B0503020204020204" pitchFamily="34" charset="0"/>
              </a:rPr>
              <a:t>(MODULE LEAD,3195.2)</a:t>
            </a:r>
          </a:p>
          <a:p>
            <a:pPr>
              <a:buFont typeface="Arial" panose="020B0604020202020204" pitchFamily="34" charset="0"/>
              <a:buChar char="•"/>
            </a:pPr>
            <a:r>
              <a:rPr lang="en-IN" sz="1800" dirty="0">
                <a:latin typeface="Corbel" panose="020B0503020204020204" pitchFamily="34" charset="0"/>
              </a:rPr>
              <a:t>(SYSTEMS ANALYST JC65,2969.8)</a:t>
            </a:r>
          </a:p>
          <a:p>
            <a:pPr>
              <a:buFont typeface="Arial" panose="020B0604020202020204" pitchFamily="34" charset="0"/>
              <a:buChar char="•"/>
            </a:pPr>
            <a:r>
              <a:rPr lang="en-IN" sz="1800" dirty="0">
                <a:latin typeface="Corbel" panose="020B0503020204020204" pitchFamily="34" charset="0"/>
              </a:rPr>
              <a:t>(LEAD,2507.0)</a:t>
            </a:r>
          </a:p>
          <a:p>
            <a:endParaRPr lang="en-IN" sz="1800" dirty="0">
              <a:latin typeface="Corbel" panose="020B0503020204020204" pitchFamily="34" charset="0"/>
            </a:endParaRPr>
          </a:p>
          <a:p>
            <a:pPr marL="514350" indent="-514350">
              <a:buFont typeface="+mj-lt"/>
              <a:buAutoNum type="arabicPeriod"/>
            </a:pPr>
            <a:endParaRPr lang="en-IN" sz="1800" dirty="0">
              <a:latin typeface="Corbel" panose="020B0503020204020204" pitchFamily="34" charset="0"/>
            </a:endParaRPr>
          </a:p>
        </p:txBody>
      </p:sp>
    </p:spTree>
    <p:extLst>
      <p:ext uri="{BB962C8B-B14F-4D97-AF65-F5344CB8AC3E}">
        <p14:creationId xmlns:p14="http://schemas.microsoft.com/office/powerpoint/2010/main" val="1643181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lnSpc>
                <a:spcPct val="107000"/>
              </a:lnSpc>
              <a:spcAft>
                <a:spcPts val="0"/>
              </a:spcAft>
            </a:pPr>
            <a:r>
              <a:rPr lang="en-IN" sz="1800" b="1" dirty="0" smtClean="0">
                <a:effectLst/>
                <a:latin typeface="Corbel" panose="020B0503020204020204" pitchFamily="34" charset="0"/>
                <a:ea typeface="Times New Roman" panose="02020603050405020304" pitchFamily="18" charset="0"/>
                <a:cs typeface="Times New Roman" panose="02020603050405020304" pitchFamily="18" charset="0"/>
              </a:rPr>
              <a:t>2 a) Which part of the US has the most Data Engineer jobs for each year?</a:t>
            </a:r>
            <a:r>
              <a:rPr lang="en-IN" sz="1400" b="1" dirty="0" smtClean="0">
                <a:effectLst/>
                <a:latin typeface="Corbel" panose="020B0503020204020204" pitchFamily="34" charset="0"/>
                <a:ea typeface="Times New Roman" panose="02020603050405020304" pitchFamily="18" charset="0"/>
                <a:cs typeface="Times New Roman" panose="02020603050405020304" pitchFamily="18" charset="0"/>
              </a:rPr>
              <a:t/>
            </a:r>
            <a:br>
              <a:rPr lang="en-IN" sz="1400" b="1" dirty="0" smtClean="0">
                <a:effectLst/>
                <a:latin typeface="Corbel" panose="020B0503020204020204" pitchFamily="34" charset="0"/>
                <a:ea typeface="Times New Roman" panose="02020603050405020304" pitchFamily="18" charset="0"/>
                <a:cs typeface="Times New Roman" panose="02020603050405020304" pitchFamily="18" charset="0"/>
              </a:rPr>
            </a:br>
            <a:r>
              <a:rPr lang="en-IN" sz="1800" b="1" dirty="0" smtClean="0">
                <a:effectLst/>
                <a:latin typeface="Corbel" panose="020B0503020204020204" pitchFamily="34" charset="0"/>
                <a:ea typeface="Times New Roman" panose="02020603050405020304" pitchFamily="18" charset="0"/>
                <a:cs typeface="Times New Roman" panose="02020603050405020304" pitchFamily="18" charset="0"/>
              </a:rPr>
              <a:t> </a:t>
            </a:r>
            <a:r>
              <a:rPr lang="en-IN" sz="1400" b="1" dirty="0" smtClean="0">
                <a:effectLst/>
                <a:latin typeface="Corbel" panose="020B0503020204020204" pitchFamily="34" charset="0"/>
                <a:ea typeface="Times New Roman" panose="02020603050405020304" pitchFamily="18" charset="0"/>
                <a:cs typeface="Times New Roman" panose="02020603050405020304" pitchFamily="18" charset="0"/>
              </a:rPr>
              <a:t/>
            </a:r>
            <a:br>
              <a:rPr lang="en-IN" sz="1400" b="1" dirty="0" smtClean="0">
                <a:effectLst/>
                <a:latin typeface="Corbel" panose="020B0503020204020204" pitchFamily="34" charset="0"/>
                <a:ea typeface="Times New Roman" panose="02020603050405020304" pitchFamily="18" charset="0"/>
                <a:cs typeface="Times New Roman" panose="02020603050405020304" pitchFamily="18" charset="0"/>
              </a:rPr>
            </a:br>
            <a:endParaRPr lang="en-IN" sz="1800" b="1" dirty="0">
              <a:latin typeface="Corbel" panose="020B0503020204020204" pitchFamily="34" charset="0"/>
            </a:endParaRPr>
          </a:p>
        </p:txBody>
      </p:sp>
      <p:sp>
        <p:nvSpPr>
          <p:cNvPr id="3" name="Content Placeholder 2"/>
          <p:cNvSpPr>
            <a:spLocks noGrp="1"/>
          </p:cNvSpPr>
          <p:nvPr>
            <p:ph idx="1"/>
          </p:nvPr>
        </p:nvSpPr>
        <p:spPr>
          <a:xfrm>
            <a:off x="838200" y="1027906"/>
            <a:ext cx="10515600" cy="4351338"/>
          </a:xfrm>
        </p:spPr>
        <p:txBody>
          <a:bodyPr>
            <a:normAutofit/>
          </a:bodyPr>
          <a:lstStyle/>
          <a:p>
            <a:pPr marL="0" indent="0">
              <a:buNone/>
            </a:pPr>
            <a:endParaRPr lang="en-IN" sz="1800" dirty="0">
              <a:latin typeface="Corbel" panose="020B0503020204020204" pitchFamily="34" charset="0"/>
            </a:endParaRPr>
          </a:p>
          <a:p>
            <a:pPr marL="0" indent="0">
              <a:buNone/>
            </a:pPr>
            <a:r>
              <a:rPr lang="en-IN" sz="1800" dirty="0">
                <a:latin typeface="Corbel" panose="020B0503020204020204" pitchFamily="34" charset="0"/>
              </a:rPr>
              <a:t> </a:t>
            </a:r>
            <a:r>
              <a:rPr lang="en-IN" sz="1800" dirty="0" err="1" smtClean="0">
                <a:latin typeface="Corbel" panose="020B0503020204020204" pitchFamily="34" charset="0"/>
              </a:rPr>
              <a:t>Ans</a:t>
            </a:r>
            <a:r>
              <a:rPr lang="en-IN" sz="1800" dirty="0" smtClean="0">
                <a:latin typeface="Corbel" panose="020B0503020204020204" pitchFamily="34" charset="0"/>
              </a:rPr>
              <a:t>:</a:t>
            </a:r>
            <a:endParaRPr lang="en-IN" sz="1800" dirty="0">
              <a:latin typeface="Corbel" panose="020B0503020204020204" pitchFamily="34" charset="0"/>
            </a:endParaRPr>
          </a:p>
          <a:p>
            <a:r>
              <a:rPr lang="en-IN" sz="1800" dirty="0">
                <a:latin typeface="Corbel" panose="020B0503020204020204" pitchFamily="34" charset="0"/>
              </a:rPr>
              <a:t>((DATA ENGINEER,SAN FRANCISCO, CALIFORNIA,2011),3)</a:t>
            </a:r>
          </a:p>
          <a:p>
            <a:r>
              <a:rPr lang="en-IN" sz="1800" dirty="0">
                <a:latin typeface="Corbel" panose="020B0503020204020204" pitchFamily="34" charset="0"/>
              </a:rPr>
              <a:t>((DATA ENGINEER,SAN FRANCISCO, CALIFORNIA,2012),7)</a:t>
            </a:r>
          </a:p>
          <a:p>
            <a:r>
              <a:rPr lang="en-IN" sz="1800" dirty="0">
                <a:latin typeface="Corbel" panose="020B0503020204020204" pitchFamily="34" charset="0"/>
              </a:rPr>
              <a:t>((DATA ENGINEER,MENLO PARK, CALIFORNIA,2013),10)</a:t>
            </a:r>
          </a:p>
          <a:p>
            <a:r>
              <a:rPr lang="en-IN" sz="1800" dirty="0">
                <a:latin typeface="Corbel" panose="020B0503020204020204" pitchFamily="34" charset="0"/>
              </a:rPr>
              <a:t>((DATA ENGINEER,MENLO PARK, CALIFORNIA,2014),13)</a:t>
            </a:r>
          </a:p>
          <a:p>
            <a:r>
              <a:rPr lang="en-IN" sz="1800" dirty="0">
                <a:latin typeface="Corbel" panose="020B0503020204020204" pitchFamily="34" charset="0"/>
              </a:rPr>
              <a:t>((DATA ENGINEER,SAN FRANCISCO, CALIFORNIA,2015),33)</a:t>
            </a:r>
          </a:p>
          <a:p>
            <a:r>
              <a:rPr lang="en-IN" sz="1800" dirty="0">
                <a:latin typeface="Corbel" panose="020B0503020204020204" pitchFamily="34" charset="0"/>
              </a:rPr>
              <a:t>((DATA ENGINEER,MENLO PARK, CALIFORNIA,2016),35)</a:t>
            </a:r>
          </a:p>
          <a:p>
            <a:endParaRPr lang="en-IN" sz="1800" dirty="0">
              <a:latin typeface="Corbel" panose="020B0503020204020204" pitchFamily="34" charset="0"/>
            </a:endParaRPr>
          </a:p>
          <a:p>
            <a:endParaRPr lang="en-IN" sz="1800" dirty="0">
              <a:latin typeface="Corbel" panose="020B0503020204020204" pitchFamily="34" charset="0"/>
            </a:endParaRPr>
          </a:p>
        </p:txBody>
      </p:sp>
    </p:spTree>
    <p:extLst>
      <p:ext uri="{BB962C8B-B14F-4D97-AF65-F5344CB8AC3E}">
        <p14:creationId xmlns:p14="http://schemas.microsoft.com/office/powerpoint/2010/main" val="3470219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lnSpc>
                <a:spcPct val="107000"/>
              </a:lnSpc>
              <a:spcAft>
                <a:spcPts val="0"/>
              </a:spcAft>
            </a:pPr>
            <a: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t>2  b) find top 5 locations in the US who have got certified visa for each   </a:t>
            </a:r>
            <a:b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br>
            <a: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t>     year.[certified]</a:t>
            </a:r>
            <a:b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br>
            <a:endParaRPr lang="en-IN" sz="2000" b="1" dirty="0">
              <a:latin typeface="Corbel" panose="020B0503020204020204" pitchFamily="34" charset="0"/>
            </a:endParaRPr>
          </a:p>
        </p:txBody>
      </p:sp>
      <p:sp>
        <p:nvSpPr>
          <p:cNvPr id="3" name="Content Placeholder 2"/>
          <p:cNvSpPr>
            <a:spLocks noGrp="1"/>
          </p:cNvSpPr>
          <p:nvPr>
            <p:ph idx="1"/>
          </p:nvPr>
        </p:nvSpPr>
        <p:spPr/>
        <p:txBody>
          <a:bodyPr>
            <a:normAutofit/>
          </a:bodyPr>
          <a:lstStyle/>
          <a:p>
            <a:pPr marL="0" indent="0">
              <a:buNone/>
            </a:pPr>
            <a:r>
              <a:rPr lang="en-IN" sz="1800" dirty="0" smtClean="0">
                <a:latin typeface="Corbel" panose="020B0503020204020204" pitchFamily="34" charset="0"/>
              </a:rPr>
              <a:t>Year 2011</a:t>
            </a:r>
          </a:p>
          <a:p>
            <a:pPr>
              <a:buFont typeface="Arial" panose="020B0604020202020204" pitchFamily="34" charset="0"/>
              <a:buChar char="•"/>
            </a:pPr>
            <a:r>
              <a:rPr lang="en-IN" sz="1800" dirty="0">
                <a:latin typeface="Corbel" panose="020B0503020204020204" pitchFamily="34" charset="0"/>
              </a:rPr>
              <a:t>((NEW YORK, NEW YORK,CERTIFIED,2011),23172)</a:t>
            </a:r>
          </a:p>
          <a:p>
            <a:pPr>
              <a:buFont typeface="Arial" panose="020B0604020202020204" pitchFamily="34" charset="0"/>
              <a:buChar char="•"/>
            </a:pPr>
            <a:r>
              <a:rPr lang="en-IN" sz="1800" dirty="0">
                <a:latin typeface="Corbel" panose="020B0503020204020204" pitchFamily="34" charset="0"/>
              </a:rPr>
              <a:t>((HOUSTON, TEXAS,CERTIFIED,2011),8184)</a:t>
            </a:r>
          </a:p>
          <a:p>
            <a:pPr>
              <a:buFont typeface="Arial" panose="020B0604020202020204" pitchFamily="34" charset="0"/>
              <a:buChar char="•"/>
            </a:pPr>
            <a:r>
              <a:rPr lang="en-IN" sz="1800" dirty="0">
                <a:latin typeface="Corbel" panose="020B0503020204020204" pitchFamily="34" charset="0"/>
              </a:rPr>
              <a:t>((CHICAGO, ILLINOIS,CERTIFIED,2011),5188)</a:t>
            </a:r>
          </a:p>
          <a:p>
            <a:pPr>
              <a:buFont typeface="Arial" panose="020B0604020202020204" pitchFamily="34" charset="0"/>
              <a:buChar char="•"/>
            </a:pPr>
            <a:r>
              <a:rPr lang="en-IN" sz="1800" dirty="0">
                <a:latin typeface="Corbel" panose="020B0503020204020204" pitchFamily="34" charset="0"/>
              </a:rPr>
              <a:t>((SAN JOSE, CALIFORNIA,CERTIFIED,2011),4713)</a:t>
            </a:r>
          </a:p>
          <a:p>
            <a:pPr>
              <a:buFont typeface="Arial" panose="020B0604020202020204" pitchFamily="34" charset="0"/>
              <a:buChar char="•"/>
            </a:pPr>
            <a:r>
              <a:rPr lang="en-IN" sz="1800" dirty="0">
                <a:latin typeface="Corbel" panose="020B0503020204020204" pitchFamily="34" charset="0"/>
              </a:rPr>
              <a:t>((SAN FRANCISCO, CALIFORNIA,CERTIFIED,2011),4711)</a:t>
            </a:r>
          </a:p>
          <a:p>
            <a:pPr>
              <a:buFont typeface="Arial" panose="020B0604020202020204" pitchFamily="34" charset="0"/>
              <a:buChar char="•"/>
            </a:pPr>
            <a:endParaRPr lang="en-IN" sz="1800" dirty="0">
              <a:latin typeface="Corbel" panose="020B0503020204020204" pitchFamily="34" charset="0"/>
            </a:endParaRPr>
          </a:p>
        </p:txBody>
      </p:sp>
    </p:spTree>
    <p:extLst>
      <p:ext uri="{BB962C8B-B14F-4D97-AF65-F5344CB8AC3E}">
        <p14:creationId xmlns:p14="http://schemas.microsoft.com/office/powerpoint/2010/main" val="1670293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lnSpc>
                <a:spcPct val="107000"/>
              </a:lnSpc>
              <a:spcAft>
                <a:spcPts val="0"/>
              </a:spcAft>
            </a:pPr>
            <a:r>
              <a:rPr lang="en-IN"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3)Which industry(SOC_NAME) has the most number of Data Scientist positions? [certified]</a:t>
            </a:r>
            <a:r>
              <a:rPr lang="en-IN" sz="1800" b="1" dirty="0" smtClean="0">
                <a:effectLst/>
                <a:latin typeface="Calibri" panose="020F0502020204030204" pitchFamily="34" charset="0"/>
                <a:ea typeface="Times New Roman" panose="02020603050405020304" pitchFamily="18" charset="0"/>
                <a:cs typeface="Times New Roman" panose="02020603050405020304" pitchFamily="18" charset="0"/>
              </a:rPr>
              <a:t/>
            </a:r>
            <a:br>
              <a:rPr lang="en-IN" sz="1800" b="1" dirty="0" smtClean="0">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smtClean="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smtClean="0">
                <a:effectLst/>
                <a:latin typeface="Calibri" panose="020F0502020204030204" pitchFamily="34" charset="0"/>
                <a:ea typeface="Times New Roman" panose="02020603050405020304" pitchFamily="18" charset="0"/>
                <a:cs typeface="Times New Roman" panose="02020603050405020304" pitchFamily="18" charset="0"/>
              </a:rPr>
              <a:t/>
            </a:r>
            <a:br>
              <a:rPr lang="en-IN" sz="1800" b="1" dirty="0" smtClean="0">
                <a:effectLst/>
                <a:latin typeface="Calibri" panose="020F0502020204030204" pitchFamily="34" charset="0"/>
                <a:ea typeface="Times New Roman" panose="02020603050405020304" pitchFamily="18" charset="0"/>
                <a:cs typeface="Times New Roman" panose="02020603050405020304" pitchFamily="18" charset="0"/>
              </a:rPr>
            </a:br>
            <a:endParaRPr lang="en-IN" sz="1800" b="1" dirty="0"/>
          </a:p>
        </p:txBody>
      </p:sp>
      <p:sp>
        <p:nvSpPr>
          <p:cNvPr id="3" name="Content Placeholder 2"/>
          <p:cNvSpPr>
            <a:spLocks noGrp="1"/>
          </p:cNvSpPr>
          <p:nvPr>
            <p:ph idx="1"/>
          </p:nvPr>
        </p:nvSpPr>
        <p:spPr>
          <a:xfrm>
            <a:off x="838200" y="1271834"/>
            <a:ext cx="10515600" cy="4351338"/>
          </a:xfrm>
        </p:spPr>
        <p:txBody>
          <a:bodyPr>
            <a:normAutofit/>
          </a:bodyPr>
          <a:lstStyle/>
          <a:p>
            <a:pPr marL="0" indent="0">
              <a:buNone/>
            </a:pPr>
            <a:endParaRPr lang="en-IN" sz="1800" dirty="0">
              <a:latin typeface="Corbel" panose="020B0503020204020204" pitchFamily="34" charset="0"/>
            </a:endParaRPr>
          </a:p>
          <a:p>
            <a:r>
              <a:rPr lang="en-IN" sz="1800" dirty="0" err="1">
                <a:latin typeface="Corbel" panose="020B0503020204020204" pitchFamily="34" charset="0"/>
              </a:rPr>
              <a:t>Ans</a:t>
            </a:r>
            <a:r>
              <a:rPr lang="en-IN" sz="1800" dirty="0">
                <a:latin typeface="Corbel" panose="020B0503020204020204" pitchFamily="34" charset="0"/>
              </a:rPr>
              <a:t>:</a:t>
            </a:r>
          </a:p>
          <a:p>
            <a:r>
              <a:rPr lang="en-IN" sz="1800" dirty="0">
                <a:latin typeface="Corbel" panose="020B0503020204020204" pitchFamily="34" charset="0"/>
              </a:rPr>
              <a:t>STATISTICIANS	                               </a:t>
            </a:r>
            <a:r>
              <a:rPr lang="en-IN" sz="1800" dirty="0" smtClean="0">
                <a:latin typeface="Corbel" panose="020B0503020204020204" pitchFamily="34" charset="0"/>
              </a:rPr>
              <a:t>                                                             </a:t>
            </a:r>
            <a:r>
              <a:rPr lang="en-IN" sz="1800" dirty="0">
                <a:latin typeface="Corbel" panose="020B0503020204020204" pitchFamily="34" charset="0"/>
              </a:rPr>
              <a:t>369</a:t>
            </a:r>
          </a:p>
          <a:p>
            <a:r>
              <a:rPr lang="en-IN" sz="1800" dirty="0">
                <a:latin typeface="Corbel" panose="020B0503020204020204" pitchFamily="34" charset="0"/>
              </a:rPr>
              <a:t>COMPUTER AND INFORMATION RESEARCH SCIENTISTS	</a:t>
            </a:r>
            <a:r>
              <a:rPr lang="en-IN" sz="1800" dirty="0" smtClean="0">
                <a:latin typeface="Corbel" panose="020B0503020204020204" pitchFamily="34" charset="0"/>
              </a:rPr>
              <a:t>                                      283</a:t>
            </a:r>
            <a:endParaRPr lang="en-IN" sz="1800" dirty="0">
              <a:latin typeface="Corbel" panose="020B0503020204020204" pitchFamily="34" charset="0"/>
            </a:endParaRPr>
          </a:p>
          <a:p>
            <a:r>
              <a:rPr lang="en-IN" sz="1800" dirty="0">
                <a:latin typeface="Corbel" panose="020B0503020204020204" pitchFamily="34" charset="0"/>
              </a:rPr>
              <a:t>OPERATIONS RESEARCH ANALYSTS	              </a:t>
            </a:r>
            <a:r>
              <a:rPr lang="en-IN" sz="1800" dirty="0" smtClean="0">
                <a:latin typeface="Corbel" panose="020B0503020204020204" pitchFamily="34" charset="0"/>
              </a:rPr>
              <a:t>                                                237</a:t>
            </a:r>
            <a:endParaRPr lang="en-IN" sz="1800" dirty="0">
              <a:latin typeface="Corbel" panose="020B0503020204020204" pitchFamily="34" charset="0"/>
            </a:endParaRPr>
          </a:p>
          <a:p>
            <a:r>
              <a:rPr lang="en-IN" sz="1800" dirty="0">
                <a:latin typeface="Corbel" panose="020B0503020204020204" pitchFamily="34" charset="0"/>
              </a:rPr>
              <a:t>Computer and Information Research Scientists	</a:t>
            </a:r>
            <a:r>
              <a:rPr lang="en-IN" sz="1800" dirty="0" smtClean="0">
                <a:latin typeface="Corbel" panose="020B0503020204020204" pitchFamily="34" charset="0"/>
              </a:rPr>
              <a:t>                                            115</a:t>
            </a:r>
            <a:endParaRPr lang="en-IN" sz="1800" dirty="0">
              <a:latin typeface="Corbel" panose="020B0503020204020204" pitchFamily="34" charset="0"/>
            </a:endParaRPr>
          </a:p>
          <a:p>
            <a:r>
              <a:rPr lang="en-IN" sz="1800" dirty="0">
                <a:latin typeface="Corbel" panose="020B0503020204020204" pitchFamily="34" charset="0"/>
              </a:rPr>
              <a:t>COMPUTER OCCUPATIONS, ALL OTHER	                </a:t>
            </a:r>
            <a:r>
              <a:rPr lang="en-IN" sz="1800" dirty="0" smtClean="0">
                <a:latin typeface="Corbel" panose="020B0503020204020204" pitchFamily="34" charset="0"/>
              </a:rPr>
              <a:t>                                        113</a:t>
            </a:r>
            <a:endParaRPr lang="en-IN" sz="1800" dirty="0">
              <a:latin typeface="Corbel" panose="020B0503020204020204" pitchFamily="34" charset="0"/>
            </a:endParaRPr>
          </a:p>
          <a:p>
            <a:r>
              <a:rPr lang="en-IN" sz="1800" dirty="0">
                <a:latin typeface="Corbel" panose="020B0503020204020204" pitchFamily="34" charset="0"/>
              </a:rPr>
              <a:t>MATHEMATICIANS	                                </a:t>
            </a:r>
            <a:r>
              <a:rPr lang="en-IN" sz="1800" dirty="0" smtClean="0">
                <a:latin typeface="Corbel" panose="020B0503020204020204" pitchFamily="34" charset="0"/>
              </a:rPr>
              <a:t>                                                            107</a:t>
            </a:r>
          </a:p>
          <a:p>
            <a:pPr marL="0" indent="0">
              <a:buNone/>
            </a:pPr>
            <a:endParaRPr lang="en-IN" sz="1800" dirty="0" smtClean="0">
              <a:latin typeface="Corbel" panose="020B0503020204020204" pitchFamily="34" charset="0"/>
            </a:endParaRPr>
          </a:p>
          <a:p>
            <a:endParaRPr lang="en-IN" sz="1800" dirty="0">
              <a:latin typeface="Corbel" panose="020B0503020204020204" pitchFamily="34" charset="0"/>
            </a:endParaRPr>
          </a:p>
          <a:p>
            <a:endParaRPr lang="en-IN" sz="1800" dirty="0">
              <a:latin typeface="Corbel" panose="020B0503020204020204" pitchFamily="34" charset="0"/>
            </a:endParaRPr>
          </a:p>
          <a:p>
            <a:endParaRPr lang="en-IN" sz="1800" dirty="0">
              <a:latin typeface="Corbel" panose="020B0503020204020204" pitchFamily="34" charset="0"/>
            </a:endParaRPr>
          </a:p>
        </p:txBody>
      </p:sp>
    </p:spTree>
    <p:extLst>
      <p:ext uri="{BB962C8B-B14F-4D97-AF65-F5344CB8AC3E}">
        <p14:creationId xmlns:p14="http://schemas.microsoft.com/office/powerpoint/2010/main" val="11130046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spcAft>
                <a:spcPts val="0"/>
              </a:spcAft>
            </a:pPr>
            <a: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t>4)Which top 5 employers file the most petitions each year? - Case Status - ALL</a:t>
            </a:r>
            <a:b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br>
            <a:endParaRPr lang="en-IN" sz="1800" b="1" dirty="0">
              <a:latin typeface="Corbel" panose="020B0503020204020204" pitchFamily="34" charset="0"/>
            </a:endParaRPr>
          </a:p>
        </p:txBody>
      </p:sp>
      <p:sp>
        <p:nvSpPr>
          <p:cNvPr id="3" name="Content Placeholder 2"/>
          <p:cNvSpPr>
            <a:spLocks noGrp="1"/>
          </p:cNvSpPr>
          <p:nvPr>
            <p:ph idx="1"/>
          </p:nvPr>
        </p:nvSpPr>
        <p:spPr>
          <a:xfrm>
            <a:off x="1037942" y="1764405"/>
            <a:ext cx="8596668" cy="3916349"/>
          </a:xfrm>
        </p:spPr>
        <p:txBody>
          <a:bodyPr>
            <a:normAutofit/>
          </a:bodyPr>
          <a:lstStyle/>
          <a:p>
            <a:pPr marL="0" indent="0">
              <a:buNone/>
            </a:pPr>
            <a:r>
              <a:rPr lang="en-IN" sz="1800" dirty="0" smtClean="0">
                <a:latin typeface="Corbel" panose="020B0503020204020204" pitchFamily="34" charset="0"/>
              </a:rPr>
              <a:t>Year 2016</a:t>
            </a:r>
          </a:p>
          <a:p>
            <a:pPr lvl="0">
              <a:buClr>
                <a:srgbClr val="90C226"/>
              </a:buClr>
              <a:buFont typeface="Wingdings" panose="05000000000000000000" pitchFamily="2" charset="2"/>
              <a:buChar char="§"/>
            </a:pPr>
            <a:r>
              <a:rPr lang="en-IN" sz="1800" dirty="0">
                <a:solidFill>
                  <a:prstClr val="white">
                    <a:lumMod val="75000"/>
                    <a:lumOff val="25000"/>
                  </a:prstClr>
                </a:solidFill>
                <a:latin typeface="Corbel" panose="020B0503020204020204" pitchFamily="34" charset="0"/>
              </a:rPr>
              <a:t>PROGRAMMER ANALYST	2016	53743</a:t>
            </a:r>
          </a:p>
          <a:p>
            <a:pPr lvl="0">
              <a:buClr>
                <a:srgbClr val="90C226"/>
              </a:buClr>
              <a:buFont typeface="Wingdings" panose="05000000000000000000" pitchFamily="2" charset="2"/>
              <a:buChar char="§"/>
            </a:pPr>
            <a:r>
              <a:rPr lang="en-IN" sz="1800" dirty="0">
                <a:solidFill>
                  <a:prstClr val="white">
                    <a:lumMod val="75000"/>
                    <a:lumOff val="25000"/>
                  </a:prstClr>
                </a:solidFill>
                <a:latin typeface="Corbel" panose="020B0503020204020204" pitchFamily="34" charset="0"/>
              </a:rPr>
              <a:t>SOFTWARE ENGINEER	2016	30668</a:t>
            </a:r>
          </a:p>
          <a:p>
            <a:pPr lvl="0">
              <a:buClr>
                <a:srgbClr val="90C226"/>
              </a:buClr>
              <a:buFont typeface="Wingdings" panose="05000000000000000000" pitchFamily="2" charset="2"/>
              <a:buChar char="§"/>
            </a:pPr>
            <a:r>
              <a:rPr lang="en-IN" sz="1800" dirty="0">
                <a:solidFill>
                  <a:prstClr val="white">
                    <a:lumMod val="75000"/>
                    <a:lumOff val="25000"/>
                  </a:prstClr>
                </a:solidFill>
                <a:latin typeface="Corbel" panose="020B0503020204020204" pitchFamily="34" charset="0"/>
              </a:rPr>
              <a:t>SOFTWARE DEVELOPER	2016	14041</a:t>
            </a:r>
          </a:p>
          <a:p>
            <a:pPr lvl="0">
              <a:buClr>
                <a:srgbClr val="90C226"/>
              </a:buClr>
              <a:buFont typeface="Wingdings" panose="05000000000000000000" pitchFamily="2" charset="2"/>
              <a:buChar char="§"/>
            </a:pPr>
            <a:r>
              <a:rPr lang="en-IN" sz="1800" dirty="0">
                <a:solidFill>
                  <a:prstClr val="white">
                    <a:lumMod val="75000"/>
                    <a:lumOff val="25000"/>
                  </a:prstClr>
                </a:solidFill>
                <a:latin typeface="Corbel" panose="020B0503020204020204" pitchFamily="34" charset="0"/>
              </a:rPr>
              <a:t>SYSTEMS ANALYST	2016	12314</a:t>
            </a:r>
          </a:p>
          <a:p>
            <a:pPr lvl="0">
              <a:buClr>
                <a:srgbClr val="90C226"/>
              </a:buClr>
              <a:buFont typeface="Wingdings" panose="05000000000000000000" pitchFamily="2" charset="2"/>
              <a:buChar char="§"/>
            </a:pPr>
            <a:r>
              <a:rPr lang="en-IN" sz="1800" dirty="0">
                <a:solidFill>
                  <a:prstClr val="white">
                    <a:lumMod val="75000"/>
                    <a:lumOff val="25000"/>
                  </a:prstClr>
                </a:solidFill>
                <a:latin typeface="Corbel" panose="020B0503020204020204" pitchFamily="34" charset="0"/>
              </a:rPr>
              <a:t>COMPUTER PROGRAMMER	2016	11668</a:t>
            </a:r>
          </a:p>
          <a:p>
            <a:pPr>
              <a:buFont typeface="Wingdings" panose="05000000000000000000" pitchFamily="2" charset="2"/>
              <a:buChar char="§"/>
            </a:pPr>
            <a:endParaRPr lang="en-IN" sz="1800" dirty="0">
              <a:latin typeface="Corbel" panose="020B0503020204020204" pitchFamily="34" charset="0"/>
            </a:endParaRPr>
          </a:p>
        </p:txBody>
      </p:sp>
    </p:spTree>
    <p:extLst>
      <p:ext uri="{BB962C8B-B14F-4D97-AF65-F5344CB8AC3E}">
        <p14:creationId xmlns:p14="http://schemas.microsoft.com/office/powerpoint/2010/main" val="3275878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spcAft>
                <a:spcPts val="0"/>
              </a:spcAft>
            </a:pPr>
            <a: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t>5) Find the most popular top 10 job positions for H1B visa applications for each year?</a:t>
            </a:r>
            <a:br>
              <a:rPr lang="en-IN" sz="1800" b="1" dirty="0" smtClean="0">
                <a:effectLst/>
                <a:latin typeface="Corbel" panose="020B0503020204020204" pitchFamily="34" charset="0"/>
                <a:ea typeface="Calibri" panose="020F0502020204030204" pitchFamily="34" charset="0"/>
                <a:cs typeface="Times New Roman" panose="02020603050405020304" pitchFamily="18" charset="0"/>
              </a:rPr>
            </a:br>
            <a:endParaRPr lang="en-IN" sz="1800" b="1" dirty="0">
              <a:latin typeface="Corbel" panose="020B0503020204020204" pitchFamily="34" charset="0"/>
            </a:endParaRPr>
          </a:p>
        </p:txBody>
      </p:sp>
      <p:sp>
        <p:nvSpPr>
          <p:cNvPr id="3" name="Content Placeholder 2"/>
          <p:cNvSpPr>
            <a:spLocks noGrp="1"/>
          </p:cNvSpPr>
          <p:nvPr>
            <p:ph idx="1"/>
          </p:nvPr>
        </p:nvSpPr>
        <p:spPr>
          <a:xfrm>
            <a:off x="785049" y="1112761"/>
            <a:ext cx="8946541" cy="4669854"/>
          </a:xfrm>
        </p:spPr>
        <p:txBody>
          <a:bodyPr>
            <a:noAutofit/>
          </a:bodyPr>
          <a:lstStyle/>
          <a:p>
            <a:pPr marL="0" indent="0">
              <a:buNone/>
            </a:pPr>
            <a:r>
              <a:rPr lang="en-IN" sz="1800" dirty="0" smtClean="0">
                <a:latin typeface="Corbel" panose="020B0503020204020204" pitchFamily="34" charset="0"/>
              </a:rPr>
              <a:t>Year 2012</a:t>
            </a:r>
          </a:p>
          <a:p>
            <a:pPr>
              <a:buFont typeface="Arial" panose="020B0604020202020204" pitchFamily="34" charset="0"/>
              <a:buChar char="•"/>
            </a:pPr>
            <a:r>
              <a:rPr lang="en-IN" sz="1800" dirty="0">
                <a:latin typeface="Corbel" panose="020B0503020204020204" pitchFamily="34" charset="0"/>
              </a:rPr>
              <a:t>PROGRAMMER ANALYST	33066	2012</a:t>
            </a:r>
          </a:p>
          <a:p>
            <a:pPr>
              <a:buFont typeface="Arial" panose="020B0604020202020204" pitchFamily="34" charset="0"/>
              <a:buChar char="•"/>
            </a:pPr>
            <a:r>
              <a:rPr lang="en-IN" sz="1800" dirty="0">
                <a:latin typeface="Corbel" panose="020B0503020204020204" pitchFamily="34" charset="0"/>
              </a:rPr>
              <a:t>SOFTWARE ENGINEER	14437	2012</a:t>
            </a:r>
          </a:p>
          <a:p>
            <a:pPr>
              <a:buFont typeface="Arial" panose="020B0604020202020204" pitchFamily="34" charset="0"/>
              <a:buChar char="•"/>
            </a:pPr>
            <a:r>
              <a:rPr lang="en-IN" sz="1800" dirty="0">
                <a:latin typeface="Corbel" panose="020B0503020204020204" pitchFamily="34" charset="0"/>
              </a:rPr>
              <a:t>COMPUTER PROGRAMMER	9629	2012</a:t>
            </a:r>
          </a:p>
          <a:p>
            <a:pPr>
              <a:buFont typeface="Arial" panose="020B0604020202020204" pitchFamily="34" charset="0"/>
              <a:buChar char="•"/>
            </a:pPr>
            <a:r>
              <a:rPr lang="en-IN" sz="1800" dirty="0">
                <a:latin typeface="Corbel" panose="020B0503020204020204" pitchFamily="34" charset="0"/>
              </a:rPr>
              <a:t>SYSTEMS ANALYST	9296	2012</a:t>
            </a:r>
          </a:p>
          <a:p>
            <a:pPr>
              <a:buFont typeface="Arial" panose="020B0604020202020204" pitchFamily="34" charset="0"/>
              <a:buChar char="•"/>
            </a:pPr>
            <a:r>
              <a:rPr lang="en-IN" sz="1800" dirty="0">
                <a:latin typeface="Corbel" panose="020B0503020204020204" pitchFamily="34" charset="0"/>
              </a:rPr>
              <a:t>BUSINESS ANALYST	4752	2012</a:t>
            </a:r>
          </a:p>
          <a:p>
            <a:pPr>
              <a:buFont typeface="Arial" panose="020B0604020202020204" pitchFamily="34" charset="0"/>
              <a:buChar char="•"/>
            </a:pPr>
            <a:r>
              <a:rPr lang="da-DK" sz="1800" dirty="0">
                <a:latin typeface="Corbel" panose="020B0503020204020204" pitchFamily="34" charset="0"/>
              </a:rPr>
              <a:t>COMPUTER SYSTEMS ANALYST	4706	2012</a:t>
            </a:r>
          </a:p>
          <a:p>
            <a:pPr>
              <a:buFont typeface="Arial" panose="020B0604020202020204" pitchFamily="34" charset="0"/>
              <a:buChar char="•"/>
            </a:pPr>
            <a:r>
              <a:rPr lang="en-IN" sz="1800" dirty="0">
                <a:latin typeface="Corbel" panose="020B0503020204020204" pitchFamily="34" charset="0"/>
              </a:rPr>
              <a:t>SOFTWARE DEVELOPER	3895	2012</a:t>
            </a:r>
          </a:p>
          <a:p>
            <a:pPr>
              <a:buFont typeface="Arial" panose="020B0604020202020204" pitchFamily="34" charset="0"/>
              <a:buChar char="•"/>
            </a:pPr>
            <a:r>
              <a:rPr lang="en-IN" sz="1800" dirty="0">
                <a:latin typeface="Corbel" panose="020B0503020204020204" pitchFamily="34" charset="0"/>
              </a:rPr>
              <a:t>PHYSICAL THERAPIST	3871	2012</a:t>
            </a:r>
          </a:p>
          <a:p>
            <a:pPr>
              <a:buFont typeface="Arial" panose="020B0604020202020204" pitchFamily="34" charset="0"/>
              <a:buChar char="•"/>
            </a:pPr>
            <a:r>
              <a:rPr lang="en-IN" sz="1800" dirty="0">
                <a:latin typeface="Corbel" panose="020B0503020204020204" pitchFamily="34" charset="0"/>
              </a:rPr>
              <a:t>ASSISTANT PROFESSOR	3801	2012</a:t>
            </a:r>
          </a:p>
          <a:p>
            <a:pPr>
              <a:buFont typeface="Arial" panose="020B0604020202020204" pitchFamily="34" charset="0"/>
              <a:buChar char="•"/>
            </a:pPr>
            <a:r>
              <a:rPr lang="en-IN" sz="1800" dirty="0">
                <a:latin typeface="Corbel" panose="020B0503020204020204" pitchFamily="34" charset="0"/>
              </a:rPr>
              <a:t>SENIOR CONSULTANT	3737	2012</a:t>
            </a:r>
          </a:p>
          <a:p>
            <a:pPr>
              <a:buFont typeface="Arial" panose="020B0604020202020204" pitchFamily="34" charset="0"/>
              <a:buChar char="•"/>
            </a:pPr>
            <a:endParaRPr lang="en-IN" sz="1800" dirty="0">
              <a:latin typeface="Corbel" panose="020B0503020204020204" pitchFamily="34" charset="0"/>
            </a:endParaRPr>
          </a:p>
        </p:txBody>
      </p:sp>
    </p:spTree>
    <p:extLst>
      <p:ext uri="{BB962C8B-B14F-4D97-AF65-F5344CB8AC3E}">
        <p14:creationId xmlns:p14="http://schemas.microsoft.com/office/powerpoint/2010/main" val="479792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28600">
              <a:lnSpc>
                <a:spcPct val="107000"/>
              </a:lnSpc>
              <a:spcAft>
                <a:spcPts val="0"/>
              </a:spcAft>
            </a:pPr>
            <a: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t>6) Find the percentage and the count of each case status on total applications for each year. Create a line graph depicting the pattern of All the cases over the period of time.</a:t>
            </a:r>
            <a:r>
              <a:rPr lang="en-IN" sz="1600" b="1" dirty="0" smtClean="0">
                <a:effectLst/>
                <a:latin typeface="Corbel" panose="020B0503020204020204" pitchFamily="34" charset="0"/>
                <a:ea typeface="Times New Roman" panose="02020603050405020304" pitchFamily="18" charset="0"/>
                <a:cs typeface="Times New Roman" panose="02020603050405020304" pitchFamily="18" charset="0"/>
              </a:rPr>
              <a:t/>
            </a:r>
            <a:br>
              <a:rPr lang="en-IN" sz="1600" b="1" dirty="0" smtClean="0">
                <a:effectLst/>
                <a:latin typeface="Corbel" panose="020B0503020204020204" pitchFamily="34" charset="0"/>
                <a:ea typeface="Times New Roman" panose="02020603050405020304" pitchFamily="18" charset="0"/>
                <a:cs typeface="Times New Roman" panose="02020603050405020304" pitchFamily="18" charset="0"/>
              </a:rPr>
            </a:br>
            <a: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t> </a:t>
            </a:r>
            <a:r>
              <a:rPr lang="en-IN" sz="1600" b="1" dirty="0" smtClean="0">
                <a:effectLst/>
                <a:latin typeface="Corbel" panose="020B0503020204020204" pitchFamily="34" charset="0"/>
                <a:ea typeface="Times New Roman" panose="02020603050405020304" pitchFamily="18" charset="0"/>
                <a:cs typeface="Times New Roman" panose="02020603050405020304" pitchFamily="18" charset="0"/>
              </a:rPr>
              <a:t/>
            </a:r>
            <a:br>
              <a:rPr lang="en-IN" sz="1600" b="1" dirty="0" smtClean="0">
                <a:effectLst/>
                <a:latin typeface="Corbel" panose="020B0503020204020204" pitchFamily="34" charset="0"/>
                <a:ea typeface="Times New Roman" panose="02020603050405020304" pitchFamily="18" charset="0"/>
                <a:cs typeface="Times New Roman" panose="02020603050405020304" pitchFamily="18" charset="0"/>
              </a:rPr>
            </a:br>
            <a:endParaRPr lang="en-IN" sz="2000" b="1" dirty="0">
              <a:latin typeface="Corbel" panose="020B0503020204020204" pitchFamily="34" charset="0"/>
            </a:endParaRPr>
          </a:p>
        </p:txBody>
      </p:sp>
      <p:sp>
        <p:nvSpPr>
          <p:cNvPr id="3" name="Content Placeholder 2"/>
          <p:cNvSpPr>
            <a:spLocks noGrp="1"/>
          </p:cNvSpPr>
          <p:nvPr>
            <p:ph idx="1"/>
          </p:nvPr>
        </p:nvSpPr>
        <p:spPr>
          <a:xfrm>
            <a:off x="683654" y="1323349"/>
            <a:ext cx="10515600" cy="4351338"/>
          </a:xfrm>
        </p:spPr>
        <p:txBody>
          <a:bodyPr>
            <a:normAutofit lnSpcReduction="10000"/>
          </a:bodyPr>
          <a:lstStyle/>
          <a:p>
            <a:pPr marL="0" indent="0">
              <a:buNone/>
            </a:pPr>
            <a:r>
              <a:rPr lang="en-IN" sz="1800" dirty="0" err="1" smtClean="0">
                <a:latin typeface="Times New Roman" panose="02020603050405020304" pitchFamily="18" charset="0"/>
                <a:cs typeface="Times New Roman" panose="02020603050405020304" pitchFamily="18" charset="0"/>
              </a:rPr>
              <a:t>Ans</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2011	358767	307936	85.83175152675692	11596	3.2321813321738064	10105	2.816591269542628	29130	8.119475871526644</a:t>
            </a:r>
          </a:p>
          <a:p>
            <a:r>
              <a:rPr lang="en-IN" sz="1800" dirty="0">
                <a:latin typeface="Times New Roman" panose="02020603050405020304" pitchFamily="18" charset="0"/>
                <a:cs typeface="Times New Roman" panose="02020603050405020304" pitchFamily="18" charset="0"/>
              </a:rPr>
              <a:t>2012	415607	352668	84.85612609989725	31118	7.487361858678993	10725	2.5805628875355806	21096	5.0759491538881685</a:t>
            </a:r>
          </a:p>
          <a:p>
            <a:r>
              <a:rPr lang="en-IN" sz="1800" dirty="0">
                <a:latin typeface="Times New Roman" panose="02020603050405020304" pitchFamily="18" charset="0"/>
                <a:cs typeface="Times New Roman" panose="02020603050405020304" pitchFamily="18" charset="0"/>
              </a:rPr>
              <a:t>2013	442114	382951	86.61815730784367	35432	8.014222576077664	11590	2.621495813297023	12141	2.7461243027816358</a:t>
            </a:r>
          </a:p>
          <a:p>
            <a:r>
              <a:rPr lang="en-IN" sz="1800" dirty="0">
                <a:latin typeface="Times New Roman" panose="02020603050405020304" pitchFamily="18" charset="0"/>
                <a:cs typeface="Times New Roman" panose="02020603050405020304" pitchFamily="18" charset="0"/>
              </a:rPr>
              <a:t>2014	519427	455144	87.62424748809747	36350	6.99809597883822	</a:t>
            </a:r>
            <a:r>
              <a:rPr lang="en-IN" sz="1800" dirty="0" smtClean="0">
                <a:latin typeface="Times New Roman" panose="02020603050405020304" pitchFamily="18" charset="0"/>
                <a:cs typeface="Times New Roman" panose="02020603050405020304" pitchFamily="18" charset="0"/>
              </a:rPr>
              <a:t>	16034</a:t>
            </a:r>
            <a:r>
              <a:rPr lang="en-IN" sz="1800" dirty="0">
                <a:latin typeface="Times New Roman" panose="02020603050405020304" pitchFamily="18" charset="0"/>
                <a:cs typeface="Times New Roman" panose="02020603050405020304" pitchFamily="18" charset="0"/>
              </a:rPr>
              <a:t>	3.086863024063054	11899	2.2907935090012645</a:t>
            </a:r>
          </a:p>
          <a:p>
            <a:r>
              <a:rPr lang="en-IN" sz="1800" dirty="0">
                <a:latin typeface="Times New Roman" panose="02020603050405020304" pitchFamily="18" charset="0"/>
                <a:cs typeface="Times New Roman" panose="02020603050405020304" pitchFamily="18" charset="0"/>
              </a:rPr>
              <a:t>2015	618727	547278	88.45225761927313	41071	6.637984119005635	19455	3.144359305477214	10923	1.7653989562440302</a:t>
            </a:r>
          </a:p>
          <a:p>
            <a:r>
              <a:rPr lang="en-IN" sz="1800" dirty="0">
                <a:latin typeface="Times New Roman" panose="02020603050405020304" pitchFamily="18" charset="0"/>
                <a:cs typeface="Times New Roman" panose="02020603050405020304" pitchFamily="18" charset="0"/>
              </a:rPr>
              <a:t>2016	647803	569646	87.93506667922193	47092	7.269493966529948	21890	3.3791137120389996	9175	1.4163256422091284</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868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prstClr val="white"/>
                </a:solidFill>
                <a:latin typeface="Corbel"/>
              </a:rPr>
              <a:t>Objective </a:t>
            </a:r>
            <a:endParaRPr lang="en-IN" dirty="0"/>
          </a:p>
        </p:txBody>
      </p:sp>
      <p:sp>
        <p:nvSpPr>
          <p:cNvPr id="3" name="Content Placeholder 2"/>
          <p:cNvSpPr>
            <a:spLocks noGrp="1"/>
          </p:cNvSpPr>
          <p:nvPr>
            <p:ph idx="1"/>
          </p:nvPr>
        </p:nvSpPr>
        <p:spPr/>
        <p:txBody>
          <a:bodyPr/>
          <a:lstStyle/>
          <a:p>
            <a:pPr marL="171450" lvl="0" indent="-171450" defTabSz="685800">
              <a:lnSpc>
                <a:spcPct val="90000"/>
              </a:lnSpc>
              <a:spcBef>
                <a:spcPts val="750"/>
              </a:spcBef>
              <a:buClrTx/>
              <a:buSzTx/>
              <a:buFont typeface="Arial" panose="020B0604020202020204" pitchFamily="34" charset="0"/>
              <a:buChar char="•"/>
            </a:pPr>
            <a:r>
              <a:rPr lang="en-IN" sz="24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a:rPr>
              <a:t>To provide analysed report to H1B Spongers to help them to make plans for future H1visa policy. </a:t>
            </a:r>
            <a:endParaRPr lang="en-US" sz="24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a:endParaRPr>
          </a:p>
          <a:p>
            <a:pPr marL="0" lvl="0" indent="0" defTabSz="685800">
              <a:lnSpc>
                <a:spcPct val="90000"/>
              </a:lnSpc>
              <a:spcBef>
                <a:spcPts val="750"/>
              </a:spcBef>
              <a:buClrTx/>
              <a:buSzTx/>
              <a:buNone/>
            </a:pPr>
            <a:endParaRPr lang="en-IN" sz="24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a:endParaRPr>
          </a:p>
          <a:p>
            <a:endParaRPr lang="en-IN" dirty="0"/>
          </a:p>
        </p:txBody>
      </p:sp>
    </p:spTree>
    <p:extLst>
      <p:ext uri="{BB962C8B-B14F-4D97-AF65-F5344CB8AC3E}">
        <p14:creationId xmlns:p14="http://schemas.microsoft.com/office/powerpoint/2010/main" val="322044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lnSpc>
                <a:spcPct val="107000"/>
              </a:lnSpc>
              <a:spcAft>
                <a:spcPts val="0"/>
              </a:spcAft>
            </a:pPr>
            <a: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t>7) Create a bar graph to depict the number of applications for each year [All]</a:t>
            </a:r>
            <a:r>
              <a:rPr lang="en-IN" sz="1600" b="1" dirty="0" smtClean="0">
                <a:effectLst/>
                <a:latin typeface="Corbel" panose="020B0503020204020204" pitchFamily="34" charset="0"/>
                <a:ea typeface="Times New Roman" panose="02020603050405020304" pitchFamily="18" charset="0"/>
                <a:cs typeface="Times New Roman" panose="02020603050405020304" pitchFamily="18" charset="0"/>
              </a:rPr>
              <a:t/>
            </a:r>
            <a:br>
              <a:rPr lang="en-IN" sz="1600" b="1" dirty="0" smtClean="0">
                <a:effectLst/>
                <a:latin typeface="Corbel" panose="020B0503020204020204" pitchFamily="34" charset="0"/>
                <a:ea typeface="Times New Roman" panose="02020603050405020304" pitchFamily="18" charset="0"/>
                <a:cs typeface="Times New Roman" panose="02020603050405020304" pitchFamily="18" charset="0"/>
              </a:rPr>
            </a:br>
            <a:endParaRPr lang="en-IN" sz="2000" b="1" dirty="0">
              <a:latin typeface="Corbel" panose="020B0503020204020204" pitchFamily="34" charset="0"/>
            </a:endParaRPr>
          </a:p>
        </p:txBody>
      </p:sp>
      <p:sp>
        <p:nvSpPr>
          <p:cNvPr id="3" name="Content Placeholder 2"/>
          <p:cNvSpPr>
            <a:spLocks noGrp="1"/>
          </p:cNvSpPr>
          <p:nvPr>
            <p:ph idx="1"/>
          </p:nvPr>
        </p:nvSpPr>
        <p:spPr>
          <a:xfrm>
            <a:off x="813515" y="1555169"/>
            <a:ext cx="10515600" cy="4351338"/>
          </a:xfrm>
        </p:spPr>
        <p:txBody>
          <a:bodyPr>
            <a:normAutofit/>
          </a:bodyPr>
          <a:lstStyle/>
          <a:p>
            <a:pPr marL="0" indent="0">
              <a:buNone/>
            </a:pPr>
            <a:r>
              <a:rPr lang="en-IN" sz="2400" dirty="0" smtClean="0">
                <a:latin typeface="Corbel" panose="020B0503020204020204" pitchFamily="34" charset="0"/>
              </a:rPr>
              <a:t>Technology used: </a:t>
            </a:r>
            <a:r>
              <a:rPr lang="en-IN" sz="2400" dirty="0" err="1" smtClean="0">
                <a:latin typeface="Corbel" panose="020B0503020204020204" pitchFamily="34" charset="0"/>
              </a:rPr>
              <a:t>mapreduce</a:t>
            </a:r>
            <a:endParaRPr lang="en-IN" sz="2400" dirty="0" smtClean="0">
              <a:latin typeface="Corbel" panose="020B0503020204020204" pitchFamily="34" charset="0"/>
            </a:endParaRPr>
          </a:p>
          <a:p>
            <a:pPr marL="0" indent="0">
              <a:buNone/>
            </a:pPr>
            <a:r>
              <a:rPr lang="en-IN" sz="2400" dirty="0" err="1" smtClean="0">
                <a:latin typeface="Corbel" panose="020B0503020204020204" pitchFamily="34" charset="0"/>
              </a:rPr>
              <a:t>Ans</a:t>
            </a:r>
            <a:r>
              <a:rPr lang="en-IN" sz="2400" dirty="0" smtClean="0">
                <a:latin typeface="Corbel" panose="020B0503020204020204" pitchFamily="34" charset="0"/>
              </a:rPr>
              <a:t>:</a:t>
            </a:r>
          </a:p>
          <a:p>
            <a:pPr marL="0" indent="0">
              <a:buNone/>
            </a:pPr>
            <a:endParaRPr lang="en-IN" sz="2400" dirty="0">
              <a:latin typeface="Corbel" panose="020B0503020204020204" pitchFamily="34" charset="0"/>
            </a:endParaRPr>
          </a:p>
          <a:p>
            <a:pPr marL="0" indent="0">
              <a:buNone/>
            </a:pPr>
            <a:endParaRPr lang="en-IN" dirty="0">
              <a:latin typeface="Corbel" panose="020B0503020204020204" pitchFamily="34" charset="0"/>
            </a:endParaRPr>
          </a:p>
          <a:p>
            <a:endParaRPr lang="en-IN" dirty="0">
              <a:latin typeface="Corbel" panose="020B0503020204020204"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332896609"/>
              </p:ext>
            </p:extLst>
          </p:nvPr>
        </p:nvGraphicFramePr>
        <p:xfrm>
          <a:off x="3193961" y="2057399"/>
          <a:ext cx="7740201" cy="4588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7270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spcAft>
                <a:spcPts val="0"/>
              </a:spcAft>
            </a:pPr>
            <a:r>
              <a:rPr lang="en-IN" sz="1800" b="1" dirty="0" smtClean="0">
                <a:solidFill>
                  <a:schemeClr val="tx1"/>
                </a:solidFill>
                <a:effectLst/>
                <a:latin typeface="Corbel" panose="020B0503020204020204" pitchFamily="34" charset="0"/>
                <a:ea typeface="Calibri" panose="020F0502020204030204" pitchFamily="34" charset="0"/>
                <a:cs typeface="Times New Roman" panose="02020603050405020304" pitchFamily="18" charset="0"/>
              </a:rPr>
              <a:t>8) Find the average Prevailing Wage for each </a:t>
            </a:r>
            <a:r>
              <a:rPr lang="en-IN" sz="1800" b="1" dirty="0" smtClean="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Job for each Year (take part time and full time separate). Arrange the output in descending order - [Certified and Certified Withdrawn.]</a:t>
            </a:r>
            <a:endParaRPr lang="en-IN" sz="1800" b="1" dirty="0">
              <a:solidFill>
                <a:schemeClr val="tx1"/>
              </a:solidFill>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037942" y="1930400"/>
            <a:ext cx="8596668" cy="3880773"/>
          </a:xfrm>
        </p:spPr>
        <p:txBody>
          <a:bodyPr>
            <a:normAutofit/>
          </a:bodyPr>
          <a:lstStyle/>
          <a:p>
            <a:pPr marL="0" indent="0">
              <a:buNone/>
            </a:pPr>
            <a:r>
              <a:rPr lang="en-IN" sz="1800" dirty="0" smtClean="0">
                <a:latin typeface="Corbel" panose="020B0503020204020204" pitchFamily="34" charset="0"/>
              </a:rPr>
              <a:t>Year 2012</a:t>
            </a:r>
          </a:p>
          <a:p>
            <a:pPr>
              <a:buFont typeface="Arial" panose="020B0604020202020204" pitchFamily="34" charset="0"/>
              <a:buChar char="•"/>
            </a:pPr>
            <a:r>
              <a:rPr lang="en-IN" sz="1800" dirty="0">
                <a:latin typeface="Corbel" panose="020B0503020204020204" pitchFamily="34" charset="0"/>
              </a:rPr>
              <a:t>9853122.909	2012	(ASSOCIATE SQA ENGINEER,Y)</a:t>
            </a:r>
          </a:p>
          <a:p>
            <a:pPr>
              <a:buFont typeface="Arial" panose="020B0604020202020204" pitchFamily="34" charset="0"/>
              <a:buChar char="•"/>
            </a:pPr>
            <a:r>
              <a:rPr lang="en-IN" sz="1800" dirty="0">
                <a:latin typeface="Corbel" panose="020B0503020204020204" pitchFamily="34" charset="0"/>
              </a:rPr>
              <a:t>9491354	2012	(TEACHER (MATHEMATICS),Y</a:t>
            </a:r>
          </a:p>
          <a:p>
            <a:pPr>
              <a:buFont typeface="Arial" panose="020B0604020202020204" pitchFamily="34" charset="0"/>
              <a:buChar char="•"/>
            </a:pPr>
            <a:r>
              <a:rPr lang="en-IN" sz="1800" dirty="0">
                <a:latin typeface="Corbel" panose="020B0503020204020204" pitchFamily="34" charset="0"/>
              </a:rPr>
              <a:t>9422870	2012	(SENIOR AUDIT ASSOCIATE,Y)</a:t>
            </a:r>
          </a:p>
          <a:p>
            <a:pPr>
              <a:buFont typeface="Arial" panose="020B0604020202020204" pitchFamily="34" charset="0"/>
              <a:buChar char="•"/>
            </a:pPr>
            <a:r>
              <a:rPr lang="en-IN" sz="1800" dirty="0">
                <a:latin typeface="Corbel" panose="020B0503020204020204" pitchFamily="34" charset="0"/>
              </a:rPr>
              <a:t>9078950	2012	(ELEMENTARY SCHOOL SPANISH TEACHER,Y) </a:t>
            </a:r>
          </a:p>
          <a:p>
            <a:pPr>
              <a:buFont typeface="Arial" panose="020B0604020202020204" pitchFamily="34" charset="0"/>
              <a:buChar char="•"/>
            </a:pPr>
            <a:r>
              <a:rPr lang="en-IN" sz="1800" dirty="0">
                <a:latin typeface="Corbel" panose="020B0503020204020204" pitchFamily="34" charset="0"/>
              </a:rPr>
              <a:t>8976796.8	2012	(DATA ADMINISTRATOR,N</a:t>
            </a:r>
          </a:p>
          <a:p>
            <a:pPr>
              <a:buFont typeface="Arial" panose="020B0604020202020204" pitchFamily="34" charset="0"/>
              <a:buChar char="•"/>
            </a:pPr>
            <a:r>
              <a:rPr lang="en-IN" sz="1800" dirty="0">
                <a:latin typeface="Corbel" panose="020B0503020204020204" pitchFamily="34" charset="0"/>
              </a:rPr>
              <a:t>8831672.062	2012	(SENIOR FINANCE MANAGER,Y) </a:t>
            </a:r>
          </a:p>
          <a:p>
            <a:pPr>
              <a:buFont typeface="Arial" panose="020B0604020202020204" pitchFamily="34" charset="0"/>
              <a:buChar char="•"/>
            </a:pPr>
            <a:r>
              <a:rPr lang="en-IN" sz="1800" dirty="0">
                <a:latin typeface="Corbel" panose="020B0503020204020204" pitchFamily="34" charset="0"/>
              </a:rPr>
              <a:t>8453338.3	2012	(PRINCIPAL ARCHITECT,Y)</a:t>
            </a:r>
          </a:p>
          <a:p>
            <a:pPr>
              <a:buFont typeface="Arial" panose="020B0604020202020204" pitchFamily="34" charset="0"/>
              <a:buChar char="•"/>
            </a:pPr>
            <a:endParaRPr lang="en-IN" sz="1800" dirty="0">
              <a:latin typeface="Corbel" panose="020B0503020204020204" pitchFamily="34" charset="0"/>
            </a:endParaRPr>
          </a:p>
        </p:txBody>
      </p:sp>
    </p:spTree>
    <p:extLst>
      <p:ext uri="{BB962C8B-B14F-4D97-AF65-F5344CB8AC3E}">
        <p14:creationId xmlns:p14="http://schemas.microsoft.com/office/powerpoint/2010/main" val="881804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a:latin typeface="Corbel" panose="020B0503020204020204" pitchFamily="34" charset="0"/>
              </a:rPr>
              <a:t>9) Which are the employers along with the number of petitions who have the success rate more than 70%  in petitions. (total petitions filed 1000 OR more than 1000) </a:t>
            </a:r>
            <a:r>
              <a:rPr lang="en-IN" sz="2000" dirty="0">
                <a:latin typeface="Corbel" panose="020B0503020204020204" pitchFamily="34" charset="0"/>
              </a:rPr>
              <a:t>?</a:t>
            </a:r>
            <a:br>
              <a:rPr lang="en-IN" sz="2000" dirty="0">
                <a:latin typeface="Corbel" panose="020B0503020204020204" pitchFamily="34" charset="0"/>
              </a:rPr>
            </a:br>
            <a:endParaRPr lang="en-IN" sz="2000" dirty="0">
              <a:latin typeface="Corbel" panose="020B0503020204020204" pitchFamily="34" charset="0"/>
            </a:endParaRPr>
          </a:p>
        </p:txBody>
      </p:sp>
      <p:sp>
        <p:nvSpPr>
          <p:cNvPr id="3" name="Content Placeholder 2"/>
          <p:cNvSpPr>
            <a:spLocks noGrp="1"/>
          </p:cNvSpPr>
          <p:nvPr>
            <p:ph idx="1"/>
          </p:nvPr>
        </p:nvSpPr>
        <p:spPr>
          <a:xfrm>
            <a:off x="657896" y="1786989"/>
            <a:ext cx="10515600" cy="4351338"/>
          </a:xfrm>
        </p:spPr>
        <p:txBody>
          <a:bodyPr>
            <a:normAutofit/>
          </a:bodyPr>
          <a:lstStyle/>
          <a:p>
            <a:pPr marL="0" indent="0">
              <a:lnSpc>
                <a:spcPct val="115000"/>
              </a:lnSpc>
              <a:spcAft>
                <a:spcPts val="1000"/>
              </a:spcAft>
              <a:buNone/>
            </a:pPr>
            <a:r>
              <a:rPr lang="en-IN" sz="2000" dirty="0" err="1" smtClean="0">
                <a:effectLst/>
                <a:latin typeface="Corbel" panose="020B0503020204020204" pitchFamily="34" charset="0"/>
                <a:ea typeface="Times New Roman" panose="02020603050405020304" pitchFamily="18" charset="0"/>
                <a:cs typeface="Times New Roman" panose="02020603050405020304" pitchFamily="18" charset="0"/>
              </a:rPr>
              <a:t>Ans</a:t>
            </a: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a:t>
            </a:r>
          </a:p>
          <a:p>
            <a:pPr>
              <a:lnSpc>
                <a:spcPct val="107000"/>
              </a:lnSpc>
              <a:spcAft>
                <a:spcPts val="0"/>
              </a:spcAft>
            </a:pP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"THE UNIVERSITY OF IOWA"                      1569   70.554493 %</a:t>
            </a:r>
          </a:p>
          <a:p>
            <a:pPr>
              <a:lnSpc>
                <a:spcPct val="107000"/>
              </a:lnSpc>
              <a:spcAft>
                <a:spcPts val="0"/>
              </a:spcAft>
            </a:pP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"VERINON TECHNOLOGY SOLUTIONS LTD.",          1245   70.923695 %</a:t>
            </a:r>
          </a:p>
          <a:p>
            <a:pPr>
              <a:lnSpc>
                <a:spcPct val="107000"/>
              </a:lnSpc>
              <a:spcAft>
                <a:spcPts val="0"/>
              </a:spcAft>
            </a:pP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"GENESIS ELDERCARE REHABILITATION SERVICES    1458   71.330590 %</a:t>
            </a:r>
          </a:p>
          <a:p>
            <a:pPr>
              <a:lnSpc>
                <a:spcPct val="107000"/>
              </a:lnSpc>
              <a:spcAft>
                <a:spcPts val="0"/>
              </a:spcAft>
            </a:pP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"DEUTSCHE BANK SECURITIES INC."               1170   71.880342 %</a:t>
            </a:r>
          </a:p>
          <a:p>
            <a:pPr>
              <a:lnSpc>
                <a:spcPct val="107000"/>
              </a:lnSpc>
              <a:spcAft>
                <a:spcPts val="0"/>
              </a:spcAft>
            </a:pP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"SUNERA TECHNOLOGIES                          1464   72.131148 %</a:t>
            </a:r>
          </a:p>
          <a:p>
            <a:pPr>
              <a:lnSpc>
                <a:spcPct val="107000"/>
              </a:lnSpc>
              <a:spcAft>
                <a:spcPts val="0"/>
              </a:spcAft>
            </a:pP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"GENERAL HOSPITAL </a:t>
            </a:r>
            <a:r>
              <a:rPr lang="en-IN"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CORPORATION</a:t>
            </a:r>
            <a:r>
              <a:rPr lang="en-IN" sz="2000" dirty="0" smtClean="0">
                <a:effectLst/>
                <a:latin typeface="Corbel" panose="020B0503020204020204" pitchFamily="34" charset="0"/>
                <a:ea typeface="Times New Roman" panose="02020603050405020304" pitchFamily="18" charset="0"/>
                <a:cs typeface="Times New Roman" panose="02020603050405020304" pitchFamily="18" charset="0"/>
              </a:rPr>
              <a:t>"                1429   72.288314 %</a:t>
            </a:r>
          </a:p>
          <a:p>
            <a:pPr>
              <a:lnSpc>
                <a:spcPct val="115000"/>
              </a:lnSpc>
              <a:spcAft>
                <a:spcPts val="1000"/>
              </a:spcAft>
            </a:pPr>
            <a:endParaRPr lang="en-IN" sz="2000" dirty="0" smtClean="0">
              <a:effectLst/>
              <a:latin typeface="Corbel" panose="020B0503020204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968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a:lnSpc>
                <a:spcPct val="107000"/>
              </a:lnSpc>
              <a:spcAft>
                <a:spcPts val="0"/>
              </a:spcAft>
            </a:pPr>
            <a: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t>10) Which are the  job positions along with the number of petitions which have the success rate more than 70%  in petitions (total petitions filed 1000 OR more than 1000)?</a:t>
            </a:r>
            <a:br>
              <a:rPr lang="en-IN" sz="2000" b="1" dirty="0" smtClean="0">
                <a:effectLst/>
                <a:latin typeface="Corbel" panose="020B0503020204020204" pitchFamily="34" charset="0"/>
                <a:ea typeface="Times New Roman" panose="02020603050405020304" pitchFamily="18" charset="0"/>
                <a:cs typeface="Times New Roman" panose="02020603050405020304" pitchFamily="18" charset="0"/>
              </a:rPr>
            </a:br>
            <a:endParaRPr lang="en-IN" sz="2000" b="1" dirty="0">
              <a:latin typeface="Corbel" panose="020B0503020204020204" pitchFamily="34" charset="0"/>
            </a:endParaRPr>
          </a:p>
        </p:txBody>
      </p:sp>
      <p:sp>
        <p:nvSpPr>
          <p:cNvPr id="3" name="Content Placeholder 2"/>
          <p:cNvSpPr>
            <a:spLocks noGrp="1"/>
          </p:cNvSpPr>
          <p:nvPr>
            <p:ph idx="1"/>
          </p:nvPr>
        </p:nvSpPr>
        <p:spPr/>
        <p:txBody>
          <a:bodyPr>
            <a:normAutofit/>
          </a:bodyPr>
          <a:lstStyle/>
          <a:p>
            <a:pPr marL="0" indent="0">
              <a:buNone/>
            </a:pPr>
            <a:r>
              <a:rPr lang="en-IN" sz="1800" dirty="0" err="1" smtClean="0">
                <a:latin typeface="Times New Roman" panose="02020603050405020304" pitchFamily="18" charset="0"/>
                <a:cs typeface="Times New Roman" panose="02020603050405020304" pitchFamily="18" charset="0"/>
              </a:rPr>
              <a:t>Ans</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"TEST ANALYST - US"               </a:t>
            </a:r>
            <a:r>
              <a:rPr lang="en-IN" sz="1800" dirty="0" smtClean="0">
                <a:latin typeface="Times New Roman" panose="02020603050405020304" pitchFamily="18" charset="0"/>
                <a:cs typeface="Times New Roman" panose="02020603050405020304" pitchFamily="18" charset="0"/>
              </a:rPr>
              <a:t>                      1023  </a:t>
            </a:r>
            <a:r>
              <a:rPr lang="en-IN" sz="1800" dirty="0">
                <a:latin typeface="Times New Roman" panose="02020603050405020304" pitchFamily="18" charset="0"/>
                <a:cs typeface="Times New Roman" panose="02020603050405020304" pitchFamily="18" charset="0"/>
              </a:rPr>
              <a:t>100.000000 %</a:t>
            </a:r>
          </a:p>
          <a:p>
            <a:r>
              <a:rPr lang="en-IN" sz="1800" dirty="0">
                <a:latin typeface="Times New Roman" panose="02020603050405020304" pitchFamily="18" charset="0"/>
                <a:cs typeface="Times New Roman" panose="02020603050405020304" pitchFamily="18" charset="0"/>
              </a:rPr>
              <a:t>"ASSOCIATE CONSULTANT - US"        </a:t>
            </a:r>
            <a:r>
              <a:rPr lang="en-IN" sz="1800" dirty="0" smtClean="0">
                <a:latin typeface="Times New Roman" panose="02020603050405020304" pitchFamily="18" charset="0"/>
                <a:cs typeface="Times New Roman" panose="02020603050405020304" pitchFamily="18" charset="0"/>
              </a:rPr>
              <a:t>               4392  </a:t>
            </a:r>
            <a:r>
              <a:rPr lang="en-IN" sz="1800" dirty="0">
                <a:latin typeface="Times New Roman" panose="02020603050405020304" pitchFamily="18" charset="0"/>
                <a:cs typeface="Times New Roman" panose="02020603050405020304" pitchFamily="18" charset="0"/>
              </a:rPr>
              <a:t>99.908925 %</a:t>
            </a:r>
          </a:p>
          <a:p>
            <a:r>
              <a:rPr lang="en-IN" sz="1800" dirty="0">
                <a:latin typeface="Times New Roman" panose="02020603050405020304" pitchFamily="18" charset="0"/>
                <a:cs typeface="Times New Roman" panose="02020603050405020304" pitchFamily="18" charset="0"/>
              </a:rPr>
              <a:t>"PRODUCTION SUPPORT ANALYST - US" </a:t>
            </a:r>
            <a:r>
              <a:rPr lang="en-IN" sz="1800" dirty="0" smtClean="0">
                <a:latin typeface="Times New Roman" panose="02020603050405020304" pitchFamily="18" charset="0"/>
                <a:cs typeface="Times New Roman" panose="02020603050405020304" pitchFamily="18" charset="0"/>
              </a:rPr>
              <a:t>           1451  </a:t>
            </a:r>
            <a:r>
              <a:rPr lang="en-IN" sz="1800" dirty="0">
                <a:latin typeface="Times New Roman" panose="02020603050405020304" pitchFamily="18" charset="0"/>
                <a:cs typeface="Times New Roman" panose="02020603050405020304" pitchFamily="18" charset="0"/>
              </a:rPr>
              <a:t>99.862164 %</a:t>
            </a:r>
          </a:p>
          <a:p>
            <a:r>
              <a:rPr lang="en-IN" sz="1800" dirty="0">
                <a:latin typeface="Times New Roman" panose="02020603050405020304" pitchFamily="18" charset="0"/>
                <a:cs typeface="Times New Roman" panose="02020603050405020304" pitchFamily="18" charset="0"/>
              </a:rPr>
              <a:t>"SYSTEMS ENGINEER - US"            </a:t>
            </a:r>
            <a:r>
              <a:rPr lang="en-IN" sz="1800" dirty="0" smtClean="0">
                <a:latin typeface="Times New Roman" panose="02020603050405020304" pitchFamily="18" charset="0"/>
                <a:cs typeface="Times New Roman" panose="02020603050405020304" pitchFamily="18" charset="0"/>
              </a:rPr>
              <a:t>                  10026 </a:t>
            </a:r>
            <a:r>
              <a:rPr lang="en-IN" sz="1800" dirty="0">
                <a:latin typeface="Times New Roman" panose="02020603050405020304" pitchFamily="18" charset="0"/>
                <a:cs typeface="Times New Roman" panose="02020603050405020304" pitchFamily="18" charset="0"/>
              </a:rPr>
              <a:t>99.840415 %</a:t>
            </a:r>
          </a:p>
          <a:p>
            <a:r>
              <a:rPr lang="en-IN" sz="1800" dirty="0">
                <a:latin typeface="Times New Roman" panose="02020603050405020304" pitchFamily="18" charset="0"/>
                <a:cs typeface="Times New Roman" panose="02020603050405020304" pitchFamily="18" charset="0"/>
              </a:rPr>
              <a:t>"CONSULTANT - US"                  </a:t>
            </a:r>
            <a:r>
              <a:rPr lang="en-IN" sz="1800" dirty="0" smtClean="0">
                <a:latin typeface="Times New Roman" panose="02020603050405020304" pitchFamily="18" charset="0"/>
                <a:cs typeface="Times New Roman" panose="02020603050405020304" pitchFamily="18" charset="0"/>
              </a:rPr>
              <a:t>                      7413  </a:t>
            </a:r>
            <a:r>
              <a:rPr lang="en-IN" sz="1800" dirty="0">
                <a:latin typeface="Times New Roman" panose="02020603050405020304" pitchFamily="18" charset="0"/>
                <a:cs typeface="Times New Roman" panose="02020603050405020304" pitchFamily="18" charset="0"/>
              </a:rPr>
              <a:t>99.797653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734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Corbel"/>
              </a:rPr>
              <a:t>Conclusion: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186468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843" y="3247433"/>
            <a:ext cx="9404723" cy="1400530"/>
          </a:xfrm>
        </p:spPr>
        <p:txBody>
          <a:bodyPr/>
          <a:lstStyle/>
          <a:p>
            <a:r>
              <a:rPr lang="en-IN" dirty="0" smtClean="0"/>
              <a:t>				</a:t>
            </a:r>
            <a:r>
              <a:rPr lang="en-IN" b="1" i="1" dirty="0" smtClean="0">
                <a:latin typeface="Corbel" panose="020B0503020204020204" pitchFamily="34" charset="0"/>
              </a:rPr>
              <a:t>			Thank You</a:t>
            </a:r>
            <a:endParaRPr lang="en-IN" b="1" i="1" dirty="0">
              <a:latin typeface="Corbel" panose="020B0503020204020204" pitchFamily="34" charset="0"/>
            </a:endParaRPr>
          </a:p>
        </p:txBody>
      </p:sp>
    </p:spTree>
    <p:extLst>
      <p:ext uri="{BB962C8B-B14F-4D97-AF65-F5344CB8AC3E}">
        <p14:creationId xmlns:p14="http://schemas.microsoft.com/office/powerpoint/2010/main" val="3692160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52" y="635359"/>
            <a:ext cx="8596668" cy="1090411"/>
          </a:xfrm>
        </p:spPr>
        <p:txBody>
          <a:bodyPr/>
          <a:lstStyle/>
          <a:p>
            <a:r>
              <a:rPr lang="en-IN" dirty="0" smtClean="0">
                <a:latin typeface="Corbel" panose="020B0503020204020204" pitchFamily="34" charset="0"/>
              </a:rPr>
              <a:t>                        Big Data</a:t>
            </a:r>
            <a:endParaRPr lang="en-IN" dirty="0">
              <a:latin typeface="Corbel" panose="020B0503020204020204" pitchFamily="34" charset="0"/>
            </a:endParaRPr>
          </a:p>
        </p:txBody>
      </p:sp>
      <p:sp>
        <p:nvSpPr>
          <p:cNvPr id="3" name="Content Placeholder 2"/>
          <p:cNvSpPr>
            <a:spLocks noGrp="1"/>
          </p:cNvSpPr>
          <p:nvPr>
            <p:ph idx="1"/>
          </p:nvPr>
        </p:nvSpPr>
        <p:spPr>
          <a:xfrm>
            <a:off x="1308399" y="1825739"/>
            <a:ext cx="8596668" cy="3880773"/>
          </a:xfrm>
        </p:spPr>
        <p:txBody>
          <a:bodyPr/>
          <a:lstStyle/>
          <a:p>
            <a:endParaRPr lang="en" dirty="0">
              <a:latin typeface="Corbel" panose="020B0503020204020204" pitchFamily="34" charset="0"/>
            </a:endParaRPr>
          </a:p>
          <a:p>
            <a:pPr>
              <a:buFont typeface="Wingdings" panose="05000000000000000000" pitchFamily="2" charset="2"/>
              <a:buChar char="§"/>
            </a:pPr>
            <a:r>
              <a:rPr lang="en-IN" sz="2000" dirty="0">
                <a:latin typeface="Corbel" panose="020B0503020204020204" pitchFamily="34" charset="0"/>
              </a:rPr>
              <a:t>Big data means really a big data, it is a collection of large datasets that cannot be processed using traditional computing techniques. </a:t>
            </a:r>
          </a:p>
          <a:p>
            <a:pPr>
              <a:buFont typeface="Wingdings" panose="05000000000000000000" pitchFamily="2" charset="2"/>
              <a:buChar char="§"/>
            </a:pPr>
            <a:endParaRPr lang="en" sz="2000" dirty="0">
              <a:latin typeface="Corbel" panose="020B0503020204020204" pitchFamily="34" charset="0"/>
            </a:endParaRPr>
          </a:p>
          <a:p>
            <a:pPr>
              <a:buFont typeface="Wingdings" panose="05000000000000000000" pitchFamily="2" charset="2"/>
              <a:buChar char="§"/>
            </a:pPr>
            <a:r>
              <a:rPr lang="en-IN" sz="2000" dirty="0">
                <a:latin typeface="Corbel" panose="020B0503020204020204" pitchFamily="34" charset="0"/>
              </a:rPr>
              <a:t>Data which are very large in size is called Big Data. Normally we work on data of size </a:t>
            </a:r>
            <a:r>
              <a:rPr lang="en-IN" sz="2000" dirty="0" smtClean="0">
                <a:latin typeface="Corbel" panose="020B0503020204020204" pitchFamily="34" charset="0"/>
              </a:rPr>
              <a:t>MB(Word-Doc </a:t>
            </a:r>
            <a:r>
              <a:rPr lang="en-IN" sz="2000" dirty="0">
                <a:latin typeface="Corbel" panose="020B0503020204020204" pitchFamily="34" charset="0"/>
              </a:rPr>
              <a:t>,Excel) or maximum GB(Movies, Codes) but data in Peta bytes i.e. 10^15 byte size is called Big Data. </a:t>
            </a:r>
          </a:p>
          <a:p>
            <a:pPr>
              <a:buFont typeface="Wingdings" panose="05000000000000000000" pitchFamily="2" charset="2"/>
              <a:buChar char="§"/>
            </a:pPr>
            <a:endParaRPr lang="en-IN" sz="2000" dirty="0">
              <a:latin typeface="Corbel" panose="020B0503020204020204" pitchFamily="34" charset="0"/>
            </a:endParaRPr>
          </a:p>
        </p:txBody>
      </p:sp>
    </p:spTree>
    <p:extLst>
      <p:ext uri="{BB962C8B-B14F-4D97-AF65-F5344CB8AC3E}">
        <p14:creationId xmlns:p14="http://schemas.microsoft.com/office/powerpoint/2010/main" val="2065101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309" y="364901"/>
            <a:ext cx="8596668" cy="1103290"/>
          </a:xfrm>
        </p:spPr>
        <p:txBody>
          <a:bodyPr>
            <a:normAutofit/>
          </a:bodyPr>
          <a:lstStyle/>
          <a:p>
            <a:r>
              <a:rPr lang="en-IN" dirty="0" smtClean="0">
                <a:latin typeface="Corbel" panose="020B0503020204020204" pitchFamily="34" charset="0"/>
              </a:rPr>
              <a:t>             Hadoop </a:t>
            </a:r>
            <a:r>
              <a:rPr lang="en-IN" dirty="0" smtClean="0">
                <a:latin typeface="Corbel" panose="020B0503020204020204" pitchFamily="34" charset="0"/>
              </a:rPr>
              <a:t>4v </a:t>
            </a:r>
            <a:r>
              <a:rPr lang="en-IN" dirty="0" smtClean="0">
                <a:latin typeface="Corbel" panose="020B0503020204020204" pitchFamily="34" charset="0"/>
              </a:rPr>
              <a:t>of Big Data</a:t>
            </a:r>
            <a:endParaRPr lang="en-IN" dirty="0">
              <a:latin typeface="Corbel" panose="020B0503020204020204" pitchFamily="34" charset="0"/>
            </a:endParaRPr>
          </a:p>
        </p:txBody>
      </p:sp>
      <p:pic>
        <p:nvPicPr>
          <p:cNvPr id="5" name="Content Placeholder 4" descr="C:\Users\Admin\Desktop\4v.jpg"/>
          <p:cNvPicPr>
            <a:picLocks noGrp="1" noChangeAspect="1" noChangeArrowheads="1"/>
          </p:cNvPicPr>
          <p:nvPr>
            <p:ph idx="1"/>
          </p:nvPr>
        </p:nvPicPr>
        <p:blipFill>
          <a:blip r:embed="rId2" cstate="print"/>
          <a:srcRect/>
          <a:stretch>
            <a:fillRect/>
          </a:stretch>
        </p:blipFill>
        <p:spPr bwMode="auto">
          <a:xfrm>
            <a:off x="2243138" y="2245519"/>
            <a:ext cx="6667500" cy="3810000"/>
          </a:xfrm>
          <a:prstGeom prst="rect">
            <a:avLst/>
          </a:prstGeom>
          <a:noFill/>
        </p:spPr>
      </p:pic>
    </p:spTree>
    <p:extLst>
      <p:ext uri="{BB962C8B-B14F-4D97-AF65-F5344CB8AC3E}">
        <p14:creationId xmlns:p14="http://schemas.microsoft.com/office/powerpoint/2010/main" val="427638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822" y="390658"/>
            <a:ext cx="8596668" cy="742682"/>
          </a:xfrm>
        </p:spPr>
        <p:txBody>
          <a:bodyPr>
            <a:normAutofit/>
          </a:bodyPr>
          <a:lstStyle/>
          <a:p>
            <a:r>
              <a:rPr lang="en-IN" dirty="0" smtClean="0">
                <a:latin typeface="Corbel" panose="020B0503020204020204" pitchFamily="34" charset="0"/>
              </a:rPr>
              <a:t>                    Hadoop Ecosystem</a:t>
            </a:r>
            <a:endParaRPr lang="en-IN" dirty="0">
              <a:latin typeface="Corbel" panose="020B0503020204020204" pitchFamily="34" charset="0"/>
            </a:endParaRPr>
          </a:p>
        </p:txBody>
      </p:sp>
      <p:pic>
        <p:nvPicPr>
          <p:cNvPr id="4" name="Picture 3" descr="C:\Users\Admin\Desktop\7848.TheHadoopEcosystem.png-550x0.png"/>
          <p:cNvPicPr>
            <a:picLocks noChangeAspect="1" noChangeArrowheads="1"/>
          </p:cNvPicPr>
          <p:nvPr/>
        </p:nvPicPr>
        <p:blipFill>
          <a:blip r:embed="rId2" cstate="print"/>
          <a:srcRect/>
          <a:stretch>
            <a:fillRect/>
          </a:stretch>
        </p:blipFill>
        <p:spPr bwMode="auto">
          <a:xfrm>
            <a:off x="1313645" y="1622039"/>
            <a:ext cx="9272789" cy="4824536"/>
          </a:xfrm>
          <a:prstGeom prst="rect">
            <a:avLst/>
          </a:prstGeom>
          <a:noFill/>
        </p:spPr>
      </p:pic>
    </p:spTree>
    <p:extLst>
      <p:ext uri="{BB962C8B-B14F-4D97-AF65-F5344CB8AC3E}">
        <p14:creationId xmlns:p14="http://schemas.microsoft.com/office/powerpoint/2010/main" val="874369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007" y="390659"/>
            <a:ext cx="8192177" cy="729803"/>
          </a:xfrm>
        </p:spPr>
        <p:txBody>
          <a:bodyPr>
            <a:noAutofit/>
          </a:bodyPr>
          <a:lstStyle/>
          <a:p>
            <a:r>
              <a:rPr lang="en-IN" dirty="0" smtClean="0">
                <a:latin typeface="Corbel" panose="020B0503020204020204" pitchFamily="34" charset="0"/>
              </a:rPr>
              <a:t>                  HDFS Architecture</a:t>
            </a:r>
            <a:endParaRPr lang="en-IN" dirty="0">
              <a:latin typeface="Corbel" panose="020B05030202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53" y="1530305"/>
            <a:ext cx="8255358" cy="4393976"/>
          </a:xfrm>
          <a:prstGeom prst="rect">
            <a:avLst/>
          </a:prstGeom>
        </p:spPr>
      </p:pic>
    </p:spTree>
    <p:extLst>
      <p:ext uri="{BB962C8B-B14F-4D97-AF65-F5344CB8AC3E}">
        <p14:creationId xmlns:p14="http://schemas.microsoft.com/office/powerpoint/2010/main" val="983003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85" y="313386"/>
            <a:ext cx="8596668" cy="807076"/>
          </a:xfrm>
        </p:spPr>
        <p:txBody>
          <a:bodyPr/>
          <a:lstStyle/>
          <a:p>
            <a:r>
              <a:rPr lang="en-IN" dirty="0" smtClean="0">
                <a:latin typeface="Corbel" panose="020B0503020204020204" pitchFamily="34" charset="0"/>
              </a:rPr>
              <a:t>                        YARN Architecture</a:t>
            </a:r>
            <a:endParaRPr lang="en-IN" dirty="0">
              <a:latin typeface="Corbel" panose="020B0503020204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8951" y="1983347"/>
            <a:ext cx="8216721" cy="2871988"/>
          </a:xfrm>
          <a:prstGeom prst="rect">
            <a:avLst/>
          </a:prstGeom>
        </p:spPr>
      </p:pic>
    </p:spTree>
    <p:extLst>
      <p:ext uri="{BB962C8B-B14F-4D97-AF65-F5344CB8AC3E}">
        <p14:creationId xmlns:p14="http://schemas.microsoft.com/office/powerpoint/2010/main" val="1050982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704" y="145965"/>
            <a:ext cx="8179298" cy="1320800"/>
          </a:xfrm>
        </p:spPr>
        <p:txBody>
          <a:bodyPr/>
          <a:lstStyle/>
          <a:p>
            <a:r>
              <a:rPr lang="en-IN" sz="2400" dirty="0" smtClean="0"/>
              <a:t>                            Advantages of </a:t>
            </a:r>
            <a:r>
              <a:rPr lang="en-IN" sz="2400" dirty="0"/>
              <a:t>H</a:t>
            </a:r>
            <a:r>
              <a:rPr lang="en-IN" sz="2400" dirty="0" smtClean="0"/>
              <a:t>adoop</a:t>
            </a:r>
            <a:endParaRPr lang="en-IN" sz="2400" dirty="0"/>
          </a:p>
        </p:txBody>
      </p:sp>
      <p:sp>
        <p:nvSpPr>
          <p:cNvPr id="5" name="Rectangle 4"/>
          <p:cNvSpPr/>
          <p:nvPr/>
        </p:nvSpPr>
        <p:spPr>
          <a:xfrm>
            <a:off x="412124" y="1682204"/>
            <a:ext cx="10740981" cy="2308324"/>
          </a:xfrm>
          <a:prstGeom prst="rect">
            <a:avLst/>
          </a:prstGeom>
        </p:spPr>
        <p:txBody>
          <a:bodyPr wrap="square">
            <a:spAutoFit/>
          </a:bodyPr>
          <a:lstStyle/>
          <a:p>
            <a:pPr algn="just">
              <a:buFont typeface="Arial" panose="020B0604020202020204" pitchFamily="34" charset="0"/>
              <a:buChar char="•"/>
            </a:pPr>
            <a:r>
              <a:rPr lang="en-IN" b="1" dirty="0">
                <a:latin typeface="Corbel" panose="020B0503020204020204" pitchFamily="34" charset="0"/>
              </a:rPr>
              <a:t>Fast:</a:t>
            </a:r>
            <a:r>
              <a:rPr lang="en-IN" dirty="0">
                <a:latin typeface="Corbel" panose="020B0503020204020204" pitchFamily="34" charset="0"/>
              </a:rPr>
              <a:t> In HDFS the data distributed over the cluster and are mapped which helps in faster retrieval. Even the tools to process the data are often on the same servers, thus reducing the processing time. It is able to process terabytes of data in minutes and Peta bytes in hours</a:t>
            </a:r>
            <a:r>
              <a:rPr lang="en-IN" dirty="0" smtClean="0">
                <a:latin typeface="Corbel" panose="020B0503020204020204" pitchFamily="34" charset="0"/>
              </a:rPr>
              <a:t>.</a:t>
            </a:r>
          </a:p>
          <a:p>
            <a:pPr algn="just"/>
            <a:endParaRPr lang="en-IN" dirty="0">
              <a:latin typeface="Corbel" panose="020B0503020204020204" pitchFamily="34" charset="0"/>
            </a:endParaRPr>
          </a:p>
          <a:p>
            <a:pPr algn="just">
              <a:buFont typeface="Arial" panose="020B0604020202020204" pitchFamily="34" charset="0"/>
              <a:buChar char="•"/>
            </a:pPr>
            <a:r>
              <a:rPr lang="en-IN" b="1" dirty="0">
                <a:latin typeface="Corbel" panose="020B0503020204020204" pitchFamily="34" charset="0"/>
              </a:rPr>
              <a:t>Scalable:</a:t>
            </a:r>
            <a:r>
              <a:rPr lang="en-IN" dirty="0">
                <a:latin typeface="Corbel" panose="020B0503020204020204" pitchFamily="34" charset="0"/>
              </a:rPr>
              <a:t> Hadoop cluster can be extended by just adding nodes in the cluster</a:t>
            </a:r>
            <a:r>
              <a:rPr lang="en-IN" dirty="0" smtClean="0">
                <a:latin typeface="Corbel" panose="020B0503020204020204" pitchFamily="34" charset="0"/>
              </a:rPr>
              <a:t>.</a:t>
            </a:r>
          </a:p>
          <a:p>
            <a:pPr algn="just">
              <a:buFont typeface="Arial" panose="020B0604020202020204" pitchFamily="34" charset="0"/>
              <a:buChar char="•"/>
            </a:pPr>
            <a:endParaRPr lang="en-IN" dirty="0">
              <a:latin typeface="Corbel" panose="020B0503020204020204" pitchFamily="34" charset="0"/>
            </a:endParaRPr>
          </a:p>
          <a:p>
            <a:pPr algn="just">
              <a:buFont typeface="Arial" panose="020B0604020202020204" pitchFamily="34" charset="0"/>
              <a:buChar char="•"/>
            </a:pPr>
            <a:r>
              <a:rPr lang="en-IN" b="1" dirty="0">
                <a:latin typeface="Corbel" panose="020B0503020204020204" pitchFamily="34" charset="0"/>
              </a:rPr>
              <a:t>Cost Effective:</a:t>
            </a:r>
            <a:r>
              <a:rPr lang="en-IN" dirty="0">
                <a:latin typeface="Corbel" panose="020B0503020204020204" pitchFamily="34" charset="0"/>
              </a:rPr>
              <a:t> Hadoop is open source and uses commodity hardware to store data so it really cost effective as compared to traditional relational database management system.</a:t>
            </a:r>
            <a:endParaRPr lang="en-IN" b="0" i="0" dirty="0">
              <a:effectLst/>
              <a:latin typeface="Corbel" panose="020B0503020204020204" pitchFamily="34" charset="0"/>
            </a:endParaRPr>
          </a:p>
        </p:txBody>
      </p:sp>
    </p:spTree>
    <p:extLst>
      <p:ext uri="{BB962C8B-B14F-4D97-AF65-F5344CB8AC3E}">
        <p14:creationId xmlns:p14="http://schemas.microsoft.com/office/powerpoint/2010/main" val="99293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5" y="1371600"/>
            <a:ext cx="8665335" cy="5105400"/>
          </a:xfrm>
        </p:spPr>
        <p:txBody>
          <a:bodyPr>
            <a:normAutofit fontScale="92500" lnSpcReduction="10000"/>
          </a:bodyPr>
          <a:lstStyle/>
          <a:p>
            <a:pPr>
              <a:buFont typeface="Arial" panose="020B0604020202020204" pitchFamily="34" charset="0"/>
              <a:buChar char="•"/>
            </a:pPr>
            <a:r>
              <a:rPr lang="en-IN" sz="1900" b="1" dirty="0" smtClean="0">
                <a:latin typeface="Corbel" panose="020B0503020204020204" pitchFamily="34" charset="0"/>
              </a:rPr>
              <a:t>MapReducer</a:t>
            </a:r>
            <a:r>
              <a:rPr lang="en-IN" sz="1900" dirty="0">
                <a:latin typeface="Corbel" panose="020B0503020204020204" pitchFamily="34" charset="0"/>
              </a:rPr>
              <a:t> </a:t>
            </a:r>
            <a:r>
              <a:rPr lang="en-IN" sz="1900" dirty="0" smtClean="0">
                <a:latin typeface="Corbel" panose="020B0503020204020204" pitchFamily="34" charset="0"/>
              </a:rPr>
              <a:t>: a  </a:t>
            </a:r>
            <a:r>
              <a:rPr lang="en-IN" sz="1900" dirty="0">
                <a:latin typeface="Corbel" panose="020B0503020204020204" pitchFamily="34" charset="0"/>
              </a:rPr>
              <a:t>parallel processing software framework. It is comprised of two steps. Map step is a master node that takes input and partitions them into smaller sub-problems and then distributes them to worker nodes. After the map step has taken place, the master node takes the answer to all of the sub-problems and combines them to produce </a:t>
            </a:r>
            <a:r>
              <a:rPr lang="en-IN" sz="1900" dirty="0" smtClean="0">
                <a:latin typeface="Corbel" panose="020B0503020204020204" pitchFamily="34" charset="0"/>
              </a:rPr>
              <a:t>output.</a:t>
            </a:r>
          </a:p>
          <a:p>
            <a:pPr>
              <a:buFont typeface="Arial" panose="020B0604020202020204" pitchFamily="34" charset="0"/>
              <a:buChar char="•"/>
            </a:pPr>
            <a:endParaRPr lang="en-IN" sz="1900" dirty="0" smtClean="0">
              <a:latin typeface="Corbel" panose="020B0503020204020204" pitchFamily="34" charset="0"/>
            </a:endParaRPr>
          </a:p>
          <a:p>
            <a:pPr>
              <a:buFont typeface="Arial" panose="020B0604020202020204" pitchFamily="34" charset="0"/>
              <a:buChar char="•"/>
            </a:pPr>
            <a:r>
              <a:rPr lang="en-IN" sz="1900" b="1" dirty="0">
                <a:latin typeface="Corbel" panose="020B0503020204020204" pitchFamily="34" charset="0"/>
              </a:rPr>
              <a:t>Hive</a:t>
            </a:r>
            <a:r>
              <a:rPr lang="en-IN" sz="1900" dirty="0">
                <a:latin typeface="Corbel" panose="020B0503020204020204" pitchFamily="34" charset="0"/>
              </a:rPr>
              <a:t> : </a:t>
            </a:r>
            <a:r>
              <a:rPr lang="en-IN" sz="1900" dirty="0" smtClean="0">
                <a:latin typeface="Corbel" panose="020B0503020204020204" pitchFamily="34" charset="0"/>
              </a:rPr>
              <a:t>a </a:t>
            </a:r>
            <a:r>
              <a:rPr lang="en-IN" sz="1900" dirty="0">
                <a:latin typeface="Corbel" panose="020B0503020204020204" pitchFamily="34" charset="0"/>
              </a:rPr>
              <a:t>data warehousing and SQL like query language that presents the data in the form of tables. Hive programming is similar to data Warehousing. </a:t>
            </a:r>
            <a:endParaRPr lang="en-IN" sz="1900" dirty="0" smtClean="0">
              <a:latin typeface="Corbel" panose="020B0503020204020204" pitchFamily="34" charset="0"/>
            </a:endParaRPr>
          </a:p>
          <a:p>
            <a:pPr>
              <a:buFont typeface="Arial" panose="020B0604020202020204" pitchFamily="34" charset="0"/>
              <a:buChar char="•"/>
            </a:pPr>
            <a:endParaRPr lang="en-US" sz="1900" dirty="0">
              <a:latin typeface="Corbel" panose="020B0503020204020204" pitchFamily="34" charset="0"/>
            </a:endParaRPr>
          </a:p>
          <a:p>
            <a:pPr>
              <a:buFont typeface="Arial" panose="020B0604020202020204" pitchFamily="34" charset="0"/>
              <a:buChar char="•"/>
            </a:pPr>
            <a:r>
              <a:rPr lang="en-IN" sz="1900" b="1" dirty="0">
                <a:latin typeface="Corbel" panose="020B0503020204020204" pitchFamily="34" charset="0"/>
              </a:rPr>
              <a:t>Pig </a:t>
            </a:r>
            <a:r>
              <a:rPr lang="en-IN" sz="1900" dirty="0" smtClean="0">
                <a:latin typeface="Corbel" panose="020B0503020204020204" pitchFamily="34" charset="0"/>
              </a:rPr>
              <a:t>: a </a:t>
            </a:r>
            <a:r>
              <a:rPr lang="en-IN" sz="1900" dirty="0">
                <a:latin typeface="Corbel" panose="020B0503020204020204" pitchFamily="34" charset="0"/>
              </a:rPr>
              <a:t>platform for manipulating data stored in HDFS and that includes a compiler for map reduce programs   and high level language called Pig Latin.it provides a way to perform data extractions, transformation and loading and basic analysis without having to write </a:t>
            </a:r>
            <a:r>
              <a:rPr lang="en-IN" sz="1900" dirty="0" smtClean="0">
                <a:latin typeface="Corbel" panose="020B0503020204020204" pitchFamily="34" charset="0"/>
              </a:rPr>
              <a:t>Map Reduce </a:t>
            </a:r>
            <a:r>
              <a:rPr lang="en-IN" sz="1900" dirty="0">
                <a:latin typeface="Corbel" panose="020B0503020204020204" pitchFamily="34" charset="0"/>
              </a:rPr>
              <a:t>programs</a:t>
            </a:r>
            <a:r>
              <a:rPr lang="en-IN" sz="1900" dirty="0" smtClean="0">
                <a:latin typeface="Corbel" panose="020B0503020204020204" pitchFamily="34" charset="0"/>
              </a:rPr>
              <a:t>.</a:t>
            </a:r>
          </a:p>
          <a:p>
            <a:pPr>
              <a:buFont typeface="Arial" panose="020B0604020202020204" pitchFamily="34" charset="0"/>
              <a:buChar char="•"/>
            </a:pPr>
            <a:endParaRPr lang="en-US" sz="1900" dirty="0">
              <a:latin typeface="Corbel" panose="020B0503020204020204" pitchFamily="34" charset="0"/>
            </a:endParaRPr>
          </a:p>
          <a:p>
            <a:pPr>
              <a:buFont typeface="Arial" panose="020B0604020202020204" pitchFamily="34" charset="0"/>
              <a:buChar char="•"/>
            </a:pPr>
            <a:r>
              <a:rPr lang="en-IN" sz="1900" b="1" dirty="0">
                <a:latin typeface="Corbel" panose="020B0503020204020204" pitchFamily="34" charset="0"/>
              </a:rPr>
              <a:t>Sqoop </a:t>
            </a:r>
            <a:r>
              <a:rPr lang="en-IN" sz="1900" dirty="0" smtClean="0">
                <a:latin typeface="Corbel" panose="020B0503020204020204" pitchFamily="34" charset="0"/>
              </a:rPr>
              <a:t>: a </a:t>
            </a:r>
            <a:r>
              <a:rPr lang="en-IN" sz="1900" dirty="0">
                <a:latin typeface="Corbel" panose="020B0503020204020204" pitchFamily="34" charset="0"/>
              </a:rPr>
              <a:t>connection and transfer mechanism that moves the data between </a:t>
            </a:r>
            <a:r>
              <a:rPr lang="en-IN" sz="1900" dirty="0" err="1">
                <a:latin typeface="Corbel" panose="020B0503020204020204" pitchFamily="34" charset="0"/>
              </a:rPr>
              <a:t>hadoop</a:t>
            </a:r>
            <a:r>
              <a:rPr lang="en-IN" sz="1900" dirty="0">
                <a:latin typeface="Corbel" panose="020B0503020204020204" pitchFamily="34" charset="0"/>
              </a:rPr>
              <a:t> and relational databases</a:t>
            </a:r>
            <a:endParaRPr lang="en-US" sz="1900" dirty="0">
              <a:latin typeface="Corbel" panose="020B0503020204020204" pitchFamily="34" charset="0"/>
            </a:endParaRPr>
          </a:p>
          <a:p>
            <a:endParaRPr lang="en-US" dirty="0">
              <a:latin typeface="Corbel" panose="020B0503020204020204" pitchFamily="34" charset="0"/>
            </a:endParaRPr>
          </a:p>
        </p:txBody>
      </p:sp>
      <p:sp>
        <p:nvSpPr>
          <p:cNvPr id="4" name="Rectangle 3"/>
          <p:cNvSpPr/>
          <p:nvPr/>
        </p:nvSpPr>
        <p:spPr>
          <a:xfrm>
            <a:off x="1751527" y="115910"/>
            <a:ext cx="8036417" cy="97879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Technology used</a:t>
            </a:r>
          </a:p>
        </p:txBody>
      </p:sp>
    </p:spTree>
    <p:extLst>
      <p:ext uri="{BB962C8B-B14F-4D97-AF65-F5344CB8AC3E}">
        <p14:creationId xmlns:p14="http://schemas.microsoft.com/office/powerpoint/2010/main" val="2252810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491</TotalTime>
  <Words>863</Words>
  <Application>Microsoft Office PowerPoint</Application>
  <PresentationFormat>Widescreen</PresentationFormat>
  <Paragraphs>147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Corbel</vt:lpstr>
      <vt:lpstr>Times New Roman</vt:lpstr>
      <vt:lpstr>Wingdings</vt:lpstr>
      <vt:lpstr>Wingdings 3</vt:lpstr>
      <vt:lpstr>Ion</vt:lpstr>
      <vt:lpstr>                H1B CASE STUDY                          USING             HADOOP ECOSYSTEM</vt:lpstr>
      <vt:lpstr>Objective </vt:lpstr>
      <vt:lpstr>                        Big Data</vt:lpstr>
      <vt:lpstr>             Hadoop 4v of Big Data</vt:lpstr>
      <vt:lpstr>                    Hadoop Ecosystem</vt:lpstr>
      <vt:lpstr>                  HDFS Architecture</vt:lpstr>
      <vt:lpstr>                        YARN Architecture</vt:lpstr>
      <vt:lpstr>                            Advantages of Hadoop</vt:lpstr>
      <vt:lpstr>PowerPoint Presentation</vt:lpstr>
      <vt:lpstr>                             Analyzing   Factors </vt:lpstr>
      <vt:lpstr>                                 Analyzing   Factors </vt:lpstr>
      <vt:lpstr>1 a) Is the number of petitions with Data Engineer job title  increasing over time? </vt:lpstr>
      <vt:lpstr> 1 b) Find top 5 job titles who are having highest avg growth in applications.[ALL]  </vt:lpstr>
      <vt:lpstr>2 a) Which part of the US has the most Data Engineer jobs for each year?   </vt:lpstr>
      <vt:lpstr>2  b) find top 5 locations in the US who have got certified visa for each         year.[certified] </vt:lpstr>
      <vt:lpstr>3)Which industry(SOC_NAME) has the most number of Data Scientist positions? [certified]   </vt:lpstr>
      <vt:lpstr>4)Which top 5 employers file the most petitions each year? - Case Status - ALL </vt:lpstr>
      <vt:lpstr>5) Find the most popular top 10 job positions for H1B visa applications for each year? </vt:lpstr>
      <vt:lpstr>6) Find the percentage and the count of each case status on total applications for each year. Create a line graph depicting the pattern of All the cases over the period of time.   </vt:lpstr>
      <vt:lpstr>7) Create a bar graph to depict the number of applications for each year [All] </vt:lpstr>
      <vt:lpstr>8) Find the average Prevailing Wage for each Job for each Year (take part time and full time separate). Arrange the output in descending order - [Certified and Certified Withdrawn.]</vt:lpstr>
      <vt:lpstr>9) Which are the employers along with the number of petitions who have the success rate more than 70%  in petitions. (total petitions filed 1000 OR more than 1000) ? </vt:lpstr>
      <vt:lpstr>10) Which are the  job positions along with the number of petitions which have the success rate more than 70%  in petitions (total petitions filed 1000 OR more than 1000)? </vt:lpstr>
      <vt:lpstr>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37</cp:revision>
  <dcterms:created xsi:type="dcterms:W3CDTF">2017-10-22T10:17:28Z</dcterms:created>
  <dcterms:modified xsi:type="dcterms:W3CDTF">2017-10-26T17:12:32Z</dcterms:modified>
</cp:coreProperties>
</file>