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Roboto"/>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GoogleSlidesCustomDataVersion2">
      <go:slidesCustomData xmlns:go="http://customooxmlschemas.google.com/" r:id="rId40" roundtripDataSignature="AMtx7mgrqq/ffAclXj+eLWQtLDXPwwVW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15CB16-53E7-4E6C-99D3-0A12E2C748A2}">
  <a:tblStyle styleId="{BD15CB16-53E7-4E6C-99D3-0A12E2C748A2}"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4">
              <a:alpha val="20000"/>
            </a:schemeClr>
          </a:solidFill>
        </a:fill>
      </a:tcStyle>
    </a:band1H>
    <a:band2H>
      <a:tcTxStyle b="off" i="off"/>
    </a:band2H>
    <a:band1V>
      <a:tcTxStyle b="off" i="off"/>
      <a:tcStyle>
        <a:fill>
          <a:solidFill>
            <a:schemeClr val="accent4">
              <a:alpha val="20000"/>
            </a:schemeClr>
          </a:solidFill>
        </a:fill>
      </a:tcStyle>
    </a:band1V>
    <a:band2V>
      <a:tcTxStyle b="off" i="off"/>
    </a:band2V>
    <a:lastCol>
      <a:tcTxStyle b="on" i="off"/>
    </a:lastCol>
    <a:firstCol>
      <a:tcTxStyle b="on" i="off"/>
    </a:firstCol>
    <a:lastRow>
      <a:tcTxStyle b="on" i="off"/>
      <a:tcStyle>
        <a:tcBdr>
          <a:top>
            <a:ln cap="flat" cmpd="sng" w="12700">
              <a:solidFill>
                <a:schemeClr val="accent4"/>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chemeClr val="accent4"/>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3"/>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3"/>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3"/>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3"/>
          <p:cNvSpPr txBox="1"/>
          <p:nvPr>
            <p:ph type="ctrTitle"/>
          </p:nvPr>
        </p:nvSpPr>
        <p:spPr>
          <a:xfrm>
            <a:off x="311700" y="701690"/>
            <a:ext cx="8520600" cy="990300"/>
          </a:xfrm>
          <a:prstGeom prst="rect">
            <a:avLst/>
          </a:prstGeom>
          <a:noFill/>
          <a:ln>
            <a:noFill/>
          </a:ln>
        </p:spPr>
        <p:txBody>
          <a:bodyPr anchorCtr="0" anchor="b" bIns="91425" lIns="91425" spcFirstLastPara="1" rIns="91425" wrap="square" tIns="91425">
            <a:normAutofit/>
          </a:bodyPr>
          <a:lstStyle>
            <a:lvl1pPr lvl="0" algn="ctr">
              <a:spcBef>
                <a:spcPts val="0"/>
              </a:spcBef>
              <a:spcAft>
                <a:spcPts val="0"/>
              </a:spcAft>
              <a:buClr>
                <a:schemeClr val="lt1"/>
              </a:buClr>
              <a:buSzPts val="4800"/>
              <a:buNone/>
              <a:defRPr sz="4400">
                <a:solidFill>
                  <a:schemeClr val="lt1"/>
                </a:solidFill>
                <a:latin typeface="Algerian"/>
                <a:ea typeface="Algerian"/>
                <a:cs typeface="Algerian"/>
                <a:sym typeface="Algerian"/>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4" name="Google Shape;14;p23"/>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6" name="Shape 56"/>
        <p:cNvGrpSpPr/>
        <p:nvPr/>
      </p:nvGrpSpPr>
      <p:grpSpPr>
        <a:xfrm>
          <a:off x="0" y="0"/>
          <a:ext cx="0" cy="0"/>
          <a:chOff x="0" y="0"/>
          <a:chExt cx="0" cy="0"/>
        </a:xfrm>
      </p:grpSpPr>
      <p:sp>
        <p:nvSpPr>
          <p:cNvPr id="57" name="Google Shape;57;p32"/>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8" name="Google Shape;58;p3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9" name="Google Shape;59;p32"/>
          <p:cNvSpPr txBox="1"/>
          <p:nvPr>
            <p:ph type="title"/>
          </p:nvPr>
        </p:nvSpPr>
        <p:spPr>
          <a:xfrm>
            <a:off x="265500" y="1397350"/>
            <a:ext cx="4045200" cy="1318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60" name="Google Shape;60;p32"/>
          <p:cNvSpPr txBox="1"/>
          <p:nvPr>
            <p:ph idx="1" type="subTitle"/>
          </p:nvPr>
        </p:nvSpPr>
        <p:spPr>
          <a:xfrm>
            <a:off x="265500" y="273537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1" name="Google Shape;61;p3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62" name="Google Shape;62;p3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cxnSp>
        <p:nvCxnSpPr>
          <p:cNvPr id="64" name="Google Shape;64;p3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5" name="Google Shape;65;p33"/>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66" name="Google Shape;66;p33"/>
          <p:cNvSpPr txBox="1"/>
          <p:nvPr>
            <p:ph idx="1" type="body"/>
          </p:nvPr>
        </p:nvSpPr>
        <p:spPr>
          <a:xfrm>
            <a:off x="328017" y="4226025"/>
            <a:ext cx="8388600" cy="3936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7" name="Google Shape;67;p3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 name="Shape 68"/>
        <p:cNvGrpSpPr/>
        <p:nvPr/>
      </p:nvGrpSpPr>
      <p:grpSpPr>
        <a:xfrm>
          <a:off x="0" y="0"/>
          <a:ext cx="0" cy="0"/>
          <a:chOff x="0" y="0"/>
          <a:chExt cx="0" cy="0"/>
        </a:xfrm>
      </p:grpSpPr>
      <p:cxnSp>
        <p:nvCxnSpPr>
          <p:cNvPr id="69" name="Google Shape;69;p34"/>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70" name="Google Shape;70;p34"/>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71" name="Google Shape;71;p34"/>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72" name="Google Shape;72;p34"/>
          <p:cNvSpPr txBox="1"/>
          <p:nvPr>
            <p:ph idx="1" type="body"/>
          </p:nvPr>
        </p:nvSpPr>
        <p:spPr>
          <a:xfrm>
            <a:off x="853950" y="2919450"/>
            <a:ext cx="74361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73" name="Google Shape;73;p3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25"/>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2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2" name="Google Shape;22;p2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4" name="Shape 24"/>
        <p:cNvGrpSpPr/>
        <p:nvPr/>
      </p:nvGrpSpPr>
      <p:grpSpPr>
        <a:xfrm>
          <a:off x="0" y="0"/>
          <a:ext cx="0" cy="0"/>
          <a:chOff x="0" y="0"/>
          <a:chExt cx="0" cy="0"/>
        </a:xfrm>
      </p:grpSpPr>
      <p:cxnSp>
        <p:nvCxnSpPr>
          <p:cNvPr id="25" name="Google Shape;25;p26"/>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26" name="Google Shape;26;p26"/>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27" name="Google Shape;27;p26"/>
          <p:cNvSpPr txBox="1"/>
          <p:nvPr>
            <p:ph type="title"/>
          </p:nvPr>
        </p:nvSpPr>
        <p:spPr>
          <a:xfrm>
            <a:off x="406425" y="1806825"/>
            <a:ext cx="8296800" cy="15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28" name="Google Shape;28;p2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cxnSp>
        <p:nvCxnSpPr>
          <p:cNvPr id="30" name="Google Shape;30;p27"/>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1" name="Google Shape;31;p27"/>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2" name="Google Shape;32;p2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3" name="Google Shape;33;p27"/>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 name="Google Shape;34;p2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5" name="Google Shape;35;p2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cxnSp>
        <p:nvCxnSpPr>
          <p:cNvPr id="37" name="Google Shape;37;p28"/>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8" name="Google Shape;38;p28"/>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9" name="Google Shape;39;p28"/>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0" name="Google Shape;40;p28"/>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 name="Google Shape;41;p28"/>
          <p:cNvSpPr txBox="1"/>
          <p:nvPr>
            <p:ph idx="1" type="body"/>
          </p:nvPr>
        </p:nvSpPr>
        <p:spPr>
          <a:xfrm>
            <a:off x="2400303" y="1602675"/>
            <a:ext cx="3071400" cy="3002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28"/>
          <p:cNvSpPr txBox="1"/>
          <p:nvPr>
            <p:ph idx="2" type="body"/>
          </p:nvPr>
        </p:nvSpPr>
        <p:spPr>
          <a:xfrm>
            <a:off x="5650572" y="1602675"/>
            <a:ext cx="3071400" cy="3002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2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29"/>
          <p:cNvSpPr txBox="1"/>
          <p:nvPr>
            <p:ph type="title"/>
          </p:nvPr>
        </p:nvSpPr>
        <p:spPr>
          <a:xfrm>
            <a:off x="303300" y="411575"/>
            <a:ext cx="8520600" cy="63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6" name="Google Shape;46;p2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cxnSp>
        <p:nvCxnSpPr>
          <p:cNvPr id="48" name="Google Shape;48;p3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9" name="Google Shape;49;p30"/>
          <p:cNvSpPr txBox="1"/>
          <p:nvPr>
            <p:ph type="title"/>
          </p:nvPr>
        </p:nvSpPr>
        <p:spPr>
          <a:xfrm>
            <a:off x="319500" y="936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0" name="Google Shape;50;p30"/>
          <p:cNvSpPr txBox="1"/>
          <p:nvPr>
            <p:ph idx="1" type="body"/>
          </p:nvPr>
        </p:nvSpPr>
        <p:spPr>
          <a:xfrm>
            <a:off x="319500" y="1846804"/>
            <a:ext cx="2808000" cy="2806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1" name="Google Shape;51;p3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52" name="Shape 52"/>
        <p:cNvGrpSpPr/>
        <p:nvPr/>
      </p:nvGrpSpPr>
      <p:grpSpPr>
        <a:xfrm>
          <a:off x="0" y="0"/>
          <a:ext cx="0" cy="0"/>
          <a:chOff x="0" y="0"/>
          <a:chExt cx="0" cy="0"/>
        </a:xfrm>
      </p:grpSpPr>
      <p:cxnSp>
        <p:nvCxnSpPr>
          <p:cNvPr id="53" name="Google Shape;53;p31"/>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4" name="Google Shape;54;p31"/>
          <p:cNvSpPr txBox="1"/>
          <p:nvPr>
            <p:ph type="title"/>
          </p:nvPr>
        </p:nvSpPr>
        <p:spPr>
          <a:xfrm>
            <a:off x="283103" y="712141"/>
            <a:ext cx="6244200" cy="38355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5" name="Google Shape;55;p3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22"/>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Lato"/>
              <a:buChar char="●"/>
              <a:defRPr b="0" i="0" sz="1800" u="none" cap="none" strike="noStrike">
                <a:solidFill>
                  <a:schemeClr val="dk2"/>
                </a:solidFill>
                <a:latin typeface="Lato"/>
                <a:ea typeface="Lato"/>
                <a:cs typeface="Lato"/>
                <a:sym typeface="Lato"/>
              </a:defRPr>
            </a:lvl1pPr>
            <a:lvl2pPr indent="-317500" lvl="1" marL="9144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2pPr>
            <a:lvl3pPr indent="-317500" lvl="2" marL="13716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3pPr>
            <a:lvl4pPr indent="-317500" lvl="3" marL="18288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4pPr>
            <a:lvl5pPr indent="-317500" lvl="4" marL="22860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5pPr>
            <a:lvl6pPr indent="-317500" lvl="5" marL="27432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6pPr>
            <a:lvl7pPr indent="-317500" lvl="6" marL="32004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7pPr>
            <a:lvl8pPr indent="-317500" lvl="7" marL="36576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8pPr>
            <a:lvl9pPr indent="-317500" lvl="8" marL="4114800" marR="0" rtl="0" algn="l">
              <a:lnSpc>
                <a:spcPct val="115000"/>
              </a:lnSpc>
              <a:spcBef>
                <a:spcPts val="0"/>
              </a:spcBef>
              <a:spcAft>
                <a:spcPts val="0"/>
              </a:spcAft>
              <a:buClr>
                <a:schemeClr val="dk2"/>
              </a:buClr>
              <a:buSzPts val="1400"/>
              <a:buFont typeface="Lato"/>
              <a:buChar char="■"/>
              <a:defRPr b="0" i="0" sz="1400" u="none" cap="none" strike="noStrike">
                <a:solidFill>
                  <a:schemeClr val="dk2"/>
                </a:solidFill>
                <a:latin typeface="Lato"/>
                <a:ea typeface="Lato"/>
                <a:cs typeface="Lato"/>
                <a:sym typeface="Lato"/>
              </a:defRPr>
            </a:lvl9pPr>
          </a:lstStyle>
          <a:p/>
        </p:txBody>
      </p:sp>
      <p:sp>
        <p:nvSpPr>
          <p:cNvPr id="8" name="Google Shape;8;p2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p1"/>
          <p:cNvSpPr txBox="1"/>
          <p:nvPr>
            <p:ph type="ctrTitle"/>
          </p:nvPr>
        </p:nvSpPr>
        <p:spPr>
          <a:xfrm>
            <a:off x="311700" y="701690"/>
            <a:ext cx="8520600" cy="99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5200"/>
              <a:buNone/>
            </a:pPr>
            <a:r>
              <a:rPr lang="en-US">
                <a:solidFill>
                  <a:srgbClr val="20124D"/>
                </a:solidFill>
              </a:rPr>
              <a:t>Capstone Project - 01</a:t>
            </a:r>
            <a:endParaRPr>
              <a:solidFill>
                <a:srgbClr val="20124D"/>
              </a:solidFill>
            </a:endParaRPr>
          </a:p>
        </p:txBody>
      </p:sp>
      <p:sp>
        <p:nvSpPr>
          <p:cNvPr id="79" name="Google Shape;79;p1"/>
          <p:cNvSpPr txBox="1"/>
          <p:nvPr>
            <p:ph idx="1" type="subTitle"/>
          </p:nvPr>
        </p:nvSpPr>
        <p:spPr>
          <a:xfrm>
            <a:off x="311700" y="1899746"/>
            <a:ext cx="8520600" cy="874985"/>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2800"/>
              <a:buNone/>
            </a:pPr>
            <a:r>
              <a:rPr b="1" lang="en-US" sz="2700">
                <a:solidFill>
                  <a:srgbClr val="38761D"/>
                </a:solidFill>
              </a:rPr>
              <a:t>Global Terrorism Analysis</a:t>
            </a:r>
            <a:endParaRPr sz="2700">
              <a:solidFill>
                <a:srgbClr val="38761D"/>
              </a:solidFill>
            </a:endParaRPr>
          </a:p>
          <a:p>
            <a:pPr indent="-342900" lvl="0" marL="457200" rtl="0" algn="ctr">
              <a:lnSpc>
                <a:spcPct val="100000"/>
              </a:lnSpc>
              <a:spcBef>
                <a:spcPts val="0"/>
              </a:spcBef>
              <a:spcAft>
                <a:spcPts val="0"/>
              </a:spcAft>
              <a:buSzPts val="2800"/>
              <a:buNone/>
            </a:pPr>
            <a:r>
              <a:t/>
            </a:r>
            <a:endParaRPr b="1" sz="3200">
              <a:solidFill>
                <a:srgbClr val="002060"/>
              </a:solidFill>
            </a:endParaRPr>
          </a:p>
          <a:p>
            <a:pPr indent="-342900" lvl="0" marL="457200" rtl="0" algn="ctr">
              <a:lnSpc>
                <a:spcPct val="100000"/>
              </a:lnSpc>
              <a:spcBef>
                <a:spcPts val="0"/>
              </a:spcBef>
              <a:spcAft>
                <a:spcPts val="0"/>
              </a:spcAft>
              <a:buSzPts val="2800"/>
              <a:buNone/>
            </a:pPr>
            <a:r>
              <a:rPr b="1" i="1" lang="en-US" sz="2200">
                <a:solidFill>
                  <a:srgbClr val="002060"/>
                </a:solidFill>
              </a:rPr>
              <a:t>Project Type - EDA</a:t>
            </a:r>
            <a:endParaRPr sz="2000"/>
          </a:p>
          <a:p>
            <a:pPr indent="-342900" lvl="0" marL="457200" rtl="0" algn="ctr">
              <a:lnSpc>
                <a:spcPct val="100000"/>
              </a:lnSpc>
              <a:spcBef>
                <a:spcPts val="0"/>
              </a:spcBef>
              <a:spcAft>
                <a:spcPts val="0"/>
              </a:spcAft>
              <a:buSzPts val="2800"/>
              <a:buNone/>
            </a:pPr>
            <a:r>
              <a:rPr b="1" i="1" lang="en-US" sz="2200">
                <a:solidFill>
                  <a:srgbClr val="002060"/>
                </a:solidFill>
              </a:rPr>
              <a:t>Contribution – Individual</a:t>
            </a:r>
            <a:endParaRPr sz="2000"/>
          </a:p>
          <a:p>
            <a:pPr indent="-342900" lvl="0" marL="457200" rtl="0" algn="ctr">
              <a:lnSpc>
                <a:spcPct val="100000"/>
              </a:lnSpc>
              <a:spcBef>
                <a:spcPts val="0"/>
              </a:spcBef>
              <a:spcAft>
                <a:spcPts val="0"/>
              </a:spcAft>
              <a:buSzPts val="2800"/>
              <a:buNone/>
            </a:pPr>
            <a:r>
              <a:rPr b="1" i="1" lang="en-US" sz="2200">
                <a:solidFill>
                  <a:srgbClr val="002060"/>
                </a:solidFill>
              </a:rPr>
              <a:t>Presented By – Throat Ajit Dattu</a:t>
            </a:r>
            <a:endParaRPr sz="2000"/>
          </a:p>
          <a:p>
            <a:pPr indent="-342900" lvl="0" marL="457200" rtl="0" algn="ctr">
              <a:lnSpc>
                <a:spcPct val="100000"/>
              </a:lnSpc>
              <a:spcBef>
                <a:spcPts val="0"/>
              </a:spcBef>
              <a:spcAft>
                <a:spcPts val="0"/>
              </a:spcAft>
              <a:buSzPts val="2800"/>
              <a:buNone/>
            </a:pPr>
            <a:r>
              <a:t/>
            </a:r>
            <a:endParaRPr sz="2000"/>
          </a:p>
        </p:txBody>
      </p:sp>
      <p:cxnSp>
        <p:nvCxnSpPr>
          <p:cNvPr id="80" name="Google Shape;80;p1"/>
          <p:cNvCxnSpPr/>
          <p:nvPr/>
        </p:nvCxnSpPr>
        <p:spPr>
          <a:xfrm>
            <a:off x="1488558" y="1571785"/>
            <a:ext cx="6166884" cy="0"/>
          </a:xfrm>
          <a:prstGeom prst="straightConnector1">
            <a:avLst/>
          </a:prstGeom>
          <a:noFill/>
          <a:ln cap="flat" cmpd="sng" w="25400">
            <a:solidFill>
              <a:schemeClr val="accent2"/>
            </a:solidFill>
            <a:prstDash val="solid"/>
            <a:round/>
            <a:headEnd len="sm" w="sm" type="none"/>
            <a:tailEnd len="sm" w="sm" type="none"/>
          </a:ln>
          <a:effectLst>
            <a:outerShdw blurRad="40000" rotWithShape="0" dir="5400000" dist="20000">
              <a:srgbClr val="000000">
                <a:alpha val="37254"/>
              </a:srgbClr>
            </a:outerShdw>
          </a:effectLst>
        </p:spPr>
      </p:cxnSp>
      <p:cxnSp>
        <p:nvCxnSpPr>
          <p:cNvPr id="81" name="Google Shape;81;p1"/>
          <p:cNvCxnSpPr/>
          <p:nvPr/>
        </p:nvCxnSpPr>
        <p:spPr>
          <a:xfrm rot="10800000">
            <a:off x="2473842" y="2406625"/>
            <a:ext cx="4352260" cy="0"/>
          </a:xfrm>
          <a:prstGeom prst="straightConnector1">
            <a:avLst/>
          </a:prstGeom>
          <a:noFill/>
          <a:ln cap="flat" cmpd="sng" w="25400">
            <a:solidFill>
              <a:schemeClr val="accent2"/>
            </a:solidFill>
            <a:prstDash val="solid"/>
            <a:round/>
            <a:headEnd len="sm" w="sm" type="none"/>
            <a:tailEnd len="sm" w="sm" type="none"/>
          </a:ln>
          <a:effectLst>
            <a:outerShdw blurRad="40000" rotWithShape="0" dir="5400000" dist="20000">
              <a:srgbClr val="000000">
                <a:alpha val="37254"/>
              </a:srgbClr>
            </a:outerShdw>
          </a:effectLst>
        </p:spPr>
      </p:cxnSp>
      <p:pic>
        <p:nvPicPr>
          <p:cNvPr descr="Terrorism Awareness | Ashland, VA - Official Website" id="82" name="Google Shape;82;p1"/>
          <p:cNvPicPr preferRelativeResize="0"/>
          <p:nvPr/>
        </p:nvPicPr>
        <p:blipFill rotWithShape="1">
          <a:blip r:embed="rId3">
            <a:alphaModFix amt="5000"/>
          </a:blip>
          <a:srcRect b="5260" l="-54630" r="54628" t="-5260"/>
          <a:stretch/>
        </p:blipFill>
        <p:spPr>
          <a:xfrm>
            <a:off x="1779181" y="54720"/>
            <a:ext cx="5876261" cy="4919453"/>
          </a:xfrm>
          <a:prstGeom prst="rect">
            <a:avLst/>
          </a:prstGeom>
          <a:noFill/>
          <a:ln>
            <a:noFill/>
          </a:ln>
        </p:spPr>
      </p:pic>
      <p:pic>
        <p:nvPicPr>
          <p:cNvPr id="83" name="Google Shape;83;p1"/>
          <p:cNvPicPr preferRelativeResize="0"/>
          <p:nvPr/>
        </p:nvPicPr>
        <p:blipFill>
          <a:blip r:embed="rId4">
            <a:alphaModFix amt="35000"/>
          </a:blip>
          <a:stretch>
            <a:fillRect/>
          </a:stretch>
        </p:blipFill>
        <p:spPr>
          <a:xfrm>
            <a:off x="0" y="11423"/>
            <a:ext cx="9144000" cy="51206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nvSpPr>
        <p:spPr>
          <a:xfrm>
            <a:off x="598969" y="498291"/>
            <a:ext cx="5922334" cy="8002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rgbClr val="002732"/>
                </a:solidFill>
                <a:latin typeface="Arial"/>
                <a:ea typeface="Arial"/>
                <a:cs typeface="Arial"/>
                <a:sym typeface="Arial"/>
              </a:rPr>
              <a:t>3.Analysis based on Most affected area of Terrorism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142" name="Google Shape;142;p10"/>
          <p:cNvSpPr txBox="1"/>
          <p:nvPr/>
        </p:nvSpPr>
        <p:spPr>
          <a:xfrm>
            <a:off x="754912" y="959956"/>
            <a:ext cx="45720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sng" cap="none" strike="noStrike">
                <a:solidFill>
                  <a:srgbClr val="002060"/>
                </a:solidFill>
                <a:latin typeface="Roboto"/>
                <a:ea typeface="Roboto"/>
                <a:cs typeface="Roboto"/>
                <a:sym typeface="Roboto"/>
              </a:rPr>
              <a:t>3.1Top 10 Most affected Region</a:t>
            </a:r>
            <a:endParaRPr b="0" i="0" sz="1400" u="none" cap="none" strike="noStrike">
              <a:solidFill>
                <a:srgbClr val="000000"/>
              </a:solidFill>
              <a:latin typeface="Arial"/>
              <a:ea typeface="Arial"/>
              <a:cs typeface="Arial"/>
              <a:sym typeface="Arial"/>
            </a:endParaRPr>
          </a:p>
        </p:txBody>
      </p:sp>
      <p:pic>
        <p:nvPicPr>
          <p:cNvPr id="143" name="Google Shape;143;p10"/>
          <p:cNvPicPr preferRelativeResize="0"/>
          <p:nvPr/>
        </p:nvPicPr>
        <p:blipFill rotWithShape="1">
          <a:blip r:embed="rId3">
            <a:alphaModFix/>
          </a:blip>
          <a:srcRect b="0" l="0" r="0" t="0"/>
          <a:stretch/>
        </p:blipFill>
        <p:spPr>
          <a:xfrm>
            <a:off x="219743" y="1298510"/>
            <a:ext cx="4958314" cy="3262744"/>
          </a:xfrm>
          <a:prstGeom prst="rect">
            <a:avLst/>
          </a:prstGeom>
          <a:noFill/>
          <a:ln>
            <a:noFill/>
          </a:ln>
          <a:effectLst>
            <a:outerShdw blurRad="292100" rotWithShape="0" algn="tl" dir="2700000" dist="139700">
              <a:srgbClr val="333333">
                <a:alpha val="64313"/>
              </a:srgbClr>
            </a:outerShdw>
          </a:effectLst>
        </p:spPr>
      </p:pic>
      <p:sp>
        <p:nvSpPr>
          <p:cNvPr id="144" name="Google Shape;144;p10"/>
          <p:cNvSpPr txBox="1"/>
          <p:nvPr/>
        </p:nvSpPr>
        <p:spPr>
          <a:xfrm>
            <a:off x="5302038" y="2960816"/>
            <a:ext cx="3693105" cy="1600438"/>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n-US" sz="1400" u="sng" cap="none" strike="noStrike">
                <a:solidFill>
                  <a:srgbClr val="002060"/>
                </a:solidFill>
                <a:latin typeface="Roboto"/>
                <a:ea typeface="Roboto"/>
                <a:cs typeface="Roboto"/>
                <a:sym typeface="Roboto"/>
              </a:rPr>
              <a:t>Observation</a:t>
            </a:r>
            <a:r>
              <a:rPr b="0" i="0" lang="en-US" sz="1400" u="none" cap="none" strike="noStrike">
                <a:solidFill>
                  <a:srgbClr val="002732"/>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732"/>
                </a:solidFill>
                <a:latin typeface="Roboto"/>
                <a:ea typeface="Roboto"/>
                <a:cs typeface="Roboto"/>
                <a:sym typeface="Roboto"/>
              </a:rPr>
              <a:t>1.From the scatter and bar plot we can say that Middle East and North America is the most affected region of Terrorist Attack.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732"/>
                </a:solidFill>
                <a:latin typeface="Roboto"/>
                <a:ea typeface="Roboto"/>
                <a:cs typeface="Roboto"/>
                <a:sym typeface="Roboto"/>
              </a:rPr>
              <a:t>2.Australasia &amp; Oceania is the most safest region because there is less number of Terrorism compare to other region.</a:t>
            </a:r>
            <a:endParaRPr b="0" i="0" sz="1400" u="none" cap="none" strike="noStrike">
              <a:solidFill>
                <a:srgbClr val="000000"/>
              </a:solidFill>
              <a:latin typeface="Arial"/>
              <a:ea typeface="Arial"/>
              <a:cs typeface="Arial"/>
              <a:sym typeface="Arial"/>
            </a:endParaRPr>
          </a:p>
        </p:txBody>
      </p:sp>
      <p:pic>
        <p:nvPicPr>
          <p:cNvPr id="145" name="Google Shape;145;p10"/>
          <p:cNvPicPr preferRelativeResize="0"/>
          <p:nvPr/>
        </p:nvPicPr>
        <p:blipFill rotWithShape="1">
          <a:blip r:embed="rId4">
            <a:alphaModFix/>
          </a:blip>
          <a:srcRect b="0" l="0" r="0" t="0"/>
          <a:stretch/>
        </p:blipFill>
        <p:spPr>
          <a:xfrm>
            <a:off x="5218513" y="1122840"/>
            <a:ext cx="3925487" cy="1807042"/>
          </a:xfrm>
          <a:prstGeom prst="rect">
            <a:avLst/>
          </a:prstGeom>
          <a:noFill/>
          <a:ln>
            <a:noFill/>
          </a:ln>
        </p:spPr>
      </p:pic>
      <p:cxnSp>
        <p:nvCxnSpPr>
          <p:cNvPr id="146" name="Google Shape;146;p10"/>
          <p:cNvCxnSpPr/>
          <p:nvPr/>
        </p:nvCxnSpPr>
        <p:spPr>
          <a:xfrm>
            <a:off x="5326912" y="2955657"/>
            <a:ext cx="0" cy="1605597"/>
          </a:xfrm>
          <a:prstGeom prst="straightConnector1">
            <a:avLst/>
          </a:prstGeom>
          <a:noFill/>
          <a:ln cap="flat" cmpd="sng" w="12700">
            <a:solidFill>
              <a:schemeClr val="accent2"/>
            </a:solidFill>
            <a:prstDash val="dash"/>
            <a:round/>
            <a:headEnd len="sm" w="sm" type="none"/>
            <a:tailEnd len="sm" w="sm" type="none"/>
          </a:ln>
        </p:spPr>
      </p:cxnSp>
      <p:cxnSp>
        <p:nvCxnSpPr>
          <p:cNvPr id="147" name="Google Shape;147;p10"/>
          <p:cNvCxnSpPr/>
          <p:nvPr/>
        </p:nvCxnSpPr>
        <p:spPr>
          <a:xfrm>
            <a:off x="5326912" y="2955657"/>
            <a:ext cx="3519376" cy="0"/>
          </a:xfrm>
          <a:prstGeom prst="straightConnector1">
            <a:avLst/>
          </a:prstGeom>
          <a:noFill/>
          <a:ln cap="flat" cmpd="sng" w="12700">
            <a:solidFill>
              <a:schemeClr val="accent2"/>
            </a:solidFill>
            <a:prstDash val="dash"/>
            <a:round/>
            <a:headEnd len="sm" w="sm" type="none"/>
            <a:tailEnd len="sm" w="sm" type="none"/>
          </a:ln>
        </p:spPr>
      </p:cxnSp>
      <p:cxnSp>
        <p:nvCxnSpPr>
          <p:cNvPr id="148" name="Google Shape;148;p10"/>
          <p:cNvCxnSpPr/>
          <p:nvPr/>
        </p:nvCxnSpPr>
        <p:spPr>
          <a:xfrm>
            <a:off x="5326912" y="4561254"/>
            <a:ext cx="3519376" cy="0"/>
          </a:xfrm>
          <a:prstGeom prst="straightConnector1">
            <a:avLst/>
          </a:prstGeom>
          <a:noFill/>
          <a:ln cap="flat" cmpd="sng" w="12700">
            <a:solidFill>
              <a:schemeClr val="accent2"/>
            </a:solidFill>
            <a:prstDash val="dash"/>
            <a:round/>
            <a:headEnd len="sm" w="sm" type="none"/>
            <a:tailEnd len="sm" w="sm" type="none"/>
          </a:ln>
        </p:spPr>
      </p:cxnSp>
      <p:cxnSp>
        <p:nvCxnSpPr>
          <p:cNvPr id="149" name="Google Shape;149;p10"/>
          <p:cNvCxnSpPr/>
          <p:nvPr/>
        </p:nvCxnSpPr>
        <p:spPr>
          <a:xfrm>
            <a:off x="8846288" y="2955657"/>
            <a:ext cx="0" cy="1605597"/>
          </a:xfrm>
          <a:prstGeom prst="straightConnector1">
            <a:avLst/>
          </a:prstGeom>
          <a:noFill/>
          <a:ln cap="flat" cmpd="sng" w="12700">
            <a:solidFill>
              <a:schemeClr val="accent2"/>
            </a:solidFill>
            <a:prstDash val="dash"/>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nvSpPr>
        <p:spPr>
          <a:xfrm>
            <a:off x="733647" y="365257"/>
            <a:ext cx="457200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sng" cap="none" strike="noStrike">
                <a:solidFill>
                  <a:srgbClr val="002060"/>
                </a:solidFill>
                <a:latin typeface="Roboto"/>
                <a:ea typeface="Roboto"/>
                <a:cs typeface="Roboto"/>
                <a:sym typeface="Roboto"/>
              </a:rPr>
              <a:t>3.2Top 10 Most affected Country</a:t>
            </a:r>
            <a:endParaRPr b="0" i="0" sz="1400" u="none" cap="none" strike="noStrike">
              <a:solidFill>
                <a:srgbClr val="000000"/>
              </a:solidFill>
              <a:latin typeface="Arial"/>
              <a:ea typeface="Arial"/>
              <a:cs typeface="Arial"/>
              <a:sym typeface="Arial"/>
            </a:endParaRPr>
          </a:p>
        </p:txBody>
      </p:sp>
      <p:pic>
        <p:nvPicPr>
          <p:cNvPr id="155" name="Google Shape;155;p11"/>
          <p:cNvPicPr preferRelativeResize="0"/>
          <p:nvPr/>
        </p:nvPicPr>
        <p:blipFill rotWithShape="1">
          <a:blip r:embed="rId3">
            <a:alphaModFix/>
          </a:blip>
          <a:srcRect b="0" l="0" r="0" t="0"/>
          <a:stretch/>
        </p:blipFill>
        <p:spPr>
          <a:xfrm>
            <a:off x="247650" y="1023383"/>
            <a:ext cx="6089355" cy="3371408"/>
          </a:xfrm>
          <a:prstGeom prst="rect">
            <a:avLst/>
          </a:prstGeom>
          <a:noFill/>
          <a:ln>
            <a:noFill/>
          </a:ln>
          <a:effectLst>
            <a:outerShdw blurRad="292100" rotWithShape="0" algn="tl" dir="2700000" dist="139700">
              <a:srgbClr val="333333">
                <a:alpha val="64313"/>
              </a:srgbClr>
            </a:outerShdw>
          </a:effectLst>
        </p:spPr>
      </p:pic>
      <p:sp>
        <p:nvSpPr>
          <p:cNvPr id="156" name="Google Shape;156;p11"/>
          <p:cNvSpPr txBox="1"/>
          <p:nvPr/>
        </p:nvSpPr>
        <p:spPr>
          <a:xfrm>
            <a:off x="6429155" y="1296718"/>
            <a:ext cx="2537636" cy="2677656"/>
          </a:xfrm>
          <a:prstGeom prst="rect">
            <a:avLst/>
          </a:prstGeom>
          <a:solidFill>
            <a:srgbClr val="E3E8EA"/>
          </a:solidFill>
          <a:ln>
            <a:noFill/>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n-US" sz="1400" u="sng" cap="none" strike="noStrike">
                <a:solidFill>
                  <a:srgbClr val="002732"/>
                </a:solidFill>
                <a:latin typeface="Roboto"/>
                <a:ea typeface="Roboto"/>
                <a:cs typeface="Roboto"/>
                <a:sym typeface="Roboto"/>
              </a:rPr>
              <a:t>Observation:</a:t>
            </a:r>
            <a:r>
              <a:rPr b="0" i="0" lang="en-US" sz="1400" u="none" cap="none" strike="noStrike">
                <a:solidFill>
                  <a:srgbClr val="002732"/>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732"/>
                </a:solidFill>
                <a:latin typeface="Roboto"/>
                <a:ea typeface="Roboto"/>
                <a:cs typeface="Roboto"/>
                <a:sym typeface="Roboto"/>
              </a:rPr>
              <a:t>1.Iraq is the most affected country of terrorism which records highest number of terrorism activity in any country.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732"/>
                </a:solidFill>
                <a:latin typeface="Roboto"/>
                <a:ea typeface="Roboto"/>
                <a:cs typeface="Roboto"/>
                <a:sym typeface="Roboto"/>
              </a:rPr>
              <a:t>2.India ranked number 4 in terms of most affected country of the terrorist activity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nvSpPr>
        <p:spPr>
          <a:xfrm>
            <a:off x="790353" y="413211"/>
            <a:ext cx="51000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rgbClr val="002732"/>
                </a:solidFill>
                <a:latin typeface="Arial"/>
                <a:ea typeface="Arial"/>
                <a:cs typeface="Arial"/>
                <a:sym typeface="Arial"/>
              </a:rPr>
              <a:t>4.Analysis based on Terrorist Organization</a:t>
            </a:r>
            <a:endParaRPr b="0" i="0" sz="1400" u="none" cap="none" strike="noStrike">
              <a:solidFill>
                <a:srgbClr val="000000"/>
              </a:solidFill>
              <a:latin typeface="Arial"/>
              <a:ea typeface="Arial"/>
              <a:cs typeface="Arial"/>
              <a:sym typeface="Arial"/>
            </a:endParaRPr>
          </a:p>
        </p:txBody>
      </p:sp>
      <p:sp>
        <p:nvSpPr>
          <p:cNvPr id="162" name="Google Shape;162;p12"/>
          <p:cNvSpPr txBox="1"/>
          <p:nvPr/>
        </p:nvSpPr>
        <p:spPr>
          <a:xfrm>
            <a:off x="917945" y="806630"/>
            <a:ext cx="538361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sng" cap="none" strike="noStrike">
                <a:solidFill>
                  <a:srgbClr val="002060"/>
                </a:solidFill>
                <a:latin typeface="Roboto"/>
                <a:ea typeface="Roboto"/>
                <a:cs typeface="Roboto"/>
                <a:sym typeface="Roboto"/>
              </a:rPr>
              <a:t>4.1Top 10 Active Terrorist Organizations who attack the most</a:t>
            </a:r>
            <a:endParaRPr b="0" i="0" sz="1400" u="none" cap="none" strike="noStrike">
              <a:solidFill>
                <a:srgbClr val="000000"/>
              </a:solidFill>
              <a:latin typeface="Arial"/>
              <a:ea typeface="Arial"/>
              <a:cs typeface="Arial"/>
              <a:sym typeface="Arial"/>
            </a:endParaRPr>
          </a:p>
        </p:txBody>
      </p:sp>
      <p:pic>
        <p:nvPicPr>
          <p:cNvPr id="163" name="Google Shape;163;p12"/>
          <p:cNvPicPr preferRelativeResize="0"/>
          <p:nvPr/>
        </p:nvPicPr>
        <p:blipFill rotWithShape="1">
          <a:blip r:embed="rId3">
            <a:alphaModFix/>
          </a:blip>
          <a:srcRect b="0" l="0" r="0" t="0"/>
          <a:stretch/>
        </p:blipFill>
        <p:spPr>
          <a:xfrm>
            <a:off x="184297" y="1391405"/>
            <a:ext cx="6490297" cy="3422360"/>
          </a:xfrm>
          <a:prstGeom prst="roundRect">
            <a:avLst>
              <a:gd fmla="val 8594" name="adj"/>
            </a:avLst>
          </a:prstGeom>
          <a:solidFill>
            <a:srgbClr val="ECECEC"/>
          </a:solidFill>
          <a:ln cap="flat" cmpd="sng" w="9525">
            <a:solidFill>
              <a:srgbClr val="F80000"/>
            </a:solidFill>
            <a:prstDash val="solid"/>
            <a:round/>
            <a:headEnd len="sm" w="sm" type="none"/>
            <a:tailEnd len="sm" w="sm" type="none"/>
          </a:ln>
          <a:effectLst>
            <a:reflection blurRad="0" dir="5400000" dist="5000" endA="0" endPos="28000" kx="0" rotWithShape="0" algn="bl" stA="38000" stPos="0" sy="-100000" ky="0"/>
          </a:effectLst>
        </p:spPr>
      </p:pic>
      <p:sp>
        <p:nvSpPr>
          <p:cNvPr id="164" name="Google Shape;164;p12"/>
          <p:cNvSpPr/>
          <p:nvPr/>
        </p:nvSpPr>
        <p:spPr>
          <a:xfrm>
            <a:off x="6726864" y="1339702"/>
            <a:ext cx="2232839" cy="3352800"/>
          </a:xfrm>
          <a:prstGeom prst="roundRect">
            <a:avLst>
              <a:gd fmla="val 16667" name="adj"/>
            </a:avLst>
          </a:prstGeom>
          <a:solidFill>
            <a:schemeClr val="accent1"/>
          </a:solidFill>
          <a:ln cap="flat" cmpd="sng" w="25400">
            <a:solidFill>
              <a:srgbClr val="57575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1" lang="en-US" sz="1400" u="sng" cap="none" strike="noStrike">
                <a:solidFill>
                  <a:srgbClr val="002732"/>
                </a:solidFill>
                <a:latin typeface="Roboto"/>
                <a:ea typeface="Roboto"/>
                <a:cs typeface="Roboto"/>
                <a:sym typeface="Roboto"/>
              </a:rPr>
              <a:t>Observation:-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2732"/>
                </a:solidFill>
                <a:latin typeface="Roboto"/>
                <a:ea typeface="Roboto"/>
                <a:cs typeface="Roboto"/>
                <a:sym typeface="Roboto"/>
              </a:rPr>
              <a:t>Taliban and Islamic State of Iraq and the Levant (ISIL) are the Most active terrorist Organization who attack the most around the world.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2732"/>
                </a:solidFill>
                <a:latin typeface="Roboto"/>
                <a:ea typeface="Roboto"/>
                <a:cs typeface="Roboto"/>
                <a:sym typeface="Roboto"/>
              </a:rPr>
              <a:t>Taliban recorded most number of attacks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nvSpPr>
        <p:spPr>
          <a:xfrm>
            <a:off x="960474" y="440139"/>
            <a:ext cx="5808921"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sng" cap="none" strike="noStrike">
                <a:solidFill>
                  <a:srgbClr val="002060"/>
                </a:solidFill>
                <a:latin typeface="Roboto"/>
                <a:ea typeface="Roboto"/>
                <a:cs typeface="Roboto"/>
                <a:sym typeface="Roboto"/>
              </a:rPr>
              <a:t>4.2Top 10 Dangerous Terrorist Organization who killed the most number of people</a:t>
            </a:r>
            <a:endParaRPr b="0" i="0" sz="1400" u="none" cap="none" strike="noStrike">
              <a:solidFill>
                <a:srgbClr val="000000"/>
              </a:solidFill>
              <a:latin typeface="Arial"/>
              <a:ea typeface="Arial"/>
              <a:cs typeface="Arial"/>
              <a:sym typeface="Arial"/>
            </a:endParaRPr>
          </a:p>
        </p:txBody>
      </p:sp>
      <p:pic>
        <p:nvPicPr>
          <p:cNvPr id="170" name="Google Shape;170;p13"/>
          <p:cNvPicPr preferRelativeResize="0"/>
          <p:nvPr/>
        </p:nvPicPr>
        <p:blipFill rotWithShape="1">
          <a:blip r:embed="rId3">
            <a:alphaModFix/>
          </a:blip>
          <a:srcRect b="0" l="0" r="0" t="0"/>
          <a:stretch/>
        </p:blipFill>
        <p:spPr>
          <a:xfrm>
            <a:off x="63647" y="1180629"/>
            <a:ext cx="6089491" cy="3589845"/>
          </a:xfrm>
          <a:prstGeom prst="rect">
            <a:avLst/>
          </a:prstGeom>
          <a:noFill/>
          <a:ln>
            <a:noFill/>
          </a:ln>
          <a:effectLst>
            <a:outerShdw blurRad="50800" rotWithShape="0" algn="tl" dir="2700000" dist="38100">
              <a:srgbClr val="000000">
                <a:alpha val="40000"/>
              </a:srgbClr>
            </a:outerShdw>
          </a:effectLst>
        </p:spPr>
      </p:pic>
      <p:sp>
        <p:nvSpPr>
          <p:cNvPr id="171" name="Google Shape;171;p13"/>
          <p:cNvSpPr/>
          <p:nvPr/>
        </p:nvSpPr>
        <p:spPr>
          <a:xfrm>
            <a:off x="6010940" y="1263918"/>
            <a:ext cx="2764465" cy="3423265"/>
          </a:xfrm>
          <a:prstGeom prst="flowChartAlternateProcess">
            <a:avLst/>
          </a:prstGeom>
          <a:solidFill>
            <a:srgbClr val="B9E7F3"/>
          </a:solidFill>
          <a:ln cap="flat" cmpd="sng" w="25400">
            <a:solidFill>
              <a:srgbClr val="8F8F8F"/>
            </a:solidFill>
            <a:prstDash val="solid"/>
            <a:round/>
            <a:headEnd len="sm" w="sm" type="none"/>
            <a:tailEnd len="sm" w="sm" type="none"/>
          </a:ln>
          <a:effectLst>
            <a:outerShdw blurRad="184150" sx="110000" algn="ctr" dir="11520000" dist="241300" sy="110000">
              <a:srgbClr val="000000">
                <a:alpha val="17254"/>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1" i="1" sz="1400" u="sng"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1" lang="en-US" sz="1400" u="sng" cap="none" strike="noStrike">
                <a:solidFill>
                  <a:srgbClr val="002732"/>
                </a:solidFill>
                <a:latin typeface="Roboto"/>
                <a:ea typeface="Roboto"/>
                <a:cs typeface="Roboto"/>
                <a:sym typeface="Roboto"/>
              </a:rPr>
              <a:t> Observation:-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732"/>
                </a:solidFill>
                <a:latin typeface="Roboto"/>
                <a:ea typeface="Roboto"/>
                <a:cs typeface="Roboto"/>
                <a:sym typeface="Roboto"/>
              </a:rPr>
              <a:t>1.Islamic State of Iraq and the Levant (ISIL) and Taliban is the most dangerous Terrorist Organization in the world which records highest kills 38923.0 and 29410.0 respectively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732"/>
                </a:solidFill>
                <a:latin typeface="Roboto"/>
                <a:ea typeface="Roboto"/>
                <a:cs typeface="Roboto"/>
                <a:sym typeface="Roboto"/>
              </a:rPr>
              <a:t>2.Out of all the top 10 Organizations, around 46% people killed by ISIL and Taliban organization</a:t>
            </a:r>
            <a:r>
              <a:rPr b="0" i="0" lang="en-US" sz="1400" u="none" cap="none" strike="noStrike">
                <a:solidFill>
                  <a:srgbClr val="D5D5D5"/>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nvSpPr>
        <p:spPr>
          <a:xfrm>
            <a:off x="925034" y="427358"/>
            <a:ext cx="487325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sng" cap="none" strike="noStrike">
                <a:solidFill>
                  <a:srgbClr val="002060"/>
                </a:solidFill>
                <a:latin typeface="Roboto"/>
                <a:ea typeface="Roboto"/>
                <a:cs typeface="Roboto"/>
                <a:sym typeface="Roboto"/>
              </a:rPr>
              <a:t>4.3Top 5 Most use weapon by Terrorist Organization</a:t>
            </a:r>
            <a:endParaRPr b="0" i="0" sz="1400" u="none" cap="none" strike="noStrike">
              <a:solidFill>
                <a:srgbClr val="000000"/>
              </a:solidFill>
              <a:latin typeface="Arial"/>
              <a:ea typeface="Arial"/>
              <a:cs typeface="Arial"/>
              <a:sym typeface="Arial"/>
            </a:endParaRPr>
          </a:p>
        </p:txBody>
      </p:sp>
      <p:pic>
        <p:nvPicPr>
          <p:cNvPr id="177" name="Google Shape;177;p14"/>
          <p:cNvPicPr preferRelativeResize="0"/>
          <p:nvPr/>
        </p:nvPicPr>
        <p:blipFill rotWithShape="1">
          <a:blip r:embed="rId3">
            <a:alphaModFix/>
          </a:blip>
          <a:srcRect b="0" l="0" r="0" t="0"/>
          <a:stretch/>
        </p:blipFill>
        <p:spPr>
          <a:xfrm>
            <a:off x="4248148" y="1132911"/>
            <a:ext cx="4815130" cy="3731178"/>
          </a:xfrm>
          <a:prstGeom prst="rect">
            <a:avLst/>
          </a:prstGeom>
          <a:noFill/>
          <a:ln cap="flat" cmpd="sng" w="9525">
            <a:solidFill>
              <a:schemeClr val="accent2"/>
            </a:solidFill>
            <a:prstDash val="solid"/>
            <a:round/>
            <a:headEnd len="sm" w="sm" type="none"/>
            <a:tailEnd len="sm" w="sm" type="none"/>
          </a:ln>
          <a:effectLst>
            <a:outerShdw blurRad="50800" rotWithShape="0" algn="tr" dir="8100000" dist="38100">
              <a:srgbClr val="000000">
                <a:alpha val="40000"/>
              </a:srgbClr>
            </a:outerShdw>
          </a:effectLst>
        </p:spPr>
      </p:pic>
      <p:sp>
        <p:nvSpPr>
          <p:cNvPr id="178" name="Google Shape;178;p14"/>
          <p:cNvSpPr txBox="1"/>
          <p:nvPr/>
        </p:nvSpPr>
        <p:spPr>
          <a:xfrm>
            <a:off x="206364" y="2092950"/>
            <a:ext cx="42567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732"/>
                </a:solidFill>
                <a:highlight>
                  <a:srgbClr val="FFFF00"/>
                </a:highlight>
                <a:latin typeface="Roboto"/>
                <a:ea typeface="Roboto"/>
                <a:cs typeface="Roboto"/>
                <a:sym typeface="Roboto"/>
              </a:rPr>
              <a:t>2.It seen that explosives were used in </a:t>
            </a:r>
            <a:endParaRPr b="0" i="0" sz="1400" u="none" cap="none" strike="noStrike">
              <a:solidFill>
                <a:srgbClr val="002732"/>
              </a:solidFill>
              <a:highlight>
                <a:srgbClr val="FFFF00"/>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732"/>
                </a:solidFill>
                <a:highlight>
                  <a:srgbClr val="FFFF00"/>
                </a:highlight>
                <a:latin typeface="Roboto"/>
                <a:ea typeface="Roboto"/>
                <a:cs typeface="Roboto"/>
                <a:sym typeface="Roboto"/>
              </a:rPr>
              <a:t>around 51.09 % of the attacks, followed </a:t>
            </a:r>
            <a:endParaRPr b="0" i="0" sz="1400" u="none" cap="none" strike="noStrike">
              <a:solidFill>
                <a:srgbClr val="002732"/>
              </a:solidFill>
              <a:highlight>
                <a:srgbClr val="FFFF00"/>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732"/>
                </a:solidFill>
                <a:highlight>
                  <a:srgbClr val="FFFF00"/>
                </a:highlight>
                <a:latin typeface="Roboto"/>
                <a:ea typeface="Roboto"/>
                <a:cs typeface="Roboto"/>
                <a:sym typeface="Roboto"/>
              </a:rPr>
              <a:t>by Firearms accounted for 32.35% of </a:t>
            </a:r>
            <a:endParaRPr b="0" i="0" sz="1400" u="none" cap="none" strike="noStrike">
              <a:solidFill>
                <a:srgbClr val="002732"/>
              </a:solidFill>
              <a:highlight>
                <a:srgbClr val="FFFF00"/>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732"/>
                </a:solidFill>
                <a:highlight>
                  <a:srgbClr val="FFFF00"/>
                </a:highlight>
                <a:latin typeface="Roboto"/>
                <a:ea typeface="Roboto"/>
                <a:cs typeface="Roboto"/>
                <a:sym typeface="Roboto"/>
              </a:rPr>
              <a:t>the attacks</a:t>
            </a:r>
            <a:r>
              <a:rPr b="0" i="0" lang="en-US" sz="1400" u="none" cap="none" strike="noStrike">
                <a:solidFill>
                  <a:srgbClr val="D5D5D5"/>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p:txBody>
      </p:sp>
      <p:sp>
        <p:nvSpPr>
          <p:cNvPr id="179" name="Google Shape;179;p14"/>
          <p:cNvSpPr txBox="1"/>
          <p:nvPr/>
        </p:nvSpPr>
        <p:spPr>
          <a:xfrm>
            <a:off x="153264" y="1132893"/>
            <a:ext cx="4362900" cy="8034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2832"/>
                </a:solidFill>
                <a:highlight>
                  <a:srgbClr val="FFFF00"/>
                </a:highlight>
                <a:latin typeface="Roboto"/>
                <a:ea typeface="Roboto"/>
                <a:cs typeface="Roboto"/>
                <a:sym typeface="Roboto"/>
              </a:rPr>
              <a:t>1.To get the Percentage of Weapon </a:t>
            </a:r>
            <a:endParaRPr b="0" i="0" sz="1400" u="none" cap="none" strike="noStrike">
              <a:solidFill>
                <a:srgbClr val="002832"/>
              </a:solidFill>
              <a:highlight>
                <a:srgbClr val="FFFF00"/>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2832"/>
                </a:solidFill>
                <a:highlight>
                  <a:srgbClr val="FFFF00"/>
                </a:highlight>
                <a:latin typeface="Roboto"/>
                <a:ea typeface="Roboto"/>
                <a:cs typeface="Roboto"/>
                <a:sym typeface="Roboto"/>
              </a:rPr>
              <a:t>used by Terrorist Organization we use </a:t>
            </a:r>
            <a:endParaRPr b="0" i="0" sz="1400" u="none" cap="none" strike="noStrike">
              <a:solidFill>
                <a:srgbClr val="002832"/>
              </a:solidFill>
              <a:highlight>
                <a:srgbClr val="FFFF00"/>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2832"/>
                </a:solidFill>
                <a:highlight>
                  <a:srgbClr val="FFFF00"/>
                </a:highlight>
                <a:latin typeface="Roboto"/>
                <a:ea typeface="Roboto"/>
                <a:cs typeface="Roboto"/>
                <a:sym typeface="Roboto"/>
              </a:rPr>
              <a:t>Pie Chart</a:t>
            </a:r>
            <a:endParaRPr b="0" i="0" sz="1400" u="none" cap="none" strike="noStrike">
              <a:solidFill>
                <a:srgbClr val="002732"/>
              </a:solidFill>
              <a:highlight>
                <a:srgbClr val="FFFF00"/>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5"/>
          <p:cNvSpPr txBox="1"/>
          <p:nvPr/>
        </p:nvSpPr>
        <p:spPr>
          <a:xfrm>
            <a:off x="740734" y="370652"/>
            <a:ext cx="303027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rgbClr val="002732"/>
                </a:solidFill>
                <a:latin typeface="Arial"/>
                <a:ea typeface="Arial"/>
                <a:cs typeface="Arial"/>
                <a:sym typeface="Arial"/>
              </a:rPr>
              <a:t>Country wise analysis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sng" cap="none" strike="noStrike">
              <a:solidFill>
                <a:srgbClr val="002732"/>
              </a:solidFill>
              <a:latin typeface="Arial"/>
              <a:ea typeface="Arial"/>
              <a:cs typeface="Arial"/>
              <a:sym typeface="Arial"/>
            </a:endParaRPr>
          </a:p>
        </p:txBody>
      </p:sp>
      <p:pic>
        <p:nvPicPr>
          <p:cNvPr id="185" name="Google Shape;185;p15"/>
          <p:cNvPicPr preferRelativeResize="0"/>
          <p:nvPr/>
        </p:nvPicPr>
        <p:blipFill rotWithShape="1">
          <a:blip r:embed="rId3">
            <a:alphaModFix/>
          </a:blip>
          <a:srcRect b="0" l="0" r="0" t="0"/>
          <a:stretch/>
        </p:blipFill>
        <p:spPr>
          <a:xfrm>
            <a:off x="241992" y="1208369"/>
            <a:ext cx="8660015" cy="3935131"/>
          </a:xfrm>
          <a:prstGeom prst="rect">
            <a:avLst/>
          </a:prstGeom>
          <a:noFill/>
          <a:ln>
            <a:noFill/>
          </a:ln>
          <a:effectLst>
            <a:outerShdw blurRad="292100" rotWithShape="0" algn="tl" dir="2700000" dist="139700">
              <a:srgbClr val="333333">
                <a:alpha val="64313"/>
              </a:srgbClr>
            </a:outerShdw>
          </a:effectLst>
        </p:spPr>
      </p:pic>
      <p:sp>
        <p:nvSpPr>
          <p:cNvPr id="186" name="Google Shape;186;p15"/>
          <p:cNvSpPr txBox="1"/>
          <p:nvPr/>
        </p:nvSpPr>
        <p:spPr>
          <a:xfrm>
            <a:off x="3661143" y="779538"/>
            <a:ext cx="138577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sng" cap="none" strike="noStrike">
                <a:solidFill>
                  <a:srgbClr val="002060"/>
                </a:solidFill>
                <a:highlight>
                  <a:srgbClr val="FFFF00"/>
                </a:highlight>
                <a:latin typeface="Roboto"/>
                <a:ea typeface="Roboto"/>
                <a:cs typeface="Roboto"/>
                <a:sym typeface="Roboto"/>
              </a:rPr>
              <a:t>Country Iraq</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nvSpPr>
        <p:spPr>
          <a:xfrm>
            <a:off x="613142" y="392653"/>
            <a:ext cx="6794207" cy="1169551"/>
          </a:xfrm>
          <a:prstGeom prst="rect">
            <a:avLst/>
          </a:prstGeom>
          <a:solidFill>
            <a:srgbClr val="ADBCC3"/>
          </a:solidFill>
          <a:ln cap="flat" cmpd="sng" w="9525">
            <a:solidFill>
              <a:srgbClr val="0E3B44"/>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732"/>
                </a:solidFill>
                <a:latin typeface="Roboto"/>
                <a:ea typeface="Roboto"/>
                <a:cs typeface="Roboto"/>
                <a:sym typeface="Roboto"/>
              </a:rPr>
              <a:t>here we are doing the country wise analysis of terrorist attacks and by using the bar plot we can easily find out the most affected city and most safe city of the country. also most active terrorist organization in the respective country and what are the main targets of terrorist attack by getting exact figures. We can also find out the trends in the casualties from the year 1970 to 2017.</a:t>
            </a:r>
            <a:endParaRPr b="0" i="0" sz="1400" u="none" cap="none" strike="noStrike">
              <a:solidFill>
                <a:srgbClr val="000000"/>
              </a:solidFill>
              <a:latin typeface="Arial"/>
              <a:ea typeface="Arial"/>
              <a:cs typeface="Arial"/>
              <a:sym typeface="Arial"/>
            </a:endParaRPr>
          </a:p>
        </p:txBody>
      </p:sp>
      <p:sp>
        <p:nvSpPr>
          <p:cNvPr id="192" name="Google Shape;192;p16"/>
          <p:cNvSpPr txBox="1"/>
          <p:nvPr/>
        </p:nvSpPr>
        <p:spPr>
          <a:xfrm>
            <a:off x="2466754" y="1857747"/>
            <a:ext cx="6344093" cy="2893100"/>
          </a:xfrm>
          <a:prstGeom prst="rect">
            <a:avLst/>
          </a:prstGeom>
          <a:solidFill>
            <a:srgbClr val="FFDDB2"/>
          </a:solidFill>
          <a:ln cap="flat" cmpd="sng" w="34925">
            <a:solidFill>
              <a:srgbClr val="EF8600"/>
            </a:solidFill>
            <a:prstDash val="solid"/>
            <a:round/>
            <a:headEnd len="sm" w="sm" type="none"/>
            <a:tailEnd len="sm" w="sm" type="none"/>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n-US" sz="1400" u="sng" cap="none" strike="noStrike">
                <a:solidFill>
                  <a:srgbClr val="002732"/>
                </a:solidFill>
                <a:latin typeface="Roboto"/>
                <a:ea typeface="Roboto"/>
                <a:cs typeface="Roboto"/>
                <a:sym typeface="Roboto"/>
              </a:rPr>
              <a:t>Observation</a:t>
            </a:r>
            <a:r>
              <a:rPr b="0" i="0" lang="en-US" sz="1400" u="none" cap="none" strike="noStrike">
                <a:solidFill>
                  <a:srgbClr val="002732"/>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002732"/>
                </a:solidFill>
                <a:latin typeface="Roboto"/>
                <a:ea typeface="Roboto"/>
                <a:cs typeface="Roboto"/>
                <a:sym typeface="Roboto"/>
              </a:rPr>
            </a:br>
            <a:r>
              <a:rPr b="0" i="0" lang="en-US" sz="1400" u="none" cap="none" strike="noStrike">
                <a:solidFill>
                  <a:srgbClr val="002732"/>
                </a:solidFill>
                <a:latin typeface="Roboto"/>
                <a:ea typeface="Roboto"/>
                <a:cs typeface="Roboto"/>
                <a:sym typeface="Roboto"/>
              </a:rPr>
              <a:t>1.Here we did the analysis of most affected country of terrorism Iraq.</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732"/>
                </a:solidFill>
                <a:latin typeface="Roboto"/>
                <a:ea typeface="Roboto"/>
                <a:cs typeface="Roboto"/>
                <a:sym typeface="Roboto"/>
              </a:rPr>
              <a:t>2.Most number of attacks happen in the Baghdad city of Iraq</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732"/>
                </a:solidFill>
                <a:latin typeface="Roboto"/>
                <a:ea typeface="Roboto"/>
                <a:cs typeface="Roboto"/>
                <a:sym typeface="Roboto"/>
              </a:rPr>
              <a:t>3.Islamic state of Iraq and the levant (ISIL) is the most active terrorist organization in the country which record highest attacks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732"/>
                </a:solidFill>
                <a:latin typeface="Roboto"/>
                <a:ea typeface="Roboto"/>
                <a:cs typeface="Roboto"/>
                <a:sym typeface="Roboto"/>
              </a:rPr>
              <a:t>4.The number of casualties increases per year till 2014 later it is decreases.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732"/>
                </a:solidFill>
                <a:latin typeface="Roboto"/>
                <a:ea typeface="Roboto"/>
                <a:cs typeface="Roboto"/>
                <a:sym typeface="Roboto"/>
              </a:rPr>
              <a:t>5.Main target of terrorist is private Citizens and Property followed by Police, Military, and Government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txBox="1"/>
          <p:nvPr/>
        </p:nvSpPr>
        <p:spPr>
          <a:xfrm>
            <a:off x="3710762" y="434446"/>
            <a:ext cx="154880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sng" cap="none" strike="noStrike">
                <a:solidFill>
                  <a:srgbClr val="002060"/>
                </a:solidFill>
                <a:highlight>
                  <a:srgbClr val="FFFF00"/>
                </a:highlight>
                <a:latin typeface="Roboto"/>
                <a:ea typeface="Roboto"/>
                <a:cs typeface="Roboto"/>
                <a:sym typeface="Roboto"/>
              </a:rPr>
              <a:t>Country India</a:t>
            </a:r>
            <a:endParaRPr b="0" i="0" sz="1400" u="none" cap="none" strike="noStrike">
              <a:solidFill>
                <a:srgbClr val="000000"/>
              </a:solidFill>
              <a:latin typeface="Arial"/>
              <a:ea typeface="Arial"/>
              <a:cs typeface="Arial"/>
              <a:sym typeface="Arial"/>
            </a:endParaRPr>
          </a:p>
        </p:txBody>
      </p:sp>
      <p:pic>
        <p:nvPicPr>
          <p:cNvPr id="198" name="Google Shape;198;p17"/>
          <p:cNvPicPr preferRelativeResize="0"/>
          <p:nvPr/>
        </p:nvPicPr>
        <p:blipFill rotWithShape="1">
          <a:blip r:embed="rId3">
            <a:alphaModFix/>
          </a:blip>
          <a:srcRect b="0" l="0" r="0" t="0"/>
          <a:stretch/>
        </p:blipFill>
        <p:spPr>
          <a:xfrm>
            <a:off x="385762" y="900223"/>
            <a:ext cx="8372475" cy="4082903"/>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nvSpPr>
        <p:spPr>
          <a:xfrm>
            <a:off x="988791" y="1011919"/>
            <a:ext cx="7166400" cy="2538300"/>
          </a:xfrm>
          <a:prstGeom prst="rect">
            <a:avLst/>
          </a:prstGeom>
          <a:solidFill>
            <a:schemeClr val="lt1"/>
          </a:solidFill>
          <a:ln cap="flat" cmpd="sng" w="9525">
            <a:solidFill>
              <a:srgbClr val="92D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100"/>
              <a:buFont typeface="Arial"/>
              <a:buNone/>
            </a:pPr>
            <a:r>
              <a:rPr b="1" i="1" lang="en-US" sz="1400" u="sng" cap="none" strike="noStrike">
                <a:solidFill>
                  <a:srgbClr val="002060"/>
                </a:solidFill>
                <a:latin typeface="Roboto"/>
                <a:ea typeface="Roboto"/>
                <a:cs typeface="Roboto"/>
                <a:sym typeface="Roboto"/>
              </a:rPr>
              <a:t>Observation</a:t>
            </a:r>
            <a:r>
              <a:rPr b="0" i="0" lang="en-US" sz="1400" u="none" cap="none" strike="noStrike">
                <a:solidFill>
                  <a:srgbClr val="D5D5D5"/>
                </a:solidFill>
                <a:latin typeface="Roboto"/>
                <a:ea typeface="Roboto"/>
                <a:cs typeface="Roboto"/>
                <a:sym typeface="Roboto"/>
              </a:rPr>
              <a:t> </a:t>
            </a:r>
            <a:r>
              <a:rPr b="0" i="0" lang="en-US" sz="1400" u="none" cap="none" strike="noStrike">
                <a:solidFill>
                  <a:srgbClr val="002832"/>
                </a:solidFill>
                <a:latin typeface="Roboto"/>
                <a:ea typeface="Roboto"/>
                <a:cs typeface="Roboto"/>
                <a:sym typeface="Roboto"/>
              </a:rPr>
              <a:t>:-</a:t>
            </a:r>
            <a:endParaRPr b="0" i="0" sz="1400" u="none" cap="none" strike="noStrike">
              <a:solidFill>
                <a:srgbClr val="002832"/>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rgbClr val="002832"/>
                </a:solidFill>
                <a:latin typeface="Roboto"/>
                <a:ea typeface="Roboto"/>
                <a:cs typeface="Roboto"/>
                <a:sym typeface="Roboto"/>
              </a:rPr>
              <a:t>1.Here we did the analysis of most affected country of terrorism India.</a:t>
            </a:r>
            <a:endParaRPr b="0" i="0" sz="1400" u="none" cap="none" strike="noStrike">
              <a:solidFill>
                <a:srgbClr val="002832"/>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rgbClr val="002832"/>
                </a:solidFill>
                <a:latin typeface="Roboto"/>
                <a:ea typeface="Roboto"/>
                <a:cs typeface="Roboto"/>
                <a:sym typeface="Roboto"/>
              </a:rPr>
              <a:t>2.Most number of attacks happen in the Shrinagar city of India.</a:t>
            </a:r>
            <a:endParaRPr b="0" i="0" sz="1400" u="none" cap="none" strike="noStrike">
              <a:solidFill>
                <a:srgbClr val="002832"/>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rgbClr val="002832"/>
                </a:solidFill>
                <a:latin typeface="Roboto"/>
                <a:ea typeface="Roboto"/>
                <a:cs typeface="Roboto"/>
                <a:sym typeface="Roboto"/>
              </a:rPr>
              <a:t>3.Communist party of India - Maoist(cpi-Maoist) is the most active terrorist organization in the country which record highest attacks.</a:t>
            </a:r>
            <a:endParaRPr b="0" i="0" sz="1400" u="none" cap="none" strike="noStrike">
              <a:solidFill>
                <a:srgbClr val="002832"/>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rgbClr val="002832"/>
                </a:solidFill>
                <a:latin typeface="Roboto"/>
                <a:ea typeface="Roboto"/>
                <a:cs typeface="Roboto"/>
                <a:sym typeface="Roboto"/>
              </a:rPr>
              <a:t>4.The number of casualties varies per year from 1985 to 2014.</a:t>
            </a:r>
            <a:endParaRPr b="0" i="0" sz="1400" u="none" cap="none" strike="noStrike">
              <a:solidFill>
                <a:srgbClr val="002832"/>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rPr b="0" i="0" lang="en-US" sz="1400" u="none" cap="none" strike="noStrike">
                <a:solidFill>
                  <a:srgbClr val="002832"/>
                </a:solidFill>
                <a:latin typeface="Roboto"/>
                <a:ea typeface="Roboto"/>
                <a:cs typeface="Roboto"/>
                <a:sym typeface="Roboto"/>
              </a:rPr>
              <a:t>5.Main target of terrorist is private Citizens and Property followed by Police, Government and Business.</a:t>
            </a:r>
            <a:endParaRPr b="0" i="0" sz="1400" u="none" cap="none" strike="noStrike">
              <a:solidFill>
                <a:srgbClr val="002832"/>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400"/>
              <a:buFont typeface="Arial"/>
              <a:buNone/>
            </a:pPr>
            <a:r>
              <a:t/>
            </a:r>
            <a:endParaRPr b="1" i="1" sz="1400" u="sng" cap="none" strike="noStrike">
              <a:solidFill>
                <a:srgbClr val="00206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1" sz="1400" u="sng" cap="none" strike="noStrike">
              <a:solidFill>
                <a:srgbClr val="00206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654082" y="532178"/>
            <a:ext cx="27696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100"/>
              </a:spcBef>
              <a:spcAft>
                <a:spcPts val="0"/>
              </a:spcAft>
              <a:buSzPts val="2800"/>
              <a:buNone/>
            </a:pPr>
            <a:r>
              <a:rPr b="1" lang="en-US" sz="2000" u="sng">
                <a:solidFill>
                  <a:schemeClr val="dk1"/>
                </a:solidFill>
              </a:rPr>
              <a:t>Challenges Faced -:</a:t>
            </a:r>
            <a:endParaRPr b="1" sz="2000" u="sng">
              <a:solidFill>
                <a:schemeClr val="dk1"/>
              </a:solidFill>
            </a:endParaRPr>
          </a:p>
        </p:txBody>
      </p:sp>
      <p:sp>
        <p:nvSpPr>
          <p:cNvPr id="209" name="Google Shape;209;p19"/>
          <p:cNvSpPr txBox="1"/>
          <p:nvPr/>
        </p:nvSpPr>
        <p:spPr>
          <a:xfrm>
            <a:off x="524597" y="1170028"/>
            <a:ext cx="8087775" cy="2046201"/>
          </a:xfrm>
          <a:prstGeom prst="rect">
            <a:avLst/>
          </a:prstGeom>
          <a:solidFill>
            <a:srgbClr val="FEEDD8"/>
          </a:solidFill>
          <a:ln>
            <a:noFill/>
          </a:ln>
        </p:spPr>
        <p:txBody>
          <a:bodyPr anchorCtr="0" anchor="t" bIns="0" lIns="0" spcFirstLastPara="1" rIns="0" wrap="square" tIns="53325">
            <a:spAutoFit/>
          </a:bodyPr>
          <a:lstStyle/>
          <a:p>
            <a:pPr indent="-457200" lvl="0" marL="46990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2732"/>
                </a:solidFill>
                <a:latin typeface="Roboto"/>
                <a:ea typeface="Roboto"/>
                <a:cs typeface="Roboto"/>
                <a:sym typeface="Roboto"/>
              </a:rPr>
              <a:t>Reading the dataset and comprehending the problem statement.</a:t>
            </a:r>
            <a:endParaRPr b="0" i="0" sz="1400" u="none" cap="none" strike="noStrike">
              <a:solidFill>
                <a:srgbClr val="002732"/>
              </a:solidFill>
              <a:latin typeface="Roboto"/>
              <a:ea typeface="Roboto"/>
              <a:cs typeface="Roboto"/>
              <a:sym typeface="Roboto"/>
            </a:endParaRPr>
          </a:p>
          <a:p>
            <a:pPr indent="0" lvl="0" marL="12700" marR="0" rtl="0" algn="just">
              <a:lnSpc>
                <a:spcPct val="100000"/>
              </a:lnSpc>
              <a:spcBef>
                <a:spcPts val="42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457200" lvl="0" marL="469265" marR="10795" rtl="0" algn="just">
              <a:lnSpc>
                <a:spcPct val="114999"/>
              </a:lnSpc>
              <a:spcBef>
                <a:spcPts val="0"/>
              </a:spcBef>
              <a:spcAft>
                <a:spcPts val="0"/>
              </a:spcAft>
              <a:buClr>
                <a:srgbClr val="000000"/>
              </a:buClr>
              <a:buSzPts val="1400"/>
              <a:buFont typeface="Arial"/>
              <a:buChar char="❏"/>
            </a:pPr>
            <a:r>
              <a:rPr b="0" i="0" lang="en-US" sz="1400" u="none" cap="none" strike="noStrike">
                <a:solidFill>
                  <a:srgbClr val="002732"/>
                </a:solidFill>
                <a:latin typeface="Roboto"/>
                <a:ea typeface="Roboto"/>
                <a:cs typeface="Roboto"/>
                <a:sym typeface="Roboto"/>
              </a:rPr>
              <a:t>Examining the business KPIs for app development and devising a  solution to the problem.</a:t>
            </a:r>
            <a:endParaRPr b="0" i="0" sz="1400" u="none" cap="none" strike="noStrike">
              <a:solidFill>
                <a:srgbClr val="002732"/>
              </a:solidFill>
              <a:latin typeface="Roboto"/>
              <a:ea typeface="Roboto"/>
              <a:cs typeface="Roboto"/>
              <a:sym typeface="Roboto"/>
            </a:endParaRPr>
          </a:p>
          <a:p>
            <a:pPr indent="0" lvl="0" marL="12065" marR="10795" rtl="0" algn="just">
              <a:lnSpc>
                <a:spcPct val="114999"/>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457200" lvl="0" marL="469900" marR="0" rtl="0" algn="just">
              <a:lnSpc>
                <a:spcPct val="100000"/>
              </a:lnSpc>
              <a:spcBef>
                <a:spcPts val="325"/>
              </a:spcBef>
              <a:spcAft>
                <a:spcPts val="0"/>
              </a:spcAft>
              <a:buClr>
                <a:srgbClr val="000000"/>
              </a:buClr>
              <a:buSzPts val="1400"/>
              <a:buFont typeface="Arial"/>
              <a:buChar char="❏"/>
            </a:pPr>
            <a:r>
              <a:rPr b="0" i="0" lang="en-US" sz="1400" u="none" cap="none" strike="noStrike">
                <a:solidFill>
                  <a:srgbClr val="002732"/>
                </a:solidFill>
                <a:latin typeface="Roboto"/>
                <a:ea typeface="Roboto"/>
                <a:cs typeface="Roboto"/>
                <a:sym typeface="Roboto"/>
              </a:rPr>
              <a:t>Handling the error and NaN values in the dataset.</a:t>
            </a:r>
            <a:endParaRPr b="0" i="0" sz="1400" u="none" cap="none" strike="noStrike">
              <a:solidFill>
                <a:srgbClr val="002732"/>
              </a:solidFill>
              <a:latin typeface="Roboto"/>
              <a:ea typeface="Roboto"/>
              <a:cs typeface="Roboto"/>
              <a:sym typeface="Roboto"/>
            </a:endParaRPr>
          </a:p>
          <a:p>
            <a:pPr indent="0" lvl="0" marL="12700" marR="0" rtl="0" algn="just">
              <a:lnSpc>
                <a:spcPct val="100000"/>
              </a:lnSpc>
              <a:spcBef>
                <a:spcPts val="325"/>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457200" lvl="0" marL="469265" marR="5080" rtl="0" algn="just">
              <a:lnSpc>
                <a:spcPct val="114999"/>
              </a:lnSpc>
              <a:spcBef>
                <a:spcPts val="0"/>
              </a:spcBef>
              <a:spcAft>
                <a:spcPts val="0"/>
              </a:spcAft>
              <a:buClr>
                <a:srgbClr val="000000"/>
              </a:buClr>
              <a:buSzPts val="1400"/>
              <a:buFont typeface="Arial"/>
              <a:buChar char="❏"/>
            </a:pPr>
            <a:r>
              <a:rPr b="0" i="0" lang="en-US" sz="1400" u="none" cap="none" strike="noStrike">
                <a:solidFill>
                  <a:srgbClr val="002732"/>
                </a:solidFill>
                <a:latin typeface="Roboto"/>
                <a:ea typeface="Roboto"/>
                <a:cs typeface="Roboto"/>
                <a:sym typeface="Roboto"/>
              </a:rPr>
              <a:t>Designing multiple visualizations to summarize the information in  the dataset and successfully communicate the results and trends to  the reader</a:t>
            </a:r>
            <a:r>
              <a:rPr b="0" i="0" lang="en-US" sz="16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
          <p:cNvSpPr txBox="1"/>
          <p:nvPr/>
        </p:nvSpPr>
        <p:spPr>
          <a:xfrm>
            <a:off x="695637" y="-10"/>
            <a:ext cx="2614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chemeClr val="dk1"/>
                </a:solidFill>
                <a:latin typeface="Times New Roman"/>
                <a:ea typeface="Times New Roman"/>
                <a:cs typeface="Times New Roman"/>
                <a:sym typeface="Times New Roman"/>
              </a:rPr>
              <a:t>Table of contents</a:t>
            </a:r>
            <a:endParaRPr b="0" i="0" sz="1400" u="none" cap="none" strike="noStrike">
              <a:solidFill>
                <a:srgbClr val="000000"/>
              </a:solidFill>
              <a:latin typeface="Arial"/>
              <a:ea typeface="Arial"/>
              <a:cs typeface="Arial"/>
              <a:sym typeface="Arial"/>
            </a:endParaRPr>
          </a:p>
        </p:txBody>
      </p:sp>
      <p:sp>
        <p:nvSpPr>
          <p:cNvPr id="89" name="Google Shape;89;p2"/>
          <p:cNvSpPr txBox="1"/>
          <p:nvPr/>
        </p:nvSpPr>
        <p:spPr>
          <a:xfrm>
            <a:off x="695625" y="400200"/>
            <a:ext cx="7936200" cy="5231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2832"/>
                </a:solidFill>
                <a:latin typeface="Arial"/>
                <a:ea typeface="Arial"/>
                <a:cs typeface="Arial"/>
                <a:sym typeface="Arial"/>
              </a:rPr>
              <a:t>1. Introduction.</a:t>
            </a:r>
            <a:endParaRPr b="0" i="0" sz="1400" u="none" cap="none" strike="noStrike">
              <a:solidFill>
                <a:srgbClr val="00283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2832"/>
                </a:solidFill>
                <a:latin typeface="Arial"/>
                <a:ea typeface="Arial"/>
                <a:cs typeface="Arial"/>
                <a:sym typeface="Arial"/>
              </a:rPr>
              <a:t>2. Problem Statement.</a:t>
            </a:r>
            <a:endParaRPr b="0" i="0" sz="1400" u="none" cap="none" strike="noStrike">
              <a:solidFill>
                <a:srgbClr val="00283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2832"/>
                </a:solidFill>
                <a:latin typeface="Arial"/>
                <a:ea typeface="Arial"/>
                <a:cs typeface="Arial"/>
                <a:sym typeface="Arial"/>
              </a:rPr>
              <a:t>3. Dataset Preparation.</a:t>
            </a:r>
            <a:endParaRPr b="0" i="0" sz="1400" u="none" cap="none" strike="noStrike">
              <a:solidFill>
                <a:srgbClr val="00283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2832"/>
                </a:solidFill>
                <a:latin typeface="Arial"/>
                <a:ea typeface="Arial"/>
                <a:cs typeface="Arial"/>
                <a:sym typeface="Arial"/>
              </a:rPr>
              <a:t>4. Data Summary.</a:t>
            </a:r>
            <a:endParaRPr b="0" i="0" sz="1400" u="none" cap="none" strike="noStrike">
              <a:solidFill>
                <a:srgbClr val="00283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2832"/>
                </a:solidFill>
                <a:latin typeface="Arial"/>
                <a:ea typeface="Arial"/>
                <a:cs typeface="Arial"/>
                <a:sym typeface="Arial"/>
              </a:rPr>
              <a:t>5. Analysis and visualization of data.</a:t>
            </a:r>
            <a:endParaRPr b="0" i="0" sz="1400" u="none" cap="none" strike="noStrike">
              <a:solidFill>
                <a:srgbClr val="00283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2832"/>
                </a:solidFill>
                <a:latin typeface="Arial"/>
                <a:ea typeface="Arial"/>
                <a:cs typeface="Arial"/>
                <a:sym typeface="Arial"/>
              </a:rPr>
              <a:t> 5.1 analysis based on number of attacks per year.</a:t>
            </a:r>
            <a:endParaRPr b="0" i="0" sz="1400" u="none" cap="none" strike="noStrike">
              <a:solidFill>
                <a:srgbClr val="00283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2832"/>
                </a:solidFill>
                <a:latin typeface="Arial"/>
                <a:ea typeface="Arial"/>
                <a:cs typeface="Arial"/>
                <a:sym typeface="Arial"/>
              </a:rPr>
              <a:t> 5.2 analysis based on number of people killed per year.</a:t>
            </a:r>
            <a:endParaRPr b="0" i="0" sz="1400" u="none" cap="none" strike="noStrike">
              <a:solidFill>
                <a:srgbClr val="00283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2832"/>
                </a:solidFill>
                <a:latin typeface="Arial"/>
                <a:ea typeface="Arial"/>
                <a:cs typeface="Arial"/>
                <a:sym typeface="Arial"/>
              </a:rPr>
              <a:t> 5.3 analysis based on most affected area of terrorism</a:t>
            </a:r>
            <a:r>
              <a:rPr b="0" i="1" lang="en-US" sz="1400" u="none" cap="none" strike="noStrike">
                <a:solidFill>
                  <a:srgbClr val="002832"/>
                </a:solidFill>
                <a:latin typeface="Arial"/>
                <a:ea typeface="Arial"/>
                <a:cs typeface="Arial"/>
                <a:sym typeface="Arial"/>
              </a:rPr>
              <a:t>.</a:t>
            </a:r>
            <a:endParaRPr b="0" i="1" sz="1400" u="none" cap="none" strike="noStrike">
              <a:solidFill>
                <a:srgbClr val="00283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2832"/>
                </a:solidFill>
                <a:latin typeface="Arial"/>
                <a:ea typeface="Arial"/>
                <a:cs typeface="Arial"/>
                <a:sym typeface="Arial"/>
              </a:rPr>
              <a:t>   </a:t>
            </a:r>
            <a:r>
              <a:rPr b="0" i="1" lang="en-US" sz="1400" u="none" cap="none" strike="noStrike">
                <a:solidFill>
                  <a:srgbClr val="002832"/>
                </a:solidFill>
                <a:latin typeface="Arial"/>
                <a:ea typeface="Arial"/>
                <a:cs typeface="Arial"/>
                <a:sym typeface="Arial"/>
              </a:rPr>
              <a:t>5.3.1 based on region.</a:t>
            </a:r>
            <a:endParaRPr b="0" i="1" sz="1400" u="none" cap="none" strike="noStrike">
              <a:solidFill>
                <a:srgbClr val="00283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2832"/>
                </a:solidFill>
                <a:latin typeface="Arial"/>
                <a:ea typeface="Arial"/>
                <a:cs typeface="Arial"/>
                <a:sym typeface="Arial"/>
              </a:rPr>
              <a:t>   </a:t>
            </a:r>
            <a:r>
              <a:rPr b="0" i="1" lang="en-US" sz="1400" u="none" cap="none" strike="noStrike">
                <a:solidFill>
                  <a:srgbClr val="002832"/>
                </a:solidFill>
                <a:latin typeface="Arial"/>
                <a:ea typeface="Arial"/>
                <a:cs typeface="Arial"/>
                <a:sym typeface="Arial"/>
              </a:rPr>
              <a:t>5.3.2 based on country.</a:t>
            </a:r>
            <a:endParaRPr b="0" i="1" sz="1400" u="none" cap="none" strike="noStrike">
              <a:solidFill>
                <a:srgbClr val="00283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2832"/>
                </a:solidFill>
                <a:latin typeface="Arial"/>
                <a:ea typeface="Arial"/>
                <a:cs typeface="Arial"/>
                <a:sym typeface="Arial"/>
              </a:rPr>
              <a:t> 5.4 analysis based on terrorist organization.</a:t>
            </a:r>
            <a:endParaRPr b="0" i="0" sz="1400" u="none" cap="none" strike="noStrike">
              <a:solidFill>
                <a:srgbClr val="00283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2832"/>
                </a:solidFill>
                <a:latin typeface="Arial"/>
                <a:ea typeface="Arial"/>
                <a:cs typeface="Arial"/>
                <a:sym typeface="Arial"/>
              </a:rPr>
              <a:t>   </a:t>
            </a:r>
            <a:r>
              <a:rPr b="0" i="1" lang="en-US" sz="1400" u="none" cap="none" strike="noStrike">
                <a:solidFill>
                  <a:srgbClr val="002832"/>
                </a:solidFill>
                <a:latin typeface="Arial"/>
                <a:ea typeface="Arial"/>
                <a:cs typeface="Arial"/>
                <a:sym typeface="Arial"/>
              </a:rPr>
              <a:t>5.4.1 based on most active terrorist organization who attacks the most.</a:t>
            </a:r>
            <a:endParaRPr b="0" i="1" sz="1400" u="none" cap="none" strike="noStrike">
              <a:solidFill>
                <a:srgbClr val="00283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1" lang="en-US" sz="1400" u="none" cap="none" strike="noStrike">
                <a:solidFill>
                  <a:srgbClr val="002832"/>
                </a:solidFill>
                <a:latin typeface="Arial"/>
                <a:ea typeface="Arial"/>
                <a:cs typeface="Arial"/>
                <a:sym typeface="Arial"/>
              </a:rPr>
              <a:t>   5.4.2 based on most dangerous terrorist organization who killed the most number of people.</a:t>
            </a:r>
            <a:endParaRPr b="0" i="1" sz="1400" u="none" cap="none" strike="noStrike">
              <a:solidFill>
                <a:srgbClr val="00283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1" lang="en-US" sz="1400" u="none" cap="none" strike="noStrike">
                <a:solidFill>
                  <a:srgbClr val="002832"/>
                </a:solidFill>
                <a:latin typeface="Arial"/>
                <a:ea typeface="Arial"/>
                <a:cs typeface="Arial"/>
                <a:sym typeface="Arial"/>
              </a:rPr>
              <a:t>   5.4.3 based on most used weapon by terrorist organization.</a:t>
            </a:r>
            <a:endParaRPr b="0" i="1" sz="1400" u="none" cap="none" strike="noStrike">
              <a:solidFill>
                <a:srgbClr val="00283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2832"/>
                </a:solidFill>
                <a:latin typeface="Arial"/>
                <a:ea typeface="Arial"/>
                <a:cs typeface="Arial"/>
                <a:sym typeface="Arial"/>
              </a:rPr>
              <a:t> 5.5 Country wise analysis.</a:t>
            </a:r>
            <a:endParaRPr b="0" i="0" sz="1400" u="none" cap="none" strike="noStrike">
              <a:solidFill>
                <a:srgbClr val="00283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2832"/>
                </a:solidFill>
                <a:latin typeface="Arial"/>
                <a:ea typeface="Arial"/>
                <a:cs typeface="Arial"/>
                <a:sym typeface="Arial"/>
              </a:rPr>
              <a:t>   </a:t>
            </a:r>
            <a:r>
              <a:rPr b="0" i="1" lang="en-US" sz="1400" u="none" cap="none" strike="noStrike">
                <a:solidFill>
                  <a:srgbClr val="002832"/>
                </a:solidFill>
                <a:latin typeface="Arial"/>
                <a:ea typeface="Arial"/>
                <a:cs typeface="Arial"/>
                <a:sym typeface="Arial"/>
              </a:rPr>
              <a:t>5.5.1 Country Iraq.</a:t>
            </a:r>
            <a:endParaRPr b="0" i="1" sz="1400" u="none" cap="none" strike="noStrike">
              <a:solidFill>
                <a:srgbClr val="00283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1" lang="en-US" sz="1400" u="none" cap="none" strike="noStrike">
                <a:solidFill>
                  <a:srgbClr val="002832"/>
                </a:solidFill>
                <a:latin typeface="Arial"/>
                <a:ea typeface="Arial"/>
                <a:cs typeface="Arial"/>
                <a:sym typeface="Arial"/>
              </a:rPr>
              <a:t>   5.5.2 Country India.</a:t>
            </a:r>
            <a:endParaRPr b="0" i="1" sz="1400" u="none" cap="none" strike="noStrike">
              <a:solidFill>
                <a:srgbClr val="00283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2832"/>
                </a:solidFill>
                <a:latin typeface="Arial"/>
                <a:ea typeface="Arial"/>
                <a:cs typeface="Arial"/>
                <a:sym typeface="Arial"/>
              </a:rPr>
              <a:t>6. Challenge Faced.</a:t>
            </a:r>
            <a:endParaRPr b="0" i="0" sz="1400" u="none" cap="none" strike="noStrike">
              <a:solidFill>
                <a:srgbClr val="002832"/>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2832"/>
                </a:solidFill>
                <a:latin typeface="Arial"/>
                <a:ea typeface="Arial"/>
                <a:cs typeface="Arial"/>
                <a:sym typeface="Arial"/>
              </a:rPr>
              <a:t>7. Conclusion.</a:t>
            </a:r>
            <a:endParaRPr b="0" i="0" sz="1400" u="none" cap="none" strike="noStrike">
              <a:solidFill>
                <a:srgbClr val="00283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dk2"/>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dk2"/>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ph type="title"/>
          </p:nvPr>
        </p:nvSpPr>
        <p:spPr>
          <a:xfrm>
            <a:off x="842235" y="486342"/>
            <a:ext cx="17307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100"/>
              </a:spcBef>
              <a:spcAft>
                <a:spcPts val="0"/>
              </a:spcAft>
              <a:buSzPts val="2800"/>
              <a:buNone/>
            </a:pPr>
            <a:r>
              <a:rPr b="1" lang="en-US" sz="2000" u="sng">
                <a:solidFill>
                  <a:schemeClr val="dk1"/>
                </a:solidFill>
              </a:rPr>
              <a:t>Conclusion’s</a:t>
            </a:r>
            <a:endParaRPr/>
          </a:p>
        </p:txBody>
      </p:sp>
      <p:sp>
        <p:nvSpPr>
          <p:cNvPr id="215" name="Google Shape;215;p20"/>
          <p:cNvSpPr txBox="1"/>
          <p:nvPr/>
        </p:nvSpPr>
        <p:spPr>
          <a:xfrm>
            <a:off x="389860" y="1031697"/>
            <a:ext cx="8576930" cy="3539430"/>
          </a:xfrm>
          <a:prstGeom prst="rect">
            <a:avLst/>
          </a:prstGeom>
          <a:solidFill>
            <a:srgbClr val="E8E8E8"/>
          </a:solid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2732"/>
                </a:solidFill>
                <a:latin typeface="Roboto"/>
                <a:ea typeface="Roboto"/>
                <a:cs typeface="Roboto"/>
                <a:sym typeface="Roboto"/>
              </a:rPr>
              <a:t>It was clear that numbers of terrorist attacks were increases from 2002-2004. Most of the attacks were done on year 2014 and Iraq is the most affected country from terrorism because most of the peoples killed in Iraq. In Iraq maximum of 1570 peoples killed in single attack. As expected Baghdad is most affected city(and yes this is also called province).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2732"/>
                </a:solidFill>
                <a:latin typeface="Roboto"/>
                <a:ea typeface="Roboto"/>
                <a:cs typeface="Roboto"/>
                <a:sym typeface="Roboto"/>
              </a:rPr>
              <a:t>Among all the regions "Middle East &amp; North Africa" has the most number of killed people Approx 1.4 Lakhs followed by "South-Asia" &amp; "Sub-Saharan Africa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2732"/>
                </a:solidFill>
                <a:latin typeface="Roboto"/>
                <a:ea typeface="Roboto"/>
                <a:cs typeface="Roboto"/>
                <a:sym typeface="Roboto"/>
              </a:rPr>
              <a:t> "Taliban" is the most powerful, dangerous and the most active gang among all the gangs, followed by “Islamic state of Iraq and the levant(ISIL)" and "shining path(SL)".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2732"/>
                </a:solidFill>
                <a:latin typeface="Roboto"/>
                <a:ea typeface="Roboto"/>
                <a:cs typeface="Roboto"/>
                <a:sym typeface="Roboto"/>
              </a:rPr>
              <a:t> The most targeted attacks are on "Private Citizens &amp; Property" which is approximately 40% and 10-20% is the target on "Military", "Police", "Government", "Business".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US" sz="1400" u="none" cap="none" strike="noStrike">
                <a:solidFill>
                  <a:srgbClr val="002732"/>
                </a:solidFill>
                <a:latin typeface="Roboto"/>
                <a:ea typeface="Roboto"/>
                <a:cs typeface="Roboto"/>
                <a:sym typeface="Roboto"/>
              </a:rPr>
              <a:t>"It seen that explosives were used in around 51.09% of the attacks, followed by Firearms accounted for 32.35% of the attacks".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descr="A picture containing shape&#10;&#10;Description automatically generated" id="220" name="Google Shape;220;p21"/>
          <p:cNvPicPr preferRelativeResize="0"/>
          <p:nvPr/>
        </p:nvPicPr>
        <p:blipFill rotWithShape="1">
          <a:blip r:embed="rId3">
            <a:alphaModFix/>
          </a:blip>
          <a:srcRect b="0" l="0" r="0" t="0"/>
          <a:stretch/>
        </p:blipFill>
        <p:spPr>
          <a:xfrm>
            <a:off x="1905000" y="571500"/>
            <a:ext cx="5334000" cy="4000500"/>
          </a:xfrm>
          <a:prstGeom prst="rect">
            <a:avLst/>
          </a:prstGeom>
          <a:noFill/>
          <a:ln cap="flat" cmpd="sng" w="9525">
            <a:solidFill>
              <a:srgbClr val="0E3B44"/>
            </a:solidFill>
            <a:prstDash val="solid"/>
            <a:round/>
            <a:headEnd len="sm" w="sm" type="none"/>
            <a:tailEnd len="sm" w="sm" type="none"/>
          </a:ln>
          <a:effectLst>
            <a:outerShdw blurRad="292100" rotWithShape="0" algn="tl" dir="2700000" dist="139700">
              <a:srgbClr val="333333">
                <a:alpha val="64313"/>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nvSpPr>
        <p:spPr>
          <a:xfrm>
            <a:off x="563526" y="655798"/>
            <a:ext cx="7917710" cy="33547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chemeClr val="dk1"/>
                </a:solidFill>
                <a:latin typeface="Arial"/>
                <a:ea typeface="Arial"/>
                <a:cs typeface="Arial"/>
                <a:sym typeface="Arial"/>
              </a:rPr>
              <a:t>Introduction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1" lang="en-US" sz="1800" u="sng" cap="none" strike="noStrike">
                <a:solidFill>
                  <a:srgbClr val="002732"/>
                </a:solidFill>
                <a:latin typeface="Arial"/>
                <a:ea typeface="Arial"/>
                <a:cs typeface="Arial"/>
                <a:sym typeface="Arial"/>
              </a:rPr>
              <a:t>Definition of Terrorism </a:t>
            </a:r>
            <a:r>
              <a:rPr b="1" i="0" lang="en-US" sz="1600" u="none" cap="none" strike="noStrike">
                <a:solidFill>
                  <a:srgbClr val="002732"/>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273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0" i="0" lang="en-US" sz="1600" u="none" cap="none" strike="noStrike">
                <a:solidFill>
                  <a:srgbClr val="000000"/>
                </a:solidFill>
                <a:latin typeface="Arial"/>
                <a:ea typeface="Arial"/>
                <a:cs typeface="Arial"/>
                <a:sym typeface="Arial"/>
              </a:rPr>
              <a:t>"The calculated use of unlawful violence or threat of unlawful violence to inculcate fear; intended to coerce or to intimidate governments or societies in the pursuit of goals that are generally political, religious, or ideological"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The objective is to perform Exploratory Data Analysis on global terrorism dataset to find out the hot zone of terrorism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Exploratory data analysis is nothing but analyzing the given data and finding the trends, Patterns and insights.</a:t>
            </a:r>
            <a:endParaRPr b="0" i="0" sz="1400" u="none" cap="none" strike="noStrike">
              <a:solidFill>
                <a:srgbClr val="000000"/>
              </a:solidFill>
              <a:latin typeface="Arial"/>
              <a:ea typeface="Arial"/>
              <a:cs typeface="Arial"/>
              <a:sym typeface="Arial"/>
            </a:endParaRPr>
          </a:p>
        </p:txBody>
      </p:sp>
      <p:pic>
        <p:nvPicPr>
          <p:cNvPr descr="Terrorism Images - Free Download on Freepik" id="95" name="Google Shape;95;p3"/>
          <p:cNvPicPr preferRelativeResize="0"/>
          <p:nvPr/>
        </p:nvPicPr>
        <p:blipFill rotWithShape="1">
          <a:blip r:embed="rId3">
            <a:alphaModFix amt="20000"/>
          </a:blip>
          <a:srcRect b="0" l="0" r="0" t="0"/>
          <a:stretch/>
        </p:blipFill>
        <p:spPr>
          <a:xfrm>
            <a:off x="563526" y="1132937"/>
            <a:ext cx="7917710" cy="32902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title"/>
          </p:nvPr>
        </p:nvSpPr>
        <p:spPr>
          <a:xfrm>
            <a:off x="730102" y="764304"/>
            <a:ext cx="23889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100"/>
              </a:spcBef>
              <a:spcAft>
                <a:spcPts val="0"/>
              </a:spcAft>
              <a:buSzPts val="2800"/>
              <a:buNone/>
            </a:pPr>
            <a:r>
              <a:rPr b="1" lang="en-US" sz="2000" u="sng">
                <a:solidFill>
                  <a:schemeClr val="dk1"/>
                </a:solidFill>
              </a:rPr>
              <a:t>Problem statement</a:t>
            </a:r>
            <a:endParaRPr b="1" sz="2000" u="sng">
              <a:solidFill>
                <a:schemeClr val="dk1"/>
              </a:solidFill>
            </a:endParaRPr>
          </a:p>
        </p:txBody>
      </p:sp>
      <p:sp>
        <p:nvSpPr>
          <p:cNvPr id="101" name="Google Shape;101;p4"/>
          <p:cNvSpPr/>
          <p:nvPr/>
        </p:nvSpPr>
        <p:spPr>
          <a:xfrm>
            <a:off x="2617589" y="1382229"/>
            <a:ext cx="3615000" cy="3382200"/>
          </a:xfrm>
          <a:prstGeom prst="rect">
            <a:avLst/>
          </a:prstGeom>
          <a:blipFill rotWithShape="1">
            <a:blip r:embed="rId3">
              <a:alphaModFix amt="35000"/>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
          <p:cNvSpPr txBox="1"/>
          <p:nvPr/>
        </p:nvSpPr>
        <p:spPr>
          <a:xfrm>
            <a:off x="645041" y="1382231"/>
            <a:ext cx="7853917" cy="252376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The Global Terrorism Database (GTD) is an open-source database including information on terrorist attacks around the world from 1970 through 2017.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The GTD includes systematic data on domestic as well as international terrorist incidents that have occurred during this time period and now includes more than 180,000 attacks. The database is maintained by researchers at the National Consortium for the Study of Terrorism and Responses to Terrorism (START), headquartered at the University of Maryland.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Explore and analyze the data to discover key findings pertaining to terrorist activities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nvSpPr>
        <p:spPr>
          <a:xfrm>
            <a:off x="414219" y="1363177"/>
            <a:ext cx="8424982" cy="2074927"/>
          </a:xfrm>
          <a:prstGeom prst="rect">
            <a:avLst/>
          </a:prstGeom>
          <a:solidFill>
            <a:srgbClr val="FBFED9"/>
          </a:solid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000000"/>
              </a:buClr>
              <a:buSzPts val="1493"/>
              <a:buFont typeface="Calibri"/>
              <a:buChar char="▪"/>
            </a:pPr>
            <a:r>
              <a:rPr b="0" i="1" lang="en-US" sz="1600" u="sng" cap="none" strike="noStrike">
                <a:solidFill>
                  <a:srgbClr val="000000"/>
                </a:solidFill>
                <a:latin typeface="Arial"/>
                <a:ea typeface="Arial"/>
                <a:cs typeface="Arial"/>
                <a:sym typeface="Arial"/>
              </a:rPr>
              <a:t>Loading the dataset</a:t>
            </a:r>
            <a:r>
              <a:rPr b="0" i="0" lang="en-US" sz="1400" u="none" cap="none" strike="noStrike">
                <a:solidFill>
                  <a:srgbClr val="0E3B44"/>
                </a:solidFill>
                <a:latin typeface="Roboto"/>
                <a:ea typeface="Roboto"/>
                <a:cs typeface="Roboto"/>
                <a:sym typeface="Roboto"/>
              </a:rPr>
              <a:t>: Load the Global Terrorism Dataset by mounting the drive.</a:t>
            </a:r>
            <a:endParaRPr b="0" i="0" sz="1400" u="none" cap="none" strike="noStrike">
              <a:solidFill>
                <a:srgbClr val="0E3B44"/>
              </a:solidFill>
              <a:latin typeface="Roboto"/>
              <a:ea typeface="Roboto"/>
              <a:cs typeface="Roboto"/>
              <a:sym typeface="Roboto"/>
            </a:endParaRPr>
          </a:p>
          <a:p>
            <a:pPr indent="0" lvl="0" marL="0" marR="0" rtl="0" algn="l">
              <a:lnSpc>
                <a:spcPct val="100000"/>
              </a:lnSpc>
              <a:spcBef>
                <a:spcPts val="15"/>
              </a:spcBef>
              <a:spcAft>
                <a:spcPts val="0"/>
              </a:spcAft>
              <a:buClr>
                <a:srgbClr val="000000"/>
              </a:buClr>
              <a:buSzPts val="1400"/>
              <a:buFont typeface="Arial"/>
              <a:buNone/>
            </a:pPr>
            <a:r>
              <a:t/>
            </a:r>
            <a:endParaRPr b="0" i="0" sz="1400" u="none" cap="none" strike="noStrike">
              <a:solidFill>
                <a:srgbClr val="0E3B44"/>
              </a:solidFill>
              <a:latin typeface="Roboto"/>
              <a:ea typeface="Roboto"/>
              <a:cs typeface="Roboto"/>
              <a:sym typeface="Roboto"/>
            </a:endParaRPr>
          </a:p>
          <a:p>
            <a:pPr indent="-342900" lvl="0" marL="355600" marR="0" rtl="0" algn="l">
              <a:lnSpc>
                <a:spcPct val="100000"/>
              </a:lnSpc>
              <a:spcBef>
                <a:spcPts val="0"/>
              </a:spcBef>
              <a:spcAft>
                <a:spcPts val="0"/>
              </a:spcAft>
              <a:buClr>
                <a:srgbClr val="000000"/>
              </a:buClr>
              <a:buSzPts val="1493"/>
              <a:buFont typeface="Calibri"/>
              <a:buChar char="▪"/>
            </a:pPr>
            <a:r>
              <a:rPr b="0" i="1" lang="en-US" sz="1600" u="sng" cap="none" strike="noStrike">
                <a:solidFill>
                  <a:srgbClr val="000000"/>
                </a:solidFill>
                <a:latin typeface="Arial"/>
                <a:ea typeface="Arial"/>
                <a:cs typeface="Arial"/>
                <a:sym typeface="Arial"/>
              </a:rPr>
              <a:t>Import Libraries</a:t>
            </a:r>
            <a:r>
              <a:rPr b="0" i="0" lang="en-US" sz="1400" u="none" cap="none" strike="noStrike">
                <a:solidFill>
                  <a:srgbClr val="0E3B44"/>
                </a:solidFill>
                <a:latin typeface="Roboto"/>
                <a:ea typeface="Roboto"/>
                <a:cs typeface="Roboto"/>
                <a:sym typeface="Roboto"/>
              </a:rPr>
              <a:t>: NumPy, Pandas, Seaborn and Matplotlib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
              </a:spcBef>
              <a:spcAft>
                <a:spcPts val="0"/>
              </a:spcAft>
              <a:buClr>
                <a:srgbClr val="000000"/>
              </a:buClr>
              <a:buSzPts val="1400"/>
              <a:buFont typeface="Calibri"/>
              <a:buNone/>
            </a:pPr>
            <a:r>
              <a:t/>
            </a:r>
            <a:endParaRPr b="0" i="0" sz="1400" u="none" cap="none" strike="noStrike">
              <a:solidFill>
                <a:srgbClr val="0E3B44"/>
              </a:solidFill>
              <a:latin typeface="Roboto"/>
              <a:ea typeface="Roboto"/>
              <a:cs typeface="Roboto"/>
              <a:sym typeface="Roboto"/>
            </a:endParaRPr>
          </a:p>
          <a:p>
            <a:pPr indent="-342900" lvl="0" marL="355600" marR="5080" rtl="0" algn="just">
              <a:lnSpc>
                <a:spcPct val="100000"/>
              </a:lnSpc>
              <a:spcBef>
                <a:spcPts val="0"/>
              </a:spcBef>
              <a:spcAft>
                <a:spcPts val="0"/>
              </a:spcAft>
              <a:buClr>
                <a:srgbClr val="000000"/>
              </a:buClr>
              <a:buSzPts val="1493"/>
              <a:buFont typeface="Calibri"/>
              <a:buChar char="▪"/>
            </a:pPr>
            <a:r>
              <a:rPr b="0" i="1" lang="en-US" sz="1600" u="sng" cap="none" strike="noStrike">
                <a:solidFill>
                  <a:srgbClr val="000000"/>
                </a:solidFill>
                <a:latin typeface="Arial"/>
                <a:ea typeface="Arial"/>
                <a:cs typeface="Arial"/>
                <a:sym typeface="Arial"/>
              </a:rPr>
              <a:t>Data cleaning</a:t>
            </a:r>
            <a:r>
              <a:rPr b="0" i="0" lang="en-US" sz="1400" u="none" cap="none" strike="noStrike">
                <a:solidFill>
                  <a:srgbClr val="0E3B44"/>
                </a:solidFill>
                <a:latin typeface="Roboto"/>
                <a:ea typeface="Roboto"/>
                <a:cs typeface="Roboto"/>
                <a:sym typeface="Roboto"/>
              </a:rPr>
              <a:t>: Finding  null values, Replacing the null value with zero, Finding duplicate values, Creating the copy of main dataset etc.</a:t>
            </a:r>
            <a:endParaRPr b="0" i="0" sz="1400" u="none" cap="none" strike="noStrike">
              <a:solidFill>
                <a:srgbClr val="0E3B44"/>
              </a:solidFill>
              <a:latin typeface="Roboto"/>
              <a:ea typeface="Roboto"/>
              <a:cs typeface="Roboto"/>
              <a:sym typeface="Roboto"/>
            </a:endParaRPr>
          </a:p>
          <a:p>
            <a:pPr indent="0" lvl="0" marL="0" marR="0" rtl="0" algn="l">
              <a:lnSpc>
                <a:spcPct val="100000"/>
              </a:lnSpc>
              <a:spcBef>
                <a:spcPts val="15"/>
              </a:spcBef>
              <a:spcAft>
                <a:spcPts val="0"/>
              </a:spcAft>
              <a:buClr>
                <a:srgbClr val="000000"/>
              </a:buClr>
              <a:buSzPts val="1400"/>
              <a:buFont typeface="Calibri"/>
              <a:buNone/>
            </a:pPr>
            <a:r>
              <a:t/>
            </a:r>
            <a:endParaRPr b="0" i="0" sz="1400" u="none" cap="none" strike="noStrike">
              <a:solidFill>
                <a:srgbClr val="0E3B44"/>
              </a:solidFill>
              <a:latin typeface="Roboto"/>
              <a:ea typeface="Roboto"/>
              <a:cs typeface="Roboto"/>
              <a:sym typeface="Roboto"/>
            </a:endParaRPr>
          </a:p>
          <a:p>
            <a:pPr indent="-342900" lvl="0" marL="355600" marR="6985" rtl="0" algn="just">
              <a:lnSpc>
                <a:spcPct val="100000"/>
              </a:lnSpc>
              <a:spcBef>
                <a:spcPts val="5"/>
              </a:spcBef>
              <a:spcAft>
                <a:spcPts val="0"/>
              </a:spcAft>
              <a:buClr>
                <a:srgbClr val="000000"/>
              </a:buClr>
              <a:buSzPts val="1493"/>
              <a:buFont typeface="Calibri"/>
              <a:buChar char="▪"/>
            </a:pPr>
            <a:r>
              <a:rPr b="0" i="1" lang="en-US" sz="1600" u="sng" cap="none" strike="noStrike">
                <a:solidFill>
                  <a:srgbClr val="000000"/>
                </a:solidFill>
                <a:latin typeface="Arial"/>
                <a:ea typeface="Arial"/>
                <a:cs typeface="Arial"/>
                <a:sym typeface="Arial"/>
              </a:rPr>
              <a:t>Exploratory Data Analysis</a:t>
            </a:r>
            <a:r>
              <a:rPr b="0" i="0" lang="en-US" sz="1400" u="none" cap="none" strike="noStrike">
                <a:solidFill>
                  <a:srgbClr val="0E3B44"/>
                </a:solidFill>
                <a:latin typeface="Roboto"/>
                <a:ea typeface="Roboto"/>
                <a:cs typeface="Roboto"/>
                <a:sym typeface="Roboto"/>
              </a:rPr>
              <a:t>: Analyzing the data sets to summarize their main characteristics using statistical graphics  and data visualizations method.</a:t>
            </a:r>
            <a:endParaRPr b="0" i="0" sz="1400" u="none" cap="none" strike="noStrike">
              <a:solidFill>
                <a:srgbClr val="000000"/>
              </a:solidFill>
              <a:latin typeface="Arial"/>
              <a:ea typeface="Arial"/>
              <a:cs typeface="Arial"/>
              <a:sym typeface="Arial"/>
            </a:endParaRPr>
          </a:p>
        </p:txBody>
      </p:sp>
      <p:sp>
        <p:nvSpPr>
          <p:cNvPr id="108" name="Google Shape;108;p5"/>
          <p:cNvSpPr txBox="1"/>
          <p:nvPr>
            <p:ph type="title"/>
          </p:nvPr>
        </p:nvSpPr>
        <p:spPr>
          <a:xfrm>
            <a:off x="668743" y="772835"/>
            <a:ext cx="3256200" cy="320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100"/>
              </a:spcBef>
              <a:spcAft>
                <a:spcPts val="0"/>
              </a:spcAft>
              <a:buSzPts val="2800"/>
              <a:buNone/>
            </a:pPr>
            <a:r>
              <a:rPr b="1" lang="en-US" sz="2000" u="sng">
                <a:solidFill>
                  <a:srgbClr val="C00000"/>
                </a:solidFill>
                <a:latin typeface="Arial"/>
                <a:ea typeface="Arial"/>
                <a:cs typeface="Arial"/>
                <a:sym typeface="Arial"/>
              </a:rPr>
              <a:t>Dataset Preparation</a:t>
            </a:r>
            <a:endParaRPr b="1" sz="2400" u="sng">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nvSpPr>
        <p:spPr>
          <a:xfrm>
            <a:off x="1023772" y="614450"/>
            <a:ext cx="33399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sng" cap="none" strike="noStrike">
                <a:solidFill>
                  <a:srgbClr val="C00000"/>
                </a:solidFill>
                <a:latin typeface="Arial"/>
                <a:ea typeface="Arial"/>
                <a:cs typeface="Arial"/>
                <a:sym typeface="Arial"/>
              </a:rPr>
              <a:t>Data</a:t>
            </a:r>
            <a:r>
              <a:rPr b="1" i="0" lang="en-US" sz="2000" u="sng" cap="none" strike="noStrike">
                <a:solidFill>
                  <a:srgbClr val="C00000"/>
                </a:solidFill>
                <a:latin typeface="Verdana"/>
                <a:ea typeface="Verdana"/>
                <a:cs typeface="Verdana"/>
                <a:sym typeface="Verdana"/>
              </a:rPr>
              <a:t> </a:t>
            </a:r>
            <a:r>
              <a:rPr b="1" i="0" lang="en-US" sz="2000" u="sng" cap="none" strike="noStrike">
                <a:solidFill>
                  <a:srgbClr val="C00000"/>
                </a:solidFill>
                <a:latin typeface="Arial"/>
                <a:ea typeface="Arial"/>
                <a:cs typeface="Arial"/>
                <a:sym typeface="Arial"/>
              </a:rPr>
              <a:t>summary </a:t>
            </a:r>
            <a:endParaRPr b="1" i="0" sz="2000" u="sng" cap="none" strike="noStrike">
              <a:solidFill>
                <a:srgbClr val="0E3B44"/>
              </a:solidFill>
              <a:latin typeface="Arial"/>
              <a:ea typeface="Arial"/>
              <a:cs typeface="Arial"/>
              <a:sym typeface="Arial"/>
            </a:endParaRPr>
          </a:p>
        </p:txBody>
      </p:sp>
      <p:graphicFrame>
        <p:nvGraphicFramePr>
          <p:cNvPr id="114" name="Google Shape;114;p6"/>
          <p:cNvGraphicFramePr/>
          <p:nvPr/>
        </p:nvGraphicFramePr>
        <p:xfrm>
          <a:off x="1077433" y="1191497"/>
          <a:ext cx="3000000" cy="3000000"/>
        </p:xfrm>
        <a:graphic>
          <a:graphicData uri="http://schemas.openxmlformats.org/drawingml/2006/table">
            <a:tbl>
              <a:tblPr bandRow="1" firstRow="1">
                <a:noFill/>
                <a:tableStyleId>{BD15CB16-53E7-4E6C-99D3-0A12E2C748A2}</a:tableStyleId>
              </a:tblPr>
              <a:tblGrid>
                <a:gridCol w="1311875"/>
                <a:gridCol w="5946625"/>
              </a:tblGrid>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Year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E3B44"/>
                          </a:solidFill>
                          <a:latin typeface="Roboto"/>
                          <a:ea typeface="Roboto"/>
                          <a:cs typeface="Roboto"/>
                          <a:sym typeface="Roboto"/>
                        </a:rPr>
                        <a:t>Year of Terrorist Attack</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Month</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E3B44"/>
                          </a:solidFill>
                          <a:latin typeface="Roboto"/>
                          <a:ea typeface="Roboto"/>
                          <a:cs typeface="Roboto"/>
                          <a:sym typeface="Roboto"/>
                        </a:rPr>
                        <a:t>Month of Terrorist Attack</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Day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E3B44"/>
                          </a:solidFill>
                          <a:latin typeface="Roboto"/>
                          <a:ea typeface="Roboto"/>
                          <a:cs typeface="Roboto"/>
                          <a:sym typeface="Roboto"/>
                        </a:rPr>
                        <a:t>On which Day Terrorist Attack is happened</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Latitude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E3B44"/>
                          </a:solidFill>
                          <a:latin typeface="Roboto"/>
                          <a:ea typeface="Roboto"/>
                          <a:cs typeface="Roboto"/>
                          <a:sym typeface="Roboto"/>
                        </a:rPr>
                        <a:t>Y Co-ordinates of Terrorist Attack point</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Longitude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E3B44"/>
                          </a:solidFill>
                          <a:latin typeface="Roboto"/>
                          <a:ea typeface="Roboto"/>
                          <a:cs typeface="Roboto"/>
                          <a:sym typeface="Roboto"/>
                        </a:rPr>
                        <a:t>X Co-ordinate of Terrorist Attack point</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Region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E3B44"/>
                          </a:solidFill>
                          <a:latin typeface="Roboto"/>
                          <a:ea typeface="Roboto"/>
                          <a:cs typeface="Roboto"/>
                          <a:sym typeface="Roboto"/>
                        </a:rPr>
                        <a:t>Region of Terrorist Attack</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Country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E3B44"/>
                          </a:solidFill>
                          <a:latin typeface="Roboto"/>
                          <a:ea typeface="Roboto"/>
                          <a:cs typeface="Roboto"/>
                          <a:sym typeface="Roboto"/>
                        </a:rPr>
                        <a:t>Country of Terrorist Attack</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State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E3B44"/>
                          </a:solidFill>
                          <a:latin typeface="Roboto"/>
                          <a:ea typeface="Roboto"/>
                          <a:cs typeface="Roboto"/>
                          <a:sym typeface="Roboto"/>
                        </a:rPr>
                        <a:t>State of Terrorist Attack</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city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E3B44"/>
                          </a:solidFill>
                          <a:latin typeface="Roboto"/>
                          <a:ea typeface="Roboto"/>
                          <a:cs typeface="Roboto"/>
                          <a:sym typeface="Roboto"/>
                        </a:rPr>
                        <a:t>City in which terrorist attack happen</a:t>
                      </a:r>
                      <a:endParaRPr sz="1400" u="none" cap="none" strike="noStrike"/>
                    </a:p>
                  </a:txBody>
                  <a:tcPr marT="45725" marB="45725" marR="91450" marL="91450"/>
                </a:tc>
              </a:tr>
            </a:tbl>
          </a:graphicData>
        </a:graphic>
      </p:graphicFrame>
      <p:cxnSp>
        <p:nvCxnSpPr>
          <p:cNvPr id="115" name="Google Shape;115;p6"/>
          <p:cNvCxnSpPr/>
          <p:nvPr/>
        </p:nvCxnSpPr>
        <p:spPr>
          <a:xfrm>
            <a:off x="2254103" y="1191497"/>
            <a:ext cx="0" cy="3337560"/>
          </a:xfrm>
          <a:prstGeom prst="straightConnector1">
            <a:avLst/>
          </a:prstGeom>
          <a:noFill/>
          <a:ln cap="flat" cmpd="sng" w="9525">
            <a:solidFill>
              <a:srgbClr val="00273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aphicFrame>
        <p:nvGraphicFramePr>
          <p:cNvPr id="120" name="Google Shape;120;p7"/>
          <p:cNvGraphicFramePr/>
          <p:nvPr/>
        </p:nvGraphicFramePr>
        <p:xfrm>
          <a:off x="822252" y="588336"/>
          <a:ext cx="3000000" cy="3000000"/>
        </p:xfrm>
        <a:graphic>
          <a:graphicData uri="http://schemas.openxmlformats.org/drawingml/2006/table">
            <a:tbl>
              <a:tblPr bandRow="1" firstRow="1">
                <a:noFill/>
                <a:tableStyleId>{BD15CB16-53E7-4E6C-99D3-0A12E2C748A2}</a:tableStyleId>
              </a:tblPr>
              <a:tblGrid>
                <a:gridCol w="1819175"/>
                <a:gridCol w="5559825"/>
              </a:tblGrid>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Attack_Type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E3B44"/>
                          </a:solidFill>
                          <a:latin typeface="Roboto"/>
                          <a:ea typeface="Roboto"/>
                          <a:cs typeface="Roboto"/>
                          <a:sym typeface="Roboto"/>
                        </a:rPr>
                        <a:t>Type of Terrorist Attack</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Killed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E3B44"/>
                          </a:solidFill>
                          <a:latin typeface="Roboto"/>
                          <a:ea typeface="Roboto"/>
                          <a:cs typeface="Roboto"/>
                          <a:sym typeface="Roboto"/>
                        </a:rPr>
                        <a:t>Number of people killed in the Terrorist Attack</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Gang_Name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E3B44"/>
                          </a:solidFill>
                          <a:latin typeface="Roboto"/>
                          <a:ea typeface="Roboto"/>
                          <a:cs typeface="Roboto"/>
                          <a:sym typeface="Roboto"/>
                        </a:rPr>
                        <a:t>Name of Terrorist Organization</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Wounded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E3B44"/>
                          </a:solidFill>
                          <a:latin typeface="Roboto"/>
                          <a:ea typeface="Roboto"/>
                          <a:cs typeface="Roboto"/>
                          <a:sym typeface="Roboto"/>
                        </a:rPr>
                        <a:t>Number of people Injured in the Terrorist Attack</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Main_Target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E3B44"/>
                          </a:solidFill>
                          <a:latin typeface="Roboto"/>
                          <a:ea typeface="Roboto"/>
                          <a:cs typeface="Roboto"/>
                          <a:sym typeface="Roboto"/>
                        </a:rPr>
                        <a:t>Main target of the Terrorist Attack</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Sub_Target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E3B44"/>
                          </a:solidFill>
                          <a:latin typeface="Roboto"/>
                          <a:ea typeface="Roboto"/>
                          <a:cs typeface="Roboto"/>
                          <a:sym typeface="Roboto"/>
                        </a:rPr>
                        <a:t>Sub target of Terrorist Attack</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Weapon_type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E3B44"/>
                          </a:solidFill>
                          <a:latin typeface="Roboto"/>
                          <a:ea typeface="Roboto"/>
                          <a:cs typeface="Roboto"/>
                          <a:sym typeface="Roboto"/>
                        </a:rPr>
                        <a:t>Weapon used in the Terrorist Attack</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Motive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E3B44"/>
                          </a:solidFill>
                          <a:latin typeface="Roboto"/>
                          <a:ea typeface="Roboto"/>
                          <a:cs typeface="Roboto"/>
                          <a:sym typeface="Roboto"/>
                        </a:rPr>
                        <a:t>Motive of Terrorist Attack</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Nationality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E3B44"/>
                          </a:solidFill>
                          <a:latin typeface="Roboto"/>
                          <a:ea typeface="Roboto"/>
                          <a:cs typeface="Roboto"/>
                          <a:sym typeface="Roboto"/>
                        </a:rPr>
                        <a:t>Nationality of Terrorist Organization</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Casualties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E3B44"/>
                          </a:solidFill>
                          <a:latin typeface="Roboto"/>
                          <a:ea typeface="Roboto"/>
                          <a:cs typeface="Roboto"/>
                          <a:sym typeface="Roboto"/>
                        </a:rPr>
                        <a:t>It is the Sum of Number of people killed and Number of people Injured in the Terrorist Attack</a:t>
                      </a:r>
                      <a:endParaRPr sz="1400" u="none" cap="none" strike="noStrike"/>
                    </a:p>
                  </a:txBody>
                  <a:tcPr marT="45725" marB="45725" marR="91450" marL="91450"/>
                </a:tc>
              </a:tr>
            </a:tbl>
          </a:graphicData>
        </a:graphic>
      </p:graphicFrame>
      <p:cxnSp>
        <p:nvCxnSpPr>
          <p:cNvPr id="121" name="Google Shape;121;p7"/>
          <p:cNvCxnSpPr/>
          <p:nvPr/>
        </p:nvCxnSpPr>
        <p:spPr>
          <a:xfrm>
            <a:off x="2303720" y="439480"/>
            <a:ext cx="0" cy="3916680"/>
          </a:xfrm>
          <a:prstGeom prst="straightConnector1">
            <a:avLst/>
          </a:prstGeom>
          <a:noFill/>
          <a:ln cap="flat" cmpd="sng" w="9525">
            <a:solidFill>
              <a:srgbClr val="202020"/>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nvSpPr>
        <p:spPr>
          <a:xfrm>
            <a:off x="691115" y="553223"/>
            <a:ext cx="45720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chemeClr val="dk1"/>
                </a:solidFill>
                <a:latin typeface="Roboto"/>
                <a:ea typeface="Roboto"/>
                <a:cs typeface="Roboto"/>
                <a:sym typeface="Roboto"/>
              </a:rPr>
              <a:t>Analysis and </a:t>
            </a:r>
            <a:r>
              <a:rPr b="1" i="0" lang="en-US" sz="2000" u="sng" cap="none" strike="noStrike">
                <a:solidFill>
                  <a:schemeClr val="dk1"/>
                </a:solidFill>
                <a:latin typeface="Arial"/>
                <a:ea typeface="Arial"/>
                <a:cs typeface="Arial"/>
                <a:sym typeface="Arial"/>
              </a:rPr>
              <a:t>visualization</a:t>
            </a:r>
            <a:r>
              <a:rPr b="1" i="0" lang="en-US" sz="2000" u="sng" cap="none" strike="noStrike">
                <a:solidFill>
                  <a:schemeClr val="dk1"/>
                </a:solidFill>
                <a:latin typeface="Roboto"/>
                <a:ea typeface="Roboto"/>
                <a:cs typeface="Roboto"/>
                <a:sym typeface="Roboto"/>
              </a:rPr>
              <a:t> of data</a:t>
            </a:r>
            <a:endParaRPr b="0" i="0" sz="1400" u="none" cap="none" strike="noStrike">
              <a:solidFill>
                <a:srgbClr val="000000"/>
              </a:solidFill>
              <a:latin typeface="Arial"/>
              <a:ea typeface="Arial"/>
              <a:cs typeface="Arial"/>
              <a:sym typeface="Arial"/>
            </a:endParaRPr>
          </a:p>
        </p:txBody>
      </p:sp>
      <p:sp>
        <p:nvSpPr>
          <p:cNvPr id="127" name="Google Shape;127;p8"/>
          <p:cNvSpPr txBox="1"/>
          <p:nvPr/>
        </p:nvSpPr>
        <p:spPr>
          <a:xfrm>
            <a:off x="923259" y="981160"/>
            <a:ext cx="41077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rgbClr val="002732"/>
                </a:solidFill>
                <a:latin typeface="Arial"/>
                <a:ea typeface="Arial"/>
                <a:cs typeface="Arial"/>
                <a:sym typeface="Arial"/>
              </a:rPr>
              <a:t>1.Yearly growth of terrorist attacks</a:t>
            </a:r>
            <a:endParaRPr b="0" i="0" sz="1400" u="none" cap="none" strike="noStrike">
              <a:solidFill>
                <a:srgbClr val="000000"/>
              </a:solidFill>
              <a:latin typeface="Arial"/>
              <a:ea typeface="Arial"/>
              <a:cs typeface="Arial"/>
              <a:sym typeface="Arial"/>
            </a:endParaRPr>
          </a:p>
        </p:txBody>
      </p:sp>
      <p:pic>
        <p:nvPicPr>
          <p:cNvPr id="128" name="Google Shape;128;p8"/>
          <p:cNvPicPr preferRelativeResize="0"/>
          <p:nvPr/>
        </p:nvPicPr>
        <p:blipFill rotWithShape="1">
          <a:blip r:embed="rId3">
            <a:alphaModFix/>
          </a:blip>
          <a:srcRect b="0" l="0" r="0" t="0"/>
          <a:stretch/>
        </p:blipFill>
        <p:spPr>
          <a:xfrm>
            <a:off x="691115" y="1458876"/>
            <a:ext cx="5348177" cy="3154363"/>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352"/>
              </a:srgbClr>
            </a:outerShdw>
          </a:effectLst>
        </p:spPr>
      </p:pic>
      <p:sp>
        <p:nvSpPr>
          <p:cNvPr id="129" name="Google Shape;129;p8"/>
          <p:cNvSpPr/>
          <p:nvPr/>
        </p:nvSpPr>
        <p:spPr>
          <a:xfrm>
            <a:off x="6535480" y="1034903"/>
            <a:ext cx="2261190" cy="3600930"/>
          </a:xfrm>
          <a:prstGeom prst="roundRect">
            <a:avLst>
              <a:gd fmla="val 16667" name="adj"/>
            </a:avLst>
          </a:pr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1" lang="en-US" sz="1400" u="sng" cap="none" strike="noStrike">
                <a:solidFill>
                  <a:srgbClr val="002060"/>
                </a:solidFill>
                <a:latin typeface="Roboto"/>
                <a:ea typeface="Roboto"/>
                <a:cs typeface="Roboto"/>
                <a:sym typeface="Roboto"/>
              </a:rPr>
              <a:t>Observation</a:t>
            </a:r>
            <a:r>
              <a:rPr b="0" i="0" lang="en-US" sz="1400" u="none" cap="none" strike="noStrike">
                <a:solidFill>
                  <a:srgbClr val="002732"/>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732"/>
                </a:solidFill>
                <a:latin typeface="Roboto"/>
                <a:ea typeface="Roboto"/>
                <a:cs typeface="Roboto"/>
                <a:sym typeface="Roboto"/>
              </a:rPr>
              <a:t>1.From the above graph we can say that After 2004 there is a large growth recorded in terrorist attack.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732"/>
                </a:solidFill>
                <a:latin typeface="Roboto"/>
                <a:ea typeface="Roboto"/>
                <a:cs typeface="Roboto"/>
                <a:sym typeface="Roboto"/>
              </a:rPr>
              <a:t>2.Maximum Number of the attacks were recorded in year 2014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732"/>
                </a:solidFill>
                <a:latin typeface="Roboto"/>
                <a:ea typeface="Roboto"/>
                <a:cs typeface="Roboto"/>
                <a:sym typeface="Roboto"/>
              </a:rPr>
              <a:t>3.Minimum number of attacks were recorded in the year 1971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nvSpPr>
        <p:spPr>
          <a:xfrm>
            <a:off x="487322" y="546400"/>
            <a:ext cx="58939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sng" cap="none" strike="noStrike">
                <a:solidFill>
                  <a:srgbClr val="002732"/>
                </a:solidFill>
                <a:latin typeface="Arial"/>
                <a:ea typeface="Arial"/>
                <a:cs typeface="Arial"/>
                <a:sym typeface="Arial"/>
              </a:rPr>
              <a:t>2.Number of people killed Due to Terrorism per year</a:t>
            </a:r>
            <a:endParaRPr b="0" i="0" sz="1400" u="none" cap="none" strike="noStrike">
              <a:solidFill>
                <a:srgbClr val="000000"/>
              </a:solidFill>
              <a:latin typeface="Arial"/>
              <a:ea typeface="Arial"/>
              <a:cs typeface="Arial"/>
              <a:sym typeface="Arial"/>
            </a:endParaRPr>
          </a:p>
        </p:txBody>
      </p:sp>
      <p:pic>
        <p:nvPicPr>
          <p:cNvPr id="135" name="Google Shape;135;p9"/>
          <p:cNvPicPr preferRelativeResize="0"/>
          <p:nvPr/>
        </p:nvPicPr>
        <p:blipFill rotWithShape="1">
          <a:blip r:embed="rId3">
            <a:alphaModFix/>
          </a:blip>
          <a:srcRect b="0" l="0" r="0" t="0"/>
          <a:stretch/>
        </p:blipFill>
        <p:spPr>
          <a:xfrm>
            <a:off x="386314" y="1178655"/>
            <a:ext cx="5994991" cy="3415192"/>
          </a:xfrm>
          <a:prstGeom prst="rect">
            <a:avLst/>
          </a:prstGeom>
          <a:noFill/>
          <a:ln>
            <a:noFill/>
          </a:ln>
          <a:effectLst>
            <a:outerShdw blurRad="292100" rotWithShape="0" algn="tl" dir="2700000" dist="139700">
              <a:srgbClr val="333333">
                <a:alpha val="64313"/>
              </a:srgbClr>
            </a:outerShdw>
          </a:effectLst>
        </p:spPr>
      </p:pic>
      <p:sp>
        <p:nvSpPr>
          <p:cNvPr id="136" name="Google Shape;136;p9"/>
          <p:cNvSpPr/>
          <p:nvPr/>
        </p:nvSpPr>
        <p:spPr>
          <a:xfrm>
            <a:off x="6381305" y="1085924"/>
            <a:ext cx="2486248" cy="3415192"/>
          </a:xfrm>
          <a:prstGeom prst="round2DiagRect">
            <a:avLst>
              <a:gd fmla="val 16667" name="adj1"/>
              <a:gd fmla="val 0" name="adj2"/>
            </a:avLst>
          </a:prstGeom>
          <a:solidFill>
            <a:srgbClr val="BAF8FF"/>
          </a:solidFill>
          <a:ln cap="flat" cmpd="sng" w="25400">
            <a:solidFill>
              <a:srgbClr val="0E3B44"/>
            </a:solidFill>
            <a:prstDash val="solid"/>
            <a:round/>
            <a:headEnd len="sm" w="sm" type="none"/>
            <a:tailEnd len="sm" w="sm" type="none"/>
          </a:ln>
          <a:effectLst>
            <a:outerShdw blurRad="184150" sx="110000" algn="ctr" dir="11520000" dist="241300" sy="110000">
              <a:srgbClr val="000000">
                <a:alpha val="17254"/>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1" lang="en-US" sz="1400" u="sng" cap="none" strike="noStrike">
                <a:solidFill>
                  <a:srgbClr val="002060"/>
                </a:solidFill>
                <a:latin typeface="Roboto"/>
                <a:ea typeface="Roboto"/>
                <a:cs typeface="Roboto"/>
                <a:sym typeface="Roboto"/>
              </a:rPr>
              <a:t>Observation</a:t>
            </a:r>
            <a:r>
              <a:rPr b="0" i="0" lang="en-US" sz="1400" u="none" cap="none" strike="noStrike">
                <a:solidFill>
                  <a:srgbClr val="002732"/>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732"/>
                </a:solidFill>
                <a:latin typeface="Roboto"/>
                <a:ea typeface="Roboto"/>
                <a:cs typeface="Roboto"/>
                <a:sym typeface="Roboto"/>
              </a:rPr>
              <a:t>1.Due to increase in terrorism activity after 2004 ,number of people killed per year is also increases.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732"/>
                </a:solidFill>
                <a:latin typeface="Roboto"/>
                <a:ea typeface="Roboto"/>
                <a:cs typeface="Roboto"/>
                <a:sym typeface="Roboto"/>
              </a:rPr>
              <a:t>2.Most Number of People killed in year 2014.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2732"/>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2732"/>
                </a:solidFill>
                <a:latin typeface="Roboto"/>
                <a:ea typeface="Roboto"/>
                <a:cs typeface="Roboto"/>
                <a:sym typeface="Roboto"/>
              </a:rPr>
              <a:t>3.Minimum Number of People killed in year 1971.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