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EF962B-526F-4F06-96A9-EACAA13E8250}">
  <a:tblStyle styleId="{77EF962B-526F-4F06-96A9-EACAA13E8250}"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127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1" name="Google Shape;71;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2" name="Google Shape;72;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3" name="Google Shape;7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311700" y="701690"/>
            <a:ext cx="8520600" cy="99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400">
                <a:solidFill>
                  <a:schemeClr val="lt1"/>
                </a:solidFill>
                <a:latin typeface="Algerian"/>
                <a:ea typeface="Algerian"/>
                <a:cs typeface="Algerian"/>
                <a:sym typeface="Algerian"/>
              </a:rPr>
              <a:t>Capstone Projec</a:t>
            </a:r>
            <a:r>
              <a:rPr b="1" lang="en-US" sz="4400">
                <a:solidFill>
                  <a:schemeClr val="lt1"/>
                </a:solidFill>
                <a:latin typeface="Algerian"/>
                <a:ea typeface="Algerian"/>
                <a:cs typeface="Algerian"/>
                <a:sym typeface="Algerian"/>
              </a:rPr>
              <a:t>t - 01</a:t>
            </a:r>
            <a:endParaRPr sz="4400">
              <a:solidFill>
                <a:schemeClr val="lt1"/>
              </a:solidFill>
              <a:latin typeface="Algerian"/>
              <a:ea typeface="Algerian"/>
              <a:cs typeface="Algerian"/>
              <a:sym typeface="Algerian"/>
            </a:endParaRPr>
          </a:p>
        </p:txBody>
      </p:sp>
      <p:sp>
        <p:nvSpPr>
          <p:cNvPr id="79" name="Google Shape;79;p14"/>
          <p:cNvSpPr txBox="1"/>
          <p:nvPr>
            <p:ph idx="1" type="subTitle"/>
          </p:nvPr>
        </p:nvSpPr>
        <p:spPr>
          <a:xfrm>
            <a:off x="311700" y="1899746"/>
            <a:ext cx="8520600" cy="87498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b="1" lang="en-US">
                <a:solidFill>
                  <a:srgbClr val="38761D"/>
                </a:solidFill>
              </a:rPr>
              <a:t>Global Terrorism Analysis</a:t>
            </a:r>
            <a:endParaRPr>
              <a:solidFill>
                <a:srgbClr val="38761D"/>
              </a:solidFill>
            </a:endParaRPr>
          </a:p>
          <a:p>
            <a:pPr indent="-342900" lvl="0" marL="457200" rtl="0" algn="ctr">
              <a:lnSpc>
                <a:spcPct val="100000"/>
              </a:lnSpc>
              <a:spcBef>
                <a:spcPts val="0"/>
              </a:spcBef>
              <a:spcAft>
                <a:spcPts val="0"/>
              </a:spcAft>
              <a:buSzPts val="2800"/>
              <a:buNone/>
            </a:pPr>
            <a:r>
              <a:t/>
            </a:r>
            <a:endParaRPr b="1" sz="3200">
              <a:solidFill>
                <a:srgbClr val="002060"/>
              </a:solidFill>
            </a:endParaRPr>
          </a:p>
          <a:p>
            <a:pPr indent="-342900" lvl="0" marL="457200" rtl="0" algn="ctr">
              <a:lnSpc>
                <a:spcPct val="100000"/>
              </a:lnSpc>
              <a:spcBef>
                <a:spcPts val="0"/>
              </a:spcBef>
              <a:spcAft>
                <a:spcPts val="0"/>
              </a:spcAft>
              <a:buSzPts val="2800"/>
              <a:buNone/>
            </a:pPr>
            <a:r>
              <a:rPr b="1" i="1" lang="en-US" sz="2000">
                <a:solidFill>
                  <a:srgbClr val="002060"/>
                </a:solidFill>
              </a:rPr>
              <a:t>Project Type - EDA</a:t>
            </a:r>
            <a:endParaRPr/>
          </a:p>
          <a:p>
            <a:pPr indent="-342900" lvl="0" marL="457200" rtl="0" algn="ctr">
              <a:lnSpc>
                <a:spcPct val="100000"/>
              </a:lnSpc>
              <a:spcBef>
                <a:spcPts val="0"/>
              </a:spcBef>
              <a:spcAft>
                <a:spcPts val="0"/>
              </a:spcAft>
              <a:buSzPts val="2800"/>
              <a:buNone/>
            </a:pPr>
            <a:r>
              <a:rPr b="1" i="1" lang="en-US" sz="2000">
                <a:solidFill>
                  <a:srgbClr val="002060"/>
                </a:solidFill>
              </a:rPr>
              <a:t>Contribution – Individual</a:t>
            </a:r>
            <a:endParaRPr/>
          </a:p>
          <a:p>
            <a:pPr indent="-342900" lvl="0" marL="457200" rtl="0" algn="ctr">
              <a:lnSpc>
                <a:spcPct val="100000"/>
              </a:lnSpc>
              <a:spcBef>
                <a:spcPts val="0"/>
              </a:spcBef>
              <a:spcAft>
                <a:spcPts val="0"/>
              </a:spcAft>
              <a:buSzPts val="2800"/>
              <a:buNone/>
            </a:pPr>
            <a:r>
              <a:rPr b="1" i="1" lang="en-US" sz="2000">
                <a:solidFill>
                  <a:srgbClr val="002060"/>
                </a:solidFill>
              </a:rPr>
              <a:t>Presented By – </a:t>
            </a:r>
            <a:r>
              <a:rPr b="1" i="1" lang="en-US" sz="2000">
                <a:solidFill>
                  <a:srgbClr val="002060"/>
                </a:solidFill>
              </a:rPr>
              <a:t>Throat</a:t>
            </a:r>
            <a:r>
              <a:rPr b="1" i="1" lang="en-US" sz="2000">
                <a:solidFill>
                  <a:srgbClr val="002060"/>
                </a:solidFill>
              </a:rPr>
              <a:t> Ajit Dattu</a:t>
            </a:r>
            <a:endParaRPr/>
          </a:p>
          <a:p>
            <a:pPr indent="-342900" lvl="0" marL="457200" rtl="0" algn="ctr">
              <a:lnSpc>
                <a:spcPct val="100000"/>
              </a:lnSpc>
              <a:spcBef>
                <a:spcPts val="0"/>
              </a:spcBef>
              <a:spcAft>
                <a:spcPts val="0"/>
              </a:spcAft>
              <a:buSzPts val="2800"/>
              <a:buNone/>
            </a:pPr>
            <a:r>
              <a:t/>
            </a:r>
            <a:endParaRPr/>
          </a:p>
        </p:txBody>
      </p:sp>
      <p:cxnSp>
        <p:nvCxnSpPr>
          <p:cNvPr id="80" name="Google Shape;80;p14"/>
          <p:cNvCxnSpPr/>
          <p:nvPr/>
        </p:nvCxnSpPr>
        <p:spPr>
          <a:xfrm>
            <a:off x="1488558" y="1571785"/>
            <a:ext cx="6166884"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81" name="Google Shape;81;p14"/>
          <p:cNvCxnSpPr/>
          <p:nvPr/>
        </p:nvCxnSpPr>
        <p:spPr>
          <a:xfrm rot="10800000">
            <a:off x="2473842" y="2406625"/>
            <a:ext cx="4352260"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pic>
        <p:nvPicPr>
          <p:cNvPr descr="Terrorism Awareness | Ashland, VA - Official Website" id="82" name="Google Shape;82;p14"/>
          <p:cNvPicPr preferRelativeResize="0"/>
          <p:nvPr/>
        </p:nvPicPr>
        <p:blipFill rotWithShape="1">
          <a:blip r:embed="rId3">
            <a:alphaModFix amt="5000"/>
          </a:blip>
          <a:srcRect b="5260" l="-54630" r="54629" t="-5260"/>
          <a:stretch/>
        </p:blipFill>
        <p:spPr>
          <a:xfrm>
            <a:off x="1779181" y="54720"/>
            <a:ext cx="5876261" cy="4919453"/>
          </a:xfrm>
          <a:prstGeom prst="rect">
            <a:avLst/>
          </a:prstGeom>
          <a:noFill/>
          <a:ln>
            <a:noFill/>
          </a:ln>
        </p:spPr>
      </p:pic>
      <p:pic>
        <p:nvPicPr>
          <p:cNvPr id="83" name="Google Shape;83;p14"/>
          <p:cNvPicPr preferRelativeResize="0"/>
          <p:nvPr/>
        </p:nvPicPr>
        <p:blipFill>
          <a:blip r:embed="rId4">
            <a:alphaModFix/>
          </a:blip>
          <a:stretch>
            <a:fillRect/>
          </a:stretch>
        </p:blipFill>
        <p:spPr>
          <a:xfrm>
            <a:off x="6778" y="-7628"/>
            <a:ext cx="9144000" cy="51511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598969" y="498291"/>
            <a:ext cx="5922334"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2732"/>
                </a:solidFill>
                <a:latin typeface="Arial"/>
                <a:ea typeface="Arial"/>
                <a:cs typeface="Arial"/>
                <a:sym typeface="Arial"/>
              </a:rPr>
              <a:t>3.Analysis based on Most affected area of Terrorism</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42" name="Google Shape;142;p23"/>
          <p:cNvSpPr txBox="1"/>
          <p:nvPr/>
        </p:nvSpPr>
        <p:spPr>
          <a:xfrm>
            <a:off x="754912" y="959956"/>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latin typeface="Roboto"/>
                <a:ea typeface="Roboto"/>
                <a:cs typeface="Roboto"/>
                <a:sym typeface="Roboto"/>
              </a:rPr>
              <a:t>3.1Top 10 Most affected Region</a:t>
            </a:r>
            <a:endParaRPr/>
          </a:p>
        </p:txBody>
      </p:sp>
      <p:pic>
        <p:nvPicPr>
          <p:cNvPr id="143" name="Google Shape;143;p23"/>
          <p:cNvPicPr preferRelativeResize="0"/>
          <p:nvPr/>
        </p:nvPicPr>
        <p:blipFill rotWithShape="1">
          <a:blip r:embed="rId3">
            <a:alphaModFix/>
          </a:blip>
          <a:srcRect b="0" l="0" r="0" t="0"/>
          <a:stretch/>
        </p:blipFill>
        <p:spPr>
          <a:xfrm>
            <a:off x="219743" y="1298510"/>
            <a:ext cx="4958314" cy="3262744"/>
          </a:xfrm>
          <a:prstGeom prst="rect">
            <a:avLst/>
          </a:prstGeom>
          <a:noFill/>
          <a:ln>
            <a:noFill/>
          </a:ln>
          <a:effectLst>
            <a:outerShdw blurRad="292100" rotWithShape="0" algn="tl" dir="2700000" dist="139700">
              <a:srgbClr val="333333">
                <a:alpha val="64705"/>
              </a:srgbClr>
            </a:outerShdw>
          </a:effectLst>
        </p:spPr>
      </p:pic>
      <p:sp>
        <p:nvSpPr>
          <p:cNvPr id="144" name="Google Shape;144;p23"/>
          <p:cNvSpPr txBox="1"/>
          <p:nvPr/>
        </p:nvSpPr>
        <p:spPr>
          <a:xfrm>
            <a:off x="5302038" y="2960816"/>
            <a:ext cx="3693105" cy="160043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1.From the scatter and bar plot we can say that Middle East and North America is the most affected region of Terrorist Attack.</a:t>
            </a:r>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2.Australasia &amp; Oceania is the most safest region because there is less number of Terrorism compare to other region.</a:t>
            </a:r>
            <a:endParaRPr/>
          </a:p>
        </p:txBody>
      </p:sp>
      <p:pic>
        <p:nvPicPr>
          <p:cNvPr id="145" name="Google Shape;145;p23"/>
          <p:cNvPicPr preferRelativeResize="0"/>
          <p:nvPr/>
        </p:nvPicPr>
        <p:blipFill rotWithShape="1">
          <a:blip r:embed="rId4">
            <a:alphaModFix/>
          </a:blip>
          <a:srcRect b="0" l="0" r="0" t="0"/>
          <a:stretch/>
        </p:blipFill>
        <p:spPr>
          <a:xfrm>
            <a:off x="5218513" y="1122840"/>
            <a:ext cx="3925487" cy="1807042"/>
          </a:xfrm>
          <a:prstGeom prst="rect">
            <a:avLst/>
          </a:prstGeom>
          <a:noFill/>
          <a:ln>
            <a:noFill/>
          </a:ln>
        </p:spPr>
      </p:pic>
      <p:cxnSp>
        <p:nvCxnSpPr>
          <p:cNvPr id="146" name="Google Shape;146;p23"/>
          <p:cNvCxnSpPr/>
          <p:nvPr/>
        </p:nvCxnSpPr>
        <p:spPr>
          <a:xfrm>
            <a:off x="5326912" y="2955657"/>
            <a:ext cx="0" cy="1605597"/>
          </a:xfrm>
          <a:prstGeom prst="straightConnector1">
            <a:avLst/>
          </a:prstGeom>
          <a:noFill/>
          <a:ln cap="flat" cmpd="sng" w="12700">
            <a:solidFill>
              <a:schemeClr val="accent2"/>
            </a:solidFill>
            <a:prstDash val="dash"/>
            <a:round/>
            <a:headEnd len="sm" w="sm" type="none"/>
            <a:tailEnd len="sm" w="sm" type="none"/>
          </a:ln>
        </p:spPr>
      </p:cxnSp>
      <p:cxnSp>
        <p:nvCxnSpPr>
          <p:cNvPr id="147" name="Google Shape;147;p23"/>
          <p:cNvCxnSpPr/>
          <p:nvPr/>
        </p:nvCxnSpPr>
        <p:spPr>
          <a:xfrm>
            <a:off x="5326912" y="2955657"/>
            <a:ext cx="3519376" cy="0"/>
          </a:xfrm>
          <a:prstGeom prst="straightConnector1">
            <a:avLst/>
          </a:prstGeom>
          <a:noFill/>
          <a:ln cap="flat" cmpd="sng" w="12700">
            <a:solidFill>
              <a:schemeClr val="accent2"/>
            </a:solidFill>
            <a:prstDash val="dash"/>
            <a:round/>
            <a:headEnd len="sm" w="sm" type="none"/>
            <a:tailEnd len="sm" w="sm" type="none"/>
          </a:ln>
        </p:spPr>
      </p:cxnSp>
      <p:cxnSp>
        <p:nvCxnSpPr>
          <p:cNvPr id="148" name="Google Shape;148;p23"/>
          <p:cNvCxnSpPr/>
          <p:nvPr/>
        </p:nvCxnSpPr>
        <p:spPr>
          <a:xfrm>
            <a:off x="5326912" y="4561254"/>
            <a:ext cx="3519376" cy="0"/>
          </a:xfrm>
          <a:prstGeom prst="straightConnector1">
            <a:avLst/>
          </a:prstGeom>
          <a:noFill/>
          <a:ln cap="flat" cmpd="sng" w="12700">
            <a:solidFill>
              <a:schemeClr val="accent2"/>
            </a:solidFill>
            <a:prstDash val="dash"/>
            <a:round/>
            <a:headEnd len="sm" w="sm" type="none"/>
            <a:tailEnd len="sm" w="sm" type="none"/>
          </a:ln>
        </p:spPr>
      </p:cxnSp>
      <p:cxnSp>
        <p:nvCxnSpPr>
          <p:cNvPr id="149" name="Google Shape;149;p23"/>
          <p:cNvCxnSpPr/>
          <p:nvPr/>
        </p:nvCxnSpPr>
        <p:spPr>
          <a:xfrm>
            <a:off x="8846288" y="2955657"/>
            <a:ext cx="0" cy="1605597"/>
          </a:xfrm>
          <a:prstGeom prst="straightConnector1">
            <a:avLst/>
          </a:prstGeom>
          <a:noFill/>
          <a:ln cap="flat" cmpd="sng" w="12700">
            <a:solidFill>
              <a:schemeClr val="accent2"/>
            </a:solidFill>
            <a:prstDash val="dash"/>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733647" y="365257"/>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latin typeface="Roboto"/>
                <a:ea typeface="Roboto"/>
                <a:cs typeface="Roboto"/>
                <a:sym typeface="Roboto"/>
              </a:rPr>
              <a:t>3.2Top 10 Most affected Country</a:t>
            </a:r>
            <a:endParaRPr/>
          </a:p>
        </p:txBody>
      </p:sp>
      <p:pic>
        <p:nvPicPr>
          <p:cNvPr id="155" name="Google Shape;155;p24"/>
          <p:cNvPicPr preferRelativeResize="0"/>
          <p:nvPr/>
        </p:nvPicPr>
        <p:blipFill rotWithShape="1">
          <a:blip r:embed="rId3">
            <a:alphaModFix/>
          </a:blip>
          <a:srcRect b="0" l="0" r="0" t="0"/>
          <a:stretch/>
        </p:blipFill>
        <p:spPr>
          <a:xfrm>
            <a:off x="247650" y="1023383"/>
            <a:ext cx="6089355" cy="3371408"/>
          </a:xfrm>
          <a:prstGeom prst="rect">
            <a:avLst/>
          </a:prstGeom>
          <a:noFill/>
          <a:ln>
            <a:noFill/>
          </a:ln>
          <a:effectLst>
            <a:outerShdw blurRad="292100" rotWithShape="0" algn="tl" dir="2700000" dist="139700">
              <a:srgbClr val="333333">
                <a:alpha val="64705"/>
              </a:srgbClr>
            </a:outerShdw>
          </a:effectLst>
        </p:spPr>
      </p:pic>
      <p:sp>
        <p:nvSpPr>
          <p:cNvPr id="156" name="Google Shape;156;p24"/>
          <p:cNvSpPr txBox="1"/>
          <p:nvPr/>
        </p:nvSpPr>
        <p:spPr>
          <a:xfrm>
            <a:off x="6429155" y="1296718"/>
            <a:ext cx="2537636" cy="2677656"/>
          </a:xfrm>
          <a:prstGeom prst="rect">
            <a:avLst/>
          </a:prstGeom>
          <a:solidFill>
            <a:srgbClr val="E3E8EA"/>
          </a:solid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400" u="sng" cap="none" strike="noStrike">
                <a:solidFill>
                  <a:srgbClr val="002732"/>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1.Iraq is the most affected country of terrorism which records highest number of terrorism activity in any country.</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2.India ranked number 4 in terms of most affected country of the terrorist activity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790353" y="413211"/>
            <a:ext cx="51000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2732"/>
                </a:solidFill>
                <a:latin typeface="Arial"/>
                <a:ea typeface="Arial"/>
                <a:cs typeface="Arial"/>
                <a:sym typeface="Arial"/>
              </a:rPr>
              <a:t>4.Analysis based on Terrorist Organization</a:t>
            </a:r>
            <a:endParaRPr/>
          </a:p>
        </p:txBody>
      </p:sp>
      <p:sp>
        <p:nvSpPr>
          <p:cNvPr id="162" name="Google Shape;162;p25"/>
          <p:cNvSpPr txBox="1"/>
          <p:nvPr/>
        </p:nvSpPr>
        <p:spPr>
          <a:xfrm>
            <a:off x="917945" y="806630"/>
            <a:ext cx="53836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latin typeface="Roboto"/>
                <a:ea typeface="Roboto"/>
                <a:cs typeface="Roboto"/>
                <a:sym typeface="Roboto"/>
              </a:rPr>
              <a:t>4.1Top 10 Active Terrorist Organizations who attack the most</a:t>
            </a:r>
            <a:endParaRPr/>
          </a:p>
        </p:txBody>
      </p:sp>
      <p:pic>
        <p:nvPicPr>
          <p:cNvPr id="163" name="Google Shape;163;p25"/>
          <p:cNvPicPr preferRelativeResize="0"/>
          <p:nvPr/>
        </p:nvPicPr>
        <p:blipFill rotWithShape="1">
          <a:blip r:embed="rId3">
            <a:alphaModFix/>
          </a:blip>
          <a:srcRect b="0" l="0" r="0" t="0"/>
          <a:stretch/>
        </p:blipFill>
        <p:spPr>
          <a:xfrm>
            <a:off x="184297" y="1391405"/>
            <a:ext cx="6490297" cy="3422360"/>
          </a:xfrm>
          <a:prstGeom prst="roundRect">
            <a:avLst>
              <a:gd fmla="val 8594" name="adj"/>
            </a:avLst>
          </a:prstGeom>
          <a:solidFill>
            <a:srgbClr val="ECECEC"/>
          </a:solidFill>
          <a:ln cap="flat" cmpd="sng" w="9525">
            <a:solidFill>
              <a:srgbClr val="F80000"/>
            </a:solidFill>
            <a:prstDash val="solid"/>
            <a:round/>
            <a:headEnd len="sm" w="sm" type="none"/>
            <a:tailEnd len="sm" w="sm" type="none"/>
          </a:ln>
          <a:effectLst>
            <a:reflection blurRad="0" dir="5400000" dist="5000" endA="0" endPos="28000" kx="0" rotWithShape="0" algn="bl" stA="38000" stPos="0" sy="-100000" ky="0"/>
          </a:effectLst>
        </p:spPr>
      </p:pic>
      <p:sp>
        <p:nvSpPr>
          <p:cNvPr id="164" name="Google Shape;164;p25"/>
          <p:cNvSpPr/>
          <p:nvPr/>
        </p:nvSpPr>
        <p:spPr>
          <a:xfrm>
            <a:off x="6726864" y="1339702"/>
            <a:ext cx="2232839" cy="3352800"/>
          </a:xfrm>
          <a:prstGeom prst="roundRect">
            <a:avLst>
              <a:gd fmla="val 16667" name="adj"/>
            </a:avLst>
          </a:prstGeom>
          <a:solidFill>
            <a:schemeClr val="accent1"/>
          </a:solidFill>
          <a:ln cap="flat" cmpd="sng" w="25400">
            <a:solidFill>
              <a:srgbClr val="5757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1" i="1" lang="en-US" sz="1400" u="sng" cap="none" strike="noStrike">
                <a:solidFill>
                  <a:srgbClr val="002732"/>
                </a:solidFill>
                <a:latin typeface="Roboto"/>
                <a:ea typeface="Roboto"/>
                <a:cs typeface="Roboto"/>
                <a:sym typeface="Roboto"/>
              </a:rPr>
              <a:t>Observation:-</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88900" lvl="0" marL="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2732"/>
                </a:solidFill>
                <a:latin typeface="Roboto"/>
                <a:ea typeface="Roboto"/>
                <a:cs typeface="Roboto"/>
                <a:sym typeface="Roboto"/>
              </a:rPr>
              <a:t>Taliban and Islamic State of Iraq and the Levant (ISIL) are the Most active terrorist Organization who attack the most around the world.</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88900" lvl="0" marL="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2732"/>
                </a:solidFill>
                <a:latin typeface="Roboto"/>
                <a:ea typeface="Roboto"/>
                <a:cs typeface="Roboto"/>
                <a:sym typeface="Roboto"/>
              </a:rPr>
              <a:t>Taliban recorded most number of attacks</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960474" y="440139"/>
            <a:ext cx="580892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latin typeface="Roboto"/>
                <a:ea typeface="Roboto"/>
                <a:cs typeface="Roboto"/>
                <a:sym typeface="Roboto"/>
              </a:rPr>
              <a:t>4.2Top 10 Dangerous Terrorist Organization who killed the most number of people</a:t>
            </a:r>
            <a:endParaRPr/>
          </a:p>
        </p:txBody>
      </p:sp>
      <p:pic>
        <p:nvPicPr>
          <p:cNvPr id="170" name="Google Shape;170;p26"/>
          <p:cNvPicPr preferRelativeResize="0"/>
          <p:nvPr/>
        </p:nvPicPr>
        <p:blipFill rotWithShape="1">
          <a:blip r:embed="rId3">
            <a:alphaModFix/>
          </a:blip>
          <a:srcRect b="0" l="0" r="0" t="0"/>
          <a:stretch/>
        </p:blipFill>
        <p:spPr>
          <a:xfrm>
            <a:off x="63647" y="1180629"/>
            <a:ext cx="6089491" cy="3589845"/>
          </a:xfrm>
          <a:prstGeom prst="rect">
            <a:avLst/>
          </a:prstGeom>
          <a:noFill/>
          <a:ln>
            <a:noFill/>
          </a:ln>
          <a:effectLst>
            <a:outerShdw blurRad="50800" rotWithShape="0" algn="tl" dir="2700000" dist="38100">
              <a:srgbClr val="000000">
                <a:alpha val="40000"/>
              </a:srgbClr>
            </a:outerShdw>
          </a:effectLst>
        </p:spPr>
      </p:pic>
      <p:sp>
        <p:nvSpPr>
          <p:cNvPr id="171" name="Google Shape;171;p26"/>
          <p:cNvSpPr/>
          <p:nvPr/>
        </p:nvSpPr>
        <p:spPr>
          <a:xfrm>
            <a:off x="6010940" y="1263918"/>
            <a:ext cx="2764465" cy="3423265"/>
          </a:xfrm>
          <a:prstGeom prst="flowChartAlternateProcess">
            <a:avLst/>
          </a:prstGeom>
          <a:solidFill>
            <a:srgbClr val="B9E7F3"/>
          </a:solidFill>
          <a:ln cap="flat" cmpd="sng" w="25400">
            <a:solidFill>
              <a:srgbClr val="8F8F8F"/>
            </a:solidFill>
            <a:prstDash val="solid"/>
            <a:round/>
            <a:headEnd len="sm" w="sm" type="none"/>
            <a:tailEnd len="sm" w="sm" type="none"/>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1400" u="sng"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1" i="1" lang="en-US" sz="1400" u="sng" cap="none" strike="noStrike">
                <a:solidFill>
                  <a:srgbClr val="002732"/>
                </a:solidFill>
                <a:latin typeface="Roboto"/>
                <a:ea typeface="Roboto"/>
                <a:cs typeface="Roboto"/>
                <a:sym typeface="Roboto"/>
              </a:rPr>
              <a:t> Observation:-</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1.Islamic State of Iraq and the Levant (ISIL) and Taliban is the most dangerous Terrorist Organization in the world which records highest kills 38923.0 and 29410.0 respectively</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2.Out of all the top 10 Organizations, around 46% people killed by ISIL and Taliban organization</a:t>
            </a:r>
            <a:r>
              <a:rPr b="0" i="0" lang="en-US" sz="1400" u="none" cap="none" strike="noStrike">
                <a:solidFill>
                  <a:srgbClr val="D5D5D5"/>
                </a:solidFill>
                <a:latin typeface="Roboto"/>
                <a:ea typeface="Roboto"/>
                <a:cs typeface="Roboto"/>
                <a:sym typeface="Roboto"/>
              </a:rPr>
              <a:t>.</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nvSpPr>
        <p:spPr>
          <a:xfrm>
            <a:off x="925034" y="427358"/>
            <a:ext cx="487325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latin typeface="Roboto"/>
                <a:ea typeface="Roboto"/>
                <a:cs typeface="Roboto"/>
                <a:sym typeface="Roboto"/>
              </a:rPr>
              <a:t>4.3Top 5 Most use weapon by Terrorist Organization</a:t>
            </a:r>
            <a:endParaRPr/>
          </a:p>
        </p:txBody>
      </p:sp>
      <p:pic>
        <p:nvPicPr>
          <p:cNvPr id="177" name="Google Shape;177;p27"/>
          <p:cNvPicPr preferRelativeResize="0"/>
          <p:nvPr/>
        </p:nvPicPr>
        <p:blipFill rotWithShape="1">
          <a:blip r:embed="rId3">
            <a:alphaModFix/>
          </a:blip>
          <a:srcRect b="0" l="0" r="0" t="0"/>
          <a:stretch/>
        </p:blipFill>
        <p:spPr>
          <a:xfrm>
            <a:off x="4248148" y="1132911"/>
            <a:ext cx="4815130" cy="3731178"/>
          </a:xfrm>
          <a:prstGeom prst="rect">
            <a:avLst/>
          </a:prstGeom>
          <a:noFill/>
          <a:ln cap="flat" cmpd="sng" w="9525">
            <a:solidFill>
              <a:schemeClr val="accent2"/>
            </a:solidFill>
            <a:prstDash val="solid"/>
            <a:round/>
            <a:headEnd len="sm" w="sm" type="none"/>
            <a:tailEnd len="sm" w="sm" type="none"/>
          </a:ln>
          <a:effectLst>
            <a:outerShdw blurRad="50800" rotWithShape="0" algn="tr" dir="8100000" dist="38100">
              <a:srgbClr val="000000">
                <a:alpha val="40000"/>
              </a:srgbClr>
            </a:outerShdw>
          </a:effectLst>
        </p:spPr>
      </p:pic>
      <p:sp>
        <p:nvSpPr>
          <p:cNvPr id="178" name="Google Shape;178;p27"/>
          <p:cNvSpPr txBox="1"/>
          <p:nvPr/>
        </p:nvSpPr>
        <p:spPr>
          <a:xfrm>
            <a:off x="206364" y="2092950"/>
            <a:ext cx="4256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2732"/>
                </a:solidFill>
                <a:highlight>
                  <a:srgbClr val="FFFF00"/>
                </a:highlight>
                <a:latin typeface="Roboto"/>
                <a:ea typeface="Roboto"/>
                <a:cs typeface="Roboto"/>
                <a:sym typeface="Roboto"/>
              </a:rPr>
              <a:t>2.It seen that explosives were used in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highlight>
                  <a:srgbClr val="FFFF00"/>
                </a:highlight>
                <a:latin typeface="Roboto"/>
                <a:ea typeface="Roboto"/>
                <a:cs typeface="Roboto"/>
                <a:sym typeface="Roboto"/>
              </a:rPr>
              <a:t>around 51.09 % of the attacks, followed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highlight>
                  <a:srgbClr val="FFFF00"/>
                </a:highlight>
                <a:latin typeface="Roboto"/>
                <a:ea typeface="Roboto"/>
                <a:cs typeface="Roboto"/>
                <a:sym typeface="Roboto"/>
              </a:rPr>
              <a:t>by Firearms accounted for 32.35% of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highlight>
                  <a:srgbClr val="FFFF00"/>
                </a:highlight>
                <a:latin typeface="Roboto"/>
                <a:ea typeface="Roboto"/>
                <a:cs typeface="Roboto"/>
                <a:sym typeface="Roboto"/>
              </a:rPr>
              <a:t>the attacks</a:t>
            </a:r>
            <a:r>
              <a:rPr b="0" i="0" lang="en-US" sz="1400" u="none" cap="none" strike="noStrike">
                <a:solidFill>
                  <a:srgbClr val="D5D5D5"/>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79" name="Google Shape;179;p27"/>
          <p:cNvSpPr txBox="1"/>
          <p:nvPr/>
        </p:nvSpPr>
        <p:spPr>
          <a:xfrm>
            <a:off x="153264" y="1132893"/>
            <a:ext cx="4362900" cy="803400"/>
          </a:xfrm>
          <a:prstGeom prst="rect">
            <a:avLst/>
          </a:prstGeom>
          <a:solidFill>
            <a:schemeClr val="lt1"/>
          </a:solid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a:solidFill>
                  <a:srgbClr val="002832"/>
                </a:solidFill>
                <a:highlight>
                  <a:srgbClr val="FFFF00"/>
                </a:highlight>
                <a:latin typeface="Roboto"/>
                <a:ea typeface="Roboto"/>
                <a:cs typeface="Roboto"/>
                <a:sym typeface="Roboto"/>
              </a:rPr>
              <a:t>1.To get the Percentage of Weapon </a:t>
            </a:r>
            <a:endParaRPr>
              <a:solidFill>
                <a:srgbClr val="002832"/>
              </a:solidFill>
              <a:highlight>
                <a:srgbClr val="FFFF00"/>
              </a:highlight>
              <a:latin typeface="Roboto"/>
              <a:ea typeface="Roboto"/>
              <a:cs typeface="Roboto"/>
              <a:sym typeface="Roboto"/>
            </a:endParaRPr>
          </a:p>
          <a:p>
            <a:pPr indent="0" lvl="0" marL="0" rtl="0" algn="l">
              <a:lnSpc>
                <a:spcPct val="115000"/>
              </a:lnSpc>
              <a:spcBef>
                <a:spcPts val="0"/>
              </a:spcBef>
              <a:spcAft>
                <a:spcPts val="0"/>
              </a:spcAft>
              <a:buNone/>
            </a:pPr>
            <a:r>
              <a:rPr lang="en-US">
                <a:solidFill>
                  <a:srgbClr val="002832"/>
                </a:solidFill>
                <a:highlight>
                  <a:srgbClr val="FFFF00"/>
                </a:highlight>
                <a:latin typeface="Roboto"/>
                <a:ea typeface="Roboto"/>
                <a:cs typeface="Roboto"/>
                <a:sym typeface="Roboto"/>
              </a:rPr>
              <a:t>used by Terrorist Organization we use </a:t>
            </a:r>
            <a:endParaRPr>
              <a:solidFill>
                <a:srgbClr val="002832"/>
              </a:solidFill>
              <a:highlight>
                <a:srgbClr val="FFFF00"/>
              </a:highlight>
              <a:latin typeface="Roboto"/>
              <a:ea typeface="Roboto"/>
              <a:cs typeface="Roboto"/>
              <a:sym typeface="Roboto"/>
            </a:endParaRPr>
          </a:p>
          <a:p>
            <a:pPr indent="0" lvl="0" marL="0" rtl="0" algn="l">
              <a:lnSpc>
                <a:spcPct val="115000"/>
              </a:lnSpc>
              <a:spcBef>
                <a:spcPts val="0"/>
              </a:spcBef>
              <a:spcAft>
                <a:spcPts val="0"/>
              </a:spcAft>
              <a:buNone/>
            </a:pPr>
            <a:r>
              <a:rPr lang="en-US">
                <a:solidFill>
                  <a:srgbClr val="002832"/>
                </a:solidFill>
                <a:highlight>
                  <a:srgbClr val="FFFF00"/>
                </a:highlight>
                <a:latin typeface="Roboto"/>
                <a:ea typeface="Roboto"/>
                <a:cs typeface="Roboto"/>
                <a:sym typeface="Roboto"/>
              </a:rPr>
              <a:t>Pie Chart</a:t>
            </a:r>
            <a:endParaRPr>
              <a:solidFill>
                <a:srgbClr val="002732"/>
              </a:solidFill>
              <a:highlight>
                <a:srgbClr val="FFFF00"/>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740734" y="370652"/>
            <a:ext cx="303027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2732"/>
                </a:solidFill>
                <a:latin typeface="Arial"/>
                <a:ea typeface="Arial"/>
                <a:cs typeface="Arial"/>
                <a:sym typeface="Arial"/>
              </a:rPr>
              <a:t>Country wise analysis</a:t>
            </a:r>
            <a:endParaRPr/>
          </a:p>
          <a:p>
            <a:pPr indent="0" lvl="0" marL="0" marR="0" rtl="0" algn="l">
              <a:lnSpc>
                <a:spcPct val="100000"/>
              </a:lnSpc>
              <a:spcBef>
                <a:spcPts val="0"/>
              </a:spcBef>
              <a:spcAft>
                <a:spcPts val="0"/>
              </a:spcAft>
              <a:buNone/>
            </a:pPr>
            <a:r>
              <a:t/>
            </a:r>
            <a:endParaRPr b="1" i="0" sz="1800" u="sng" cap="none" strike="noStrike">
              <a:solidFill>
                <a:srgbClr val="002732"/>
              </a:solidFill>
              <a:latin typeface="Arial"/>
              <a:ea typeface="Arial"/>
              <a:cs typeface="Arial"/>
              <a:sym typeface="Arial"/>
            </a:endParaRPr>
          </a:p>
        </p:txBody>
      </p:sp>
      <p:pic>
        <p:nvPicPr>
          <p:cNvPr id="185" name="Google Shape;185;p28"/>
          <p:cNvPicPr preferRelativeResize="0"/>
          <p:nvPr/>
        </p:nvPicPr>
        <p:blipFill rotWithShape="1">
          <a:blip r:embed="rId3">
            <a:alphaModFix/>
          </a:blip>
          <a:srcRect b="0" l="0" r="0" t="0"/>
          <a:stretch/>
        </p:blipFill>
        <p:spPr>
          <a:xfrm>
            <a:off x="241992" y="1208369"/>
            <a:ext cx="8660015" cy="3935131"/>
          </a:xfrm>
          <a:prstGeom prst="rect">
            <a:avLst/>
          </a:prstGeom>
          <a:noFill/>
          <a:ln>
            <a:noFill/>
          </a:ln>
          <a:effectLst>
            <a:outerShdw blurRad="292100" rotWithShape="0" algn="tl" dir="2700000" dist="139700">
              <a:srgbClr val="333333">
                <a:alpha val="64705"/>
              </a:srgbClr>
            </a:outerShdw>
          </a:effectLst>
        </p:spPr>
      </p:pic>
      <p:sp>
        <p:nvSpPr>
          <p:cNvPr id="186" name="Google Shape;186;p28"/>
          <p:cNvSpPr txBox="1"/>
          <p:nvPr/>
        </p:nvSpPr>
        <p:spPr>
          <a:xfrm>
            <a:off x="3661143" y="779538"/>
            <a:ext cx="138577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highlight>
                  <a:srgbClr val="FFFF00"/>
                </a:highlight>
                <a:latin typeface="Roboto"/>
                <a:ea typeface="Roboto"/>
                <a:cs typeface="Roboto"/>
                <a:sym typeface="Roboto"/>
              </a:rPr>
              <a:t>Country Iraq</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613142" y="392653"/>
            <a:ext cx="6794207" cy="1169551"/>
          </a:xfrm>
          <a:prstGeom prst="rect">
            <a:avLst/>
          </a:prstGeom>
          <a:solidFill>
            <a:srgbClr val="ADBCC3"/>
          </a:solidFill>
          <a:ln cap="flat" cmpd="sng" w="9525">
            <a:solidFill>
              <a:srgbClr val="0E3B4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endParaRPr/>
          </a:p>
        </p:txBody>
      </p:sp>
      <p:sp>
        <p:nvSpPr>
          <p:cNvPr id="192" name="Google Shape;192;p29"/>
          <p:cNvSpPr txBox="1"/>
          <p:nvPr/>
        </p:nvSpPr>
        <p:spPr>
          <a:xfrm>
            <a:off x="2466754" y="1857747"/>
            <a:ext cx="6344093" cy="2893100"/>
          </a:xfrm>
          <a:prstGeom prst="rect">
            <a:avLst/>
          </a:prstGeom>
          <a:solidFill>
            <a:srgbClr val="FFDDB2"/>
          </a:solidFill>
          <a:ln cap="flat" cmpd="sng" w="34925">
            <a:solidFill>
              <a:srgbClr val="EF8600"/>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400" u="sng" cap="none" strike="noStrike">
                <a:solidFill>
                  <a:srgbClr val="002732"/>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 :-</a:t>
            </a:r>
            <a:endParaRPr/>
          </a:p>
          <a:p>
            <a:pPr indent="0" lvl="0" marL="0" marR="0" rtl="0" algn="l">
              <a:lnSpc>
                <a:spcPct val="100000"/>
              </a:lnSpc>
              <a:spcBef>
                <a:spcPts val="0"/>
              </a:spcBef>
              <a:spcAft>
                <a:spcPts val="0"/>
              </a:spcAft>
              <a:buNone/>
            </a:pPr>
            <a:br>
              <a:rPr b="0" i="0" lang="en-US" sz="1400" u="none" cap="none" strike="noStrike">
                <a:solidFill>
                  <a:srgbClr val="002732"/>
                </a:solidFill>
                <a:latin typeface="Roboto"/>
                <a:ea typeface="Roboto"/>
                <a:cs typeface="Roboto"/>
                <a:sym typeface="Roboto"/>
              </a:rPr>
            </a:br>
            <a:r>
              <a:rPr b="0" i="0" lang="en-US" sz="1400" u="none" cap="none" strike="noStrike">
                <a:solidFill>
                  <a:srgbClr val="002732"/>
                </a:solidFill>
                <a:latin typeface="Roboto"/>
                <a:ea typeface="Roboto"/>
                <a:cs typeface="Roboto"/>
                <a:sym typeface="Roboto"/>
              </a:rPr>
              <a:t>1.Here we did the analysis of most affected country of terrorism Iraq.</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2.Most number of attacks happen in the Baghdad city of Iraq</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3.Islamic state of Iraq and the levant (ISIL) is the most active terrorist organization in the country which record highest attacks</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4.The number of casualties increases per year till 2014 later it is decreases.</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5.Main target of terrorist is private Citizens and Property followed by Police, Military, and Government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nvSpPr>
        <p:spPr>
          <a:xfrm>
            <a:off x="3710762" y="434446"/>
            <a:ext cx="15488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rgbClr val="002060"/>
                </a:solidFill>
                <a:highlight>
                  <a:srgbClr val="FFFF00"/>
                </a:highlight>
                <a:latin typeface="Roboto"/>
                <a:ea typeface="Roboto"/>
                <a:cs typeface="Roboto"/>
                <a:sym typeface="Roboto"/>
              </a:rPr>
              <a:t>Country India</a:t>
            </a:r>
            <a:endParaRPr/>
          </a:p>
        </p:txBody>
      </p:sp>
      <p:pic>
        <p:nvPicPr>
          <p:cNvPr id="198" name="Google Shape;198;p30"/>
          <p:cNvPicPr preferRelativeResize="0"/>
          <p:nvPr/>
        </p:nvPicPr>
        <p:blipFill rotWithShape="1">
          <a:blip r:embed="rId3">
            <a:alphaModFix/>
          </a:blip>
          <a:srcRect b="0" l="0" r="0" t="0"/>
          <a:stretch/>
        </p:blipFill>
        <p:spPr>
          <a:xfrm>
            <a:off x="385762" y="900223"/>
            <a:ext cx="8372475" cy="408290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988791" y="1011919"/>
            <a:ext cx="7166400" cy="2538300"/>
          </a:xfrm>
          <a:prstGeom prst="rect">
            <a:avLst/>
          </a:prstGeom>
          <a:solidFill>
            <a:schemeClr val="lt1"/>
          </a:solidFill>
          <a:ln cap="flat" cmpd="sng" w="9525">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i="1" lang="en-US" u="sng">
                <a:solidFill>
                  <a:srgbClr val="002060"/>
                </a:solidFill>
                <a:latin typeface="Roboto"/>
                <a:ea typeface="Roboto"/>
                <a:cs typeface="Roboto"/>
                <a:sym typeface="Roboto"/>
              </a:rPr>
              <a:t>Observation</a:t>
            </a:r>
            <a:r>
              <a:rPr lang="en-US">
                <a:solidFill>
                  <a:srgbClr val="D5D5D5"/>
                </a:solidFill>
                <a:latin typeface="Roboto"/>
                <a:ea typeface="Roboto"/>
                <a:cs typeface="Roboto"/>
                <a:sym typeface="Roboto"/>
              </a:rPr>
              <a:t> </a:t>
            </a:r>
            <a:r>
              <a:rPr lang="en-US">
                <a:solidFill>
                  <a:srgbClr val="002832"/>
                </a:solidFill>
                <a:latin typeface="Roboto"/>
                <a:ea typeface="Roboto"/>
                <a:cs typeface="Roboto"/>
                <a:sym typeface="Roboto"/>
              </a:rPr>
              <a:t>:-</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002832"/>
                </a:solidFill>
                <a:latin typeface="Roboto"/>
                <a:ea typeface="Roboto"/>
                <a:cs typeface="Roboto"/>
                <a:sym typeface="Roboto"/>
              </a:rPr>
              <a:t>1.Here we did the analysis of most affected country of terrorism India.</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002832"/>
                </a:solidFill>
                <a:latin typeface="Roboto"/>
                <a:ea typeface="Roboto"/>
                <a:cs typeface="Roboto"/>
                <a:sym typeface="Roboto"/>
              </a:rPr>
              <a:t>2.Most number of attacks happen in the Shrinagar city of India.</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002832"/>
                </a:solidFill>
                <a:latin typeface="Roboto"/>
                <a:ea typeface="Roboto"/>
                <a:cs typeface="Roboto"/>
                <a:sym typeface="Roboto"/>
              </a:rPr>
              <a:t>3.Communist party of India - Maoist(cpi-Maoist) is the most active terrorist organization in the country which record highest attacks.</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002832"/>
                </a:solidFill>
                <a:latin typeface="Roboto"/>
                <a:ea typeface="Roboto"/>
                <a:cs typeface="Roboto"/>
                <a:sym typeface="Roboto"/>
              </a:rPr>
              <a:t>4.The number of casualties varies per year from 1985 to 2014.</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002832"/>
                </a:solidFill>
                <a:latin typeface="Roboto"/>
                <a:ea typeface="Roboto"/>
                <a:cs typeface="Roboto"/>
                <a:sym typeface="Roboto"/>
              </a:rPr>
              <a:t>5.Main target of terrorist is private Citizens and Property followed by Police, Government and Business.</a:t>
            </a:r>
            <a:endParaRPr>
              <a:solidFill>
                <a:srgbClr val="002832"/>
              </a:solidFill>
              <a:latin typeface="Roboto"/>
              <a:ea typeface="Roboto"/>
              <a:cs typeface="Roboto"/>
              <a:sym typeface="Roboto"/>
            </a:endParaRPr>
          </a:p>
          <a:p>
            <a:pPr indent="0" lvl="0" marL="0" rtl="0" algn="l">
              <a:lnSpc>
                <a:spcPct val="115000"/>
              </a:lnSpc>
              <a:spcBef>
                <a:spcPts val="0"/>
              </a:spcBef>
              <a:spcAft>
                <a:spcPts val="0"/>
              </a:spcAft>
              <a:buNone/>
            </a:pPr>
            <a:r>
              <a:t/>
            </a:r>
            <a:endParaRPr b="1" i="1" u="sng">
              <a:solidFill>
                <a:srgbClr val="002060"/>
              </a:solidFill>
              <a:latin typeface="Roboto"/>
              <a:ea typeface="Roboto"/>
              <a:cs typeface="Roboto"/>
              <a:sym typeface="Roboto"/>
            </a:endParaRPr>
          </a:p>
          <a:p>
            <a:pPr indent="0" lvl="0" marL="0" marR="0" rtl="0" algn="l">
              <a:lnSpc>
                <a:spcPct val="100000"/>
              </a:lnSpc>
              <a:spcBef>
                <a:spcPts val="0"/>
              </a:spcBef>
              <a:spcAft>
                <a:spcPts val="0"/>
              </a:spcAft>
              <a:buNone/>
            </a:pPr>
            <a:r>
              <a:t/>
            </a:r>
            <a:endParaRPr b="1" i="1" u="sng">
              <a:solidFill>
                <a:srgbClr val="00206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54082" y="532178"/>
            <a:ext cx="27696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Challenges Faced -:</a:t>
            </a:r>
            <a:endParaRPr b="1" sz="2000" u="sng">
              <a:solidFill>
                <a:schemeClr val="dk1"/>
              </a:solidFill>
            </a:endParaRPr>
          </a:p>
        </p:txBody>
      </p:sp>
      <p:sp>
        <p:nvSpPr>
          <p:cNvPr id="209" name="Google Shape;209;p32"/>
          <p:cNvSpPr txBox="1"/>
          <p:nvPr/>
        </p:nvSpPr>
        <p:spPr>
          <a:xfrm>
            <a:off x="524597" y="1170028"/>
            <a:ext cx="8087775" cy="2046201"/>
          </a:xfrm>
          <a:prstGeom prst="rect">
            <a:avLst/>
          </a:prstGeom>
          <a:solidFill>
            <a:srgbClr val="FEEDD8"/>
          </a:solidFill>
          <a:ln>
            <a:noFill/>
          </a:ln>
        </p:spPr>
        <p:txBody>
          <a:bodyPr anchorCtr="0" anchor="t" bIns="0" lIns="0" spcFirstLastPara="1" rIns="0" wrap="square" tIns="53325">
            <a:spAutoFit/>
          </a:bodyPr>
          <a:lstStyle/>
          <a:p>
            <a:pPr indent="-457200" lvl="0" marL="4699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Reading the dataset and comprehending the problem statement.</a:t>
            </a:r>
            <a:endParaRPr b="0" i="0" sz="1400" u="none" cap="none" strike="noStrike">
              <a:solidFill>
                <a:srgbClr val="002732"/>
              </a:solidFill>
              <a:latin typeface="Roboto"/>
              <a:ea typeface="Roboto"/>
              <a:cs typeface="Roboto"/>
              <a:sym typeface="Roboto"/>
            </a:endParaRPr>
          </a:p>
          <a:p>
            <a:pPr indent="0" lvl="0" marL="12700" marR="0" rtl="0" algn="just">
              <a:lnSpc>
                <a:spcPct val="100000"/>
              </a:lnSpc>
              <a:spcBef>
                <a:spcPts val="420"/>
              </a:spcBef>
              <a:spcAft>
                <a:spcPts val="0"/>
              </a:spcAft>
              <a:buNone/>
            </a:pPr>
            <a:r>
              <a:t/>
            </a:r>
            <a:endParaRPr b="0" i="0" sz="1400" u="none" cap="none" strike="noStrike">
              <a:solidFill>
                <a:srgbClr val="002732"/>
              </a:solidFill>
              <a:latin typeface="Roboto"/>
              <a:ea typeface="Roboto"/>
              <a:cs typeface="Roboto"/>
              <a:sym typeface="Roboto"/>
            </a:endParaRPr>
          </a:p>
          <a:p>
            <a:pPr indent="-457200" lvl="0" marL="469265" marR="10795" rtl="0" algn="just">
              <a:lnSpc>
                <a:spcPct val="114999"/>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Examining the business KPIs for app development and devising a  solution to the problem.</a:t>
            </a:r>
            <a:endParaRPr b="0" i="0" sz="1400" u="none" cap="none" strike="noStrike">
              <a:solidFill>
                <a:srgbClr val="002732"/>
              </a:solidFill>
              <a:latin typeface="Roboto"/>
              <a:ea typeface="Roboto"/>
              <a:cs typeface="Roboto"/>
              <a:sym typeface="Roboto"/>
            </a:endParaRPr>
          </a:p>
          <a:p>
            <a:pPr indent="0" lvl="0" marL="12065" marR="10795" rtl="0" algn="just">
              <a:lnSpc>
                <a:spcPct val="114999"/>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457200" lvl="0" marL="469900" marR="0" rtl="0" algn="just">
              <a:lnSpc>
                <a:spcPct val="100000"/>
              </a:lnSpc>
              <a:spcBef>
                <a:spcPts val="325"/>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Handling the error and NaN values in the dataset.</a:t>
            </a:r>
            <a:endParaRPr b="0" i="0" sz="1400" u="none" cap="none" strike="noStrike">
              <a:solidFill>
                <a:srgbClr val="002732"/>
              </a:solidFill>
              <a:latin typeface="Roboto"/>
              <a:ea typeface="Roboto"/>
              <a:cs typeface="Roboto"/>
              <a:sym typeface="Roboto"/>
            </a:endParaRPr>
          </a:p>
          <a:p>
            <a:pPr indent="0" lvl="0" marL="12700" marR="0" rtl="0" algn="just">
              <a:lnSpc>
                <a:spcPct val="100000"/>
              </a:lnSpc>
              <a:spcBef>
                <a:spcPts val="325"/>
              </a:spcBef>
              <a:spcAft>
                <a:spcPts val="0"/>
              </a:spcAft>
              <a:buNone/>
            </a:pPr>
            <a:r>
              <a:t/>
            </a:r>
            <a:endParaRPr b="0" i="0" sz="1400" u="none" cap="none" strike="noStrike">
              <a:solidFill>
                <a:srgbClr val="002732"/>
              </a:solidFill>
              <a:latin typeface="Roboto"/>
              <a:ea typeface="Roboto"/>
              <a:cs typeface="Roboto"/>
              <a:sym typeface="Roboto"/>
            </a:endParaRPr>
          </a:p>
          <a:p>
            <a:pPr indent="-457200" lvl="0" marL="469265" marR="5080" rtl="0" algn="just">
              <a:lnSpc>
                <a:spcPct val="114999"/>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Designing multiple visualizations to summarize the information in  the dataset and successfully communicate the results and trends to  the reader</a:t>
            </a:r>
            <a:r>
              <a:rPr b="0" i="0" lang="en-US" sz="1600" u="none" cap="none" strike="noStrike">
                <a:solidFill>
                  <a:srgbClr val="000000"/>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695637" y="-10"/>
            <a:ext cx="2614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Times New Roman"/>
                <a:ea typeface="Times New Roman"/>
                <a:cs typeface="Times New Roman"/>
                <a:sym typeface="Times New Roman"/>
              </a:rPr>
              <a:t>Table of contents</a:t>
            </a:r>
            <a:endParaRPr/>
          </a:p>
        </p:txBody>
      </p:sp>
      <p:sp>
        <p:nvSpPr>
          <p:cNvPr id="89" name="Google Shape;89;p15"/>
          <p:cNvSpPr txBox="1"/>
          <p:nvPr/>
        </p:nvSpPr>
        <p:spPr>
          <a:xfrm>
            <a:off x="695625" y="400200"/>
            <a:ext cx="7936200" cy="523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a:solidFill>
                  <a:srgbClr val="002832"/>
                </a:solidFill>
              </a:rPr>
              <a:t>1. Introduction.</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2. Problem Statement.</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3. Dataset Preparation.</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4. Data Summary.</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5. Analysis and visualization of data.</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 5.1 analysis based on number of attacks per year.</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 5.2 analysis based on number of people killed per year.</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 5.3 analysis based on most affected area of terrorism</a:t>
            </a:r>
            <a:r>
              <a:rPr i="1" lang="en-US">
                <a:solidFill>
                  <a:srgbClr val="002832"/>
                </a:solidFill>
              </a:rPr>
              <a:t>.</a:t>
            </a:r>
            <a:endParaRPr i="1">
              <a:solidFill>
                <a:srgbClr val="002832"/>
              </a:solidFill>
            </a:endParaRPr>
          </a:p>
          <a:p>
            <a:pPr indent="0" lvl="0" marL="0" rtl="0" algn="l">
              <a:lnSpc>
                <a:spcPct val="115000"/>
              </a:lnSpc>
              <a:spcBef>
                <a:spcPts val="0"/>
              </a:spcBef>
              <a:spcAft>
                <a:spcPts val="0"/>
              </a:spcAft>
              <a:buNone/>
            </a:pPr>
            <a:r>
              <a:rPr lang="en-US">
                <a:solidFill>
                  <a:srgbClr val="002832"/>
                </a:solidFill>
              </a:rPr>
              <a:t>   </a:t>
            </a:r>
            <a:r>
              <a:rPr i="1" lang="en-US">
                <a:solidFill>
                  <a:srgbClr val="002832"/>
                </a:solidFill>
              </a:rPr>
              <a:t>5.3.1 based on region.</a:t>
            </a:r>
            <a:endParaRPr i="1">
              <a:solidFill>
                <a:srgbClr val="002832"/>
              </a:solidFill>
            </a:endParaRPr>
          </a:p>
          <a:p>
            <a:pPr indent="0" lvl="0" marL="0" rtl="0" algn="l">
              <a:lnSpc>
                <a:spcPct val="115000"/>
              </a:lnSpc>
              <a:spcBef>
                <a:spcPts val="0"/>
              </a:spcBef>
              <a:spcAft>
                <a:spcPts val="0"/>
              </a:spcAft>
              <a:buNone/>
            </a:pPr>
            <a:r>
              <a:rPr lang="en-US">
                <a:solidFill>
                  <a:srgbClr val="002832"/>
                </a:solidFill>
              </a:rPr>
              <a:t>   </a:t>
            </a:r>
            <a:r>
              <a:rPr i="1" lang="en-US">
                <a:solidFill>
                  <a:srgbClr val="002832"/>
                </a:solidFill>
              </a:rPr>
              <a:t>5.3.2 based on country.</a:t>
            </a:r>
            <a:endParaRPr i="1">
              <a:solidFill>
                <a:srgbClr val="002832"/>
              </a:solidFill>
            </a:endParaRPr>
          </a:p>
          <a:p>
            <a:pPr indent="0" lvl="0" marL="0" rtl="0" algn="l">
              <a:lnSpc>
                <a:spcPct val="115000"/>
              </a:lnSpc>
              <a:spcBef>
                <a:spcPts val="0"/>
              </a:spcBef>
              <a:spcAft>
                <a:spcPts val="0"/>
              </a:spcAft>
              <a:buNone/>
            </a:pPr>
            <a:r>
              <a:rPr lang="en-US">
                <a:solidFill>
                  <a:srgbClr val="002832"/>
                </a:solidFill>
              </a:rPr>
              <a:t> 5.4 analysis based on terrorist organization.</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   </a:t>
            </a:r>
            <a:r>
              <a:rPr i="1" lang="en-US">
                <a:solidFill>
                  <a:srgbClr val="002832"/>
                </a:solidFill>
              </a:rPr>
              <a:t>5.4.1 based on most active terrorist organization who attacks the most.</a:t>
            </a:r>
            <a:endParaRPr i="1">
              <a:solidFill>
                <a:srgbClr val="002832"/>
              </a:solidFill>
            </a:endParaRPr>
          </a:p>
          <a:p>
            <a:pPr indent="0" lvl="0" marL="0" rtl="0" algn="l">
              <a:lnSpc>
                <a:spcPct val="115000"/>
              </a:lnSpc>
              <a:spcBef>
                <a:spcPts val="0"/>
              </a:spcBef>
              <a:spcAft>
                <a:spcPts val="0"/>
              </a:spcAft>
              <a:buNone/>
            </a:pPr>
            <a:r>
              <a:rPr i="1" lang="en-US">
                <a:solidFill>
                  <a:srgbClr val="002832"/>
                </a:solidFill>
              </a:rPr>
              <a:t>   5.4.2 based on most dangerous terrorist organization who killed the most number of people.</a:t>
            </a:r>
            <a:endParaRPr i="1">
              <a:solidFill>
                <a:srgbClr val="002832"/>
              </a:solidFill>
            </a:endParaRPr>
          </a:p>
          <a:p>
            <a:pPr indent="0" lvl="0" marL="0" rtl="0" algn="l">
              <a:lnSpc>
                <a:spcPct val="115000"/>
              </a:lnSpc>
              <a:spcBef>
                <a:spcPts val="0"/>
              </a:spcBef>
              <a:spcAft>
                <a:spcPts val="0"/>
              </a:spcAft>
              <a:buNone/>
            </a:pPr>
            <a:r>
              <a:rPr i="1" lang="en-US">
                <a:solidFill>
                  <a:srgbClr val="002832"/>
                </a:solidFill>
              </a:rPr>
              <a:t>   5.4.3 based on most used weapon by terrorist organization.</a:t>
            </a:r>
            <a:endParaRPr i="1">
              <a:solidFill>
                <a:srgbClr val="002832"/>
              </a:solidFill>
            </a:endParaRPr>
          </a:p>
          <a:p>
            <a:pPr indent="0" lvl="0" marL="0" rtl="0" algn="l">
              <a:lnSpc>
                <a:spcPct val="115000"/>
              </a:lnSpc>
              <a:spcBef>
                <a:spcPts val="0"/>
              </a:spcBef>
              <a:spcAft>
                <a:spcPts val="0"/>
              </a:spcAft>
              <a:buNone/>
            </a:pPr>
            <a:r>
              <a:rPr lang="en-US">
                <a:solidFill>
                  <a:srgbClr val="002832"/>
                </a:solidFill>
              </a:rPr>
              <a:t> 5.5 Country wise analysis.</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   </a:t>
            </a:r>
            <a:r>
              <a:rPr i="1" lang="en-US">
                <a:solidFill>
                  <a:srgbClr val="002832"/>
                </a:solidFill>
              </a:rPr>
              <a:t>5.5.1 Country Iraq.</a:t>
            </a:r>
            <a:endParaRPr i="1">
              <a:solidFill>
                <a:srgbClr val="002832"/>
              </a:solidFill>
            </a:endParaRPr>
          </a:p>
          <a:p>
            <a:pPr indent="0" lvl="0" marL="0" rtl="0" algn="l">
              <a:lnSpc>
                <a:spcPct val="115000"/>
              </a:lnSpc>
              <a:spcBef>
                <a:spcPts val="0"/>
              </a:spcBef>
              <a:spcAft>
                <a:spcPts val="0"/>
              </a:spcAft>
              <a:buNone/>
            </a:pPr>
            <a:r>
              <a:rPr i="1" lang="en-US">
                <a:solidFill>
                  <a:srgbClr val="002832"/>
                </a:solidFill>
              </a:rPr>
              <a:t>   5.5.2 Country India.</a:t>
            </a:r>
            <a:endParaRPr i="1">
              <a:solidFill>
                <a:srgbClr val="002832"/>
              </a:solidFill>
            </a:endParaRPr>
          </a:p>
          <a:p>
            <a:pPr indent="0" lvl="0" marL="0" rtl="0" algn="l">
              <a:lnSpc>
                <a:spcPct val="115000"/>
              </a:lnSpc>
              <a:spcBef>
                <a:spcPts val="0"/>
              </a:spcBef>
              <a:spcAft>
                <a:spcPts val="0"/>
              </a:spcAft>
              <a:buNone/>
            </a:pPr>
            <a:r>
              <a:rPr lang="en-US">
                <a:solidFill>
                  <a:srgbClr val="002832"/>
                </a:solidFill>
              </a:rPr>
              <a:t>6. Challenge Faced.</a:t>
            </a:r>
            <a:endParaRPr>
              <a:solidFill>
                <a:srgbClr val="002832"/>
              </a:solidFill>
            </a:endParaRPr>
          </a:p>
          <a:p>
            <a:pPr indent="0" lvl="0" marL="0" rtl="0" algn="l">
              <a:lnSpc>
                <a:spcPct val="115000"/>
              </a:lnSpc>
              <a:spcBef>
                <a:spcPts val="0"/>
              </a:spcBef>
              <a:spcAft>
                <a:spcPts val="0"/>
              </a:spcAft>
              <a:buNone/>
            </a:pPr>
            <a:r>
              <a:rPr lang="en-US">
                <a:solidFill>
                  <a:srgbClr val="002832"/>
                </a:solidFill>
              </a:rPr>
              <a:t>7. Conclusion.</a:t>
            </a:r>
            <a:endParaRPr>
              <a:solidFill>
                <a:srgbClr val="002832"/>
              </a:solidFill>
            </a:endParaRPr>
          </a:p>
          <a:p>
            <a:pPr indent="0" lvl="0" marL="0" marR="0" rtl="0" algn="l">
              <a:lnSpc>
                <a:spcPct val="100000"/>
              </a:lnSpc>
              <a:spcBef>
                <a:spcPts val="0"/>
              </a:spcBef>
              <a:spcAft>
                <a:spcPts val="0"/>
              </a:spcAft>
              <a:buNone/>
            </a:pPr>
            <a:r>
              <a:t/>
            </a:r>
            <a:endParaRPr>
              <a:highlight>
                <a:schemeClr val="dk2"/>
              </a:highlight>
            </a:endParaRPr>
          </a:p>
          <a:p>
            <a:pPr indent="0" lvl="0" marL="0" marR="0" rtl="0" algn="l">
              <a:lnSpc>
                <a:spcPct val="100000"/>
              </a:lnSpc>
              <a:spcBef>
                <a:spcPts val="0"/>
              </a:spcBef>
              <a:spcAft>
                <a:spcPts val="0"/>
              </a:spcAft>
              <a:buNone/>
            </a:pPr>
            <a:r>
              <a:t/>
            </a:r>
            <a:endParaRPr>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842235" y="486342"/>
            <a:ext cx="17307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Conclusion’s</a:t>
            </a:r>
            <a:endParaRPr/>
          </a:p>
        </p:txBody>
      </p:sp>
      <p:sp>
        <p:nvSpPr>
          <p:cNvPr id="215" name="Google Shape;215;p33"/>
          <p:cNvSpPr txBox="1"/>
          <p:nvPr/>
        </p:nvSpPr>
        <p:spPr>
          <a:xfrm>
            <a:off x="389860" y="1031697"/>
            <a:ext cx="8576930" cy="3539430"/>
          </a:xfrm>
          <a:prstGeom prst="rect">
            <a:avLst/>
          </a:prstGeom>
          <a:solidFill>
            <a:srgbClr val="E8E8E8"/>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Among all the regions "Middle East &amp; North Africa" has the most number of killed people Approx 1.4 Lakhs followed by "South-Asia" &amp; "Sub-Saharan Africa</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 "Taliban" is the most powerful, dangerous and the most active gang among all the gangs, followed by “Islamic state of Iraq and the levant(ISIL)" and "shining path(SL)".</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 The most targeted attacks are on "Private Citizens &amp; Property" which is approximately 40% and 10-20% is the target on "Military", "Police", "Government", "Business".</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"It seen that explosives were used in around 51.09% of the attacks, followed by Firearms accounted for 32.35% of the attacks".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A picture containing shape&#10;&#10;Description automatically generated" id="220" name="Google Shape;220;p34"/>
          <p:cNvPicPr preferRelativeResize="0"/>
          <p:nvPr/>
        </p:nvPicPr>
        <p:blipFill rotWithShape="1">
          <a:blip r:embed="rId3">
            <a:alphaModFix/>
          </a:blip>
          <a:srcRect b="0" l="0" r="0" t="0"/>
          <a:stretch/>
        </p:blipFill>
        <p:spPr>
          <a:xfrm>
            <a:off x="1905000" y="571500"/>
            <a:ext cx="5334000" cy="4000500"/>
          </a:xfrm>
          <a:prstGeom prst="rect">
            <a:avLst/>
          </a:prstGeom>
          <a:noFill/>
          <a:ln cap="flat" cmpd="sng" w="9525">
            <a:solidFill>
              <a:srgbClr val="0E3B44"/>
            </a:solidFill>
            <a:prstDash val="solid"/>
            <a:round/>
            <a:headEnd len="sm" w="sm" type="none"/>
            <a:tailEnd len="sm" w="sm" type="none"/>
          </a:ln>
          <a:effectLst>
            <a:outerShdw blurRad="292100" rotWithShape="0" algn="tl" dir="2700000" dist="139700">
              <a:srgbClr val="333333">
                <a:alpha val="6470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563526" y="655798"/>
            <a:ext cx="7917710" cy="33547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Arial"/>
                <a:ea typeface="Arial"/>
                <a:cs typeface="Arial"/>
                <a:sym typeface="Arial"/>
              </a:rPr>
              <a:t>Introduction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1" lang="en-US" sz="1800" u="sng" cap="none" strike="noStrike">
                <a:solidFill>
                  <a:srgbClr val="002732"/>
                </a:solidFill>
                <a:latin typeface="Arial"/>
                <a:ea typeface="Arial"/>
                <a:cs typeface="Arial"/>
                <a:sym typeface="Arial"/>
              </a:rPr>
              <a:t>Definition of Terrorism </a:t>
            </a:r>
            <a:r>
              <a:rPr b="1" i="0" lang="en-US" sz="1600" u="none" cap="none" strike="noStrike">
                <a:solidFill>
                  <a:srgbClr val="00273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1600" u="none" cap="none" strike="noStrike">
              <a:solidFill>
                <a:srgbClr val="002732"/>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"The calculated use of unlawful violence or threat of unlawful violence to inculcate fear; intended to coerce or to intimidate governments or societies in the pursuit of goals that are generally political, religious, or ideological"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The objective is to perform Exploratory Data Analysis on global terrorism dataset to find out the hot zone of terrorism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Exploratory data analysis is nothing but analyzing the given data and finding the trends, Patterns and insights.</a:t>
            </a:r>
            <a:endParaRPr/>
          </a:p>
        </p:txBody>
      </p:sp>
      <p:pic>
        <p:nvPicPr>
          <p:cNvPr descr="Terrorism Images - Free Download on Freepik" id="95" name="Google Shape;95;p16"/>
          <p:cNvPicPr preferRelativeResize="0"/>
          <p:nvPr/>
        </p:nvPicPr>
        <p:blipFill rotWithShape="1">
          <a:blip r:embed="rId3">
            <a:alphaModFix amt="20000"/>
          </a:blip>
          <a:srcRect b="0" l="0" r="0" t="0"/>
          <a:stretch/>
        </p:blipFill>
        <p:spPr>
          <a:xfrm>
            <a:off x="563526" y="1132937"/>
            <a:ext cx="7917710" cy="3290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730102" y="764304"/>
            <a:ext cx="23889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Problem statement</a:t>
            </a:r>
            <a:endParaRPr b="1" sz="2000" u="sng">
              <a:solidFill>
                <a:schemeClr val="dk1"/>
              </a:solidFill>
            </a:endParaRPr>
          </a:p>
        </p:txBody>
      </p:sp>
      <p:sp>
        <p:nvSpPr>
          <p:cNvPr id="101" name="Google Shape;101;p17"/>
          <p:cNvSpPr/>
          <p:nvPr/>
        </p:nvSpPr>
        <p:spPr>
          <a:xfrm>
            <a:off x="2617589" y="1382229"/>
            <a:ext cx="3615000" cy="3382200"/>
          </a:xfrm>
          <a:prstGeom prst="rect">
            <a:avLst/>
          </a:prstGeom>
          <a:blipFill rotWithShape="1">
            <a:blip r:embed="rId3">
              <a:alphaModFix amt="35000"/>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17"/>
          <p:cNvSpPr txBox="1"/>
          <p:nvPr/>
        </p:nvSpPr>
        <p:spPr>
          <a:xfrm>
            <a:off x="645041" y="1382231"/>
            <a:ext cx="7853917" cy="25237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Global Terrorism Database (GTD) is an open-source database including information on terrorist attacks around the world from 1970 through 2017.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Explore and analyze the data to discover key findings pertaining to terrorist activities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nvSpPr>
        <p:spPr>
          <a:xfrm>
            <a:off x="414219" y="1363177"/>
            <a:ext cx="8424982" cy="2074927"/>
          </a:xfrm>
          <a:prstGeom prst="rect">
            <a:avLst/>
          </a:prstGeom>
          <a:solidFill>
            <a:srgbClr val="FBFED9"/>
          </a:solid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Loading the dataset</a:t>
            </a:r>
            <a:r>
              <a:rPr b="0" i="0" lang="en-US" sz="1400" u="none" cap="none" strike="noStrike">
                <a:solidFill>
                  <a:srgbClr val="0E3B44"/>
                </a:solidFill>
                <a:latin typeface="Roboto"/>
                <a:ea typeface="Roboto"/>
                <a:cs typeface="Roboto"/>
                <a:sym typeface="Roboto"/>
              </a:rPr>
              <a:t>: Load the Global Terrorism Dataset by mounting the drive.</a:t>
            </a:r>
            <a:endParaRPr b="0" i="0" sz="1400" u="none" cap="none" strike="noStrike">
              <a:solidFill>
                <a:srgbClr val="0E3B44"/>
              </a:solidFill>
              <a:latin typeface="Roboto"/>
              <a:ea typeface="Roboto"/>
              <a:cs typeface="Roboto"/>
              <a:sym typeface="Roboto"/>
            </a:endParaRPr>
          </a:p>
          <a:p>
            <a:pPr indent="0" lvl="0" marL="0" marR="0" rtl="0" algn="l">
              <a:lnSpc>
                <a:spcPct val="100000"/>
              </a:lnSpc>
              <a:spcBef>
                <a:spcPts val="15"/>
              </a:spcBef>
              <a:spcAft>
                <a:spcPts val="0"/>
              </a:spcAft>
              <a:buNone/>
            </a:pPr>
            <a:r>
              <a:t/>
            </a:r>
            <a:endParaRPr b="0" i="0" sz="1400" u="none" cap="none" strike="noStrike">
              <a:solidFill>
                <a:srgbClr val="0E3B44"/>
              </a:solidFill>
              <a:latin typeface="Roboto"/>
              <a:ea typeface="Roboto"/>
              <a:cs typeface="Roboto"/>
              <a:sym typeface="Roboto"/>
            </a:endParaRPr>
          </a:p>
          <a:p>
            <a:pPr indent="-342900" lvl="0" marL="355600" marR="0" rtl="0" algn="l">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Import Libraries</a:t>
            </a:r>
            <a:r>
              <a:rPr b="0" i="0" lang="en-US" sz="1400" u="none" cap="none" strike="noStrike">
                <a:solidFill>
                  <a:srgbClr val="0E3B44"/>
                </a:solidFill>
                <a:latin typeface="Roboto"/>
                <a:ea typeface="Roboto"/>
                <a:cs typeface="Roboto"/>
                <a:sym typeface="Roboto"/>
              </a:rPr>
              <a:t>: NumPy, Pandas, Seaborn and Matplotlib</a:t>
            </a:r>
            <a:endParaRPr/>
          </a:p>
          <a:p>
            <a:pPr indent="0" lvl="0" marL="0" marR="0" rtl="0" algn="l">
              <a:lnSpc>
                <a:spcPct val="100000"/>
              </a:lnSpc>
              <a:spcBef>
                <a:spcPts val="20"/>
              </a:spcBef>
              <a:spcAft>
                <a:spcPts val="0"/>
              </a:spcAft>
              <a:buClr>
                <a:srgbClr val="000000"/>
              </a:buClr>
              <a:buSzPts val="1400"/>
              <a:buFont typeface="Calibri"/>
              <a:buNone/>
            </a:pPr>
            <a:r>
              <a:t/>
            </a:r>
            <a:endParaRPr b="0" i="0" sz="1400" u="none" cap="none" strike="noStrike">
              <a:solidFill>
                <a:srgbClr val="0E3B44"/>
              </a:solidFill>
              <a:latin typeface="Roboto"/>
              <a:ea typeface="Roboto"/>
              <a:cs typeface="Roboto"/>
              <a:sym typeface="Roboto"/>
            </a:endParaRPr>
          </a:p>
          <a:p>
            <a:pPr indent="-342900" lvl="0" marL="355600" marR="5080" rtl="0" algn="just">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Data cleaning</a:t>
            </a:r>
            <a:r>
              <a:rPr b="0" i="0" lang="en-US" sz="1400" u="none" cap="none" strike="noStrike">
                <a:solidFill>
                  <a:srgbClr val="0E3B44"/>
                </a:solidFill>
                <a:latin typeface="Roboto"/>
                <a:ea typeface="Roboto"/>
                <a:cs typeface="Roboto"/>
                <a:sym typeface="Roboto"/>
              </a:rPr>
              <a:t>: Finding  null values, Replacing the null value with zero, Finding duplicate values, Creating the copy of main dataset etc.</a:t>
            </a:r>
            <a:endParaRPr b="0" i="0" sz="1400" u="none" cap="none" strike="noStrike">
              <a:solidFill>
                <a:srgbClr val="0E3B44"/>
              </a:solidFill>
              <a:latin typeface="Roboto"/>
              <a:ea typeface="Roboto"/>
              <a:cs typeface="Roboto"/>
              <a:sym typeface="Roboto"/>
            </a:endParaRPr>
          </a:p>
          <a:p>
            <a:pPr indent="0" lvl="0" marL="0" marR="0" rtl="0" algn="l">
              <a:lnSpc>
                <a:spcPct val="100000"/>
              </a:lnSpc>
              <a:spcBef>
                <a:spcPts val="15"/>
              </a:spcBef>
              <a:spcAft>
                <a:spcPts val="0"/>
              </a:spcAft>
              <a:buClr>
                <a:srgbClr val="000000"/>
              </a:buClr>
              <a:buSzPts val="1400"/>
              <a:buFont typeface="Calibri"/>
              <a:buNone/>
            </a:pPr>
            <a:r>
              <a:t/>
            </a:r>
            <a:endParaRPr b="0" i="0" sz="1400" u="none" cap="none" strike="noStrike">
              <a:solidFill>
                <a:srgbClr val="0E3B44"/>
              </a:solidFill>
              <a:latin typeface="Roboto"/>
              <a:ea typeface="Roboto"/>
              <a:cs typeface="Roboto"/>
              <a:sym typeface="Roboto"/>
            </a:endParaRPr>
          </a:p>
          <a:p>
            <a:pPr indent="-342900" lvl="0" marL="355600" marR="6985" rtl="0" algn="just">
              <a:lnSpc>
                <a:spcPct val="100000"/>
              </a:lnSpc>
              <a:spcBef>
                <a:spcPts val="5"/>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Exploratory Data Analysis</a:t>
            </a:r>
            <a:r>
              <a:rPr b="0" i="0" lang="en-US" sz="1400" u="none" cap="none" strike="noStrike">
                <a:solidFill>
                  <a:srgbClr val="0E3B44"/>
                </a:solidFill>
                <a:latin typeface="Roboto"/>
                <a:ea typeface="Roboto"/>
                <a:cs typeface="Roboto"/>
                <a:sym typeface="Roboto"/>
              </a:rPr>
              <a:t>: Analyzing the data sets to summarize their main characteristics using statistical graphics  and data visualizations method.</a:t>
            </a:r>
            <a:endParaRPr/>
          </a:p>
        </p:txBody>
      </p:sp>
      <p:sp>
        <p:nvSpPr>
          <p:cNvPr id="108" name="Google Shape;108;p18"/>
          <p:cNvSpPr txBox="1"/>
          <p:nvPr>
            <p:ph type="title"/>
          </p:nvPr>
        </p:nvSpPr>
        <p:spPr>
          <a:xfrm>
            <a:off x="668743" y="772835"/>
            <a:ext cx="3256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rgbClr val="C00000"/>
                </a:solidFill>
                <a:latin typeface="Arial"/>
                <a:ea typeface="Arial"/>
                <a:cs typeface="Arial"/>
                <a:sym typeface="Arial"/>
              </a:rPr>
              <a:t>Dataset Preparation</a:t>
            </a:r>
            <a:endParaRPr b="1" sz="2400" u="sng">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nvSpPr>
        <p:spPr>
          <a:xfrm>
            <a:off x="1023772" y="614450"/>
            <a:ext cx="33399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sng" cap="none" strike="noStrike">
                <a:solidFill>
                  <a:srgbClr val="C00000"/>
                </a:solidFill>
                <a:latin typeface="Arial"/>
                <a:ea typeface="Arial"/>
                <a:cs typeface="Arial"/>
                <a:sym typeface="Arial"/>
              </a:rPr>
              <a:t>Data</a:t>
            </a:r>
            <a:r>
              <a:rPr b="1" i="0" lang="en-US" sz="2000" u="sng" cap="none" strike="noStrike">
                <a:solidFill>
                  <a:srgbClr val="C00000"/>
                </a:solidFill>
                <a:latin typeface="Verdana"/>
                <a:ea typeface="Verdana"/>
                <a:cs typeface="Verdana"/>
                <a:sym typeface="Verdana"/>
              </a:rPr>
              <a:t> </a:t>
            </a:r>
            <a:r>
              <a:rPr b="1" i="0" lang="en-US" sz="2000" u="sng" cap="none" strike="noStrike">
                <a:solidFill>
                  <a:srgbClr val="C00000"/>
                </a:solidFill>
                <a:latin typeface="Arial"/>
                <a:ea typeface="Arial"/>
                <a:cs typeface="Arial"/>
                <a:sym typeface="Arial"/>
              </a:rPr>
              <a:t>summary </a:t>
            </a:r>
            <a:endParaRPr b="1" i="0" sz="2000" u="sng" cap="none" strike="noStrike">
              <a:solidFill>
                <a:srgbClr val="0E3B44"/>
              </a:solidFill>
              <a:latin typeface="Arial"/>
              <a:ea typeface="Arial"/>
              <a:cs typeface="Arial"/>
              <a:sym typeface="Arial"/>
            </a:endParaRPr>
          </a:p>
        </p:txBody>
      </p:sp>
      <p:graphicFrame>
        <p:nvGraphicFramePr>
          <p:cNvPr id="114" name="Google Shape;114;p19"/>
          <p:cNvGraphicFramePr/>
          <p:nvPr/>
        </p:nvGraphicFramePr>
        <p:xfrm>
          <a:off x="1077433" y="1191497"/>
          <a:ext cx="3000000" cy="3000000"/>
        </p:xfrm>
        <a:graphic>
          <a:graphicData uri="http://schemas.openxmlformats.org/drawingml/2006/table">
            <a:tbl>
              <a:tblPr bandRow="1" firstRow="1">
                <a:noFill/>
                <a:tableStyleId>{77EF962B-526F-4F06-96A9-EACAA13E8250}</a:tableStyleId>
              </a:tblPr>
              <a:tblGrid>
                <a:gridCol w="1311875"/>
                <a:gridCol w="5946625"/>
              </a:tblGrid>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Year</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Year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Month</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Month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Day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On which Day Terrorist Attack is happened</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Latitude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Y Co-ordinates of Terrorist Attack point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Longitude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X Co-ordinate of Terrorist Attack point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Region</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Region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Country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Country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State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State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city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City in which terrorist attack happen</a:t>
                      </a:r>
                      <a:endParaRPr/>
                    </a:p>
                  </a:txBody>
                  <a:tcPr marT="45725" marB="45725" marR="91450" marL="91450"/>
                </a:tc>
              </a:tr>
            </a:tbl>
          </a:graphicData>
        </a:graphic>
      </p:graphicFrame>
      <p:cxnSp>
        <p:nvCxnSpPr>
          <p:cNvPr id="115" name="Google Shape;115;p19"/>
          <p:cNvCxnSpPr/>
          <p:nvPr/>
        </p:nvCxnSpPr>
        <p:spPr>
          <a:xfrm>
            <a:off x="2254103" y="1191497"/>
            <a:ext cx="0" cy="3337560"/>
          </a:xfrm>
          <a:prstGeom prst="straightConnector1">
            <a:avLst/>
          </a:prstGeom>
          <a:noFill/>
          <a:ln cap="flat" cmpd="sng" w="9525">
            <a:solidFill>
              <a:srgbClr val="00273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20"/>
          <p:cNvGraphicFramePr/>
          <p:nvPr/>
        </p:nvGraphicFramePr>
        <p:xfrm>
          <a:off x="822252" y="588336"/>
          <a:ext cx="3000000" cy="3000000"/>
        </p:xfrm>
        <a:graphic>
          <a:graphicData uri="http://schemas.openxmlformats.org/drawingml/2006/table">
            <a:tbl>
              <a:tblPr bandRow="1" firstRow="1">
                <a:noFill/>
                <a:tableStyleId>{77EF962B-526F-4F06-96A9-EACAA13E8250}</a:tableStyleId>
              </a:tblPr>
              <a:tblGrid>
                <a:gridCol w="1819175"/>
                <a:gridCol w="5559825"/>
              </a:tblGrid>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Attack_Type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Type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Killed</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Number of people killed in the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Gang_Name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Name of Terrorist Organization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Wounded</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Number of people Injured in the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Main_Target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Main target of the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Sub_Target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Sub target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Weapon_type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Weapon used in the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Motive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Motive of Terrorist Attack</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Nationality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Nationality of Terrorist Organization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Casualties</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E3B44"/>
                          </a:solidFill>
                          <a:latin typeface="Roboto"/>
                          <a:ea typeface="Roboto"/>
                          <a:cs typeface="Roboto"/>
                          <a:sym typeface="Roboto"/>
                        </a:rPr>
                        <a:t>It is the Sum of Number of people killed and Number of people Injured in the Terrorist Attack</a:t>
                      </a:r>
                      <a:endParaRPr/>
                    </a:p>
                  </a:txBody>
                  <a:tcPr marT="45725" marB="45725" marR="91450" marL="91450"/>
                </a:tc>
              </a:tr>
            </a:tbl>
          </a:graphicData>
        </a:graphic>
      </p:graphicFrame>
      <p:cxnSp>
        <p:nvCxnSpPr>
          <p:cNvPr id="121" name="Google Shape;121;p20"/>
          <p:cNvCxnSpPr/>
          <p:nvPr/>
        </p:nvCxnSpPr>
        <p:spPr>
          <a:xfrm>
            <a:off x="2303720" y="439480"/>
            <a:ext cx="0" cy="3916680"/>
          </a:xfrm>
          <a:prstGeom prst="straightConnector1">
            <a:avLst/>
          </a:prstGeom>
          <a:noFill/>
          <a:ln cap="flat" cmpd="sng" w="9525">
            <a:solidFill>
              <a:srgbClr val="20202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691115" y="553223"/>
            <a:ext cx="4572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Roboto"/>
                <a:ea typeface="Roboto"/>
                <a:cs typeface="Roboto"/>
                <a:sym typeface="Roboto"/>
              </a:rPr>
              <a:t>Analysis and </a:t>
            </a:r>
            <a:r>
              <a:rPr b="1" i="0" lang="en-US" sz="2000" u="sng" cap="none" strike="noStrike">
                <a:solidFill>
                  <a:schemeClr val="dk1"/>
                </a:solidFill>
                <a:latin typeface="Arial"/>
                <a:ea typeface="Arial"/>
                <a:cs typeface="Arial"/>
                <a:sym typeface="Arial"/>
              </a:rPr>
              <a:t>visualization</a:t>
            </a:r>
            <a:r>
              <a:rPr b="1" i="0" lang="en-US" sz="2000" u="sng" cap="none" strike="noStrike">
                <a:solidFill>
                  <a:schemeClr val="dk1"/>
                </a:solidFill>
                <a:latin typeface="Roboto"/>
                <a:ea typeface="Roboto"/>
                <a:cs typeface="Roboto"/>
                <a:sym typeface="Roboto"/>
              </a:rPr>
              <a:t> of data</a:t>
            </a:r>
            <a:endParaRPr/>
          </a:p>
        </p:txBody>
      </p:sp>
      <p:sp>
        <p:nvSpPr>
          <p:cNvPr id="127" name="Google Shape;127;p21"/>
          <p:cNvSpPr txBox="1"/>
          <p:nvPr/>
        </p:nvSpPr>
        <p:spPr>
          <a:xfrm>
            <a:off x="923259" y="981160"/>
            <a:ext cx="41077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2732"/>
                </a:solidFill>
                <a:latin typeface="Arial"/>
                <a:ea typeface="Arial"/>
                <a:cs typeface="Arial"/>
                <a:sym typeface="Arial"/>
              </a:rPr>
              <a:t>1.Yearly growth of terrorist attacks</a:t>
            </a:r>
            <a:endParaRPr/>
          </a:p>
        </p:txBody>
      </p:sp>
      <p:pic>
        <p:nvPicPr>
          <p:cNvPr id="128" name="Google Shape;128;p21"/>
          <p:cNvPicPr preferRelativeResize="0"/>
          <p:nvPr/>
        </p:nvPicPr>
        <p:blipFill rotWithShape="1">
          <a:blip r:embed="rId3">
            <a:alphaModFix/>
          </a:blip>
          <a:srcRect b="0" l="0" r="0" t="0"/>
          <a:stretch/>
        </p:blipFill>
        <p:spPr>
          <a:xfrm>
            <a:off x="691115" y="1458876"/>
            <a:ext cx="5348177" cy="3154363"/>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129" name="Google Shape;129;p21"/>
          <p:cNvSpPr/>
          <p:nvPr/>
        </p:nvSpPr>
        <p:spPr>
          <a:xfrm>
            <a:off x="6535480" y="1034903"/>
            <a:ext cx="2261190" cy="3600930"/>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 :-</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1.From the above graph we can say that After 2004 there is a large growth recorded in terrorist attack.</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2.Maximum Number of the attacks were recorded in year 2014</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3.Minimum number of attacks were recorded in the year 1971</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nvSpPr>
        <p:spPr>
          <a:xfrm>
            <a:off x="487322" y="546400"/>
            <a:ext cx="58939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2732"/>
                </a:solidFill>
                <a:latin typeface="Arial"/>
                <a:ea typeface="Arial"/>
                <a:cs typeface="Arial"/>
                <a:sym typeface="Arial"/>
              </a:rPr>
              <a:t>2.Number of people killed Due to Terrorism per year</a:t>
            </a:r>
            <a:endParaRPr/>
          </a:p>
        </p:txBody>
      </p:sp>
      <p:pic>
        <p:nvPicPr>
          <p:cNvPr id="135" name="Google Shape;135;p22"/>
          <p:cNvPicPr preferRelativeResize="0"/>
          <p:nvPr/>
        </p:nvPicPr>
        <p:blipFill rotWithShape="1">
          <a:blip r:embed="rId3">
            <a:alphaModFix/>
          </a:blip>
          <a:srcRect b="0" l="0" r="0" t="0"/>
          <a:stretch/>
        </p:blipFill>
        <p:spPr>
          <a:xfrm>
            <a:off x="386314" y="1178655"/>
            <a:ext cx="5994991" cy="3415192"/>
          </a:xfrm>
          <a:prstGeom prst="rect">
            <a:avLst/>
          </a:prstGeom>
          <a:noFill/>
          <a:ln>
            <a:noFill/>
          </a:ln>
          <a:effectLst>
            <a:outerShdw blurRad="292100" rotWithShape="0" algn="tl" dir="2700000" dist="139700">
              <a:srgbClr val="333333">
                <a:alpha val="64705"/>
              </a:srgbClr>
            </a:outerShdw>
          </a:effectLst>
        </p:spPr>
      </p:pic>
      <p:sp>
        <p:nvSpPr>
          <p:cNvPr id="136" name="Google Shape;136;p22"/>
          <p:cNvSpPr/>
          <p:nvPr/>
        </p:nvSpPr>
        <p:spPr>
          <a:xfrm>
            <a:off x="6381305" y="1085924"/>
            <a:ext cx="2486248" cy="3415192"/>
          </a:xfrm>
          <a:prstGeom prst="round2DiagRect">
            <a:avLst>
              <a:gd fmla="val 16667" name="adj1"/>
              <a:gd fmla="val 0" name="adj2"/>
            </a:avLst>
          </a:prstGeom>
          <a:solidFill>
            <a:srgbClr val="BAF8FF"/>
          </a:solidFill>
          <a:ln cap="flat" cmpd="sng" w="25400">
            <a:solidFill>
              <a:srgbClr val="0E3B44"/>
            </a:solidFill>
            <a:prstDash val="solid"/>
            <a:round/>
            <a:headEnd len="sm" w="sm" type="none"/>
            <a:tailEnd len="sm" w="sm" type="none"/>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1.Due to increase in terrorism activity after 2004 ,number of people killed per year is also increases.</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2.Most Number of People killed in year 2014.</a:t>
            </a:r>
            <a:endParaRPr/>
          </a:p>
          <a:p>
            <a:pPr indent="0" lvl="0" marL="0" marR="0" rtl="0" algn="l">
              <a:lnSpc>
                <a:spcPct val="100000"/>
              </a:lnSpc>
              <a:spcBef>
                <a:spcPts val="0"/>
              </a:spcBef>
              <a:spcAft>
                <a:spcPts val="0"/>
              </a:spcAft>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002732"/>
                </a:solidFill>
                <a:latin typeface="Roboto"/>
                <a:ea typeface="Roboto"/>
                <a:cs typeface="Roboto"/>
                <a:sym typeface="Roboto"/>
              </a:rPr>
              <a:t>3.Minimum Number of People killed in year 1971.</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