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68" r:id="rId15"/>
    <p:sldId id="270" r:id="rId16"/>
    <p:sldId id="271" r:id="rId17"/>
    <p:sldId id="272" r:id="rId18"/>
    <p:sldId id="273" r:id="rId19"/>
    <p:sldId id="274" r:id="rId20"/>
    <p:sldId id="275" r:id="rId21"/>
    <p:sldId id="280"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25-09-2022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45</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498D-87C5-4658-9578-49BD778BA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EAE6AF-FF57-4204-94B3-91E667E84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BCDE1-1CDD-4963-8FA6-BA82A32F08F4}"/>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5" name="Footer Placeholder 4">
            <a:extLst>
              <a:ext uri="{FF2B5EF4-FFF2-40B4-BE49-F238E27FC236}">
                <a16:creationId xmlns:a16="http://schemas.microsoft.com/office/drawing/2014/main" id="{53D8D960-7531-42FD-9A53-8A4D562F314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9315DF-7973-4FE7-90D6-6050CF926DE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2704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B65B-00CF-42F5-8531-84E1E4A458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1C35D1-8282-48E9-B99C-572962E1A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1EF25-1EF4-47B7-8117-34567049DBDE}"/>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5" name="Footer Placeholder 4">
            <a:extLst>
              <a:ext uri="{FF2B5EF4-FFF2-40B4-BE49-F238E27FC236}">
                <a16:creationId xmlns:a16="http://schemas.microsoft.com/office/drawing/2014/main" id="{FC34C315-620D-4CF3-8AD2-CCC387A108B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5A55D1F-6DFE-463C-9BFD-3127DAA71CEF}"/>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745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C2731-FB3D-44BE-BACF-EDE714425A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B87F8F-9674-4A57-A1DA-E46D7B7670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0A95C-6C77-4AB7-912C-289E523E56B7}"/>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5" name="Footer Placeholder 4">
            <a:extLst>
              <a:ext uri="{FF2B5EF4-FFF2-40B4-BE49-F238E27FC236}">
                <a16:creationId xmlns:a16="http://schemas.microsoft.com/office/drawing/2014/main" id="{EB27C75A-7763-43AD-81EC-A1E1E0BC67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D01BB42-EEDF-4F24-B57A-1176AFD5135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64341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4EB2-2C0D-4410-993F-9F23DB7AD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5494C-6AB7-4839-B177-E139F7DB5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25DA0-9F63-41C3-8D48-FEF7B3DDFEC6}"/>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5" name="Footer Placeholder 4">
            <a:extLst>
              <a:ext uri="{FF2B5EF4-FFF2-40B4-BE49-F238E27FC236}">
                <a16:creationId xmlns:a16="http://schemas.microsoft.com/office/drawing/2014/main" id="{9407B63F-3319-4C74-991C-4F829D8C82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35E90D-8879-48D1-9898-47B44CD1F246}"/>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2346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82C5-62F6-4816-8066-BF66E888C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B2F27F-F73B-4C98-938C-AE1E83F1D1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BF4FF1-7532-4891-B9F2-4628F0555F1B}"/>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5" name="Footer Placeholder 4">
            <a:extLst>
              <a:ext uri="{FF2B5EF4-FFF2-40B4-BE49-F238E27FC236}">
                <a16:creationId xmlns:a16="http://schemas.microsoft.com/office/drawing/2014/main" id="{E88582B3-C5CC-4F45-92EC-51C88A4782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5DE8A5-891A-41C0-B585-631689D08F2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859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F3AD-10E7-47D5-9B2E-5D65DE585F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8F59C2-D5F2-438B-BA4D-71BBB993F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075E75-E1D8-44E6-A039-3DD2919E6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67F5F8-CA4A-443F-A99C-92197AC25E5C}"/>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6" name="Footer Placeholder 5">
            <a:extLst>
              <a:ext uri="{FF2B5EF4-FFF2-40B4-BE49-F238E27FC236}">
                <a16:creationId xmlns:a16="http://schemas.microsoft.com/office/drawing/2014/main" id="{3738EC81-47C3-4A71-9385-6DEE2B62A3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72303D-35C8-4E7B-8123-498BE106CA2D}"/>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000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DA0CF-F004-4868-881A-58EE0F6F39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A511DE-17B1-43B4-9F69-413C7B2D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B1078-14A2-4A35-BD09-5E3FC0E9C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2C1D0-E36E-4081-B152-CCA93A087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9B34A-73A2-4BAA-AF04-6CDA18CD0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6E1DEF-E1EF-4FC1-83A8-891DE74794AE}"/>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8" name="Footer Placeholder 7">
            <a:extLst>
              <a:ext uri="{FF2B5EF4-FFF2-40B4-BE49-F238E27FC236}">
                <a16:creationId xmlns:a16="http://schemas.microsoft.com/office/drawing/2014/main" id="{541CE1F2-3B78-4A6C-B149-2CCB895AB7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CD81E3F-E059-42BC-A17D-2EAE1C22744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34944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BB9E-D19F-405B-8E57-F18D62348F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D5CE1A-EA6F-400C-90D8-01D4AE05A6A4}"/>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4" name="Footer Placeholder 3">
            <a:extLst>
              <a:ext uri="{FF2B5EF4-FFF2-40B4-BE49-F238E27FC236}">
                <a16:creationId xmlns:a16="http://schemas.microsoft.com/office/drawing/2014/main" id="{1DB51866-0D0A-41CF-95A4-D468531612C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1A8A5F0-B785-4639-99FE-56EBCDD6BBCA}"/>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44620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932FF-D5F7-4853-A307-263CDCB973B8}"/>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3" name="Footer Placeholder 2">
            <a:extLst>
              <a:ext uri="{FF2B5EF4-FFF2-40B4-BE49-F238E27FC236}">
                <a16:creationId xmlns:a16="http://schemas.microsoft.com/office/drawing/2014/main" id="{C58A688C-4231-4388-8CF9-A4C8D862B78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FE15628-89F5-474E-B055-27AD93B311AB}"/>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27929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1D4F-66C3-49F1-AAC9-4D1CEC762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CA5BF6-2EA7-4A1A-A2CC-8A4ACB2D3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BA9ACE-DA86-4C2F-889C-39BD4B113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2CF03-FB1B-4076-B10B-E0FF33EE3AE0}"/>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6" name="Footer Placeholder 5">
            <a:extLst>
              <a:ext uri="{FF2B5EF4-FFF2-40B4-BE49-F238E27FC236}">
                <a16:creationId xmlns:a16="http://schemas.microsoft.com/office/drawing/2014/main" id="{6806F548-5D7E-438E-B920-D151245F4D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2E9408D-87F7-487D-969D-7D95EBC22835}"/>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1721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ECCD-0F29-48AE-B365-788EC53B9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6AC4A7-5393-48B9-AD5F-406A36789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20DA249-B2D5-411C-8C56-8F546F288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C7530-0903-433B-8D7C-1DA36AA91EAB}"/>
              </a:ext>
            </a:extLst>
          </p:cNvPr>
          <p:cNvSpPr>
            <a:spLocks noGrp="1"/>
          </p:cNvSpPr>
          <p:nvPr>
            <p:ph type="dt" sz="half" idx="10"/>
          </p:nvPr>
        </p:nvSpPr>
        <p:spPr/>
        <p:txBody>
          <a:bodyPr/>
          <a:lstStyle/>
          <a:p>
            <a:fld id="{4191E9FA-CC45-47F3-80CF-62C35965C8DA}" type="datetimeFigureOut">
              <a:rPr lang="en-IN" smtClean="0"/>
              <a:t>25-09-2022</a:t>
            </a:fld>
            <a:endParaRPr lang="en-IN" dirty="0"/>
          </a:p>
        </p:txBody>
      </p:sp>
      <p:sp>
        <p:nvSpPr>
          <p:cNvPr id="6" name="Footer Placeholder 5">
            <a:extLst>
              <a:ext uri="{FF2B5EF4-FFF2-40B4-BE49-F238E27FC236}">
                <a16:creationId xmlns:a16="http://schemas.microsoft.com/office/drawing/2014/main" id="{693301D6-9382-4333-A5F1-0C3DD004EA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8EE8C8-7A63-4761-B83E-BE84B2248069}"/>
              </a:ext>
            </a:extLst>
          </p:cNvPr>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49126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E921C-EFAA-438B-8C42-0F7A1384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2BF63-6454-4A86-9DC2-0FF873382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BE8910C8-10C0-4037-9E54-BA91BFC03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1E9FA-CC45-47F3-80CF-62C35965C8DA}" type="datetimeFigureOut">
              <a:rPr lang="en-IN" smtClean="0"/>
              <a:t>25-09-2022</a:t>
            </a:fld>
            <a:endParaRPr lang="en-IN" dirty="0"/>
          </a:p>
        </p:txBody>
      </p:sp>
      <p:sp>
        <p:nvSpPr>
          <p:cNvPr id="5" name="Footer Placeholder 4">
            <a:extLst>
              <a:ext uri="{FF2B5EF4-FFF2-40B4-BE49-F238E27FC236}">
                <a16:creationId xmlns:a16="http://schemas.microsoft.com/office/drawing/2014/main" id="{3772DBDB-8378-42C3-9720-7335D55CE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006C4BA-F4AF-498C-984E-6329C61C8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55FE2-1236-43DC-92E9-E4936CE72C05}" type="slidenum">
              <a:rPr lang="en-IN" smtClean="0"/>
              <a:t>‹#›</a:t>
            </a:fld>
            <a:endParaRPr lang="en-IN" dirty="0"/>
          </a:p>
        </p:txBody>
      </p:sp>
      <p:sp>
        <p:nvSpPr>
          <p:cNvPr id="7" name="TextBox 6">
            <a:extLst>
              <a:ext uri="{FF2B5EF4-FFF2-40B4-BE49-F238E27FC236}">
                <a16:creationId xmlns:a16="http://schemas.microsoft.com/office/drawing/2014/main" id="{3ECBA129-E606-4C75-B917-BBEB4B77F5D4}"/>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261392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wooden-tile/t/thank-you.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C6B1E2-02D2-4372-9165-1451C0A1DE21}"/>
              </a:ext>
            </a:extLst>
          </p:cNvPr>
          <p:cNvPicPr>
            <a:picLocks noChangeAspect="1"/>
          </p:cNvPicPr>
          <p:nvPr/>
        </p:nvPicPr>
        <p:blipFill rotWithShape="1">
          <a:blip r:embed="rId2">
            <a:extLst>
              <a:ext uri="{28A0092B-C50C-407E-A947-70E740481C1C}">
                <a14:useLocalDpi xmlns:a14="http://schemas.microsoft.com/office/drawing/2010/main" val="0"/>
              </a:ext>
            </a:extLst>
          </a:blip>
          <a:srcRect b="5612"/>
          <a:stretch/>
        </p:blipFill>
        <p:spPr>
          <a:xfrm>
            <a:off x="-87549" y="0"/>
            <a:ext cx="12279549" cy="6858000"/>
          </a:xfrm>
          <a:prstGeom prst="rect">
            <a:avLst/>
          </a:prstGeom>
          <a:solidFill>
            <a:schemeClr val="accent2"/>
          </a:solidFill>
        </p:spPr>
      </p:pic>
      <p:sp>
        <p:nvSpPr>
          <p:cNvPr id="12" name="TextBox 11">
            <a:extLst>
              <a:ext uri="{FF2B5EF4-FFF2-40B4-BE49-F238E27FC236}">
                <a16:creationId xmlns:a16="http://schemas.microsoft.com/office/drawing/2014/main" id="{9C8B28FC-EAD6-467D-8CA8-585ECCBBFC2D}"/>
              </a:ext>
            </a:extLst>
          </p:cNvPr>
          <p:cNvSpPr txBox="1"/>
          <p:nvPr/>
        </p:nvSpPr>
        <p:spPr>
          <a:xfrm>
            <a:off x="475610" y="685912"/>
            <a:ext cx="2958055" cy="954107"/>
          </a:xfrm>
          <a:prstGeom prst="rect">
            <a:avLst/>
          </a:prstGeom>
          <a:noFill/>
        </p:spPr>
        <p:txBody>
          <a:bodyPr wrap="square" rtlCol="0">
            <a:spAutoFit/>
          </a:bodyPr>
          <a:lstStyle/>
          <a:p>
            <a:r>
              <a:rPr lang="en-US" sz="2400" b="1" dirty="0"/>
              <a:t>Presented By:</a:t>
            </a:r>
          </a:p>
          <a:p>
            <a:r>
              <a:rPr lang="en-US" sz="3200" b="1" dirty="0"/>
              <a:t>Ajitav Mangaraj</a:t>
            </a:r>
            <a:endParaRPr lang="en-IN" sz="3200" b="1" dirty="0"/>
          </a:p>
        </p:txBody>
      </p:sp>
    </p:spTree>
    <p:extLst>
      <p:ext uri="{BB962C8B-B14F-4D97-AF65-F5344CB8AC3E}">
        <p14:creationId xmlns:p14="http://schemas.microsoft.com/office/powerpoint/2010/main" val="30632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Data Analysis Steps Done:</a:t>
            </a:r>
            <a:endParaRPr lang="en-IN" sz="2800" b="1" dirty="0">
              <a:solidFill>
                <a:schemeClr val="tx1">
                  <a:lumMod val="95000"/>
                  <a:lumOff val="5000"/>
                </a:schemeClr>
              </a:solidFill>
              <a:latin typeface="Century" panose="02040604050505020304" pitchFamily="18" charset="0"/>
            </a:endParaRPr>
          </a:p>
        </p:txBody>
      </p:sp>
      <p:sp>
        <p:nvSpPr>
          <p:cNvPr id="5" name="Rectangle 4">
            <a:extLst>
              <a:ext uri="{FF2B5EF4-FFF2-40B4-BE49-F238E27FC236}">
                <a16:creationId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6" name="TextBox 5">
            <a:extLst>
              <a:ext uri="{FF2B5EF4-FFF2-40B4-BE49-F238E27FC236}">
                <a16:creationId xmlns:a16="http://schemas.microsoft.com/office/drawing/2014/main" id="{ECF7E2A7-952E-4F19-9A0D-C53BAD00C856}"/>
              </a:ext>
            </a:extLst>
          </p:cNvPr>
          <p:cNvSpPr txBox="1"/>
          <p:nvPr/>
        </p:nvSpPr>
        <p:spPr>
          <a:xfrm>
            <a:off x="778213" y="1001949"/>
            <a:ext cx="10719881" cy="2139047"/>
          </a:xfrm>
          <a:prstGeom prst="rect">
            <a:avLst/>
          </a:prstGeom>
          <a:noFill/>
        </p:spPr>
        <p:txBody>
          <a:bodyPr wrap="square" rtlCol="0">
            <a:spAutoFit/>
          </a:bodyPr>
          <a:lstStyle/>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I have imported the dataset which was in excel format.</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some of the statistical analysis like dimension of the dataset, data types, info, number of unique values, value counts etc.</a:t>
            </a:r>
          </a:p>
          <a:p>
            <a:pPr marL="342900" indent="-34290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The column names in the dataset were not in the proper format so, I have renamed them for better understanding. And the columns after renaming them is as below.</a:t>
            </a:r>
          </a:p>
          <a:p>
            <a:pPr algn="just"/>
            <a:endParaRPr lang="en-US" sz="1900" dirty="0">
              <a:solidFill>
                <a:schemeClr val="tx1">
                  <a:lumMod val="95000"/>
                  <a:lumOff val="5000"/>
                </a:schemeClr>
              </a:solidFill>
              <a:latin typeface="Century" panose="02040604050505020304" pitchFamily="18" charset="0"/>
            </a:endParaRPr>
          </a:p>
          <a:p>
            <a:endParaRPr lang="en-IN" sz="1900" dirty="0">
              <a:solidFill>
                <a:schemeClr val="tx1">
                  <a:lumMod val="95000"/>
                  <a:lumOff val="5000"/>
                </a:schemeClr>
              </a:solidFill>
              <a:latin typeface="Century" panose="02040604050505020304" pitchFamily="18" charset="0"/>
            </a:endParaRPr>
          </a:p>
        </p:txBody>
      </p:sp>
      <p:pic>
        <p:nvPicPr>
          <p:cNvPr id="17" name="Picture 16">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91" y="2723745"/>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59" y="1313234"/>
            <a:ext cx="9348281" cy="5389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35252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09" y="466928"/>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7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51" y="515566"/>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5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238" y="486383"/>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01599-434D-4E87-90CA-F58CF937EE8D}"/>
              </a:ext>
            </a:extLst>
          </p:cNvPr>
          <p:cNvSpPr txBox="1"/>
          <p:nvPr/>
        </p:nvSpPr>
        <p:spPr>
          <a:xfrm>
            <a:off x="1643974" y="797668"/>
            <a:ext cx="3365771" cy="584775"/>
          </a:xfrm>
          <a:prstGeom prst="rect">
            <a:avLst/>
          </a:prstGeom>
          <a:noFill/>
        </p:spPr>
        <p:txBody>
          <a:bodyPr wrap="square" rtlCol="0">
            <a:spAutoFit/>
          </a:bodyPr>
          <a:lstStyle/>
          <a:p>
            <a:r>
              <a:rPr lang="en-US" sz="3200" b="1" dirty="0">
                <a:solidFill>
                  <a:srgbClr val="C00000"/>
                </a:solidFill>
                <a:latin typeface="Century" panose="02040604050505020304" pitchFamily="18" charset="0"/>
              </a:rPr>
              <a:t>AGENDA</a:t>
            </a:r>
            <a:endParaRPr lang="en-IN" sz="3200" b="1" dirty="0">
              <a:solidFill>
                <a:srgbClr val="C00000"/>
              </a:solidFill>
              <a:latin typeface="Century" panose="02040604050505020304" pitchFamily="18" charset="0"/>
            </a:endParaRPr>
          </a:p>
        </p:txBody>
      </p:sp>
      <p:sp>
        <p:nvSpPr>
          <p:cNvPr id="3" name="TextBox 2">
            <a:extLst>
              <a:ext uri="{FF2B5EF4-FFF2-40B4-BE49-F238E27FC236}">
                <a16:creationId xmlns:a16="http://schemas.microsoft.com/office/drawing/2014/main" id="{FEEBC742-2395-422C-A683-0EEBB536924C}"/>
              </a:ext>
            </a:extLst>
          </p:cNvPr>
          <p:cNvSpPr txBox="1"/>
          <p:nvPr/>
        </p:nvSpPr>
        <p:spPr>
          <a:xfrm>
            <a:off x="1848255" y="1838528"/>
            <a:ext cx="8764622" cy="3970318"/>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latin typeface="Century" panose="02040604050505020304" pitchFamily="18" charset="0"/>
              </a:rPr>
              <a:t>Introduction</a:t>
            </a:r>
          </a:p>
          <a:p>
            <a:pPr marL="457200" indent="-457200">
              <a:buFont typeface="Wingdings" panose="05000000000000000000" pitchFamily="2" charset="2"/>
              <a:buChar char="q"/>
            </a:pPr>
            <a:r>
              <a:rPr lang="en-US" sz="2800" b="1" dirty="0">
                <a:latin typeface="Century" panose="02040604050505020304" pitchFamily="18" charset="0"/>
              </a:rPr>
              <a:t>Problem Statement</a:t>
            </a:r>
          </a:p>
          <a:p>
            <a:pPr marL="457200" indent="-457200">
              <a:buFont typeface="Wingdings" panose="05000000000000000000" pitchFamily="2" charset="2"/>
              <a:buChar char="q"/>
            </a:pPr>
            <a:r>
              <a:rPr lang="en-US" sz="2800" b="1" dirty="0">
                <a:latin typeface="Century" panose="02040604050505020304" pitchFamily="18" charset="0"/>
              </a:rPr>
              <a:t>Problem Understanding</a:t>
            </a:r>
          </a:p>
          <a:p>
            <a:pPr marL="457200" indent="-457200">
              <a:buFont typeface="Wingdings" panose="05000000000000000000" pitchFamily="2" charset="2"/>
              <a:buChar char="q"/>
            </a:pPr>
            <a:r>
              <a:rPr lang="en-US" sz="2800" b="1" dirty="0">
                <a:latin typeface="Century" panose="02040604050505020304" pitchFamily="18" charset="0"/>
              </a:rPr>
              <a:t>What is Customer Retention?</a:t>
            </a:r>
          </a:p>
          <a:p>
            <a:pPr marL="457200" indent="-457200">
              <a:buFont typeface="Wingdings" panose="05000000000000000000" pitchFamily="2" charset="2"/>
              <a:buChar char="q"/>
            </a:pPr>
            <a:r>
              <a:rPr lang="en-US" sz="2800" b="1" dirty="0">
                <a:latin typeface="Century" panose="02040604050505020304" pitchFamily="18" charset="0"/>
              </a:rPr>
              <a:t>Importance and Benefits of Customer Retention</a:t>
            </a:r>
          </a:p>
          <a:p>
            <a:pPr marL="457200" indent="-457200">
              <a:buFont typeface="Wingdings" panose="05000000000000000000" pitchFamily="2" charset="2"/>
              <a:buChar char="q"/>
            </a:pPr>
            <a:r>
              <a:rPr lang="en-US" sz="2800" b="1" dirty="0">
                <a:latin typeface="Century" panose="02040604050505020304" pitchFamily="18" charset="0"/>
              </a:rPr>
              <a:t>EDA Steps</a:t>
            </a:r>
          </a:p>
          <a:p>
            <a:pPr marL="457200" indent="-457200">
              <a:buFont typeface="Wingdings" panose="05000000000000000000" pitchFamily="2" charset="2"/>
              <a:buChar char="q"/>
            </a:pPr>
            <a:r>
              <a:rPr lang="en-US" sz="2800" b="1" dirty="0">
                <a:latin typeface="Century" panose="02040604050505020304" pitchFamily="18" charset="0"/>
              </a:rPr>
              <a:t>Visualizations</a:t>
            </a:r>
          </a:p>
          <a:p>
            <a:pPr marL="457200" indent="-457200">
              <a:buFont typeface="Wingdings" panose="05000000000000000000" pitchFamily="2" charset="2"/>
              <a:buChar char="q"/>
            </a:pPr>
            <a:r>
              <a:rPr lang="en-US" sz="2800" b="1" dirty="0">
                <a:latin typeface="Century" panose="02040604050505020304" pitchFamily="18" charset="0"/>
              </a:rPr>
              <a:t>Assumptions </a:t>
            </a:r>
          </a:p>
          <a:p>
            <a:pPr marL="457200" indent="-457200">
              <a:buFont typeface="Wingdings" panose="05000000000000000000" pitchFamily="2" charset="2"/>
              <a:buChar char="q"/>
            </a:pPr>
            <a:r>
              <a:rPr lang="en-US" sz="2800" b="1" dirty="0">
                <a:latin typeface="Century" panose="02040604050505020304" pitchFamily="18" charset="0"/>
              </a:rPr>
              <a:t>Conclusion</a:t>
            </a:r>
            <a:endParaRPr lang="en-IN" sz="2800" b="1" dirty="0">
              <a:latin typeface="Century" panose="02040604050505020304" pitchFamily="18" charset="0"/>
            </a:endParaRPr>
          </a:p>
        </p:txBody>
      </p:sp>
    </p:spTree>
    <p:extLst>
      <p:ext uri="{BB962C8B-B14F-4D97-AF65-F5344CB8AC3E}">
        <p14:creationId xmlns:p14="http://schemas.microsoft.com/office/powerpoint/2010/main"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340468"/>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9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4D898-CD3A-40DD-9817-CB9836C97797}"/>
              </a:ext>
            </a:extLst>
          </p:cNvPr>
          <p:cNvSpPr txBox="1"/>
          <p:nvPr/>
        </p:nvSpPr>
        <p:spPr>
          <a:xfrm>
            <a:off x="642026" y="544749"/>
            <a:ext cx="6070059"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63F72CD2-BCEA-4418-9CFA-BB8CC0F1260B}"/>
              </a:ext>
            </a:extLst>
          </p:cNvPr>
          <p:cNvSpPr txBox="1"/>
          <p:nvPr/>
        </p:nvSpPr>
        <p:spPr>
          <a:xfrm>
            <a:off x="836579" y="1157591"/>
            <a:ext cx="10447506" cy="6041431"/>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p:txBody>
      </p:sp>
    </p:spTree>
    <p:extLst>
      <p:ext uri="{BB962C8B-B14F-4D97-AF65-F5344CB8AC3E}">
        <p14:creationId xmlns:p14="http://schemas.microsoft.com/office/powerpoint/2010/main" val="333685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26DE3-FA78-4051-93D0-60D8E446048D}"/>
              </a:ext>
            </a:extLst>
          </p:cNvPr>
          <p:cNvSpPr txBox="1"/>
          <p:nvPr/>
        </p:nvSpPr>
        <p:spPr>
          <a:xfrm>
            <a:off x="817123" y="583660"/>
            <a:ext cx="10408596" cy="6217087"/>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endParaRPr lang="en-IN" dirty="0"/>
          </a:p>
        </p:txBody>
      </p:sp>
    </p:spTree>
    <p:extLst>
      <p:ext uri="{BB962C8B-B14F-4D97-AF65-F5344CB8AC3E}">
        <p14:creationId xmlns:p14="http://schemas.microsoft.com/office/powerpoint/2010/main" val="190697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40468"/>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301557"/>
            <a:ext cx="10344150" cy="30058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134591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FB8A-63E9-4161-8853-67905CA40DFE}"/>
              </a:ext>
            </a:extLst>
          </p:cNvPr>
          <p:cNvSpPr txBox="1"/>
          <p:nvPr/>
        </p:nvSpPr>
        <p:spPr>
          <a:xfrm>
            <a:off x="4180114" y="653143"/>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latin typeface="Century" panose="02040604050505020304" pitchFamily="18" charset="0"/>
                <a:ea typeface="Calibri" panose="020F0502020204030204" pitchFamily="34" charset="0"/>
                <a:cs typeface="Times New Roman" panose="02020603050405020304" pitchFamily="18" charset="0"/>
              </a:rPr>
              <a:t>INTRODUCTION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B54790F-4E7D-4CC2-BD34-C3C8F2C6257E}"/>
              </a:ext>
            </a:extLst>
          </p:cNvPr>
          <p:cNvSpPr txBox="1"/>
          <p:nvPr/>
        </p:nvSpPr>
        <p:spPr>
          <a:xfrm>
            <a:off x="718456" y="1558212"/>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latin typeface="Century" panose="02040604050505020304" pitchFamily="18" charset="0"/>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72" y="428017"/>
            <a:ext cx="7558392" cy="3268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spTree>
    <p:extLst>
      <p:ext uri="{BB962C8B-B14F-4D97-AF65-F5344CB8AC3E}">
        <p14:creationId xmlns:p14="http://schemas.microsoft.com/office/powerpoint/2010/main" val="1911604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a:t>
            </a:r>
            <a:r>
              <a:rPr lang="en-US" sz="1900" b="0" i="0" dirty="0" err="1">
                <a:solidFill>
                  <a:srgbClr val="000000"/>
                </a:solidFill>
                <a:effectLst/>
                <a:latin typeface="Century" panose="02040604050505020304" pitchFamily="18" charset="0"/>
              </a:rPr>
              <a:t>colourful</a:t>
            </a:r>
            <a:r>
              <a:rPr lang="en-US" sz="1900" b="0" i="0" dirty="0">
                <a:solidFill>
                  <a:srgbClr val="000000"/>
                </a:solidFill>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5370"/>
            <a:ext cx="10848975" cy="41926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spTree>
    <p:extLst>
      <p:ext uri="{BB962C8B-B14F-4D97-AF65-F5344CB8AC3E}">
        <p14:creationId xmlns:p14="http://schemas.microsoft.com/office/powerpoint/2010/main" val="4175938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8482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latin typeface="Century" panose="02040604050505020304" pitchFamily="18" charset="0"/>
              </a:rPr>
              <a:t>PROBLEM STATEMENT</a:t>
            </a:r>
            <a:endParaRPr lang="en-IN" sz="2800" b="1" u="sng" dirty="0">
              <a:latin typeface="Century" panose="02040604050505020304" pitchFamily="18" charset="0"/>
            </a:endParaRPr>
          </a:p>
        </p:txBody>
      </p:sp>
      <p:sp>
        <p:nvSpPr>
          <p:cNvPr id="3" name="TextBox 2">
            <a:extLst>
              <a:ext uri="{FF2B5EF4-FFF2-40B4-BE49-F238E27FC236}">
                <a16:creationId xmlns:a16="http://schemas.microsoft.com/office/drawing/2014/main" id="{141A477B-529D-4EF6-8EA7-06B294A2AA35}"/>
              </a:ext>
            </a:extLst>
          </p:cNvPr>
          <p:cNvSpPr txBox="1"/>
          <p:nvPr/>
        </p:nvSpPr>
        <p:spPr>
          <a:xfrm>
            <a:off x="553616" y="1455576"/>
            <a:ext cx="11084767" cy="5309146"/>
          </a:xfrm>
          <a:prstGeom prst="rect">
            <a:avLst/>
          </a:prstGeom>
          <a:noFill/>
        </p:spPr>
        <p:txBody>
          <a:bodyPr wrap="square" rtlCol="0">
            <a:spAutoFit/>
          </a:bodyPr>
          <a:lstStyle/>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285750" indent="-285750" algn="just">
              <a:buFont typeface="Wingdings" panose="05000000000000000000" pitchFamily="2" charset="2"/>
              <a:buChar char="Ø"/>
            </a:pPr>
            <a:endParaRPr lang="en-IN" sz="1900" dirty="0">
              <a:solidFill>
                <a:schemeClr val="tx1">
                  <a:lumMod val="95000"/>
                  <a:lumOff val="5000"/>
                </a:schemeClr>
              </a:solidFill>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solidFill>
                <a:srgbClr val="111111"/>
              </a:solidFill>
              <a:latin typeface="Century" panose="02040604050505020304" pitchFamily="18"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53835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43192"/>
            <a:ext cx="10296525" cy="42801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CA00D9-7621-44F4-AA8A-D686EFD948AF}"/>
              </a:ext>
            </a:extLst>
          </p:cNvPr>
          <p:cNvSpPr txBox="1"/>
          <p:nvPr/>
        </p:nvSpPr>
        <p:spPr>
          <a:xfrm>
            <a:off x="535021" y="45233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spTree>
    <p:extLst>
      <p:ext uri="{BB962C8B-B14F-4D97-AF65-F5344CB8AC3E}">
        <p14:creationId xmlns:p14="http://schemas.microsoft.com/office/powerpoint/2010/main" val="2279004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8120" y="1429966"/>
            <a:ext cx="4513633" cy="4241260"/>
          </a:xfrm>
          <a:prstGeom prst="rect">
            <a:avLst/>
          </a:prstGeom>
        </p:spPr>
      </p:pic>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1900" dirty="0" err="1">
                <a:solidFill>
                  <a:srgbClr val="000000"/>
                </a:solidFill>
                <a:effectLst/>
                <a:latin typeface="Century" panose="02040604050505020304" pitchFamily="18" charset="0"/>
                <a:ea typeface="Calibri" panose="020F0502020204030204" pitchFamily="34" charset="0"/>
                <a:cs typeface="Helvetica" panose="020B0604020202020204" pitchFamily="34" charset="0"/>
              </a:rPr>
              <a:t>ti</a:t>
            </a: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4AC9AF-2194-4FFD-BA6A-D0549CB4C0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59387"/>
            <a:ext cx="12191999" cy="6995207"/>
          </a:xfrm>
          <a:prstGeom prst="rect">
            <a:avLst/>
          </a:prstGeom>
        </p:spPr>
      </p:pic>
      <p:sp>
        <p:nvSpPr>
          <p:cNvPr id="2" name="TextBox 1">
            <a:extLst>
              <a:ext uri="{FF2B5EF4-FFF2-40B4-BE49-F238E27FC236}">
                <a16:creationId xmlns:a16="http://schemas.microsoft.com/office/drawing/2014/main" id="{FFE9A085-641C-464A-B022-D75151301042}"/>
              </a:ext>
            </a:extLst>
          </p:cNvPr>
          <p:cNvSpPr txBox="1"/>
          <p:nvPr/>
        </p:nvSpPr>
        <p:spPr>
          <a:xfrm>
            <a:off x="849595" y="6935820"/>
            <a:ext cx="10492810" cy="230832"/>
          </a:xfrm>
          <a:prstGeom prst="rect">
            <a:avLst/>
          </a:prstGeom>
          <a:noFill/>
        </p:spPr>
        <p:txBody>
          <a:bodyPr wrap="square" rtlCol="0">
            <a:spAutoFit/>
          </a:bodyPr>
          <a:lstStyle/>
          <a:p>
            <a:r>
              <a:rPr lang="en-IN" sz="900">
                <a:hlinkClick r:id="rId4" tooltip="https://www.thebluediamondgallery.com/wooden-tile/t/thank-you.html"/>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C9B74-09F4-426D-9B86-AB70C906BF35}"/>
              </a:ext>
            </a:extLst>
          </p:cNvPr>
          <p:cNvSpPr txBox="1"/>
          <p:nvPr/>
        </p:nvSpPr>
        <p:spPr>
          <a:xfrm>
            <a:off x="612843" y="690664"/>
            <a:ext cx="10856067" cy="2576859"/>
          </a:xfrm>
          <a:prstGeom prst="rect">
            <a:avLst/>
          </a:prstGeom>
          <a:noFill/>
        </p:spPr>
        <p:txBody>
          <a:bodyPr wrap="square" rtlCol="0">
            <a:spAutoFit/>
          </a:bodyPr>
          <a:lstStyle/>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Utilitarian value: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a:t>
            </a:r>
            <a:r>
              <a:rPr lang="en-IN" sz="1800" b="1"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r>
              <a:rPr lang="en-IN" sz="1900" dirty="0">
                <a:solidFill>
                  <a:schemeClr val="tx1">
                    <a:lumMod val="95000"/>
                    <a:lumOff val="5000"/>
                  </a:schemeClr>
                </a:solidFill>
                <a:latin typeface="Century" panose="02040604050505020304" pitchFamily="18" charset="0"/>
                <a:ea typeface="Calibri" panose="020F0502020204030204" pitchFamily="34" charset="0"/>
                <a:cs typeface="Times New Roman" panose="02020603050405020304" pitchFamily="18" charset="0"/>
              </a:rPr>
              <a:t>.</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6468" y="3044757"/>
            <a:ext cx="7179013" cy="3472775"/>
          </a:xfrm>
          <a:prstGeom prst="rect">
            <a:avLst/>
          </a:prstGeom>
          <a:noFill/>
          <a:ln>
            <a:noFill/>
          </a:ln>
        </p:spPr>
      </p:pic>
    </p:spTree>
    <p:extLst>
      <p:ext uri="{BB962C8B-B14F-4D97-AF65-F5344CB8AC3E}">
        <p14:creationId xmlns:p14="http://schemas.microsoft.com/office/powerpoint/2010/main" val="404774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Problem Understanding:</a:t>
            </a:r>
          </a:p>
          <a:p>
            <a:endParaRPr lang="en-IN" dirty="0"/>
          </a:p>
        </p:txBody>
      </p:sp>
      <p:sp>
        <p:nvSpPr>
          <p:cNvPr id="4" name="TextBox 3">
            <a:extLst>
              <a:ext uri="{FF2B5EF4-FFF2-40B4-BE49-F238E27FC236}">
                <a16:creationId xmlns:a16="http://schemas.microsoft.com/office/drawing/2014/main" id="{37C8B3A7-BD65-4CD5-A09E-B21EAEE87504}"/>
              </a:ext>
            </a:extLst>
          </p:cNvPr>
          <p:cNvSpPr txBox="1"/>
          <p:nvPr/>
        </p:nvSpPr>
        <p:spPr>
          <a:xfrm>
            <a:off x="1196502" y="1799617"/>
            <a:ext cx="8249055" cy="361990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v"/>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Calibri" panose="020F0502020204030204" pitchFamily="34" charset="0"/>
              </a:rPr>
              <a:t>service quality, system quality, information quality, trust and net benefit. </a:t>
            </a:r>
          </a:p>
          <a:p>
            <a:pPr marL="285750" indent="-285750" algn="just">
              <a:lnSpc>
                <a:spcPct val="107000"/>
              </a:lnSpc>
              <a:spcAft>
                <a:spcPts val="800"/>
              </a:spcAft>
              <a:buFont typeface="Wingdings" panose="05000000000000000000" pitchFamily="2" charset="2"/>
              <a:buChar char="v"/>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128377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7709E-96F0-4AEC-A8D3-4C9A244B5719}"/>
              </a:ext>
            </a:extLst>
          </p:cNvPr>
          <p:cNvSpPr txBox="1"/>
          <p:nvPr/>
        </p:nvSpPr>
        <p:spPr>
          <a:xfrm>
            <a:off x="642026" y="642027"/>
            <a:ext cx="10710153" cy="515526"/>
          </a:xfrm>
          <a:prstGeom prst="rect">
            <a:avLst/>
          </a:prstGeom>
          <a:noFill/>
        </p:spPr>
        <p:txBody>
          <a:bodyPr wrap="square" rtlCol="0">
            <a:spAutoFit/>
          </a:bodyPr>
          <a:lstStyle/>
          <a:p>
            <a:pPr>
              <a:lnSpc>
                <a:spcPct val="107000"/>
              </a:lnSpc>
              <a:spcAft>
                <a:spcPts val="800"/>
              </a:spcAft>
            </a:pPr>
            <a:r>
              <a:rPr lang="en-IN" sz="2800" b="1" dirty="0">
                <a:effectLst/>
                <a:latin typeface="Century" panose="02040604050505020304" pitchFamily="18" charset="0"/>
                <a:ea typeface="Calibri" panose="020F0502020204030204" pitchFamily="34" charset="0"/>
                <a:cs typeface="Times New Roman" panose="02020603050405020304" pitchFamily="18" charset="0"/>
              </a:rPr>
              <a:t>What is Customer Retention?</a:t>
            </a:r>
            <a:endParaRPr lang="en-IN" sz="2800" b="1" dirty="0">
              <a:latin typeface="Century" panose="020406040505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8D8AD3EC-7ABF-4E1B-B0DC-96D957CAE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59" y="2842788"/>
            <a:ext cx="4447259" cy="3373185"/>
          </a:xfrm>
          <a:prstGeom prst="rect">
            <a:avLst/>
          </a:prstGeom>
        </p:spPr>
      </p:pic>
      <p:sp>
        <p:nvSpPr>
          <p:cNvPr id="17" name="TextBox 16">
            <a:extLst>
              <a:ext uri="{FF2B5EF4-FFF2-40B4-BE49-F238E27FC236}">
                <a16:creationId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        The 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20" name="Picture 2">
            <a:extLst>
              <a:ext uri="{FF2B5EF4-FFF2-40B4-BE49-F238E27FC236}">
                <a16:creationId xmlns:a16="http://schemas.microsoft.com/office/drawing/2014/main" id="{FF9460DE-D0DB-4D21-8E40-D16B8E2B6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84" y="2842788"/>
            <a:ext cx="4305807" cy="33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9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23652-5829-453E-8EE5-8C53A03A2A85}"/>
              </a:ext>
            </a:extLst>
          </p:cNvPr>
          <p:cNvSpPr txBox="1"/>
          <p:nvPr/>
        </p:nvSpPr>
        <p:spPr>
          <a:xfrm>
            <a:off x="583660" y="632298"/>
            <a:ext cx="8112868" cy="529247"/>
          </a:xfrm>
          <a:prstGeom prst="rect">
            <a:avLst/>
          </a:prstGeom>
          <a:noFill/>
        </p:spPr>
        <p:txBody>
          <a:bodyPr wrap="square" rtlCol="0">
            <a:spAutoFit/>
          </a:bodyPr>
          <a:lstStyle/>
          <a:p>
            <a:pPr>
              <a:lnSpc>
                <a:spcPct val="107000"/>
              </a:lnSpc>
              <a:spcAft>
                <a:spcPts val="800"/>
              </a:spcAft>
            </a:pPr>
            <a:r>
              <a:rPr lang="en-US" sz="2800" b="1" dirty="0">
                <a:latin typeface="Century" panose="02040604050505020304" pitchFamily="18" charset="0"/>
              </a:rPr>
              <a:t> </a:t>
            </a:r>
            <a:r>
              <a:rPr lang="en-IN" sz="2800" b="1" spc="5" dirty="0">
                <a:effectLst/>
                <a:latin typeface="Century" panose="02040604050505020304" pitchFamily="18" charset="0"/>
                <a:ea typeface="Calibri" panose="020F0502020204030204" pitchFamily="34" charset="0"/>
                <a:cs typeface="Open Sans" panose="020B0606030504020204" pitchFamily="34" charset="0"/>
              </a:rPr>
              <a:t>Why is Customer Retention Important?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9FEE8D1-9741-40CF-957D-1DF047086E51}"/>
              </a:ext>
            </a:extLst>
          </p:cNvPr>
          <p:cNvSpPr txBox="1"/>
          <p:nvPr/>
        </p:nvSpPr>
        <p:spPr>
          <a:xfrm>
            <a:off x="972766" y="1731523"/>
            <a:ext cx="5123234" cy="5164555"/>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latin typeface="Century" panose="02040604050505020304" pitchFamily="18" charset="0"/>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latin typeface="Century" panose="02040604050505020304" pitchFamily="18" charset="0"/>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255" y="1877438"/>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7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690665" y="700391"/>
            <a:ext cx="6001966" cy="523220"/>
          </a:xfrm>
          <a:prstGeom prst="rect">
            <a:avLst/>
          </a:prstGeom>
          <a:noFill/>
        </p:spPr>
        <p:txBody>
          <a:bodyPr wrap="square" rtlCol="0">
            <a:spAutoFit/>
          </a:bodyPr>
          <a:lstStyle/>
          <a:p>
            <a:r>
              <a:rPr lang="en-US" sz="2800" b="1" dirty="0">
                <a:latin typeface="Century" panose="02040604050505020304" pitchFamily="18" charset="0"/>
              </a:rPr>
              <a:t>Benefits of Customer Retention:</a:t>
            </a:r>
            <a:endParaRPr lang="en-IN" sz="2800" b="1" dirty="0">
              <a:latin typeface="Century" panose="02040604050505020304" pitchFamily="18" charset="0"/>
            </a:endParaRPr>
          </a:p>
        </p:txBody>
      </p:sp>
      <p:sp>
        <p:nvSpPr>
          <p:cNvPr id="8" name="TextBox 7">
            <a:extLst>
              <a:ext uri="{FF2B5EF4-FFF2-40B4-BE49-F238E27FC236}">
                <a16:creationId xmlns:a16="http://schemas.microsoft.com/office/drawing/2014/main" id="{20126234-522B-4B8B-BEB8-860B3F6E7609}"/>
              </a:ext>
            </a:extLst>
          </p:cNvPr>
          <p:cNvSpPr txBox="1"/>
          <p:nvPr/>
        </p:nvSpPr>
        <p:spPr>
          <a:xfrm>
            <a:off x="914400" y="1420238"/>
            <a:ext cx="5181600" cy="478592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Retention is more cost </a:t>
            </a:r>
            <a:r>
              <a:rPr lang="en-US" sz="1900" dirty="0">
                <a:solidFill>
                  <a:schemeClr val="tx1">
                    <a:lumMod val="95000"/>
                    <a:lumOff val="5000"/>
                  </a:schemeClr>
                </a:solidFill>
                <a:latin typeface="Century" panose="02040604050505020304" pitchFamily="18" charset="0"/>
              </a:rPr>
              <a:t>e</a:t>
            </a:r>
            <a:r>
              <a:rPr lang="en-US" sz="1900" i="0" dirty="0">
                <a:solidFill>
                  <a:schemeClr val="tx1">
                    <a:lumMod val="95000"/>
                    <a:lumOff val="5000"/>
                  </a:schemeClr>
                </a:solidFill>
                <a:effectLst/>
                <a:latin typeface="Century" panose="02040604050505020304" pitchFamily="18" charset="0"/>
              </a:rPr>
              <a:t>ffective than acquisition.</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Loyal customers provide excellent word of mouth referrals.</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Return customers are more profitable.</a:t>
            </a:r>
          </a:p>
          <a:p>
            <a:pPr marL="342900" indent="-342900" algn="just">
              <a:buFont typeface="Wingdings" panose="05000000000000000000" pitchFamily="2" charset="2"/>
              <a:buChar char="ü"/>
            </a:pPr>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i="0" dirty="0">
                <a:solidFill>
                  <a:schemeClr val="tx1">
                    <a:lumMod val="95000"/>
                    <a:lumOff val="5000"/>
                  </a:schemeClr>
                </a:solidFill>
                <a:effectLst/>
                <a:latin typeface="Century" panose="02040604050505020304" pitchFamily="18" charset="0"/>
              </a:rPr>
              <a:t>Regular customers provide more feedback.</a:t>
            </a:r>
            <a:endParaRPr lang="en-US" sz="1900" dirty="0">
              <a:solidFill>
                <a:schemeClr val="tx1">
                  <a:lumMod val="95000"/>
                  <a:lumOff val="5000"/>
                </a:schemeClr>
              </a:solidFill>
              <a:latin typeface="Century" panose="02040604050505020304" pitchFamily="18" charset="0"/>
            </a:endParaRPr>
          </a:p>
          <a:p>
            <a:pPr algn="just"/>
            <a:endParaRPr lang="en-US" sz="1900" i="0" dirty="0">
              <a:solidFill>
                <a:schemeClr val="tx1">
                  <a:lumMod val="95000"/>
                  <a:lumOff val="5000"/>
                </a:schemeClr>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Your brand will stand out from the crowd.</a:t>
            </a:r>
          </a:p>
          <a:p>
            <a:pPr marL="342900" indent="-342900" algn="just">
              <a:buFont typeface="Wingdings" panose="05000000000000000000" pitchFamily="2" charset="2"/>
              <a:buChar char="ü"/>
            </a:pPr>
            <a:endParaRPr lang="en-US" sz="1900" dirty="0">
              <a:solidFill>
                <a:schemeClr val="tx1">
                  <a:lumMod val="95000"/>
                  <a:lumOff val="5000"/>
                </a:schemeClr>
              </a:solidFill>
              <a:latin typeface="Century" panose="02040604050505020304" pitchFamily="18" charset="0"/>
            </a:endParaRPr>
          </a:p>
          <a:p>
            <a:pPr marL="342900" indent="-342900" algn="just">
              <a:buFont typeface="Wingdings" panose="05000000000000000000" pitchFamily="2" charset="2"/>
              <a:buChar char="ü"/>
            </a:pPr>
            <a:r>
              <a:rPr lang="en-US" sz="1900" b="0" i="0" dirty="0">
                <a:solidFill>
                  <a:schemeClr val="tx1">
                    <a:lumMod val="95000"/>
                    <a:lumOff val="5000"/>
                  </a:schemeClr>
                </a:solidFill>
                <a:effectLst/>
                <a:latin typeface="Century" panose="02040604050505020304" pitchFamily="18" charset="0"/>
              </a:rPr>
              <a:t>Customers will explore your brand.</a:t>
            </a:r>
          </a:p>
          <a:p>
            <a:pPr marL="342900" indent="-342900" algn="just">
              <a:buFont typeface="Wingdings" panose="05000000000000000000" pitchFamily="2" charset="2"/>
              <a:buChar char="ü"/>
            </a:pPr>
            <a:endParaRPr lang="en-IN" sz="1900" dirty="0">
              <a:latin typeface="Century" panose="02040604050505020304" pitchFamily="18" charset="0"/>
            </a:endParaRPr>
          </a:p>
        </p:txBody>
      </p:sp>
    </p:spTree>
    <p:extLst>
      <p:ext uri="{BB962C8B-B14F-4D97-AF65-F5344CB8AC3E}">
        <p14:creationId xmlns:p14="http://schemas.microsoft.com/office/powerpoint/2010/main" val="3873935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4680</Words>
  <Application>Microsoft Office PowerPoint</Application>
  <PresentationFormat>Widescreen</PresentationFormat>
  <Paragraphs>159</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Algerian</vt:lpstr>
      <vt:lpstr>Arial</vt:lpstr>
      <vt:lpstr>Calibri</vt:lpstr>
      <vt:lpstr>Calibri Light</vt:lpstr>
      <vt:lpstr>Century</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Ajitav Mangaraj</cp:lastModifiedBy>
  <cp:revision>39</cp:revision>
  <dcterms:created xsi:type="dcterms:W3CDTF">2021-09-16T07:00:33Z</dcterms:created>
  <dcterms:modified xsi:type="dcterms:W3CDTF">2022-09-25T11:12:29Z</dcterms:modified>
</cp:coreProperties>
</file>