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74" r:id="rId12"/>
    <p:sldId id="275" r:id="rId13"/>
    <p:sldId id="276" r:id="rId14"/>
    <p:sldId id="277" r:id="rId15"/>
    <p:sldId id="278" r:id="rId16"/>
    <p:sldId id="279" r:id="rId17"/>
    <p:sldId id="280" r:id="rId18"/>
    <p:sldId id="281" r:id="rId19"/>
    <p:sldId id="282" r:id="rId20"/>
    <p:sldId id="283" r:id="rId21"/>
    <p:sldId id="284" r:id="rId22"/>
    <p:sldId id="301" r:id="rId23"/>
    <p:sldId id="285" r:id="rId24"/>
    <p:sldId id="286" r:id="rId25"/>
    <p:sldId id="288" r:id="rId26"/>
    <p:sldId id="289" r:id="rId27"/>
    <p:sldId id="290" r:id="rId28"/>
    <p:sldId id="292" r:id="rId29"/>
    <p:sldId id="293" r:id="rId30"/>
    <p:sldId id="294" r:id="rId31"/>
    <p:sldId id="295" r:id="rId32"/>
    <p:sldId id="296" r:id="rId33"/>
    <p:sldId id="297" r:id="rId34"/>
    <p:sldId id="298" r:id="rId35"/>
    <p:sldId id="299" r:id="rId36"/>
    <p:sldId id="300" r:id="rId37"/>
    <p:sldId id="302" r:id="rId38"/>
  </p:sldIdLst>
  <p:sldSz cx="9144000" cy="5143500" type="screen16x9"/>
  <p:notesSz cx="6858000" cy="9144000"/>
  <p:embeddedFontLst>
    <p:embeddedFont>
      <p:font typeface="Agency FB" panose="020B0503020202020204" pitchFamily="34" charset="0"/>
      <p:regular r:id="rId40"/>
      <p:bold r:id="rId41"/>
    </p:embeddedFont>
    <p:embeddedFont>
      <p:font typeface="Bodoni MT Black" panose="02070A03080606020203" pitchFamily="18" charset="0"/>
      <p:bold r:id="rId42"/>
      <p:boldItalic r:id="rId43"/>
    </p:embeddedFont>
    <p:embeddedFont>
      <p:font typeface="Bradley Hand ITC" panose="03070402050302030203" pitchFamily="66" charset="0"/>
      <p:regular r:id="rId44"/>
    </p:embeddedFont>
    <p:embeddedFont>
      <p:font typeface="Caesar Dressing" panose="020B0604020202020204" charset="0"/>
      <p:regular r:id="rId45"/>
    </p:embeddedFont>
    <p:embeddedFont>
      <p:font typeface="Century Gothic" panose="020B0502020202020204" pitchFamily="34" charset="0"/>
      <p:regular r:id="rId46"/>
      <p:bold r:id="rId47"/>
      <p:italic r:id="rId48"/>
      <p:boldItalic r:id="rId49"/>
    </p:embeddedFont>
    <p:embeddedFont>
      <p:font typeface="Wingdings 3" panose="05040102010807070707" pitchFamily="18" charset="2"/>
      <p:regular r:id="rId5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76df101a_1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76df101a_1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538bd6643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538bd6643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538bd6643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538bd6643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38bd66432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538bd66432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538bd66432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538bd66432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38bd66432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38bd66432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538bd66432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538bd66432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538bd66432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538bd66432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538bd66432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538bd66432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538bd66432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538bd66432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4b51f7eb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4b51f7eb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fe76df101a_1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fe76df101a_1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4b51f7eb2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4b51f7eb2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4b51f7eb2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4b51f7eb2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4b51f7eb2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4b51f7eb2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4b51f7eb2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4b51f7eb2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4b51f7eb2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4b51f7eb2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4b51f7eb25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4b51f7eb2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4b51f7eb25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4b51f7eb2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4b51f7eb25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4b51f7eb2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4b51f7eb2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4b51f7eb2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4b51f7eb25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4b51f7eb2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e76df101a_1_1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e76df101a_1_1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4b51f7eb2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4b51f7eb2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4b51f7eb25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4b51f7eb25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4b51f7eb25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4b51f7eb25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4b51f7eb25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4b51f7eb25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4b51f7eb25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4b51f7eb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4b51f7eb25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4b51f7eb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4b51f7eb25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4b51f7eb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138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e76df101a_1_1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e76df101a_1_1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fe76df101a_1_1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fe76df101a_1_1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fe76df101a_1_1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fe76df101a_1_1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538bd664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538bd664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538bd6643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538bd6643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538bd6643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538bd6643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4213AF-26F6-41FA-8D85-E2C5388D6E58}" type="datetimeFigureOut">
              <a:rPr lang="en-US" smtClean="0"/>
              <a:pPr/>
              <a:t>12/25/2022</a:t>
            </a:fld>
            <a:endParaRPr lang="en-US" dirty="0">
              <a:solidFill>
                <a:srgbClr val="FFFFFF"/>
              </a:solidFill>
            </a:endParaRPr>
          </a:p>
        </p:txBody>
      </p:sp>
      <p:sp>
        <p:nvSpPr>
          <p:cNvPr id="5" name="Footer Placeholder 4"/>
          <p:cNvSpPr>
            <a:spLocks noGrp="1"/>
          </p:cNvSpPr>
          <p:nvPr>
            <p:ph type="ftr" sz="quarter" idx="11"/>
          </p:nvPr>
        </p:nvSpPr>
        <p:spPr/>
        <p:txBody>
          <a:bodyPr/>
          <a:lstStyle/>
          <a:p>
            <a:endParaRPr kumimoji="0" lang="en-US">
              <a:solidFill>
                <a:schemeClr val="accent1">
                  <a:tint val="20000"/>
                </a:schemeClr>
              </a:solidFill>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47005790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pPr/>
              <a:t>12/25/2022</a:t>
            </a:fld>
            <a:endParaRPr lang="en-US" sz="1000" dirty="0">
              <a:solidFill>
                <a:schemeClr val="tx1"/>
              </a:solidFill>
            </a:endParaRPr>
          </a:p>
        </p:txBody>
      </p:sp>
      <p:sp>
        <p:nvSpPr>
          <p:cNvPr id="6" name="Footer Placeholder 5"/>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36839598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12/25/2022</a:t>
            </a:fld>
            <a:endParaRPr lang="en-US" sz="1000" dirty="0">
              <a:solidFill>
                <a:schemeClr val="tx1"/>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87460351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12/25/2022</a:t>
            </a:fld>
            <a:endParaRPr lang="en-US" sz="1000" dirty="0">
              <a:solidFill>
                <a:schemeClr val="tx1"/>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273750774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12/25/2022</a:t>
            </a:fld>
            <a:endParaRPr lang="en-US" sz="1000" dirty="0">
              <a:solidFill>
                <a:schemeClr val="tx1"/>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06242737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44213AF-26F6-41FA-8D85-E2C5388D6E58}" type="datetimeFigureOut">
              <a:rPr lang="en-US" smtClean="0"/>
              <a:pPr/>
              <a:t>12/25/2022</a:t>
            </a:fld>
            <a:endParaRPr lang="en-US" sz="1000" dirty="0">
              <a:solidFill>
                <a:schemeClr val="tx1"/>
              </a:solidFill>
            </a:endParaRPr>
          </a:p>
        </p:txBody>
      </p:sp>
      <p:sp>
        <p:nvSpPr>
          <p:cNvPr id="4"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84532428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44213AF-26F6-41FA-8D85-E2C5388D6E58}" type="datetimeFigureOut">
              <a:rPr lang="en-US" smtClean="0"/>
              <a:pPr/>
              <a:t>12/25/2022</a:t>
            </a:fld>
            <a:endParaRPr lang="en-US" sz="1000" dirty="0">
              <a:solidFill>
                <a:schemeClr val="tx1"/>
              </a:solidFill>
            </a:endParaRPr>
          </a:p>
        </p:txBody>
      </p:sp>
      <p:sp>
        <p:nvSpPr>
          <p:cNvPr id="4"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44250031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213AF-26F6-41FA-8D85-E2C5388D6E58}" type="datetimeFigureOut">
              <a:rPr lang="en-US" smtClean="0"/>
              <a:pPr/>
              <a:t>12/25/2022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428954848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213AF-26F6-41FA-8D85-E2C5388D6E58}" type="datetimeFigureOut">
              <a:rPr lang="en-US" smtClean="0"/>
              <a:pPr/>
              <a:t>12/25/2022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54480154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50"/>
        <p:cNvGrpSpPr/>
        <p:nvPr/>
      </p:nvGrpSpPr>
      <p:grpSpPr>
        <a:xfrm>
          <a:off x="0" y="0"/>
          <a:ext cx="0" cy="0"/>
          <a:chOff x="0" y="0"/>
          <a:chExt cx="0" cy="0"/>
        </a:xfrm>
      </p:grpSpPr>
      <p:sp>
        <p:nvSpPr>
          <p:cNvPr id="58" name="Google Shape;58;p13"/>
          <p:cNvSpPr txBox="1">
            <a:spLocks noGrp="1"/>
          </p:cNvSpPr>
          <p:nvPr>
            <p:ph type="title"/>
          </p:nvPr>
        </p:nvSpPr>
        <p:spPr>
          <a:xfrm>
            <a:off x="505475" y="1375100"/>
            <a:ext cx="8043000" cy="10869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None/>
              <a:defRPr sz="2400">
                <a:solidFill>
                  <a:srgbClr val="434343"/>
                </a:solidFill>
              </a:defRPr>
            </a:lvl1pPr>
            <a:lvl2pPr lvl="1" algn="l">
              <a:lnSpc>
                <a:spcPct val="100000"/>
              </a:lnSpc>
              <a:spcBef>
                <a:spcPts val="0"/>
              </a:spcBef>
              <a:spcAft>
                <a:spcPts val="0"/>
              </a:spcAft>
              <a:buNone/>
              <a:defRPr sz="2400">
                <a:solidFill>
                  <a:srgbClr val="434343"/>
                </a:solidFill>
              </a:defRPr>
            </a:lvl2pPr>
            <a:lvl3pPr lvl="2" algn="l">
              <a:lnSpc>
                <a:spcPct val="100000"/>
              </a:lnSpc>
              <a:spcBef>
                <a:spcPts val="0"/>
              </a:spcBef>
              <a:spcAft>
                <a:spcPts val="0"/>
              </a:spcAft>
              <a:buNone/>
              <a:defRPr sz="2400">
                <a:solidFill>
                  <a:srgbClr val="434343"/>
                </a:solidFill>
              </a:defRPr>
            </a:lvl3pPr>
            <a:lvl4pPr lvl="3" algn="l">
              <a:lnSpc>
                <a:spcPct val="100000"/>
              </a:lnSpc>
              <a:spcBef>
                <a:spcPts val="0"/>
              </a:spcBef>
              <a:spcAft>
                <a:spcPts val="0"/>
              </a:spcAft>
              <a:buNone/>
              <a:defRPr sz="2400">
                <a:solidFill>
                  <a:srgbClr val="434343"/>
                </a:solidFill>
              </a:defRPr>
            </a:lvl4pPr>
            <a:lvl5pPr lvl="4" algn="l">
              <a:lnSpc>
                <a:spcPct val="100000"/>
              </a:lnSpc>
              <a:spcBef>
                <a:spcPts val="0"/>
              </a:spcBef>
              <a:spcAft>
                <a:spcPts val="0"/>
              </a:spcAft>
              <a:buNone/>
              <a:defRPr sz="2400">
                <a:solidFill>
                  <a:srgbClr val="434343"/>
                </a:solidFill>
              </a:defRPr>
            </a:lvl5pPr>
            <a:lvl6pPr lvl="5" algn="l">
              <a:lnSpc>
                <a:spcPct val="100000"/>
              </a:lnSpc>
              <a:spcBef>
                <a:spcPts val="0"/>
              </a:spcBef>
              <a:spcAft>
                <a:spcPts val="0"/>
              </a:spcAft>
              <a:buNone/>
              <a:defRPr sz="2400">
                <a:solidFill>
                  <a:srgbClr val="434343"/>
                </a:solidFill>
              </a:defRPr>
            </a:lvl6pPr>
            <a:lvl7pPr lvl="6" algn="l">
              <a:lnSpc>
                <a:spcPct val="100000"/>
              </a:lnSpc>
              <a:spcBef>
                <a:spcPts val="0"/>
              </a:spcBef>
              <a:spcAft>
                <a:spcPts val="0"/>
              </a:spcAft>
              <a:buNone/>
              <a:defRPr sz="2400">
                <a:solidFill>
                  <a:srgbClr val="434343"/>
                </a:solidFill>
              </a:defRPr>
            </a:lvl7pPr>
            <a:lvl8pPr lvl="7" algn="l">
              <a:lnSpc>
                <a:spcPct val="100000"/>
              </a:lnSpc>
              <a:spcBef>
                <a:spcPts val="0"/>
              </a:spcBef>
              <a:spcAft>
                <a:spcPts val="0"/>
              </a:spcAft>
              <a:buNone/>
              <a:defRPr sz="2400">
                <a:solidFill>
                  <a:srgbClr val="434343"/>
                </a:solidFill>
              </a:defRPr>
            </a:lvl8pPr>
            <a:lvl9pPr lvl="8" algn="l">
              <a:lnSpc>
                <a:spcPct val="100000"/>
              </a:lnSpc>
              <a:spcBef>
                <a:spcPts val="0"/>
              </a:spcBef>
              <a:spcAft>
                <a:spcPts val="0"/>
              </a:spcAft>
              <a:buNone/>
              <a:defRPr sz="2400">
                <a:solidFill>
                  <a:srgbClr val="434343"/>
                </a:solidFill>
              </a:defRPr>
            </a:lvl9pPr>
          </a:lstStyle>
          <a:p>
            <a:endParaRPr/>
          </a:p>
        </p:txBody>
      </p:sp>
      <p:sp>
        <p:nvSpPr>
          <p:cNvPr id="59" name="Google Shape;59;p13"/>
          <p:cNvSpPr txBox="1">
            <a:spLocks noGrp="1"/>
          </p:cNvSpPr>
          <p:nvPr>
            <p:ph type="subTitle" idx="1"/>
          </p:nvPr>
        </p:nvSpPr>
        <p:spPr>
          <a:xfrm>
            <a:off x="505475" y="2759992"/>
            <a:ext cx="4862400" cy="3624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rgbClr val="666666"/>
              </a:buClr>
              <a:buSzPts val="1200"/>
              <a:buNone/>
              <a:defRPr sz="1200">
                <a:solidFill>
                  <a:srgbClr val="666666"/>
                </a:solidFill>
              </a:defRPr>
            </a:lvl1pPr>
            <a:lvl2pPr lvl="1" algn="l">
              <a:lnSpc>
                <a:spcPct val="100000"/>
              </a:lnSpc>
              <a:spcBef>
                <a:spcPts val="0"/>
              </a:spcBef>
              <a:spcAft>
                <a:spcPts val="0"/>
              </a:spcAft>
              <a:buClr>
                <a:srgbClr val="666666"/>
              </a:buClr>
              <a:buSzPts val="1200"/>
              <a:buNone/>
              <a:defRPr sz="1200">
                <a:solidFill>
                  <a:srgbClr val="666666"/>
                </a:solidFill>
              </a:defRPr>
            </a:lvl2pPr>
            <a:lvl3pPr lvl="2" algn="l">
              <a:lnSpc>
                <a:spcPct val="100000"/>
              </a:lnSpc>
              <a:spcBef>
                <a:spcPts val="0"/>
              </a:spcBef>
              <a:spcAft>
                <a:spcPts val="0"/>
              </a:spcAft>
              <a:buClr>
                <a:srgbClr val="666666"/>
              </a:buClr>
              <a:buSzPts val="1200"/>
              <a:buNone/>
              <a:defRPr sz="1200">
                <a:solidFill>
                  <a:srgbClr val="666666"/>
                </a:solidFill>
              </a:defRPr>
            </a:lvl3pPr>
            <a:lvl4pPr lvl="3" algn="l">
              <a:lnSpc>
                <a:spcPct val="100000"/>
              </a:lnSpc>
              <a:spcBef>
                <a:spcPts val="0"/>
              </a:spcBef>
              <a:spcAft>
                <a:spcPts val="0"/>
              </a:spcAft>
              <a:buClr>
                <a:srgbClr val="666666"/>
              </a:buClr>
              <a:buSzPts val="1200"/>
              <a:buNone/>
              <a:defRPr sz="1200">
                <a:solidFill>
                  <a:srgbClr val="666666"/>
                </a:solidFill>
              </a:defRPr>
            </a:lvl4pPr>
            <a:lvl5pPr lvl="4" algn="l">
              <a:lnSpc>
                <a:spcPct val="100000"/>
              </a:lnSpc>
              <a:spcBef>
                <a:spcPts val="0"/>
              </a:spcBef>
              <a:spcAft>
                <a:spcPts val="0"/>
              </a:spcAft>
              <a:buClr>
                <a:srgbClr val="666666"/>
              </a:buClr>
              <a:buSzPts val="1200"/>
              <a:buNone/>
              <a:defRPr sz="1200">
                <a:solidFill>
                  <a:srgbClr val="666666"/>
                </a:solidFill>
              </a:defRPr>
            </a:lvl5pPr>
            <a:lvl6pPr lvl="5" algn="l">
              <a:lnSpc>
                <a:spcPct val="100000"/>
              </a:lnSpc>
              <a:spcBef>
                <a:spcPts val="0"/>
              </a:spcBef>
              <a:spcAft>
                <a:spcPts val="0"/>
              </a:spcAft>
              <a:buClr>
                <a:srgbClr val="666666"/>
              </a:buClr>
              <a:buSzPts val="1200"/>
              <a:buNone/>
              <a:defRPr sz="1200">
                <a:solidFill>
                  <a:srgbClr val="666666"/>
                </a:solidFill>
              </a:defRPr>
            </a:lvl6pPr>
            <a:lvl7pPr lvl="6" algn="l">
              <a:lnSpc>
                <a:spcPct val="100000"/>
              </a:lnSpc>
              <a:spcBef>
                <a:spcPts val="0"/>
              </a:spcBef>
              <a:spcAft>
                <a:spcPts val="0"/>
              </a:spcAft>
              <a:buClr>
                <a:srgbClr val="666666"/>
              </a:buClr>
              <a:buSzPts val="1200"/>
              <a:buNone/>
              <a:defRPr sz="1200">
                <a:solidFill>
                  <a:srgbClr val="666666"/>
                </a:solidFill>
              </a:defRPr>
            </a:lvl7pPr>
            <a:lvl8pPr lvl="7" algn="l">
              <a:lnSpc>
                <a:spcPct val="100000"/>
              </a:lnSpc>
              <a:spcBef>
                <a:spcPts val="0"/>
              </a:spcBef>
              <a:spcAft>
                <a:spcPts val="0"/>
              </a:spcAft>
              <a:buClr>
                <a:srgbClr val="666666"/>
              </a:buClr>
              <a:buSzPts val="1200"/>
              <a:buNone/>
              <a:defRPr sz="1200">
                <a:solidFill>
                  <a:srgbClr val="666666"/>
                </a:solidFill>
              </a:defRPr>
            </a:lvl8pPr>
            <a:lvl9pPr lvl="8" algn="l">
              <a:lnSpc>
                <a:spcPct val="100000"/>
              </a:lnSpc>
              <a:spcBef>
                <a:spcPts val="0"/>
              </a:spcBef>
              <a:spcAft>
                <a:spcPts val="0"/>
              </a:spcAft>
              <a:buClr>
                <a:srgbClr val="666666"/>
              </a:buClr>
              <a:buSzPts val="1200"/>
              <a:buNone/>
              <a:defRPr sz="1200">
                <a:solidFill>
                  <a:srgbClr val="666666"/>
                </a:solidFill>
              </a:defRPr>
            </a:lvl9pPr>
          </a:lstStyle>
          <a:p>
            <a:endParaRPr/>
          </a:p>
        </p:txBody>
      </p:sp>
      <p:sp>
        <p:nvSpPr>
          <p:cNvPr id="60" name="Google Shape;60;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extLst>
      <p:ext uri="{BB962C8B-B14F-4D97-AF65-F5344CB8AC3E}">
        <p14:creationId xmlns:p14="http://schemas.microsoft.com/office/powerpoint/2010/main" val="1595994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extLst>
      <p:ext uri="{BB962C8B-B14F-4D97-AF65-F5344CB8AC3E}">
        <p14:creationId xmlns:p14="http://schemas.microsoft.com/office/powerpoint/2010/main" val="3544386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44213AF-26F6-41FA-8D85-E2C5388D6E58}" type="datetimeFigureOut">
              <a:rPr lang="en-US" smtClean="0"/>
              <a:pPr/>
              <a:t>12/25/2022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51001432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12/25/2022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21708896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4213AF-26F6-41FA-8D85-E2C5388D6E58}" type="datetimeFigureOut">
              <a:rPr lang="en-US" smtClean="0"/>
              <a:pPr/>
              <a:t>12/25/2022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269720974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4213AF-26F6-41FA-8D85-E2C5388D6E58}" type="datetimeFigureOut">
              <a:rPr lang="en-US" smtClean="0"/>
              <a:pPr/>
              <a:t>12/25/2022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96143373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44213AF-26F6-41FA-8D85-E2C5388D6E58}" type="datetimeFigureOut">
              <a:rPr lang="en-US" smtClean="0"/>
              <a:pPr/>
              <a:t>12/25/2022</a:t>
            </a:fld>
            <a:endParaRPr lang="en-US"/>
          </a:p>
        </p:txBody>
      </p:sp>
      <p:sp>
        <p:nvSpPr>
          <p:cNvPr id="5" name="Footer Placeholder 3"/>
          <p:cNvSpPr>
            <a:spLocks noGrp="1"/>
          </p:cNvSpPr>
          <p:nvPr>
            <p:ph type="ftr" sz="quarter" idx="11"/>
          </p:nvPr>
        </p:nvSpPr>
        <p:spPr/>
        <p:txBody>
          <a:bodyPr/>
          <a:lstStyle/>
          <a:p>
            <a:endParaRPr kumimoji="0" lang="en-US"/>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272460140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44213AF-26F6-41FA-8D85-E2C5388D6E58}" type="datetimeFigureOut">
              <a:rPr lang="en-US" smtClean="0"/>
              <a:pPr/>
              <a:t>12/25/2022</a:t>
            </a:fld>
            <a:endParaRPr lang="en-US"/>
          </a:p>
        </p:txBody>
      </p:sp>
      <p:sp>
        <p:nvSpPr>
          <p:cNvPr id="5" name="Footer Placeholder 2"/>
          <p:cNvSpPr>
            <a:spLocks noGrp="1"/>
          </p:cNvSpPr>
          <p:nvPr>
            <p:ph type="ftr" sz="quarter" idx="11"/>
          </p:nvPr>
        </p:nvSpPr>
        <p:spPr/>
        <p:txBody>
          <a:bodyPr/>
          <a:lstStyle/>
          <a:p>
            <a:endParaRPr kumimoji="0" lang="en-US"/>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495630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544213AF-26F6-41FA-8D85-E2C5388D6E58}" type="datetimeFigureOut">
              <a:rPr lang="en-US" smtClean="0"/>
              <a:pPr/>
              <a:t>12/25/2022</a:t>
            </a:fld>
            <a:endParaRPr lang="en-US"/>
          </a:p>
        </p:txBody>
      </p:sp>
      <p:sp>
        <p:nvSpPr>
          <p:cNvPr id="5" name="Footer Placeholder 5"/>
          <p:cNvSpPr>
            <a:spLocks noGrp="1"/>
          </p:cNvSpPr>
          <p:nvPr>
            <p:ph type="ftr" sz="quarter" idx="11"/>
          </p:nvPr>
        </p:nvSpPr>
        <p:spPr/>
        <p:txBody>
          <a:bodyPr/>
          <a:lstStyle/>
          <a:p>
            <a:endParaRPr kumimoji="0" lang="en-US"/>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4518032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pPr/>
              <a:t>12/25/2022</a:t>
            </a:fld>
            <a:endParaRPr lang="en-US">
              <a:solidFill>
                <a:schemeClr val="tx1"/>
              </a:solidFill>
            </a:endParaRPr>
          </a:p>
        </p:txBody>
      </p:sp>
      <p:sp>
        <p:nvSpPr>
          <p:cNvPr id="6" name="Footer Placeholder 5"/>
          <p:cNvSpPr>
            <a:spLocks noGrp="1"/>
          </p:cNvSpPr>
          <p:nvPr>
            <p:ph type="ftr" sz="quarter" idx="11"/>
          </p:nvPr>
        </p:nvSpPr>
        <p:spPr/>
        <p:txBody>
          <a:bodyPr/>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386520653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1"/>
          <a:srcRect/>
          <a:tile tx="0" ty="0" sx="100000" sy="100000" flip="none" algn="tl"/>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2">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3">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4">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544213AF-26F6-41FA-8D85-E2C5388D6E58}" type="datetimeFigureOut">
              <a:rPr lang="en-US" smtClean="0"/>
              <a:pPr/>
              <a:t>12/25/2022</a:t>
            </a:fld>
            <a:endParaRPr lang="en-US" sz="1000" dirty="0">
              <a:solidFill>
                <a:schemeClr val="tx1"/>
              </a:solidFill>
            </a:endParaRPr>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2398954455"/>
      </p:ext>
    </p:extLst>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19.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80">
          <a:fgClr>
            <a:srgbClr val="C00000"/>
          </a:fgClr>
          <a:bgClr>
            <a:schemeClr val="bg1"/>
          </a:bgClr>
        </a:pattFill>
        <a:effectLst/>
      </p:bgPr>
    </p:bg>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592199" y="1760192"/>
            <a:ext cx="8244619" cy="738633"/>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Clr>
                <a:schemeClr val="dk1"/>
              </a:buClr>
              <a:buSzPts val="1100"/>
              <a:buFont typeface="Arial"/>
              <a:buNone/>
            </a:pPr>
            <a:r>
              <a:rPr lang="en-GB" sz="3600" dirty="0">
                <a:solidFill>
                  <a:schemeClr val="tx1"/>
                </a:solidFill>
                <a:latin typeface="Bodoni MT Black" pitchFamily="18" charset="0"/>
                <a:ea typeface="Caesar Dressing"/>
                <a:cs typeface="Caesar Dressing"/>
                <a:sym typeface="Caesar Dressing"/>
              </a:rPr>
              <a:t>EMAIL SMS SPAM CLASSIFIER </a:t>
            </a:r>
            <a:endParaRPr sz="3600" b="1" dirty="0">
              <a:solidFill>
                <a:schemeClr val="tx1"/>
              </a:solidFill>
              <a:latin typeface="Bodoni MT Black" pitchFamily="18" charset="0"/>
              <a:ea typeface="Caesar Dressing"/>
              <a:cs typeface="Caesar Dressing"/>
              <a:sym typeface="Caesar Dressing"/>
            </a:endParaRPr>
          </a:p>
        </p:txBody>
      </p:sp>
      <p:sp>
        <p:nvSpPr>
          <p:cNvPr id="66" name="Google Shape;66;p14"/>
          <p:cNvSpPr txBox="1">
            <a:spLocks noGrp="1"/>
          </p:cNvSpPr>
          <p:nvPr>
            <p:ph type="subTitle" idx="1"/>
          </p:nvPr>
        </p:nvSpPr>
        <p:spPr>
          <a:xfrm>
            <a:off x="4464845" y="3479631"/>
            <a:ext cx="4121942" cy="1063794"/>
          </a:xfrm>
          <a:prstGeom prst="rect">
            <a:avLst/>
          </a:prstGeom>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GB" sz="1600" dirty="0">
                <a:solidFill>
                  <a:schemeClr val="tx1"/>
                </a:solidFill>
                <a:latin typeface="+mn-lt"/>
                <a:ea typeface="Caesar Dressing"/>
                <a:cs typeface="Caesar Dressing"/>
                <a:sym typeface="Caesar Dressing"/>
              </a:rPr>
              <a:t>By : </a:t>
            </a:r>
            <a:r>
              <a:rPr lang="en-GB" sz="1800" dirty="0">
                <a:solidFill>
                  <a:schemeClr val="tx1"/>
                </a:solidFill>
                <a:latin typeface="+mn-lt"/>
                <a:ea typeface="Caesar Dressing"/>
                <a:cs typeface="Caesar Dressing"/>
                <a:sym typeface="Caesar Dressing"/>
              </a:rPr>
              <a:t>Ajitav Mangaraj </a:t>
            </a:r>
            <a:endParaRPr lang="en-GB" sz="1600" dirty="0">
              <a:solidFill>
                <a:schemeClr val="tx1"/>
              </a:solidFill>
              <a:latin typeface="+mn-lt"/>
              <a:ea typeface="Caesar Dressing"/>
              <a:cs typeface="Caesar Dressing"/>
              <a:sym typeface="Caesar Dressing"/>
            </a:endParaRPr>
          </a:p>
          <a:p>
            <a:pPr marL="0" lvl="0" indent="0" algn="r" rtl="0">
              <a:lnSpc>
                <a:spcPct val="90000"/>
              </a:lnSpc>
              <a:spcBef>
                <a:spcPts val="0"/>
              </a:spcBef>
              <a:spcAft>
                <a:spcPts val="0"/>
              </a:spcAft>
              <a:buNone/>
            </a:pPr>
            <a:r>
              <a:rPr lang="en-GB" sz="1600" dirty="0">
                <a:solidFill>
                  <a:schemeClr val="tx1"/>
                </a:solidFill>
                <a:latin typeface="+mn-lt"/>
                <a:ea typeface="Caesar Dressing"/>
                <a:cs typeface="Caesar Dressing"/>
                <a:sym typeface="Caesar Dressing"/>
              </a:rPr>
              <a:t>BATCH NO-30</a:t>
            </a:r>
          </a:p>
          <a:p>
            <a:pPr marL="0" lvl="0" indent="0" algn="r" rtl="0">
              <a:lnSpc>
                <a:spcPct val="90000"/>
              </a:lnSpc>
              <a:spcBef>
                <a:spcPts val="0"/>
              </a:spcBef>
              <a:spcAft>
                <a:spcPts val="0"/>
              </a:spcAft>
              <a:buNone/>
            </a:pPr>
            <a:r>
              <a:rPr lang="en-GB" sz="1600" dirty="0">
                <a:solidFill>
                  <a:schemeClr val="tx1"/>
                </a:solidFill>
                <a:latin typeface="+mn-lt"/>
                <a:ea typeface="Caesar Dressing"/>
                <a:cs typeface="Caesar Dressing"/>
                <a:sym typeface="Caesar Dressing"/>
              </a:rPr>
              <a:t>SME-</a:t>
            </a:r>
            <a:r>
              <a:rPr lang="en-GB" sz="1600" dirty="0" err="1">
                <a:solidFill>
                  <a:schemeClr val="tx1"/>
                </a:solidFill>
                <a:latin typeface="+mn-lt"/>
                <a:ea typeface="Caesar Dressing"/>
                <a:cs typeface="Caesar Dressing"/>
                <a:sym typeface="Caesar Dressing"/>
              </a:rPr>
              <a:t>Mohd</a:t>
            </a:r>
            <a:r>
              <a:rPr lang="en-GB" sz="1600" dirty="0">
                <a:solidFill>
                  <a:schemeClr val="tx1"/>
                </a:solidFill>
                <a:latin typeface="+mn-lt"/>
                <a:ea typeface="Caesar Dressing"/>
                <a:cs typeface="Caesar Dressing"/>
                <a:sym typeface="Caesar Dressing"/>
              </a:rPr>
              <a:t> Kashif</a:t>
            </a:r>
            <a:endParaRPr sz="1600" dirty="0">
              <a:solidFill>
                <a:schemeClr val="tx1"/>
              </a:solidFill>
              <a:latin typeface="+mn-lt"/>
              <a:ea typeface="Caesar Dressing"/>
              <a:cs typeface="Caesar Dressing"/>
              <a:sym typeface="Caesar Dressing"/>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mn-lt"/>
                <a:ea typeface="Caesar Dressing"/>
                <a:cs typeface="Caesar Dressing"/>
                <a:sym typeface="Caesar Dressing"/>
              </a:rPr>
              <a:t>VISUALIZATIONS.</a:t>
            </a:r>
            <a:endParaRPr sz="3020" dirty="0">
              <a:solidFill>
                <a:srgbClr val="FCBF49"/>
              </a:solidFill>
              <a:latin typeface="+mn-lt"/>
              <a:ea typeface="Caesar Dressing"/>
              <a:cs typeface="Caesar Dressing"/>
              <a:sym typeface="Caesar Dressing"/>
            </a:endParaRPr>
          </a:p>
        </p:txBody>
      </p:sp>
      <p:sp>
        <p:nvSpPr>
          <p:cNvPr id="121" name="Google Shape;121;p23"/>
          <p:cNvSpPr txBox="1">
            <a:spLocks noGrp="1"/>
          </p:cNvSpPr>
          <p:nvPr>
            <p:ph type="body" idx="1"/>
          </p:nvPr>
        </p:nvSpPr>
        <p:spPr>
          <a:xfrm>
            <a:off x="494478" y="3635094"/>
            <a:ext cx="7330143" cy="156963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mn-lt"/>
                <a:ea typeface="Caesar Dressing"/>
                <a:cs typeface="Caesar Dressing"/>
                <a:sym typeface="Caesar Dressing"/>
              </a:rPr>
              <a:t>OBSERVATIONS</a:t>
            </a:r>
            <a:r>
              <a:rPr lang="en-GB" sz="1400" dirty="0">
                <a:solidFill>
                  <a:schemeClr val="dk1"/>
                </a:solidFill>
                <a:latin typeface="+mn-lt"/>
                <a:ea typeface="Caesar Dressing"/>
                <a:cs typeface="Caesar Dressing"/>
                <a:sym typeface="Caesar Dressing"/>
              </a:rPr>
              <a:t>:</a:t>
            </a:r>
            <a:endParaRPr sz="1400" dirty="0">
              <a:solidFill>
                <a:schemeClr val="dk1"/>
              </a:solidFill>
              <a:latin typeface="+mn-lt"/>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mn-lt"/>
                <a:ea typeface="Caesar Dressing"/>
                <a:cs typeface="Caesar Dressing"/>
                <a:sym typeface="Caesar Dressing"/>
              </a:rPr>
              <a:t>From the pie chart we can notice approximately 4827  of the MESSAGE are SPAM, 747 of the  MESSEAGE are rude and  are abuse. The count of SPAM are high compared to other type of MESSAGE and the count of threat comments are very less.</a:t>
            </a:r>
            <a:endParaRPr sz="1400" dirty="0">
              <a:solidFill>
                <a:srgbClr val="434343"/>
              </a:solidFill>
              <a:latin typeface="+mn-lt"/>
              <a:ea typeface="Caesar Dressing"/>
              <a:cs typeface="Caesar Dressing"/>
              <a:sym typeface="Caesar Dressing"/>
            </a:endParaRPr>
          </a:p>
        </p:txBody>
      </p:sp>
      <p:pic>
        <p:nvPicPr>
          <p:cNvPr id="5" name="Picture 4" descr="images.png"/>
          <p:cNvPicPr>
            <a:picLocks noChangeAspect="1"/>
          </p:cNvPicPr>
          <p:nvPr/>
        </p:nvPicPr>
        <p:blipFill>
          <a:blip r:embed="rId3"/>
          <a:stretch>
            <a:fillRect/>
          </a:stretch>
        </p:blipFill>
        <p:spPr>
          <a:xfrm>
            <a:off x="494478" y="1121814"/>
            <a:ext cx="2143125" cy="2143125"/>
          </a:xfrm>
          <a:prstGeom prst="rect">
            <a:avLst/>
          </a:prstGeom>
        </p:spPr>
      </p:pic>
      <p:pic>
        <p:nvPicPr>
          <p:cNvPr id="6" name="Picture 5" descr="Screenshot 2022-11-22 145605.png"/>
          <p:cNvPicPr>
            <a:picLocks noChangeAspect="1"/>
          </p:cNvPicPr>
          <p:nvPr/>
        </p:nvPicPr>
        <p:blipFill>
          <a:blip r:embed="rId4"/>
          <a:stretch>
            <a:fillRect/>
          </a:stretch>
        </p:blipFill>
        <p:spPr>
          <a:xfrm>
            <a:off x="4572000" y="1121814"/>
            <a:ext cx="2743583" cy="210531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2"/>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mn-lt"/>
                <a:ea typeface="Caesar Dressing"/>
                <a:cs typeface="Caesar Dressing"/>
                <a:sym typeface="Caesar Dressing"/>
              </a:rPr>
              <a:t>Word Clouds.</a:t>
            </a:r>
            <a:endParaRPr sz="3020">
              <a:solidFill>
                <a:srgbClr val="0D47A1"/>
              </a:solidFill>
              <a:latin typeface="+mn-lt"/>
              <a:ea typeface="Caesar Dressing"/>
              <a:cs typeface="Caesar Dressing"/>
              <a:sym typeface="Caesar Dressing"/>
            </a:endParaRPr>
          </a:p>
        </p:txBody>
      </p:sp>
      <p:sp>
        <p:nvSpPr>
          <p:cNvPr id="184" name="Google Shape;184;p32"/>
          <p:cNvSpPr txBox="1">
            <a:spLocks noGrp="1"/>
          </p:cNvSpPr>
          <p:nvPr>
            <p:ph type="body" idx="1"/>
          </p:nvPr>
        </p:nvSpPr>
        <p:spPr>
          <a:xfrm>
            <a:off x="5292225" y="2051567"/>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mn-lt"/>
                <a:ea typeface="Caesar Dressing"/>
                <a:cs typeface="Caesar Dressing"/>
                <a:sym typeface="Caesar Dressing"/>
              </a:rPr>
              <a:t>OBSERVATIONS</a:t>
            </a:r>
            <a:r>
              <a:rPr lang="en-GB" sz="1600" dirty="0">
                <a:solidFill>
                  <a:schemeClr val="dk1"/>
                </a:solidFill>
                <a:latin typeface="+mn-lt"/>
                <a:ea typeface="Caesar Dressing"/>
                <a:cs typeface="Caesar Dressing"/>
                <a:sym typeface="Caesar Dressing"/>
              </a:rPr>
              <a:t>:</a:t>
            </a:r>
            <a:endParaRPr sz="1600" dirty="0">
              <a:solidFill>
                <a:schemeClr val="dk1"/>
              </a:solidFill>
              <a:latin typeface="+mn-lt"/>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mn-lt"/>
                <a:ea typeface="Caesar Dressing"/>
                <a:cs typeface="Caesar Dressing"/>
                <a:sym typeface="Caesar Dressing"/>
              </a:rPr>
              <a:t>These are the toxic words which frequently appear in the Malignant column.</a:t>
            </a:r>
            <a:endParaRPr sz="1400" dirty="0">
              <a:solidFill>
                <a:srgbClr val="434343"/>
              </a:solidFill>
              <a:latin typeface="+mn-lt"/>
              <a:ea typeface="Caesar Dressing"/>
              <a:cs typeface="Caesar Dressing"/>
              <a:sym typeface="Caesar Dressing"/>
            </a:endParaRPr>
          </a:p>
        </p:txBody>
      </p:sp>
      <p:pic>
        <p:nvPicPr>
          <p:cNvPr id="185" name="Google Shape;185;p32"/>
          <p:cNvPicPr preferRelativeResize="0"/>
          <p:nvPr/>
        </p:nvPicPr>
        <p:blipFill>
          <a:blip r:embed="rId3">
            <a:alphaModFix/>
          </a:blip>
          <a:stretch>
            <a:fillRect/>
          </a:stretch>
        </p:blipFill>
        <p:spPr>
          <a:xfrm>
            <a:off x="311700" y="1124150"/>
            <a:ext cx="4248150" cy="3590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3"/>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mn-lt"/>
                <a:ea typeface="Caesar Dressing"/>
                <a:cs typeface="Caesar Dressing"/>
                <a:sym typeface="Caesar Dressing"/>
              </a:rPr>
              <a:t>Word Clouds.</a:t>
            </a:r>
            <a:endParaRPr sz="3020">
              <a:solidFill>
                <a:srgbClr val="0D47A1"/>
              </a:solidFill>
              <a:latin typeface="+mn-lt"/>
              <a:ea typeface="Caesar Dressing"/>
              <a:cs typeface="Caesar Dressing"/>
              <a:sym typeface="Caesar Dressing"/>
            </a:endParaRPr>
          </a:p>
        </p:txBody>
      </p:sp>
      <p:sp>
        <p:nvSpPr>
          <p:cNvPr id="191" name="Google Shape;191;p33"/>
          <p:cNvSpPr txBox="1">
            <a:spLocks noGrp="1"/>
          </p:cNvSpPr>
          <p:nvPr>
            <p:ph type="body" idx="1"/>
          </p:nvPr>
        </p:nvSpPr>
        <p:spPr>
          <a:xfrm>
            <a:off x="5292225" y="2135518"/>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mn-lt"/>
                <a:ea typeface="Caesar Dressing"/>
                <a:cs typeface="Caesar Dressing"/>
                <a:sym typeface="Caesar Dressing"/>
              </a:rPr>
              <a:t>OBSERVATIONS</a:t>
            </a:r>
            <a:r>
              <a:rPr lang="en-GB" sz="1600" dirty="0">
                <a:solidFill>
                  <a:schemeClr val="dk1"/>
                </a:solidFill>
                <a:latin typeface="+mn-lt"/>
                <a:ea typeface="Caesar Dressing"/>
                <a:cs typeface="Caesar Dressing"/>
                <a:sym typeface="Caesar Dressing"/>
              </a:rPr>
              <a:t>:</a:t>
            </a:r>
            <a:endParaRPr sz="1600" dirty="0">
              <a:solidFill>
                <a:schemeClr val="dk1"/>
              </a:solidFill>
              <a:latin typeface="+mn-lt"/>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mn-lt"/>
                <a:ea typeface="Caesar Dressing"/>
                <a:cs typeface="Caesar Dressing"/>
                <a:sym typeface="Caesar Dressing"/>
              </a:rPr>
              <a:t>These are the toxic words which frequently appear in the Highly Malignant column.</a:t>
            </a:r>
            <a:endParaRPr sz="1400" dirty="0">
              <a:solidFill>
                <a:srgbClr val="434343"/>
              </a:solidFill>
              <a:latin typeface="+mn-lt"/>
              <a:ea typeface="Caesar Dressing"/>
              <a:cs typeface="Caesar Dressing"/>
              <a:sym typeface="Caesar Dressing"/>
            </a:endParaRPr>
          </a:p>
        </p:txBody>
      </p:sp>
      <p:pic>
        <p:nvPicPr>
          <p:cNvPr id="192" name="Google Shape;192;p33"/>
          <p:cNvPicPr preferRelativeResize="0"/>
          <p:nvPr/>
        </p:nvPicPr>
        <p:blipFill>
          <a:blip r:embed="rId3">
            <a:alphaModFix/>
          </a:blip>
          <a:stretch>
            <a:fillRect/>
          </a:stretch>
        </p:blipFill>
        <p:spPr>
          <a:xfrm>
            <a:off x="311700" y="1086950"/>
            <a:ext cx="4248150" cy="3590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4"/>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198" name="Google Shape;198;p34"/>
          <p:cNvSpPr txBox="1">
            <a:spLocks noGrp="1"/>
          </p:cNvSpPr>
          <p:nvPr>
            <p:ph type="body" idx="1"/>
          </p:nvPr>
        </p:nvSpPr>
        <p:spPr>
          <a:xfrm>
            <a:off x="5292225" y="2068577"/>
            <a:ext cx="2912700" cy="1518847"/>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Caesar Dressing"/>
                <a:ea typeface="Caesar Dressing"/>
                <a:cs typeface="Caesar Dressing"/>
                <a:sym typeface="Caesar Dressing"/>
              </a:rPr>
              <a:t>OBSERVATIONS</a:t>
            </a:r>
            <a:r>
              <a:rPr lang="en-GB" sz="1600" dirty="0">
                <a:solidFill>
                  <a:schemeClr val="dk1"/>
                </a:solidFill>
                <a:latin typeface="Caesar Dressing"/>
                <a:ea typeface="Caesar Dressing"/>
                <a:cs typeface="Caesar Dressing"/>
                <a:sym typeface="Caesar Dressing"/>
              </a:rPr>
              <a:t>:</a:t>
            </a:r>
            <a:endParaRPr sz="1600" dirty="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Bradley Hand ITC" pitchFamily="66" charset="0"/>
                <a:ea typeface="Caesar Dressing"/>
                <a:cs typeface="Caesar Dressing"/>
                <a:sym typeface="Caesar Dressing"/>
              </a:rPr>
              <a:t>These are the toxic words which frequently appear in the rude column.</a:t>
            </a:r>
            <a:endParaRPr sz="1400" dirty="0">
              <a:solidFill>
                <a:srgbClr val="434343"/>
              </a:solidFill>
              <a:latin typeface="Bradley Hand ITC" pitchFamily="66" charset="0"/>
              <a:ea typeface="Caesar Dressing"/>
              <a:cs typeface="Caesar Dressing"/>
              <a:sym typeface="Caesar Dressing"/>
            </a:endParaRPr>
          </a:p>
        </p:txBody>
      </p:sp>
      <p:pic>
        <p:nvPicPr>
          <p:cNvPr id="199" name="Google Shape;199;p34"/>
          <p:cNvPicPr preferRelativeResize="0"/>
          <p:nvPr/>
        </p:nvPicPr>
        <p:blipFill>
          <a:blip r:embed="rId3">
            <a:alphaModFix/>
          </a:blip>
          <a:stretch>
            <a:fillRect/>
          </a:stretch>
        </p:blipFill>
        <p:spPr>
          <a:xfrm>
            <a:off x="311700" y="1161325"/>
            <a:ext cx="4248150" cy="3590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mn-lt"/>
                <a:ea typeface="Caesar Dressing"/>
                <a:cs typeface="Caesar Dressing"/>
                <a:sym typeface="Caesar Dressing"/>
              </a:rPr>
              <a:t>Word Clouds.</a:t>
            </a:r>
            <a:endParaRPr sz="3020">
              <a:solidFill>
                <a:srgbClr val="0D47A1"/>
              </a:solidFill>
              <a:latin typeface="+mn-lt"/>
              <a:ea typeface="Caesar Dressing"/>
              <a:cs typeface="Caesar Dressing"/>
              <a:sym typeface="Caesar Dressing"/>
            </a:endParaRPr>
          </a:p>
        </p:txBody>
      </p:sp>
      <p:sp>
        <p:nvSpPr>
          <p:cNvPr id="205" name="Google Shape;205;p35"/>
          <p:cNvSpPr txBox="1">
            <a:spLocks noGrp="1"/>
          </p:cNvSpPr>
          <p:nvPr>
            <p:ph type="body" idx="1"/>
          </p:nvPr>
        </p:nvSpPr>
        <p:spPr>
          <a:xfrm>
            <a:off x="5292225" y="2135518"/>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a:solidFill>
                  <a:schemeClr val="dk1"/>
                </a:solidFill>
                <a:latin typeface="+mn-lt"/>
                <a:ea typeface="Caesar Dressing"/>
                <a:cs typeface="Caesar Dressing"/>
                <a:sym typeface="Caesar Dressing"/>
              </a:rPr>
              <a:t>OBSERVATIONS</a:t>
            </a:r>
            <a:r>
              <a:rPr lang="en-GB" sz="1600">
                <a:solidFill>
                  <a:schemeClr val="dk1"/>
                </a:solidFill>
                <a:latin typeface="+mn-lt"/>
                <a:ea typeface="Caesar Dressing"/>
                <a:cs typeface="Caesar Dressing"/>
                <a:sym typeface="Caesar Dressing"/>
              </a:rPr>
              <a:t>:</a:t>
            </a:r>
            <a:endParaRPr sz="1600">
              <a:solidFill>
                <a:schemeClr val="dk1"/>
              </a:solidFill>
              <a:latin typeface="+mn-lt"/>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mn-lt"/>
                <a:ea typeface="Caesar Dressing"/>
                <a:cs typeface="Caesar Dressing"/>
                <a:sym typeface="Caesar Dressing"/>
              </a:rPr>
              <a:t>These are the toxic words which frequently appear in the threat column.</a:t>
            </a:r>
            <a:endParaRPr sz="1400">
              <a:solidFill>
                <a:srgbClr val="434343"/>
              </a:solidFill>
              <a:latin typeface="+mn-lt"/>
              <a:ea typeface="Caesar Dressing"/>
              <a:cs typeface="Caesar Dressing"/>
              <a:sym typeface="Caesar Dressing"/>
            </a:endParaRPr>
          </a:p>
        </p:txBody>
      </p:sp>
      <p:pic>
        <p:nvPicPr>
          <p:cNvPr id="206" name="Google Shape;206;p35"/>
          <p:cNvPicPr preferRelativeResize="0"/>
          <p:nvPr/>
        </p:nvPicPr>
        <p:blipFill>
          <a:blip r:embed="rId3">
            <a:alphaModFix/>
          </a:blip>
          <a:stretch>
            <a:fillRect/>
          </a:stretch>
        </p:blipFill>
        <p:spPr>
          <a:xfrm>
            <a:off x="311700" y="1148925"/>
            <a:ext cx="4248150" cy="3590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6"/>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mn-lt"/>
                <a:ea typeface="Caesar Dressing"/>
                <a:cs typeface="Caesar Dressing"/>
                <a:sym typeface="Caesar Dressing"/>
              </a:rPr>
              <a:t>Word Clouds.</a:t>
            </a:r>
            <a:endParaRPr sz="3020">
              <a:solidFill>
                <a:srgbClr val="0D47A1"/>
              </a:solidFill>
              <a:latin typeface="+mn-lt"/>
              <a:ea typeface="Caesar Dressing"/>
              <a:cs typeface="Caesar Dressing"/>
              <a:sym typeface="Caesar Dressing"/>
            </a:endParaRPr>
          </a:p>
        </p:txBody>
      </p:sp>
      <p:sp>
        <p:nvSpPr>
          <p:cNvPr id="212" name="Google Shape;212;p36"/>
          <p:cNvSpPr txBox="1">
            <a:spLocks noGrp="1"/>
          </p:cNvSpPr>
          <p:nvPr>
            <p:ph type="body" idx="1"/>
          </p:nvPr>
        </p:nvSpPr>
        <p:spPr>
          <a:xfrm>
            <a:off x="5292225" y="2135518"/>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a:solidFill>
                  <a:schemeClr val="dk1"/>
                </a:solidFill>
                <a:latin typeface="+mn-lt"/>
                <a:ea typeface="Caesar Dressing"/>
                <a:cs typeface="Caesar Dressing"/>
                <a:sym typeface="Caesar Dressing"/>
              </a:rPr>
              <a:t>OBSERVATIONS</a:t>
            </a:r>
            <a:r>
              <a:rPr lang="en-GB" sz="1600">
                <a:solidFill>
                  <a:schemeClr val="dk1"/>
                </a:solidFill>
                <a:latin typeface="+mn-lt"/>
                <a:ea typeface="Caesar Dressing"/>
                <a:cs typeface="Caesar Dressing"/>
                <a:sym typeface="Caesar Dressing"/>
              </a:rPr>
              <a:t>:</a:t>
            </a:r>
            <a:endParaRPr sz="1600">
              <a:solidFill>
                <a:schemeClr val="dk1"/>
              </a:solidFill>
              <a:latin typeface="+mn-lt"/>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mn-lt"/>
                <a:ea typeface="Caesar Dressing"/>
                <a:cs typeface="Caesar Dressing"/>
                <a:sym typeface="Caesar Dressing"/>
              </a:rPr>
              <a:t>These are the toxic words which frequently appear in the abuse column.</a:t>
            </a:r>
            <a:endParaRPr sz="1400">
              <a:solidFill>
                <a:srgbClr val="434343"/>
              </a:solidFill>
              <a:latin typeface="+mn-lt"/>
              <a:ea typeface="Caesar Dressing"/>
              <a:cs typeface="Caesar Dressing"/>
              <a:sym typeface="Caesar Dressing"/>
            </a:endParaRPr>
          </a:p>
        </p:txBody>
      </p:sp>
      <p:pic>
        <p:nvPicPr>
          <p:cNvPr id="213" name="Google Shape;213;p36"/>
          <p:cNvPicPr preferRelativeResize="0"/>
          <p:nvPr/>
        </p:nvPicPr>
        <p:blipFill>
          <a:blip r:embed="rId3">
            <a:alphaModFix/>
          </a:blip>
          <a:stretch>
            <a:fillRect/>
          </a:stretch>
        </p:blipFill>
        <p:spPr>
          <a:xfrm>
            <a:off x="311700" y="1161325"/>
            <a:ext cx="4248150" cy="3590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7"/>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mn-lt"/>
                <a:ea typeface="Caesar Dressing"/>
                <a:cs typeface="Caesar Dressing"/>
                <a:sym typeface="Caesar Dressing"/>
              </a:rPr>
              <a:t>Word Clouds.</a:t>
            </a:r>
            <a:endParaRPr sz="3020">
              <a:solidFill>
                <a:srgbClr val="0D47A1"/>
              </a:solidFill>
              <a:latin typeface="+mn-lt"/>
              <a:ea typeface="Caesar Dressing"/>
              <a:cs typeface="Caesar Dressing"/>
              <a:sym typeface="Caesar Dressing"/>
            </a:endParaRPr>
          </a:p>
        </p:txBody>
      </p:sp>
      <p:sp>
        <p:nvSpPr>
          <p:cNvPr id="219" name="Google Shape;219;p37"/>
          <p:cNvSpPr txBox="1">
            <a:spLocks noGrp="1"/>
          </p:cNvSpPr>
          <p:nvPr>
            <p:ph type="body" idx="1"/>
          </p:nvPr>
        </p:nvSpPr>
        <p:spPr>
          <a:xfrm>
            <a:off x="5292225" y="2135518"/>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a:solidFill>
                  <a:schemeClr val="dk1"/>
                </a:solidFill>
                <a:latin typeface="+mn-lt"/>
                <a:ea typeface="Caesar Dressing"/>
                <a:cs typeface="Caesar Dressing"/>
                <a:sym typeface="Caesar Dressing"/>
              </a:rPr>
              <a:t>OBSERVATIONS</a:t>
            </a:r>
            <a:r>
              <a:rPr lang="en-GB" sz="1600">
                <a:solidFill>
                  <a:schemeClr val="dk1"/>
                </a:solidFill>
                <a:latin typeface="+mn-lt"/>
                <a:ea typeface="Caesar Dressing"/>
                <a:cs typeface="Caesar Dressing"/>
                <a:sym typeface="Caesar Dressing"/>
              </a:rPr>
              <a:t>:</a:t>
            </a:r>
            <a:endParaRPr sz="1600">
              <a:solidFill>
                <a:schemeClr val="dk1"/>
              </a:solidFill>
              <a:latin typeface="+mn-lt"/>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mn-lt"/>
                <a:ea typeface="Caesar Dressing"/>
                <a:cs typeface="Caesar Dressing"/>
                <a:sym typeface="Caesar Dressing"/>
              </a:rPr>
              <a:t>These are the toxic words which frequently appear in the loathe column.</a:t>
            </a:r>
            <a:endParaRPr sz="1400">
              <a:solidFill>
                <a:srgbClr val="434343"/>
              </a:solidFill>
              <a:latin typeface="+mn-lt"/>
              <a:ea typeface="Caesar Dressing"/>
              <a:cs typeface="Caesar Dressing"/>
              <a:sym typeface="Caesar Dressing"/>
            </a:endParaRPr>
          </a:p>
        </p:txBody>
      </p:sp>
      <p:pic>
        <p:nvPicPr>
          <p:cNvPr id="220" name="Google Shape;220;p37"/>
          <p:cNvPicPr preferRelativeResize="0"/>
          <p:nvPr/>
        </p:nvPicPr>
        <p:blipFill>
          <a:blip r:embed="rId3">
            <a:alphaModFix/>
          </a:blip>
          <a:stretch>
            <a:fillRect/>
          </a:stretch>
        </p:blipFill>
        <p:spPr>
          <a:xfrm>
            <a:off x="311700" y="1148925"/>
            <a:ext cx="4248150" cy="3590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D62828"/>
                </a:solidFill>
                <a:latin typeface="+mn-lt"/>
                <a:ea typeface="Caesar Dressing"/>
                <a:cs typeface="Caesar Dressing"/>
                <a:sym typeface="Caesar Dressing"/>
              </a:rPr>
              <a:t>DATA ANALYSIS STEPS.</a:t>
            </a:r>
            <a:endParaRPr sz="3011">
              <a:solidFill>
                <a:srgbClr val="D62828"/>
              </a:solidFill>
              <a:latin typeface="+mn-lt"/>
              <a:ea typeface="Caesar Dressing"/>
              <a:cs typeface="Caesar Dressing"/>
              <a:sym typeface="Caesar Dressing"/>
            </a:endParaRPr>
          </a:p>
        </p:txBody>
      </p:sp>
      <p:sp>
        <p:nvSpPr>
          <p:cNvPr id="226" name="Google Shape;226;p3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I have extracted some features and removed the feature “Id” to improve data normality and linearity.</a:t>
            </a:r>
            <a:endParaRPr sz="1600" dirty="0">
              <a:solidFill>
                <a:srgbClr val="434343"/>
              </a:solidFill>
              <a:latin typeface="+mn-lt"/>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Done text pre-processing techniques like: Removing Punctuations and other special characters, Splitting the comments into individual words, Removing Stop Words, Stemming and Lemmatization. </a:t>
            </a:r>
            <a:endParaRPr sz="1600" dirty="0">
              <a:solidFill>
                <a:srgbClr val="434343"/>
              </a:solidFill>
              <a:latin typeface="+mn-lt"/>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Then created new column as </a:t>
            </a:r>
            <a:r>
              <a:rPr lang="en-GB" sz="1600" dirty="0" err="1">
                <a:solidFill>
                  <a:srgbClr val="434343"/>
                </a:solidFill>
                <a:latin typeface="+mn-lt"/>
                <a:ea typeface="Caesar Dressing"/>
                <a:cs typeface="Caesar Dressing"/>
                <a:sym typeface="Caesar Dressing"/>
              </a:rPr>
              <a:t>clean_length</a:t>
            </a:r>
            <a:r>
              <a:rPr lang="en-GB" sz="1600" dirty="0">
                <a:solidFill>
                  <a:srgbClr val="434343"/>
                </a:solidFill>
                <a:latin typeface="+mn-lt"/>
                <a:ea typeface="Caesar Dressing"/>
                <a:cs typeface="Caesar Dressing"/>
                <a:sym typeface="Caesar Dressing"/>
              </a:rPr>
              <a:t> after cleaning the data. </a:t>
            </a:r>
            <a:endParaRPr sz="1600" dirty="0">
              <a:solidFill>
                <a:srgbClr val="434343"/>
              </a:solidFill>
              <a:latin typeface="+mn-lt"/>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All these steps were done on both train and test datasets. </a:t>
            </a:r>
            <a:endParaRPr sz="1600" dirty="0">
              <a:solidFill>
                <a:srgbClr val="434343"/>
              </a:solidFill>
              <a:latin typeface="+mn-lt"/>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Used Pearson’s correlation coefficient and heat map to check the correlation. </a:t>
            </a:r>
            <a:endParaRPr sz="1600" dirty="0">
              <a:solidFill>
                <a:srgbClr val="434343"/>
              </a:solidFill>
              <a:latin typeface="+mn-lt"/>
              <a:ea typeface="Caesar Dressing"/>
              <a:cs typeface="Caesar Dressing"/>
              <a:sym typeface="Caesar Dressing"/>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D62828"/>
                </a:solidFill>
                <a:latin typeface="+mn-lt"/>
                <a:ea typeface="Caesar Dressing"/>
                <a:cs typeface="Caesar Dressing"/>
                <a:sym typeface="Caesar Dressing"/>
              </a:rPr>
              <a:t>DATA ANALYSIS STEPS.</a:t>
            </a:r>
            <a:endParaRPr sz="3011">
              <a:solidFill>
                <a:srgbClr val="D62828"/>
              </a:solidFill>
              <a:latin typeface="+mn-lt"/>
              <a:ea typeface="Caesar Dressing"/>
              <a:cs typeface="Caesar Dressing"/>
              <a:sym typeface="Caesar Dressing"/>
            </a:endParaRPr>
          </a:p>
        </p:txBody>
      </p:sp>
      <p:sp>
        <p:nvSpPr>
          <p:cNvPr id="232" name="Google Shape;232;p39"/>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After getting a cleaned data used TF-IDF </a:t>
            </a:r>
            <a:r>
              <a:rPr lang="en-GB" sz="1600" dirty="0" err="1">
                <a:solidFill>
                  <a:srgbClr val="434343"/>
                </a:solidFill>
                <a:latin typeface="+mn-lt"/>
                <a:ea typeface="Caesar Dressing"/>
                <a:cs typeface="Caesar Dressing"/>
                <a:sym typeface="Caesar Dressing"/>
              </a:rPr>
              <a:t>vectorizer</a:t>
            </a:r>
            <a:r>
              <a:rPr lang="en-GB" sz="1600" dirty="0">
                <a:solidFill>
                  <a:srgbClr val="434343"/>
                </a:solidFill>
                <a:latin typeface="+mn-lt"/>
                <a:ea typeface="Caesar Dressing"/>
                <a:cs typeface="Caesar Dressing"/>
                <a:sym typeface="Caesar Dressing"/>
              </a:rPr>
              <a:t>. It’ll help to transform the text data to feature vector which can be used as input in our modelling.</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Balanced the data using Random-</a:t>
            </a:r>
            <a:r>
              <a:rPr lang="en-GB" sz="1600" dirty="0" err="1">
                <a:solidFill>
                  <a:srgbClr val="434343"/>
                </a:solidFill>
                <a:latin typeface="+mn-lt"/>
                <a:ea typeface="Caesar Dressing"/>
                <a:cs typeface="Caesar Dressing"/>
                <a:sym typeface="Caesar Dressing"/>
              </a:rPr>
              <a:t>oversampler</a:t>
            </a:r>
            <a:r>
              <a:rPr lang="en-GB" sz="1600" dirty="0">
                <a:solidFill>
                  <a:srgbClr val="434343"/>
                </a:solidFill>
                <a:latin typeface="+mn-lt"/>
                <a:ea typeface="Caesar Dressing"/>
                <a:cs typeface="Caesar Dressing"/>
                <a:sym typeface="Caesar Dressing"/>
              </a:rPr>
              <a:t> mechanism.</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Split train and test to build machine learning models. </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Model building process will be shown in the further steps.</a:t>
            </a:r>
            <a:endParaRPr sz="1600" dirty="0">
              <a:solidFill>
                <a:srgbClr val="434343"/>
              </a:solidFill>
              <a:latin typeface="+mn-lt"/>
              <a:ea typeface="Caesar Dressing"/>
              <a:cs typeface="Caesar Dressing"/>
              <a:sym typeface="Caesar Dressing"/>
            </a:endParaRPr>
          </a:p>
          <a:p>
            <a:pPr marL="0" lvl="0" indent="0" algn="l" rtl="0">
              <a:spcBef>
                <a:spcPts val="1200"/>
              </a:spcBef>
              <a:spcAft>
                <a:spcPts val="1200"/>
              </a:spcAft>
              <a:buNone/>
            </a:pPr>
            <a:endParaRPr sz="1600" dirty="0">
              <a:solidFill>
                <a:srgbClr val="434343"/>
              </a:solidFill>
              <a:latin typeface="+mn-lt"/>
              <a:ea typeface="Caesar Dressing"/>
              <a:cs typeface="Caesar Dressing"/>
              <a:sym typeface="Caesar Dressing"/>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77F00"/>
                </a:solidFill>
                <a:latin typeface="+mn-lt"/>
                <a:ea typeface="Caesar Dressing"/>
                <a:cs typeface="Caesar Dressing"/>
                <a:sym typeface="Caesar Dressing"/>
              </a:rPr>
              <a:t>MODEL BUILDING.</a:t>
            </a:r>
            <a:endParaRPr sz="3011" dirty="0">
              <a:solidFill>
                <a:srgbClr val="F77F00"/>
              </a:solidFill>
              <a:latin typeface="+mn-lt"/>
              <a:ea typeface="Caesar Dressing"/>
              <a:cs typeface="Caesar Dressing"/>
              <a:sym typeface="Caesar Dressing"/>
            </a:endParaRPr>
          </a:p>
        </p:txBody>
      </p:sp>
      <p:sp>
        <p:nvSpPr>
          <p:cNvPr id="238" name="Google Shape;238;p4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en-GB" sz="1600" dirty="0">
                <a:solidFill>
                  <a:srgbClr val="434343"/>
                </a:solidFill>
                <a:latin typeface="+mn-lt"/>
                <a:ea typeface="Caesar Dressing"/>
                <a:cs typeface="Caesar Dressing"/>
                <a:sym typeface="Caesar Dressing"/>
              </a:rPr>
              <a:t>In this project there were 6 features which defines the type of comment like malignant, hate, abuse, threat, loathe but we created another feature named as “label” which is combined of all the above features and contains the </a:t>
            </a:r>
            <a:r>
              <a:rPr lang="en-GB" sz="1600" dirty="0" err="1">
                <a:solidFill>
                  <a:srgbClr val="434343"/>
                </a:solidFill>
                <a:latin typeface="+mn-lt"/>
                <a:ea typeface="Caesar Dressing"/>
                <a:cs typeface="Caesar Dressing"/>
                <a:sym typeface="Caesar Dressing"/>
              </a:rPr>
              <a:t>labeled</a:t>
            </a:r>
            <a:r>
              <a:rPr lang="en-GB" sz="1600" dirty="0">
                <a:solidFill>
                  <a:srgbClr val="434343"/>
                </a:solidFill>
                <a:latin typeface="+mn-lt"/>
                <a:ea typeface="Caesar Dressing"/>
                <a:cs typeface="Caesar Dressing"/>
                <a:sym typeface="Caesar Dressing"/>
              </a:rPr>
              <a:t> data into the format of 0 and 1 where 0 represents “NO” and 1 represents “Yes”. </a:t>
            </a:r>
            <a:endParaRPr sz="1600" dirty="0">
              <a:solidFill>
                <a:srgbClr val="434343"/>
              </a:solidFill>
              <a:latin typeface="+mn-lt"/>
              <a:ea typeface="Caesar Dressing"/>
              <a:cs typeface="Caesar Dressing"/>
              <a:sym typeface="Caesar Dressing"/>
            </a:endParaRPr>
          </a:p>
          <a:p>
            <a:pPr marL="0" lvl="0" indent="457200" algn="l" rtl="0">
              <a:spcBef>
                <a:spcPts val="1200"/>
              </a:spcBef>
              <a:spcAft>
                <a:spcPts val="0"/>
              </a:spcAft>
              <a:buNone/>
            </a:pPr>
            <a:r>
              <a:rPr lang="en-GB" sz="1600" dirty="0">
                <a:solidFill>
                  <a:srgbClr val="434343"/>
                </a:solidFill>
                <a:latin typeface="+mn-lt"/>
                <a:ea typeface="Caesar Dressing"/>
                <a:cs typeface="Caesar Dressing"/>
                <a:sym typeface="Caesar Dressing"/>
              </a:rPr>
              <a:t>In this NLP based project we need to predict the multiple labels which are binary. I have converted text into feature vectors using TF-IDF </a:t>
            </a:r>
            <a:r>
              <a:rPr lang="en-GB" sz="1600" dirty="0" err="1">
                <a:solidFill>
                  <a:srgbClr val="434343"/>
                </a:solidFill>
                <a:latin typeface="+mn-lt"/>
                <a:ea typeface="Caesar Dressing"/>
                <a:cs typeface="Caesar Dressing"/>
                <a:sym typeface="Caesar Dressing"/>
              </a:rPr>
              <a:t>vectorizer</a:t>
            </a:r>
            <a:r>
              <a:rPr lang="en-GB" sz="1600" dirty="0">
                <a:solidFill>
                  <a:srgbClr val="434343"/>
                </a:solidFill>
                <a:latin typeface="+mn-lt"/>
                <a:ea typeface="Caesar Dressing"/>
                <a:cs typeface="Caesar Dressing"/>
                <a:sym typeface="Caesar Dressing"/>
              </a:rPr>
              <a:t> and separated our features and labels. Also, before building the model, I made sure that the input data was cleaned and scaled before it was fed into the machine learning models.</a:t>
            </a:r>
            <a:endParaRPr sz="1600" dirty="0">
              <a:solidFill>
                <a:srgbClr val="434343"/>
              </a:solidFill>
              <a:latin typeface="+mn-lt"/>
              <a:ea typeface="Caesar Dressing"/>
              <a:cs typeface="Caesar Dressing"/>
              <a:sym typeface="Caesar Dressing"/>
            </a:endParaRPr>
          </a:p>
          <a:p>
            <a:pPr marL="0" lvl="0" indent="0" algn="l" rtl="0">
              <a:spcBef>
                <a:spcPts val="1200"/>
              </a:spcBef>
              <a:spcAft>
                <a:spcPts val="1200"/>
              </a:spcAft>
              <a:buNone/>
            </a:pPr>
            <a:r>
              <a:rPr lang="en-GB" sz="1600" dirty="0">
                <a:solidFill>
                  <a:srgbClr val="434343"/>
                </a:solidFill>
                <a:latin typeface="+mn-lt"/>
                <a:ea typeface="Caesar Dressing"/>
                <a:cs typeface="Caesar Dressing"/>
                <a:sym typeface="Caesar Dressing"/>
              </a:rPr>
              <a:t>	After the pre-processing and data cleaning I used remaining independent features for model building and prediction.</a:t>
            </a:r>
            <a:endParaRPr sz="1600" dirty="0">
              <a:solidFill>
                <a:srgbClr val="434343"/>
              </a:solidFill>
              <a:latin typeface="+mn-lt"/>
              <a:ea typeface="Caesar Dressing"/>
              <a:cs typeface="Caesar Dressing"/>
              <a:sym typeface="Caesar Dressing"/>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D62828"/>
                </a:solidFill>
                <a:ea typeface="Caesar Dressing"/>
                <a:cs typeface="Caesar Dressing"/>
                <a:sym typeface="Caesar Dressing"/>
              </a:rPr>
              <a:t>AGENDA</a:t>
            </a:r>
            <a:r>
              <a:rPr lang="en-GB" sz="3020" dirty="0">
                <a:solidFill>
                  <a:srgbClr val="D62828"/>
                </a:solidFill>
                <a:latin typeface="Caesar Dressing"/>
                <a:ea typeface="Caesar Dressing"/>
                <a:cs typeface="Caesar Dressing"/>
                <a:sym typeface="Caesar Dressing"/>
              </a:rPr>
              <a:t>.</a:t>
            </a:r>
            <a:endParaRPr sz="3020" dirty="0">
              <a:solidFill>
                <a:srgbClr val="D62828"/>
              </a:solidFill>
              <a:latin typeface="Caesar Dressing"/>
              <a:ea typeface="Caesar Dressing"/>
              <a:cs typeface="Caesar Dressing"/>
              <a:sym typeface="Caesar Dressing"/>
            </a:endParaRPr>
          </a:p>
        </p:txBody>
      </p:sp>
      <p:sp>
        <p:nvSpPr>
          <p:cNvPr id="72" name="Google Shape;72;p15"/>
          <p:cNvSpPr txBox="1">
            <a:spLocks noGrp="1"/>
          </p:cNvSpPr>
          <p:nvPr>
            <p:ph type="body" idx="1"/>
          </p:nvPr>
        </p:nvSpPr>
        <p:spPr>
          <a:xfrm>
            <a:off x="311699" y="1152475"/>
            <a:ext cx="7617863" cy="3416400"/>
          </a:xfrm>
          <a:prstGeom prst="rect">
            <a:avLst/>
          </a:prstGeom>
        </p:spPr>
        <p:txBody>
          <a:bodyPr spcFirstLastPara="1" wrap="square" lIns="91425" tIns="91425" rIns="91425" bIns="91425" anchor="t" anchorCtr="0">
            <a:normAutofit lnSpcReduction="10000"/>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Overview</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Problem Statement.</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Problem Understanding.</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Importance of Malignant Comments Classification.</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Exploratory Data Analysis (Steps).</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Visualizations.</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Word Clouds.</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Data Analysis Steps.</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Model Building.</a:t>
            </a:r>
          </a:p>
          <a:p>
            <a:pPr marL="457200" lvl="0" indent="-330200" algn="l" rtl="0">
              <a:spcBef>
                <a:spcPts val="0"/>
              </a:spcBef>
              <a:spcAft>
                <a:spcPts val="0"/>
              </a:spcAft>
              <a:buClr>
                <a:srgbClr val="434343"/>
              </a:buClr>
              <a:buSzPts val="1600"/>
              <a:buFont typeface="Caesar Dressing"/>
              <a:buChar char="●"/>
            </a:pPr>
            <a:r>
              <a:rPr lang="en-US" sz="1600" dirty="0">
                <a:solidFill>
                  <a:srgbClr val="434343"/>
                </a:solidFill>
                <a:ea typeface="Caesar Dressing"/>
                <a:cs typeface="Caesar Dressing"/>
                <a:sym typeface="Caesar Dressing"/>
              </a:rPr>
              <a:t>Analysis of Models.</a:t>
            </a:r>
          </a:p>
          <a:p>
            <a:pPr marL="457200" lvl="0" indent="-330200" algn="l" rtl="0">
              <a:spcBef>
                <a:spcPts val="0"/>
              </a:spcBef>
              <a:spcAft>
                <a:spcPts val="0"/>
              </a:spcAft>
              <a:buClr>
                <a:srgbClr val="434343"/>
              </a:buClr>
              <a:buSzPts val="1600"/>
              <a:buFont typeface="Caesar Dressing"/>
              <a:buChar char="●"/>
            </a:pPr>
            <a:r>
              <a:rPr lang="en-US" sz="1600" dirty="0">
                <a:solidFill>
                  <a:srgbClr val="434343"/>
                </a:solidFill>
                <a:ea typeface="Caesar Dressing"/>
                <a:cs typeface="Caesar Dressing"/>
                <a:sym typeface="Caesar Dressing"/>
              </a:rPr>
              <a:t>Cross Validation Scores.</a:t>
            </a:r>
          </a:p>
          <a:p>
            <a:pPr marL="457200" lvl="0" indent="-330200" algn="l" rtl="0">
              <a:spcBef>
                <a:spcPts val="0"/>
              </a:spcBef>
              <a:spcAft>
                <a:spcPts val="0"/>
              </a:spcAft>
              <a:buClr>
                <a:srgbClr val="434343"/>
              </a:buClr>
              <a:buSzPts val="1600"/>
              <a:buFont typeface="Caesar Dressing"/>
              <a:buChar char="●"/>
            </a:pPr>
            <a:r>
              <a:rPr lang="en-US" sz="1600" dirty="0">
                <a:solidFill>
                  <a:srgbClr val="434343"/>
                </a:solidFill>
                <a:ea typeface="Caesar Dressing"/>
                <a:cs typeface="Caesar Dressing"/>
                <a:sym typeface="Caesar Dressing"/>
              </a:rPr>
              <a:t>Hyper Parameter Tuning and Creating the Final Model.</a:t>
            </a:r>
          </a:p>
          <a:p>
            <a:pPr marL="457200" lvl="0" indent="-330200" algn="l" rtl="0">
              <a:spcBef>
                <a:spcPts val="0"/>
              </a:spcBef>
              <a:spcAft>
                <a:spcPts val="0"/>
              </a:spcAft>
              <a:buClr>
                <a:srgbClr val="434343"/>
              </a:buClr>
              <a:buSzPts val="1600"/>
              <a:buFont typeface="Caesar Dressing"/>
              <a:buChar char="●"/>
            </a:pPr>
            <a:r>
              <a:rPr lang="en-US" sz="1600" dirty="0">
                <a:solidFill>
                  <a:srgbClr val="434343"/>
                </a:solidFill>
                <a:ea typeface="Caesar Dressing"/>
                <a:cs typeface="Caesar Dressing"/>
                <a:sym typeface="Caesar Dressing"/>
              </a:rPr>
              <a:t>Saving the model and predicting the results.</a:t>
            </a:r>
          </a:p>
          <a:p>
            <a:pPr marL="457200" lvl="0" indent="-330200" algn="l" rtl="0">
              <a:spcBef>
                <a:spcPts val="0"/>
              </a:spcBef>
              <a:spcAft>
                <a:spcPts val="0"/>
              </a:spcAft>
              <a:buClr>
                <a:srgbClr val="434343"/>
              </a:buClr>
              <a:buSzPts val="1600"/>
              <a:buFont typeface="Caesar Dressing"/>
              <a:buChar char="●"/>
            </a:pPr>
            <a:r>
              <a:rPr lang="en-US" sz="1600" dirty="0">
                <a:solidFill>
                  <a:srgbClr val="434343"/>
                </a:solidFill>
                <a:ea typeface="Caesar Dressing"/>
                <a:cs typeface="Caesar Dressing"/>
                <a:sym typeface="Caesar Dressing"/>
              </a:rPr>
              <a:t>Conclusion.</a:t>
            </a:r>
          </a:p>
          <a:p>
            <a:pPr marL="457200" lvl="0" indent="-330200" algn="l" rtl="0">
              <a:spcBef>
                <a:spcPts val="0"/>
              </a:spcBef>
              <a:spcAft>
                <a:spcPts val="0"/>
              </a:spcAft>
              <a:buClr>
                <a:srgbClr val="434343"/>
              </a:buClr>
              <a:buSzPts val="1600"/>
              <a:buFont typeface="Caesar Dressing"/>
              <a:buChar char="●"/>
            </a:pPr>
            <a:endParaRPr sz="1600" dirty="0">
              <a:solidFill>
                <a:srgbClr val="434343"/>
              </a:solidFill>
              <a:latin typeface="+mn-lt"/>
              <a:ea typeface="Caesar Dressing"/>
              <a:cs typeface="Caesar Dressing"/>
              <a:sym typeface="Caesar Dressing"/>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chemeClr val="bg1"/>
                </a:solidFill>
                <a:latin typeface="+mn-lt"/>
                <a:ea typeface="Caesar Dressing"/>
                <a:cs typeface="Caesar Dressing"/>
                <a:sym typeface="Caesar Dressing"/>
              </a:rPr>
              <a:t>MODEL BUILDING.</a:t>
            </a:r>
            <a:endParaRPr sz="3011">
              <a:solidFill>
                <a:schemeClr val="bg1"/>
              </a:solidFill>
              <a:latin typeface="+mn-lt"/>
              <a:ea typeface="Caesar Dressing"/>
              <a:cs typeface="Caesar Dressing"/>
              <a:sym typeface="Caesar Dressing"/>
            </a:endParaRPr>
          </a:p>
        </p:txBody>
      </p:sp>
      <p:sp>
        <p:nvSpPr>
          <p:cNvPr id="244" name="Google Shape;244;p41"/>
          <p:cNvSpPr txBox="1">
            <a:spLocks noGrp="1"/>
          </p:cNvSpPr>
          <p:nvPr>
            <p:ph type="body" idx="1"/>
          </p:nvPr>
        </p:nvSpPr>
        <p:spPr>
          <a:xfrm>
            <a:off x="311700" y="1362682"/>
            <a:ext cx="8520600" cy="264684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chemeClr val="bg1"/>
                </a:solidFill>
                <a:latin typeface="+mn-lt"/>
                <a:ea typeface="Caesar Dressing"/>
                <a:cs typeface="Arial" pitchFamily="34" charset="0"/>
                <a:sym typeface="Caesar Dressing"/>
              </a:rPr>
              <a:t>The classification algorithms used on training the data are as follows:</a:t>
            </a:r>
          </a:p>
          <a:p>
            <a:pPr marL="0" lvl="0" indent="0" algn="l" rtl="0">
              <a:spcBef>
                <a:spcPts val="0"/>
              </a:spcBef>
              <a:spcAft>
                <a:spcPts val="0"/>
              </a:spcAft>
              <a:buNone/>
            </a:pPr>
            <a:endParaRPr lang="en-GB" sz="1600" dirty="0">
              <a:solidFill>
                <a:schemeClr val="bg1"/>
              </a:solidFill>
              <a:latin typeface="+mn-lt"/>
              <a:ea typeface="Caesar Dressing"/>
              <a:cs typeface="Arial" pitchFamily="34" charset="0"/>
              <a:sym typeface="Caesar Dressing"/>
            </a:endParaRPr>
          </a:p>
          <a:p>
            <a:pPr marL="0" lvl="0" indent="0" algn="l" rtl="0">
              <a:spcBef>
                <a:spcPts val="0"/>
              </a:spcBef>
              <a:spcAft>
                <a:spcPts val="0"/>
              </a:spcAft>
              <a:buNone/>
            </a:pPr>
            <a:endParaRPr lang="en-GB" sz="1600" dirty="0">
              <a:solidFill>
                <a:schemeClr val="bg1"/>
              </a:solidFill>
              <a:latin typeface="+mn-lt"/>
              <a:ea typeface="Caesar Dressing"/>
              <a:cs typeface="Arial" pitchFamily="34" charset="0"/>
              <a:sym typeface="Caesar Dressing"/>
            </a:endParaRPr>
          </a:p>
          <a:p>
            <a:pPr marL="0" lvl="0" indent="0">
              <a:buNone/>
            </a:pPr>
            <a:r>
              <a:rPr lang="en-US" sz="1600" dirty="0">
                <a:solidFill>
                  <a:schemeClr val="bg1"/>
                </a:solidFill>
                <a:latin typeface="+mn-lt"/>
                <a:cs typeface="Arial" pitchFamily="34" charset="0"/>
              </a:rPr>
              <a:t>1.gnb </a:t>
            </a:r>
            <a:r>
              <a:rPr lang="en-US" sz="1600" b="1" dirty="0">
                <a:solidFill>
                  <a:schemeClr val="bg1"/>
                </a:solidFill>
                <a:latin typeface="+mn-lt"/>
                <a:cs typeface="Arial" pitchFamily="34" charset="0"/>
              </a:rPr>
              <a:t>=</a:t>
            </a:r>
            <a:r>
              <a:rPr lang="en-US" sz="1600" dirty="0">
                <a:solidFill>
                  <a:schemeClr val="bg1"/>
                </a:solidFill>
                <a:latin typeface="+mn-lt"/>
                <a:cs typeface="Arial" pitchFamily="34" charset="0"/>
              </a:rPr>
              <a:t> </a:t>
            </a:r>
            <a:r>
              <a:rPr lang="en-US" sz="1600" dirty="0" err="1">
                <a:solidFill>
                  <a:schemeClr val="bg1"/>
                </a:solidFill>
                <a:latin typeface="+mn-lt"/>
                <a:cs typeface="Arial" pitchFamily="34" charset="0"/>
              </a:rPr>
              <a:t>GaussianNB</a:t>
            </a:r>
            <a:r>
              <a:rPr lang="en-US" sz="1600" dirty="0">
                <a:solidFill>
                  <a:schemeClr val="bg1"/>
                </a:solidFill>
                <a:latin typeface="+mn-lt"/>
                <a:cs typeface="Arial" pitchFamily="34" charset="0"/>
              </a:rPr>
              <a:t>()</a:t>
            </a:r>
          </a:p>
          <a:p>
            <a:pPr marL="0" lvl="0" indent="0">
              <a:buNone/>
            </a:pPr>
            <a:endParaRPr lang="en-US" sz="1600" dirty="0">
              <a:solidFill>
                <a:schemeClr val="bg1"/>
              </a:solidFill>
              <a:latin typeface="+mn-lt"/>
              <a:cs typeface="Arial" pitchFamily="34" charset="0"/>
            </a:endParaRPr>
          </a:p>
          <a:p>
            <a:pPr marL="0" lvl="0" indent="0">
              <a:buNone/>
            </a:pPr>
            <a:r>
              <a:rPr lang="en-US" sz="1600" dirty="0">
                <a:solidFill>
                  <a:schemeClr val="bg1"/>
                </a:solidFill>
                <a:latin typeface="+mn-lt"/>
                <a:cs typeface="Arial" pitchFamily="34" charset="0"/>
              </a:rPr>
              <a:t>2. </a:t>
            </a:r>
            <a:r>
              <a:rPr lang="en-US" sz="1600" dirty="0" err="1">
                <a:solidFill>
                  <a:schemeClr val="bg1"/>
                </a:solidFill>
                <a:latin typeface="+mn-lt"/>
                <a:cs typeface="Arial" pitchFamily="34" charset="0"/>
              </a:rPr>
              <a:t>mnb</a:t>
            </a:r>
            <a:r>
              <a:rPr lang="en-US" sz="1600" dirty="0">
                <a:solidFill>
                  <a:schemeClr val="bg1"/>
                </a:solidFill>
                <a:latin typeface="+mn-lt"/>
                <a:cs typeface="Arial" pitchFamily="34" charset="0"/>
              </a:rPr>
              <a:t> </a:t>
            </a:r>
            <a:r>
              <a:rPr lang="en-US" sz="1600" b="1" dirty="0">
                <a:solidFill>
                  <a:schemeClr val="bg1"/>
                </a:solidFill>
                <a:latin typeface="+mn-lt"/>
                <a:cs typeface="Arial" pitchFamily="34" charset="0"/>
              </a:rPr>
              <a:t>=</a:t>
            </a:r>
            <a:r>
              <a:rPr lang="en-US" sz="1600" dirty="0">
                <a:solidFill>
                  <a:schemeClr val="bg1"/>
                </a:solidFill>
                <a:latin typeface="+mn-lt"/>
                <a:cs typeface="Arial" pitchFamily="34" charset="0"/>
              </a:rPr>
              <a:t> </a:t>
            </a:r>
            <a:r>
              <a:rPr lang="en-US" sz="1600" dirty="0" err="1">
                <a:solidFill>
                  <a:schemeClr val="bg1"/>
                </a:solidFill>
                <a:latin typeface="+mn-lt"/>
                <a:cs typeface="Arial" pitchFamily="34" charset="0"/>
              </a:rPr>
              <a:t>MultinomialNB</a:t>
            </a:r>
            <a:r>
              <a:rPr lang="en-US" sz="1600" dirty="0">
                <a:solidFill>
                  <a:schemeClr val="bg1"/>
                </a:solidFill>
                <a:latin typeface="+mn-lt"/>
                <a:cs typeface="Arial" pitchFamily="34" charset="0"/>
              </a:rPr>
              <a:t>()</a:t>
            </a:r>
          </a:p>
          <a:p>
            <a:pPr marL="0" lvl="0" indent="0">
              <a:buNone/>
            </a:pPr>
            <a:r>
              <a:rPr lang="en-US" sz="1600" dirty="0">
                <a:solidFill>
                  <a:schemeClr val="bg1"/>
                </a:solidFill>
                <a:latin typeface="+mn-lt"/>
                <a:cs typeface="Arial" pitchFamily="34" charset="0"/>
              </a:rPr>
              <a:t> </a:t>
            </a:r>
          </a:p>
          <a:p>
            <a:pPr marL="0" lvl="0" indent="0">
              <a:buNone/>
            </a:pPr>
            <a:r>
              <a:rPr lang="en-US" sz="1600" dirty="0">
                <a:solidFill>
                  <a:schemeClr val="bg1"/>
                </a:solidFill>
                <a:latin typeface="+mn-lt"/>
                <a:cs typeface="Arial" pitchFamily="34" charset="0"/>
              </a:rPr>
              <a:t>3.bnb </a:t>
            </a:r>
            <a:r>
              <a:rPr lang="en-US" sz="1600" b="1" dirty="0">
                <a:solidFill>
                  <a:schemeClr val="bg1"/>
                </a:solidFill>
                <a:latin typeface="+mn-lt"/>
                <a:cs typeface="Arial" pitchFamily="34" charset="0"/>
              </a:rPr>
              <a:t>=</a:t>
            </a:r>
            <a:r>
              <a:rPr lang="en-US" sz="1600" dirty="0">
                <a:solidFill>
                  <a:schemeClr val="bg1"/>
                </a:solidFill>
                <a:latin typeface="+mn-lt"/>
                <a:cs typeface="Arial" pitchFamily="34" charset="0"/>
              </a:rPr>
              <a:t> </a:t>
            </a:r>
            <a:r>
              <a:rPr lang="en-US" sz="1600" dirty="0" err="1">
                <a:solidFill>
                  <a:schemeClr val="bg1"/>
                </a:solidFill>
                <a:latin typeface="+mn-lt"/>
                <a:cs typeface="Arial" pitchFamily="34" charset="0"/>
              </a:rPr>
              <a:t>BernoulliNB</a:t>
            </a:r>
            <a:r>
              <a:rPr lang="en-US" sz="1600" dirty="0">
                <a:solidFill>
                  <a:schemeClr val="bg1"/>
                </a:solidFill>
                <a:latin typeface="+mn-lt"/>
                <a:cs typeface="Arial" pitchFamily="34" charset="0"/>
              </a:rPr>
              <a:t>()</a:t>
            </a:r>
          </a:p>
          <a:p>
            <a:pPr marL="0" lvl="0" indent="0">
              <a:buNone/>
            </a:pPr>
            <a:endParaRPr lang="en-US" sz="1600" dirty="0">
              <a:solidFill>
                <a:schemeClr val="bg1"/>
              </a:solidFill>
              <a:latin typeface="+mn-lt"/>
              <a:ea typeface="Caesar Dressing"/>
              <a:cs typeface="Arial" pitchFamily="34" charset="0"/>
              <a:sym typeface="Caesar Dressing"/>
            </a:endParaRPr>
          </a:p>
          <a:p>
            <a:pPr marL="0" indent="0">
              <a:buNone/>
            </a:pPr>
            <a:r>
              <a:rPr lang="en-US" sz="1600" dirty="0">
                <a:solidFill>
                  <a:schemeClr val="bg1"/>
                </a:solidFill>
                <a:latin typeface="+mn-lt"/>
                <a:ea typeface="Caesar Dressing"/>
                <a:cs typeface="Arial" pitchFamily="34" charset="0"/>
                <a:sym typeface="Caesar Dressing"/>
              </a:rPr>
              <a:t>4. ADABOOST CLASSIFIER MODEL.</a:t>
            </a:r>
            <a:endParaRPr sz="1600" dirty="0">
              <a:solidFill>
                <a:schemeClr val="bg1"/>
              </a:solidFill>
              <a:latin typeface="+mn-lt"/>
              <a:ea typeface="Caesar Dressing"/>
              <a:cs typeface="Arial" pitchFamily="34" charset="0"/>
              <a:sym typeface="Caesar Dressing"/>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2"/>
          <p:cNvSpPr txBox="1">
            <a:spLocks noGrp="1"/>
          </p:cNvSpPr>
          <p:nvPr>
            <p:ph type="title"/>
          </p:nvPr>
        </p:nvSpPr>
        <p:spPr>
          <a:xfrm>
            <a:off x="311700" y="445025"/>
            <a:ext cx="36915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chemeClr val="bg1"/>
                </a:solidFill>
                <a:latin typeface="+mn-lt"/>
                <a:ea typeface="Caesar Dressing"/>
                <a:cs typeface="Caesar Dressing"/>
                <a:sym typeface="Caesar Dressing"/>
              </a:rPr>
              <a:t>GAUSSIAN NB </a:t>
            </a:r>
            <a:endParaRPr sz="3011" dirty="0">
              <a:solidFill>
                <a:schemeClr val="bg1"/>
              </a:solidFill>
              <a:latin typeface="+mn-lt"/>
              <a:ea typeface="Caesar Dressing"/>
              <a:cs typeface="Caesar Dressing"/>
              <a:sym typeface="Caesar Dressing"/>
            </a:endParaRPr>
          </a:p>
        </p:txBody>
      </p:sp>
      <p:sp>
        <p:nvSpPr>
          <p:cNvPr id="250" name="Google Shape;250;p42"/>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solidFill>
                  <a:schemeClr val="bg1"/>
                </a:solidFill>
                <a:latin typeface="+mn-lt"/>
                <a:ea typeface="Caesar Dressing"/>
                <a:cs typeface="Caesar Dressing"/>
                <a:sym typeface="Caesar Dressing"/>
              </a:rPr>
              <a:t>The GAUSSIAN NB CLASSIFIER </a:t>
            </a:r>
            <a:r>
              <a:rPr lang="en-GB" sz="1600" dirty="0" err="1">
                <a:solidFill>
                  <a:schemeClr val="bg1"/>
                </a:solidFill>
                <a:latin typeface="+mn-lt"/>
                <a:ea typeface="Caesar Dressing"/>
                <a:cs typeface="Caesar Dressing"/>
                <a:sym typeface="Caesar Dressing"/>
              </a:rPr>
              <a:t>Modl</a:t>
            </a:r>
            <a:r>
              <a:rPr lang="en-GB" sz="1600" dirty="0">
                <a:solidFill>
                  <a:schemeClr val="bg1"/>
                </a:solidFill>
                <a:latin typeface="+mn-lt"/>
                <a:ea typeface="Caesar Dressing"/>
                <a:cs typeface="Caesar Dressing"/>
                <a:sym typeface="Caesar Dressing"/>
              </a:rPr>
              <a:t> gave us an accuracy score of  86.46 %.</a:t>
            </a:r>
            <a:endParaRPr sz="1600" dirty="0">
              <a:solidFill>
                <a:schemeClr val="bg1"/>
              </a:solidFill>
              <a:latin typeface="+mn-lt"/>
              <a:ea typeface="Caesar Dressing"/>
              <a:cs typeface="Caesar Dressing"/>
              <a:sym typeface="Caesar Dressing"/>
            </a:endParaRPr>
          </a:p>
        </p:txBody>
      </p:sp>
      <p:pic>
        <p:nvPicPr>
          <p:cNvPr id="5" name="Picture 4" descr="Screenshot 2022-11-22 233042.png"/>
          <p:cNvPicPr>
            <a:picLocks noChangeAspect="1"/>
          </p:cNvPicPr>
          <p:nvPr/>
        </p:nvPicPr>
        <p:blipFill>
          <a:blip r:embed="rId3"/>
          <a:stretch>
            <a:fillRect/>
          </a:stretch>
        </p:blipFill>
        <p:spPr>
          <a:xfrm>
            <a:off x="4980549" y="368228"/>
            <a:ext cx="2924583" cy="414070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HEAT MAP</a:t>
            </a:r>
          </a:p>
        </p:txBody>
      </p:sp>
      <p:sp>
        <p:nvSpPr>
          <p:cNvPr id="3" name="Text Placeholder 2"/>
          <p:cNvSpPr>
            <a:spLocks noGrp="1"/>
          </p:cNvSpPr>
          <p:nvPr>
            <p:ph type="body" idx="1"/>
          </p:nvPr>
        </p:nvSpPr>
        <p:spPr/>
        <p:txBody>
          <a:bodyPr/>
          <a:lstStyle/>
          <a:p>
            <a:endParaRPr lang="en-US" dirty="0"/>
          </a:p>
        </p:txBody>
      </p:sp>
      <p:pic>
        <p:nvPicPr>
          <p:cNvPr id="4" name="Picture 3" descr="Screenshot 2022-11-22 232153.png"/>
          <p:cNvPicPr>
            <a:picLocks noChangeAspect="1"/>
          </p:cNvPicPr>
          <p:nvPr/>
        </p:nvPicPr>
        <p:blipFill>
          <a:blip r:embed="rId2"/>
          <a:stretch>
            <a:fillRect/>
          </a:stretch>
        </p:blipFill>
        <p:spPr>
          <a:xfrm>
            <a:off x="277051" y="1150933"/>
            <a:ext cx="5808439" cy="341067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3"/>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chemeClr val="bg1"/>
                </a:solidFill>
                <a:latin typeface="+mn-lt"/>
                <a:ea typeface="Caesar Dressing"/>
                <a:cs typeface="Caesar Dressing"/>
                <a:sym typeface="Caesar Dressing"/>
              </a:rPr>
              <a:t>MUTLINOMIAL  NB CLASSIFIER</a:t>
            </a:r>
            <a:endParaRPr sz="3011" dirty="0">
              <a:solidFill>
                <a:schemeClr val="bg1"/>
              </a:solidFill>
              <a:latin typeface="+mn-lt"/>
              <a:ea typeface="Caesar Dressing"/>
              <a:cs typeface="Caesar Dressing"/>
              <a:sym typeface="Caesar Dressing"/>
            </a:endParaRPr>
          </a:p>
        </p:txBody>
      </p:sp>
      <p:sp>
        <p:nvSpPr>
          <p:cNvPr id="257" name="Google Shape;257;p43"/>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solidFill>
                  <a:schemeClr val="bg1"/>
                </a:solidFill>
                <a:latin typeface="+mn-lt"/>
                <a:ea typeface="Caesar Dressing"/>
                <a:cs typeface="Caesar Dressing"/>
                <a:sym typeface="Caesar Dressing"/>
              </a:rPr>
              <a:t>The MULTINOMIAL NB CLASSIFIER  Model gave us an accuracy score of 97.08 %.</a:t>
            </a:r>
            <a:endParaRPr sz="1600" dirty="0">
              <a:solidFill>
                <a:schemeClr val="bg1"/>
              </a:solidFill>
              <a:latin typeface="+mn-lt"/>
              <a:ea typeface="Caesar Dressing"/>
              <a:cs typeface="Caesar Dressing"/>
              <a:sym typeface="Caesar Dressing"/>
            </a:endParaRPr>
          </a:p>
        </p:txBody>
      </p:sp>
      <p:pic>
        <p:nvPicPr>
          <p:cNvPr id="5" name="Picture 4" descr="Screenshot 2022-11-22 233117.png"/>
          <p:cNvPicPr>
            <a:picLocks noChangeAspect="1"/>
          </p:cNvPicPr>
          <p:nvPr/>
        </p:nvPicPr>
        <p:blipFill>
          <a:blip r:embed="rId3"/>
          <a:stretch>
            <a:fillRect/>
          </a:stretch>
        </p:blipFill>
        <p:spPr>
          <a:xfrm>
            <a:off x="5226381" y="586152"/>
            <a:ext cx="3105584" cy="425254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4"/>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chemeClr val="bg1"/>
                </a:solidFill>
                <a:latin typeface="+mn-lt"/>
                <a:ea typeface="Caesar Dressing"/>
                <a:cs typeface="Caesar Dressing"/>
                <a:sym typeface="Caesar Dressing"/>
              </a:rPr>
              <a:t>BERNOULI NB CLASSIFIER</a:t>
            </a:r>
            <a:endParaRPr sz="3011" dirty="0">
              <a:solidFill>
                <a:schemeClr val="bg1"/>
              </a:solidFill>
              <a:latin typeface="+mn-lt"/>
              <a:ea typeface="Caesar Dressing"/>
              <a:cs typeface="Caesar Dressing"/>
              <a:sym typeface="Caesar Dressing"/>
            </a:endParaRPr>
          </a:p>
        </p:txBody>
      </p:sp>
      <p:sp>
        <p:nvSpPr>
          <p:cNvPr id="264" name="Google Shape;264;p44"/>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solidFill>
                  <a:schemeClr val="bg1"/>
                </a:solidFill>
                <a:latin typeface="+mn-lt"/>
                <a:ea typeface="Caesar Dressing"/>
                <a:cs typeface="Caesar Dressing"/>
                <a:sym typeface="Caesar Dressing"/>
              </a:rPr>
              <a:t>The BERNOULI NB CLASSIFIER gave us an accuracy score of 98.35 %.</a:t>
            </a:r>
            <a:endParaRPr sz="1600" dirty="0">
              <a:solidFill>
                <a:schemeClr val="bg1"/>
              </a:solidFill>
              <a:latin typeface="+mn-lt"/>
              <a:ea typeface="Caesar Dressing"/>
              <a:cs typeface="Caesar Dressing"/>
              <a:sym typeface="Caesar Dressing"/>
            </a:endParaRPr>
          </a:p>
        </p:txBody>
      </p:sp>
      <p:pic>
        <p:nvPicPr>
          <p:cNvPr id="5" name="Picture 4" descr="Screenshot 2022-11-22 233148.png"/>
          <p:cNvPicPr>
            <a:picLocks noChangeAspect="1"/>
          </p:cNvPicPr>
          <p:nvPr/>
        </p:nvPicPr>
        <p:blipFill>
          <a:blip r:embed="rId3"/>
          <a:stretch>
            <a:fillRect/>
          </a:stretch>
        </p:blipFill>
        <p:spPr>
          <a:xfrm>
            <a:off x="4587332" y="638703"/>
            <a:ext cx="3858164" cy="34288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6"/>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chemeClr val="bg1"/>
                </a:solidFill>
                <a:latin typeface="+mn-lt"/>
                <a:ea typeface="Caesar Dressing"/>
                <a:cs typeface="Caesar Dressing"/>
                <a:sym typeface="Caesar Dressing"/>
              </a:rPr>
              <a:t>ADABOOST CLASSIFIER MODEL.</a:t>
            </a:r>
            <a:endParaRPr sz="3011" dirty="0">
              <a:solidFill>
                <a:schemeClr val="bg1"/>
              </a:solidFill>
              <a:latin typeface="+mn-lt"/>
              <a:ea typeface="Caesar Dressing"/>
              <a:cs typeface="Caesar Dressing"/>
              <a:sym typeface="Caesar Dressing"/>
            </a:endParaRPr>
          </a:p>
        </p:txBody>
      </p:sp>
      <p:sp>
        <p:nvSpPr>
          <p:cNvPr id="278" name="Google Shape;278;p46"/>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solidFill>
                  <a:schemeClr val="bg1"/>
                </a:solidFill>
                <a:latin typeface="+mn-lt"/>
                <a:ea typeface="Caesar Dressing"/>
                <a:cs typeface="Caesar Dressing"/>
                <a:sym typeface="Caesar Dressing"/>
              </a:rPr>
              <a:t>The ADA Boost CLASSIFIER Model gave us an accuracy score of 92.68 %.</a:t>
            </a:r>
            <a:endParaRPr sz="1600" dirty="0">
              <a:solidFill>
                <a:schemeClr val="bg1"/>
              </a:solidFill>
              <a:latin typeface="+mn-lt"/>
              <a:ea typeface="Caesar Dressing"/>
              <a:cs typeface="Caesar Dressing"/>
              <a:sym typeface="Caesar Dressing"/>
            </a:endParaRPr>
          </a:p>
        </p:txBody>
      </p:sp>
      <p:pic>
        <p:nvPicPr>
          <p:cNvPr id="279" name="Google Shape;279;p46"/>
          <p:cNvPicPr preferRelativeResize="0"/>
          <p:nvPr/>
        </p:nvPicPr>
        <p:blipFill>
          <a:blip r:embed="rId3">
            <a:alphaModFix/>
          </a:blip>
          <a:stretch>
            <a:fillRect/>
          </a:stretch>
        </p:blipFill>
        <p:spPr>
          <a:xfrm>
            <a:off x="3796300" y="576888"/>
            <a:ext cx="4972201" cy="398972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7"/>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XGBoost CLASSIFIER MODEL.</a:t>
            </a:r>
            <a:endParaRPr sz="3011">
              <a:solidFill>
                <a:srgbClr val="FCBF49"/>
              </a:solidFill>
              <a:latin typeface="Caesar Dressing"/>
              <a:ea typeface="Caesar Dressing"/>
              <a:cs typeface="Caesar Dressing"/>
              <a:sym typeface="Caesar Dressing"/>
            </a:endParaRPr>
          </a:p>
        </p:txBody>
      </p:sp>
      <p:sp>
        <p:nvSpPr>
          <p:cNvPr id="285" name="Google Shape;285;p47"/>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radley Hand ITC" pitchFamily="66" charset="0"/>
                <a:ea typeface="Caesar Dressing"/>
                <a:cs typeface="Caesar Dressing"/>
                <a:sym typeface="Caesar Dressing"/>
              </a:rPr>
              <a:t>The XG Boost CLASSIFIER Model gave us an accuracy score of 94.89 %.</a:t>
            </a:r>
            <a:endParaRPr sz="1600" dirty="0">
              <a:latin typeface="Bradley Hand ITC" pitchFamily="66" charset="0"/>
              <a:ea typeface="Caesar Dressing"/>
              <a:cs typeface="Caesar Dressing"/>
              <a:sym typeface="Caesar Dressing"/>
            </a:endParaRPr>
          </a:p>
        </p:txBody>
      </p:sp>
      <p:pic>
        <p:nvPicPr>
          <p:cNvPr id="286" name="Google Shape;286;p47"/>
          <p:cNvPicPr preferRelativeResize="0"/>
          <p:nvPr/>
        </p:nvPicPr>
        <p:blipFill>
          <a:blip r:embed="rId3">
            <a:alphaModFix/>
          </a:blip>
          <a:stretch>
            <a:fillRect/>
          </a:stretch>
        </p:blipFill>
        <p:spPr>
          <a:xfrm>
            <a:off x="3867000" y="565350"/>
            <a:ext cx="4972200" cy="40127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8"/>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chemeClr val="bg1"/>
                </a:solidFill>
                <a:latin typeface="+mn-lt"/>
                <a:ea typeface="Caesar Dressing"/>
                <a:cs typeface="Caesar Dressing"/>
                <a:sym typeface="Caesar Dressing"/>
              </a:rPr>
              <a:t>EXTRA TREES CLASSIFIER MODEL.</a:t>
            </a:r>
            <a:endParaRPr sz="3011">
              <a:solidFill>
                <a:schemeClr val="bg1"/>
              </a:solidFill>
              <a:latin typeface="+mn-lt"/>
              <a:ea typeface="Caesar Dressing"/>
              <a:cs typeface="Caesar Dressing"/>
              <a:sym typeface="Caesar Dressing"/>
            </a:endParaRPr>
          </a:p>
        </p:txBody>
      </p:sp>
      <p:sp>
        <p:nvSpPr>
          <p:cNvPr id="292" name="Google Shape;292;p48"/>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solidFill>
                  <a:schemeClr val="bg1"/>
                </a:solidFill>
                <a:latin typeface="+mn-lt"/>
                <a:ea typeface="Caesar Dressing"/>
                <a:cs typeface="Caesar Dressing"/>
                <a:sym typeface="Caesar Dressing"/>
              </a:rPr>
              <a:t>The Extra Trees CLASSIFIER Model gave us an accuracy score of 95.30 %.</a:t>
            </a:r>
            <a:endParaRPr sz="1600" dirty="0">
              <a:solidFill>
                <a:schemeClr val="bg1"/>
              </a:solidFill>
              <a:latin typeface="+mn-lt"/>
              <a:ea typeface="Caesar Dressing"/>
              <a:cs typeface="Caesar Dressing"/>
              <a:sym typeface="Caesar Dressing"/>
            </a:endParaRPr>
          </a:p>
        </p:txBody>
      </p:sp>
      <p:pic>
        <p:nvPicPr>
          <p:cNvPr id="293" name="Google Shape;293;p48"/>
          <p:cNvPicPr preferRelativeResize="0"/>
          <p:nvPr/>
        </p:nvPicPr>
        <p:blipFill>
          <a:blip r:embed="rId3">
            <a:alphaModFix/>
          </a:blip>
          <a:stretch>
            <a:fillRect/>
          </a:stretch>
        </p:blipFill>
        <p:spPr>
          <a:xfrm>
            <a:off x="3867000" y="524225"/>
            <a:ext cx="4972200" cy="395226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chemeClr val="bg1"/>
                </a:solidFill>
                <a:latin typeface="+mn-lt"/>
                <a:ea typeface="Caesar Dressing"/>
                <a:cs typeface="Caesar Dressing"/>
                <a:sym typeface="Caesar Dressing"/>
              </a:rPr>
              <a:t>Cross </a:t>
            </a:r>
            <a:r>
              <a:rPr lang="en-GB" sz="3011" dirty="0" err="1">
                <a:solidFill>
                  <a:schemeClr val="bg1"/>
                </a:solidFill>
                <a:latin typeface="+mn-lt"/>
                <a:ea typeface="Caesar Dressing"/>
                <a:cs typeface="Caesar Dressing"/>
                <a:sym typeface="Caesar Dressing"/>
              </a:rPr>
              <a:t>ValIdatIon</a:t>
            </a:r>
            <a:r>
              <a:rPr lang="en-GB" sz="3011" dirty="0">
                <a:solidFill>
                  <a:schemeClr val="bg1"/>
                </a:solidFill>
                <a:latin typeface="+mn-lt"/>
                <a:ea typeface="Caesar Dressing"/>
                <a:cs typeface="Caesar Dressing"/>
                <a:sym typeface="Caesar Dressing"/>
              </a:rPr>
              <a:t> Scores.</a:t>
            </a:r>
            <a:endParaRPr sz="3011" dirty="0">
              <a:solidFill>
                <a:schemeClr val="bg1"/>
              </a:solidFill>
              <a:latin typeface="+mn-lt"/>
              <a:ea typeface="Caesar Dressing"/>
              <a:cs typeface="Caesar Dressing"/>
              <a:sym typeface="Caesar Dressing"/>
            </a:endParaRPr>
          </a:p>
        </p:txBody>
      </p:sp>
      <p:sp>
        <p:nvSpPr>
          <p:cNvPr id="305" name="Google Shape;305;p50"/>
          <p:cNvSpPr txBox="1">
            <a:spLocks noGrp="1"/>
          </p:cNvSpPr>
          <p:nvPr>
            <p:ph type="body" idx="1"/>
          </p:nvPr>
        </p:nvSpPr>
        <p:spPr>
          <a:xfrm>
            <a:off x="311700" y="1152475"/>
            <a:ext cx="8520600" cy="2708403"/>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None/>
            </a:pPr>
            <a:r>
              <a:rPr lang="en-GB" sz="1600" dirty="0">
                <a:solidFill>
                  <a:schemeClr val="bg1"/>
                </a:solidFill>
                <a:latin typeface="+mn-lt"/>
                <a:ea typeface="Caesar Dressing"/>
                <a:cs typeface="Caesar Dressing"/>
                <a:sym typeface="Caesar Dressing"/>
              </a:rPr>
              <a:t>.</a:t>
            </a:r>
            <a:endParaRPr sz="1600" dirty="0">
              <a:solidFill>
                <a:schemeClr val="bg1"/>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chemeClr val="bg1"/>
                </a:solidFill>
                <a:latin typeface="+mn-lt"/>
                <a:ea typeface="Caesar Dressing"/>
                <a:cs typeface="Caesar Dressing"/>
                <a:sym typeface="Caesar Dressing"/>
              </a:rPr>
              <a:t>The cross validation score of the Multinomial NB Classifier Model is 94.63 %.</a:t>
            </a:r>
            <a:endParaRPr sz="1600" dirty="0">
              <a:solidFill>
                <a:schemeClr val="bg1"/>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chemeClr val="bg1"/>
                </a:solidFill>
                <a:latin typeface="+mn-lt"/>
                <a:ea typeface="Caesar Dressing"/>
                <a:cs typeface="Caesar Dressing"/>
                <a:sym typeface="Caesar Dressing"/>
              </a:rPr>
              <a:t>The cross validation score of the </a:t>
            </a:r>
            <a:r>
              <a:rPr lang="en-GB" sz="1600" dirty="0" err="1">
                <a:solidFill>
                  <a:schemeClr val="bg1"/>
                </a:solidFill>
                <a:latin typeface="+mn-lt"/>
                <a:ea typeface="Caesar Dressing"/>
                <a:cs typeface="Caesar Dressing"/>
                <a:sym typeface="Caesar Dressing"/>
              </a:rPr>
              <a:t>Ada</a:t>
            </a:r>
            <a:r>
              <a:rPr lang="en-GB" sz="1600" dirty="0">
                <a:solidFill>
                  <a:schemeClr val="bg1"/>
                </a:solidFill>
                <a:latin typeface="+mn-lt"/>
                <a:ea typeface="Caesar Dressing"/>
                <a:cs typeface="Caesar Dressing"/>
                <a:sym typeface="Caesar Dressing"/>
              </a:rPr>
              <a:t> boost classifier Model is 94.57 %.</a:t>
            </a:r>
            <a:endParaRPr sz="1600" dirty="0">
              <a:solidFill>
                <a:schemeClr val="bg1"/>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chemeClr val="bg1"/>
                </a:solidFill>
                <a:latin typeface="+mn-lt"/>
                <a:ea typeface="Caesar Dressing"/>
                <a:cs typeface="Caesar Dressing"/>
                <a:sym typeface="Caesar Dressing"/>
              </a:rPr>
              <a:t>The cross validation score of the XG Boost Classifier Model is 95.36 %.</a:t>
            </a:r>
            <a:endParaRPr sz="1600" dirty="0">
              <a:solidFill>
                <a:schemeClr val="bg1"/>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chemeClr val="bg1"/>
                </a:solidFill>
                <a:latin typeface="+mn-lt"/>
                <a:ea typeface="Caesar Dressing"/>
                <a:cs typeface="Caesar Dressing"/>
                <a:sym typeface="Caesar Dressing"/>
              </a:rPr>
              <a:t>The cross validation score of the Extra Trees Classifier Model is 95.62 %.</a:t>
            </a:r>
            <a:endParaRPr sz="1600" dirty="0">
              <a:solidFill>
                <a:schemeClr val="bg1"/>
              </a:solidFill>
              <a:latin typeface="+mn-lt"/>
              <a:ea typeface="Caesar Dressing"/>
              <a:cs typeface="Caesar Dressing"/>
              <a:sym typeface="Caesar Dressing"/>
            </a:endParaRPr>
          </a:p>
          <a:p>
            <a:pPr marL="0" lvl="0" indent="0" algn="l" rtl="0">
              <a:spcBef>
                <a:spcPts val="1200"/>
              </a:spcBef>
              <a:spcAft>
                <a:spcPts val="1200"/>
              </a:spcAft>
              <a:buNone/>
            </a:pPr>
            <a:r>
              <a:rPr lang="en-GB" sz="1600" dirty="0">
                <a:solidFill>
                  <a:schemeClr val="bg1"/>
                </a:solidFill>
                <a:latin typeface="+mn-lt"/>
                <a:ea typeface="Caesar Dressing"/>
                <a:cs typeface="Caesar Dressing"/>
                <a:sym typeface="Caesar Dressing"/>
              </a:rPr>
              <a:t>From the above Cross Validation Scores, the highest CV score belongs to the Linear SVC model, followed by the Extra Trees Classifier &amp; Logistic Regression Model. Next the XG Boost Classifier model , the Multinomial NB Classifier and the </a:t>
            </a:r>
            <a:r>
              <a:rPr lang="en-GB" sz="1600" dirty="0" err="1">
                <a:solidFill>
                  <a:schemeClr val="bg1"/>
                </a:solidFill>
                <a:latin typeface="+mn-lt"/>
                <a:ea typeface="Caesar Dressing"/>
                <a:cs typeface="Caesar Dressing"/>
                <a:sym typeface="Caesar Dressing"/>
              </a:rPr>
              <a:t>Ada</a:t>
            </a:r>
            <a:r>
              <a:rPr lang="en-GB" sz="1600" dirty="0">
                <a:solidFill>
                  <a:schemeClr val="bg1"/>
                </a:solidFill>
                <a:latin typeface="+mn-lt"/>
                <a:ea typeface="Caesar Dressing"/>
                <a:cs typeface="Caesar Dressing"/>
                <a:sym typeface="Caesar Dressing"/>
              </a:rPr>
              <a:t> Boost Classifier Model. Lastly, the Decision Tree Classifier.</a:t>
            </a:r>
            <a:endParaRPr sz="1600" dirty="0">
              <a:solidFill>
                <a:schemeClr val="bg1"/>
              </a:solidFill>
              <a:latin typeface="+mn-lt"/>
              <a:ea typeface="Caesar Dressing"/>
              <a:cs typeface="Caesar Dressing"/>
              <a:sym typeface="Caesar Dressing"/>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chemeClr val="bg1"/>
                </a:solidFill>
                <a:latin typeface="+mn-lt"/>
                <a:ea typeface="Caesar Dressing"/>
                <a:cs typeface="Caesar Dressing"/>
                <a:sym typeface="Caesar Dressing"/>
              </a:rPr>
              <a:t>HYPER PARAMETER TUNING.</a:t>
            </a:r>
            <a:endParaRPr sz="3011">
              <a:solidFill>
                <a:schemeClr val="bg1"/>
              </a:solidFill>
              <a:latin typeface="+mn-lt"/>
              <a:ea typeface="Caesar Dressing"/>
              <a:cs typeface="Caesar Dressing"/>
              <a:sym typeface="Caesar Dressing"/>
            </a:endParaRPr>
          </a:p>
        </p:txBody>
      </p:sp>
      <p:sp>
        <p:nvSpPr>
          <p:cNvPr id="311" name="Google Shape;311;p51"/>
          <p:cNvSpPr txBox="1">
            <a:spLocks noGrp="1"/>
          </p:cNvSpPr>
          <p:nvPr>
            <p:ph type="body" idx="1"/>
          </p:nvPr>
        </p:nvSpPr>
        <p:spPr>
          <a:xfrm>
            <a:off x="311700" y="1152475"/>
            <a:ext cx="8520600" cy="212362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chemeClr val="bg1"/>
                </a:solidFill>
                <a:latin typeface="+mn-lt"/>
                <a:ea typeface="Caesar Dressing"/>
                <a:cs typeface="Caesar Dressing"/>
                <a:sym typeface="Caesar Dressing"/>
              </a:rPr>
              <a:t>Since the Accuracy Score and the cross validation score of the MULTINOMIAL NB  CLASSIFER  Model are good and the AUC score is the highest among others we shall consider this model for hyper parameter tuning.</a:t>
            </a:r>
            <a:endParaRPr sz="1600" dirty="0">
              <a:solidFill>
                <a:schemeClr val="bg1"/>
              </a:solidFill>
              <a:latin typeface="+mn-lt"/>
              <a:ea typeface="Caesar Dressing"/>
              <a:cs typeface="Caesar Dressing"/>
              <a:sym typeface="Caesar Dressing"/>
            </a:endParaRPr>
          </a:p>
          <a:p>
            <a:pPr marL="0" lvl="0" indent="0" algn="l" rtl="0">
              <a:spcBef>
                <a:spcPts val="1200"/>
              </a:spcBef>
              <a:spcAft>
                <a:spcPts val="0"/>
              </a:spcAft>
              <a:buNone/>
            </a:pPr>
            <a:r>
              <a:rPr lang="en-GB" sz="1600" dirty="0">
                <a:solidFill>
                  <a:schemeClr val="bg1"/>
                </a:solidFill>
                <a:latin typeface="+mn-lt"/>
                <a:ea typeface="Caesar Dressing"/>
                <a:cs typeface="Caesar Dressing"/>
                <a:sym typeface="Caesar Dressing"/>
              </a:rPr>
              <a:t>We shall use Grid </a:t>
            </a:r>
            <a:r>
              <a:rPr lang="en-GB" sz="1600" dirty="0" err="1">
                <a:solidFill>
                  <a:schemeClr val="bg1"/>
                </a:solidFill>
                <a:latin typeface="+mn-lt"/>
                <a:ea typeface="Caesar Dressing"/>
                <a:cs typeface="Caesar Dressing"/>
                <a:sym typeface="Caesar Dressing"/>
              </a:rPr>
              <a:t>SearchCV</a:t>
            </a:r>
            <a:r>
              <a:rPr lang="en-GB" sz="1600" dirty="0">
                <a:solidFill>
                  <a:schemeClr val="bg1"/>
                </a:solidFill>
                <a:latin typeface="+mn-lt"/>
                <a:ea typeface="Caesar Dressing"/>
                <a:cs typeface="Caesar Dressing"/>
                <a:sym typeface="Caesar Dressing"/>
              </a:rPr>
              <a:t> for hyper parameter tuning.</a:t>
            </a:r>
            <a:endParaRPr sz="1600" dirty="0">
              <a:solidFill>
                <a:schemeClr val="bg1"/>
              </a:solidFill>
              <a:latin typeface="+mn-lt"/>
              <a:ea typeface="Caesar Dressing"/>
              <a:cs typeface="Caesar Dressing"/>
              <a:sym typeface="Caesar Dressing"/>
            </a:endParaRPr>
          </a:p>
          <a:p>
            <a:pPr marL="0" lvl="0" indent="0" algn="l" rtl="0">
              <a:spcBef>
                <a:spcPts val="1200"/>
              </a:spcBef>
              <a:spcAft>
                <a:spcPts val="1200"/>
              </a:spcAft>
              <a:buNone/>
            </a:pPr>
            <a:r>
              <a:rPr lang="en-GB" sz="1600" dirty="0">
                <a:solidFill>
                  <a:schemeClr val="bg1"/>
                </a:solidFill>
                <a:latin typeface="+mn-lt"/>
                <a:ea typeface="Caesar Dressing"/>
                <a:cs typeface="Caesar Dressing"/>
                <a:sym typeface="Caesar Dressing"/>
              </a:rPr>
              <a:t>After multiple tries with hyper parameter tuning, the highest accuracy score obtained was 94.49 %.</a:t>
            </a:r>
            <a:endParaRPr sz="1600" dirty="0">
              <a:solidFill>
                <a:schemeClr val="bg1"/>
              </a:solidFill>
              <a:latin typeface="+mn-lt"/>
              <a:ea typeface="Caesar Dressing"/>
              <a:cs typeface="Caesar Dressing"/>
              <a:sym typeface="Caesar Dressing"/>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a:solidFill>
                  <a:srgbClr val="F77F00"/>
                </a:solidFill>
                <a:latin typeface="+mn-lt"/>
                <a:ea typeface="Caesar Dressing"/>
                <a:cs typeface="Caesar Dressing"/>
                <a:sym typeface="Caesar Dressing"/>
              </a:rPr>
              <a:t>OVERVIEW.</a:t>
            </a:r>
            <a:endParaRPr sz="3020">
              <a:solidFill>
                <a:srgbClr val="F77F00"/>
              </a:solidFill>
              <a:latin typeface="+mn-lt"/>
              <a:ea typeface="Caesar Dressing"/>
              <a:cs typeface="Caesar Dressing"/>
              <a:sym typeface="Caesar Dressing"/>
            </a:endParaRPr>
          </a:p>
        </p:txBody>
      </p:sp>
      <p:sp>
        <p:nvSpPr>
          <p:cNvPr id="79" name="Google Shape;79;p16"/>
          <p:cNvSpPr txBox="1">
            <a:spLocks noGrp="1"/>
          </p:cNvSpPr>
          <p:nvPr>
            <p:ph type="body" idx="1"/>
          </p:nvPr>
        </p:nvSpPr>
        <p:spPr>
          <a:xfrm>
            <a:off x="311700" y="1152475"/>
            <a:ext cx="8314500" cy="246833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1600" dirty="0">
                <a:solidFill>
                  <a:srgbClr val="434343"/>
                </a:solidFill>
                <a:latin typeface="+mn-lt"/>
                <a:ea typeface="Caesar Dressing"/>
                <a:cs typeface="Caesar Dressing"/>
                <a:sym typeface="Caesar Dressing"/>
              </a:rPr>
              <a:t>In this particular presentation we will be looking at:</a:t>
            </a:r>
            <a:endParaRPr sz="1600" dirty="0">
              <a:solidFill>
                <a:srgbClr val="434343"/>
              </a:solidFill>
              <a:latin typeface="+mn-lt"/>
              <a:ea typeface="Caesar Dressing"/>
              <a:cs typeface="Caesar Dressing"/>
              <a:sym typeface="Caesar Dressing"/>
            </a:endParaRPr>
          </a:p>
          <a:p>
            <a:pPr marL="457200" lvl="0" indent="-330200" algn="l" rtl="0">
              <a:lnSpc>
                <a:spcPct val="150000"/>
              </a:lnSpc>
              <a:spcBef>
                <a:spcPts val="120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How to analyze the dataset of SMS SPAM CLASSIFIER.</a:t>
            </a:r>
            <a:endParaRPr sz="1600" dirty="0">
              <a:solidFill>
                <a:srgbClr val="434343"/>
              </a:solidFill>
              <a:latin typeface="+mn-lt"/>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What are the EDA steps in cleaning the dataset.</a:t>
            </a:r>
            <a:endParaRPr sz="1600" dirty="0">
              <a:solidFill>
                <a:srgbClr val="434343"/>
              </a:solidFill>
              <a:latin typeface="+mn-lt"/>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Overall analysis on the problem.</a:t>
            </a:r>
            <a:endParaRPr sz="1600" dirty="0">
              <a:solidFill>
                <a:srgbClr val="434343"/>
              </a:solidFill>
              <a:latin typeface="+mn-lt"/>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Model building from the cleaned dataset.</a:t>
            </a:r>
            <a:endParaRPr sz="1600" dirty="0">
              <a:solidFill>
                <a:srgbClr val="434343"/>
              </a:solidFill>
              <a:latin typeface="+mn-lt"/>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Predictions for test dataset from saved model.</a:t>
            </a:r>
            <a:endParaRPr sz="1600" dirty="0">
              <a:solidFill>
                <a:srgbClr val="434343"/>
              </a:solidFill>
              <a:latin typeface="+mn-lt"/>
              <a:ea typeface="Caesar Dressing"/>
              <a:cs typeface="Caesar Dressing"/>
              <a:sym typeface="Caesar Dressing"/>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77F00"/>
                </a:solidFill>
                <a:latin typeface="+mn-lt"/>
                <a:ea typeface="Caesar Dressing"/>
                <a:cs typeface="Caesar Dressing"/>
                <a:sym typeface="Caesar Dressing"/>
              </a:rPr>
              <a:t>HYPER PARAMETER TUNING.</a:t>
            </a:r>
            <a:endParaRPr sz="3011">
              <a:solidFill>
                <a:srgbClr val="F77F00"/>
              </a:solidFill>
              <a:latin typeface="+mn-lt"/>
              <a:ea typeface="Caesar Dressing"/>
              <a:cs typeface="Caesar Dressing"/>
              <a:sym typeface="Caesar Dressing"/>
            </a:endParaRPr>
          </a:p>
        </p:txBody>
      </p:sp>
      <p:pic>
        <p:nvPicPr>
          <p:cNvPr id="317" name="Google Shape;317;p52"/>
          <p:cNvPicPr preferRelativeResize="0"/>
          <p:nvPr/>
        </p:nvPicPr>
        <p:blipFill>
          <a:blip r:embed="rId3">
            <a:alphaModFix/>
          </a:blip>
          <a:stretch>
            <a:fillRect/>
          </a:stretch>
        </p:blipFill>
        <p:spPr>
          <a:xfrm>
            <a:off x="1519238" y="1194925"/>
            <a:ext cx="6105525" cy="3276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77F00"/>
                </a:solidFill>
                <a:latin typeface="+mn-lt"/>
                <a:ea typeface="Caesar Dressing"/>
                <a:cs typeface="Caesar Dressing"/>
                <a:sym typeface="Caesar Dressing"/>
              </a:rPr>
              <a:t>HYPER PARAMETER TUNING [FINAL MODEL].</a:t>
            </a:r>
            <a:endParaRPr sz="3011">
              <a:solidFill>
                <a:srgbClr val="F77F00"/>
              </a:solidFill>
              <a:latin typeface="+mn-lt"/>
              <a:ea typeface="Caesar Dressing"/>
              <a:cs typeface="Caesar Dressing"/>
              <a:sym typeface="Caesar Dressing"/>
            </a:endParaRPr>
          </a:p>
        </p:txBody>
      </p:sp>
      <p:pic>
        <p:nvPicPr>
          <p:cNvPr id="323" name="Google Shape;323;p53"/>
          <p:cNvPicPr preferRelativeResize="0"/>
          <p:nvPr/>
        </p:nvPicPr>
        <p:blipFill>
          <a:blip r:embed="rId3">
            <a:alphaModFix/>
          </a:blip>
          <a:stretch>
            <a:fillRect/>
          </a:stretch>
        </p:blipFill>
        <p:spPr>
          <a:xfrm>
            <a:off x="2656000" y="1017725"/>
            <a:ext cx="6056375" cy="3820975"/>
          </a:xfrm>
          <a:prstGeom prst="rect">
            <a:avLst/>
          </a:prstGeom>
          <a:noFill/>
          <a:ln>
            <a:noFill/>
          </a:ln>
        </p:spPr>
      </p:pic>
      <p:sp>
        <p:nvSpPr>
          <p:cNvPr id="324" name="Google Shape;324;p53"/>
          <p:cNvSpPr txBox="1"/>
          <p:nvPr/>
        </p:nvSpPr>
        <p:spPr>
          <a:xfrm>
            <a:off x="384225" y="1152650"/>
            <a:ext cx="2169000" cy="33855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ea typeface="Caesar Dressing"/>
                <a:cs typeface="Caesar Dressing"/>
                <a:sym typeface="Caesar Dressing"/>
              </a:rPr>
              <a:t>I have successfully incorporated hyper parameter tuning using best parameters of Logistic Regression and the accuracy of the model has been increased, We received the accuracy score as 94.49%, which is very good.</a:t>
            </a:r>
            <a:endParaRPr sz="1600" dirty="0">
              <a:solidFill>
                <a:srgbClr val="434343"/>
              </a:solidFill>
              <a:ea typeface="Caesar Dressing"/>
              <a:cs typeface="Caesar Dressing"/>
              <a:sym typeface="Caesar Dressing"/>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mn-lt"/>
                <a:ea typeface="Caesar Dressing"/>
                <a:cs typeface="Caesar Dressing"/>
                <a:sym typeface="Caesar Dressing"/>
              </a:rPr>
              <a:t>ROC-AUC Curve.</a:t>
            </a:r>
            <a:endParaRPr sz="3011">
              <a:solidFill>
                <a:srgbClr val="FCBF49"/>
              </a:solidFill>
              <a:latin typeface="+mn-lt"/>
              <a:ea typeface="Caesar Dressing"/>
              <a:cs typeface="Caesar Dressing"/>
              <a:sym typeface="Caesar Dressing"/>
            </a:endParaRPr>
          </a:p>
        </p:txBody>
      </p:sp>
      <p:sp>
        <p:nvSpPr>
          <p:cNvPr id="330" name="Google Shape;330;p54"/>
          <p:cNvSpPr txBox="1"/>
          <p:nvPr/>
        </p:nvSpPr>
        <p:spPr>
          <a:xfrm>
            <a:off x="420900" y="3866925"/>
            <a:ext cx="83022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ea typeface="Caesar Dressing"/>
                <a:cs typeface="Caesar Dressing"/>
                <a:sym typeface="Caesar Dressing"/>
              </a:rPr>
              <a:t>I have generated the ROC Curve for all the models and for the best model and compared it with AUC. The AUC score for my final model was 97%.</a:t>
            </a:r>
            <a:endParaRPr sz="1600" dirty="0">
              <a:solidFill>
                <a:srgbClr val="434343"/>
              </a:solidFill>
              <a:ea typeface="Caesar Dressing"/>
              <a:cs typeface="Caesar Dressing"/>
              <a:sym typeface="Caesar Dressing"/>
            </a:endParaRPr>
          </a:p>
        </p:txBody>
      </p:sp>
      <p:pic>
        <p:nvPicPr>
          <p:cNvPr id="331" name="Google Shape;331;p54"/>
          <p:cNvPicPr preferRelativeResize="0"/>
          <p:nvPr/>
        </p:nvPicPr>
        <p:blipFill>
          <a:blip r:embed="rId3">
            <a:alphaModFix/>
          </a:blip>
          <a:stretch>
            <a:fillRect/>
          </a:stretch>
        </p:blipFill>
        <p:spPr>
          <a:xfrm>
            <a:off x="536625" y="1201655"/>
            <a:ext cx="3532872" cy="2544400"/>
          </a:xfrm>
          <a:prstGeom prst="rect">
            <a:avLst/>
          </a:prstGeom>
          <a:noFill/>
          <a:ln>
            <a:noFill/>
          </a:ln>
        </p:spPr>
      </p:pic>
      <p:pic>
        <p:nvPicPr>
          <p:cNvPr id="332" name="Google Shape;332;p54"/>
          <p:cNvPicPr preferRelativeResize="0"/>
          <p:nvPr/>
        </p:nvPicPr>
        <p:blipFill>
          <a:blip r:embed="rId4">
            <a:alphaModFix/>
          </a:blip>
          <a:stretch>
            <a:fillRect/>
          </a:stretch>
        </p:blipFill>
        <p:spPr>
          <a:xfrm>
            <a:off x="4891172" y="1170125"/>
            <a:ext cx="3532872" cy="2544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0D47A1"/>
                </a:solidFill>
                <a:latin typeface="+mn-lt"/>
                <a:ea typeface="Caesar Dressing"/>
                <a:cs typeface="Caesar Dressing"/>
                <a:sym typeface="Caesar Dressing"/>
              </a:rPr>
              <a:t>Saving the model and predicting the results.</a:t>
            </a:r>
            <a:endParaRPr sz="3011">
              <a:solidFill>
                <a:srgbClr val="0D47A1"/>
              </a:solidFill>
              <a:latin typeface="+mn-lt"/>
              <a:ea typeface="Caesar Dressing"/>
              <a:cs typeface="Caesar Dressing"/>
              <a:sym typeface="Caesar Dressing"/>
            </a:endParaRPr>
          </a:p>
        </p:txBody>
      </p:sp>
      <p:sp>
        <p:nvSpPr>
          <p:cNvPr id="338" name="Google Shape;338;p55"/>
          <p:cNvSpPr txBox="1"/>
          <p:nvPr/>
        </p:nvSpPr>
        <p:spPr>
          <a:xfrm>
            <a:off x="420900" y="1227000"/>
            <a:ext cx="83022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ea typeface="Caesar Dressing"/>
                <a:cs typeface="Caesar Dressing"/>
                <a:sym typeface="Caesar Dressing"/>
              </a:rPr>
              <a:t>I have saved my final best model using </a:t>
            </a:r>
            <a:r>
              <a:rPr lang="en-GB" sz="1600" dirty="0" err="1">
                <a:solidFill>
                  <a:srgbClr val="434343"/>
                </a:solidFill>
                <a:ea typeface="Caesar Dressing"/>
                <a:cs typeface="Caesar Dressing"/>
                <a:sym typeface="Caesar Dressing"/>
              </a:rPr>
              <a:t>joblib</a:t>
            </a:r>
            <a:r>
              <a:rPr lang="en-GB" sz="1600" dirty="0">
                <a:solidFill>
                  <a:srgbClr val="434343"/>
                </a:solidFill>
                <a:ea typeface="Caesar Dressing"/>
                <a:cs typeface="Caesar Dressing"/>
                <a:sym typeface="Caesar Dressing"/>
              </a:rPr>
              <a:t> library in .</a:t>
            </a:r>
            <a:r>
              <a:rPr lang="en-GB" sz="1600" dirty="0" err="1">
                <a:solidFill>
                  <a:srgbClr val="434343"/>
                </a:solidFill>
                <a:ea typeface="Caesar Dressing"/>
                <a:cs typeface="Caesar Dressing"/>
                <a:sym typeface="Caesar Dressing"/>
              </a:rPr>
              <a:t>pkl</a:t>
            </a:r>
            <a:r>
              <a:rPr lang="en-GB" sz="1600" dirty="0">
                <a:solidFill>
                  <a:srgbClr val="434343"/>
                </a:solidFill>
                <a:ea typeface="Caesar Dressing"/>
                <a:cs typeface="Caesar Dressing"/>
                <a:sym typeface="Caesar Dressing"/>
              </a:rPr>
              <a:t> format, and loaded saved model for predictions for test data. Using classification model, we have got the predicted values for malignant comments classification. </a:t>
            </a:r>
            <a:endParaRPr sz="1600" dirty="0">
              <a:solidFill>
                <a:srgbClr val="434343"/>
              </a:solidFill>
              <a:ea typeface="Caesar Dressing"/>
              <a:cs typeface="Caesar Dressing"/>
              <a:sym typeface="Caesar Dressing"/>
            </a:endParaRPr>
          </a:p>
        </p:txBody>
      </p:sp>
      <p:pic>
        <p:nvPicPr>
          <p:cNvPr id="5" name="Picture 4" descr="Screenshot 2022-11-22 232455.png"/>
          <p:cNvPicPr>
            <a:picLocks noChangeAspect="1"/>
          </p:cNvPicPr>
          <p:nvPr/>
        </p:nvPicPr>
        <p:blipFill>
          <a:blip r:embed="rId3"/>
          <a:stretch>
            <a:fillRect/>
          </a:stretch>
        </p:blipFill>
        <p:spPr>
          <a:xfrm>
            <a:off x="1516529" y="2906709"/>
            <a:ext cx="5858693" cy="1009791"/>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chemeClr val="bg1"/>
                </a:solidFill>
                <a:latin typeface="+mn-lt"/>
                <a:ea typeface="Caesar Dressing"/>
                <a:cs typeface="Caesar Dressing"/>
                <a:sym typeface="Caesar Dressing"/>
              </a:rPr>
              <a:t>Saving the model and predicting the results.</a:t>
            </a:r>
            <a:endParaRPr sz="3011">
              <a:solidFill>
                <a:schemeClr val="bg1"/>
              </a:solidFill>
              <a:latin typeface="+mn-lt"/>
              <a:ea typeface="Caesar Dressing"/>
              <a:cs typeface="Caesar Dressing"/>
              <a:sym typeface="Caesar Dressing"/>
            </a:endParaRPr>
          </a:p>
        </p:txBody>
      </p:sp>
      <p:pic>
        <p:nvPicPr>
          <p:cNvPr id="345" name="Google Shape;345;p56"/>
          <p:cNvPicPr preferRelativeResize="0"/>
          <p:nvPr/>
        </p:nvPicPr>
        <p:blipFill>
          <a:blip r:embed="rId3">
            <a:alphaModFix/>
          </a:blip>
          <a:stretch>
            <a:fillRect/>
          </a:stretch>
        </p:blipFill>
        <p:spPr>
          <a:xfrm>
            <a:off x="1470450" y="1120525"/>
            <a:ext cx="6203090" cy="38209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D62828"/>
                </a:solidFill>
                <a:latin typeface="+mn-lt"/>
                <a:ea typeface="Caesar Dressing"/>
                <a:cs typeface="Caesar Dressing"/>
                <a:sym typeface="Caesar Dressing"/>
              </a:rPr>
              <a:t>CONCLUSION.</a:t>
            </a:r>
            <a:endParaRPr sz="3011">
              <a:solidFill>
                <a:srgbClr val="D62828"/>
              </a:solidFill>
              <a:latin typeface="+mn-lt"/>
              <a:ea typeface="Caesar Dressing"/>
              <a:cs typeface="Caesar Dressing"/>
              <a:sym typeface="Caesar Dressing"/>
            </a:endParaRPr>
          </a:p>
        </p:txBody>
      </p:sp>
      <p:sp>
        <p:nvSpPr>
          <p:cNvPr id="351" name="Google Shape;351;p57"/>
          <p:cNvSpPr txBox="1">
            <a:spLocks noGrp="1"/>
          </p:cNvSpPr>
          <p:nvPr>
            <p:ph type="body" idx="1"/>
          </p:nvPr>
        </p:nvSpPr>
        <p:spPr>
          <a:xfrm>
            <a:off x="311700" y="1152475"/>
            <a:ext cx="8520600" cy="3348579"/>
          </a:xfrm>
          <a:prstGeom prst="rect">
            <a:avLst/>
          </a:prstGeom>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600" b="1" dirty="0">
                <a:solidFill>
                  <a:srgbClr val="FF0000"/>
                </a:solidFill>
                <a:effectLst>
                  <a:outerShdw blurRad="38100" dist="38100" dir="2700000" algn="tl">
                    <a:srgbClr val="000000">
                      <a:alpha val="43137"/>
                    </a:srgbClr>
                  </a:outerShdw>
                </a:effectLst>
                <a:latin typeface="+mn-lt"/>
                <a:ea typeface="Caesar Dressing"/>
                <a:cs typeface="Caesar Dressing"/>
                <a:sym typeface="Caesar Dressing"/>
              </a:rPr>
              <a:t>This project gives an idea of NLP text processing in machine learning. Apart from applying the techniques that we have learnt in the EDA, we also classified hate and offensive comments so that it can be controlled and restricted from spreading hatred and cyber bullying.</a:t>
            </a:r>
            <a:endParaRPr sz="1600" b="1" dirty="0">
              <a:solidFill>
                <a:srgbClr val="FF0000"/>
              </a:solidFill>
              <a:effectLst>
                <a:outerShdw blurRad="38100" dist="38100" dir="2700000" algn="tl">
                  <a:srgbClr val="000000">
                    <a:alpha val="43137"/>
                  </a:srgbClr>
                </a:outerShdw>
              </a:effectLst>
              <a:latin typeface="+mn-lt"/>
              <a:ea typeface="Caesar Dressing"/>
              <a:cs typeface="Caesar Dressing"/>
              <a:sym typeface="Caesar Dressing"/>
            </a:endParaRPr>
          </a:p>
          <a:p>
            <a:pPr marL="0" lvl="0" indent="0" algn="l" rtl="0">
              <a:lnSpc>
                <a:spcPct val="115000"/>
              </a:lnSpc>
              <a:spcBef>
                <a:spcPts val="1200"/>
              </a:spcBef>
              <a:spcAft>
                <a:spcPts val="0"/>
              </a:spcAft>
              <a:buNone/>
            </a:pPr>
            <a:r>
              <a:rPr lang="en-GB" sz="1600" b="1" dirty="0">
                <a:solidFill>
                  <a:srgbClr val="FF0000"/>
                </a:solidFill>
                <a:effectLst>
                  <a:outerShdw blurRad="38100" dist="38100" dir="2700000" algn="tl">
                    <a:srgbClr val="000000">
                      <a:alpha val="43137"/>
                    </a:srgbClr>
                  </a:outerShdw>
                </a:effectLst>
                <a:latin typeface="+mn-lt"/>
                <a:ea typeface="Caesar Dressing"/>
                <a:cs typeface="Caesar Dressing"/>
                <a:sym typeface="Caesar Dressing"/>
              </a:rPr>
              <a:t>From this dataset we were able to understand the idea of Natural Language Processing using machine learning models. This model helps us to understand whether the online comments are malignant or non malignant.</a:t>
            </a:r>
            <a:endParaRPr sz="1600" b="1" dirty="0">
              <a:solidFill>
                <a:srgbClr val="FF0000"/>
              </a:solidFill>
              <a:effectLst>
                <a:outerShdw blurRad="38100" dist="38100" dir="2700000" algn="tl">
                  <a:srgbClr val="000000">
                    <a:alpha val="43137"/>
                  </a:srgbClr>
                </a:outerShdw>
              </a:effectLst>
              <a:latin typeface="+mn-lt"/>
              <a:ea typeface="Caesar Dressing"/>
              <a:cs typeface="Caesar Dressing"/>
              <a:sym typeface="Caesar Dressing"/>
            </a:endParaRPr>
          </a:p>
          <a:p>
            <a:pPr marL="0" lvl="0" indent="0" algn="l" rtl="0">
              <a:lnSpc>
                <a:spcPct val="115000"/>
              </a:lnSpc>
              <a:spcBef>
                <a:spcPts val="1200"/>
              </a:spcBef>
              <a:spcAft>
                <a:spcPts val="1200"/>
              </a:spcAft>
              <a:buNone/>
            </a:pPr>
            <a:r>
              <a:rPr lang="en-GB" sz="1600" b="1" dirty="0">
                <a:solidFill>
                  <a:srgbClr val="FF0000"/>
                </a:solidFill>
                <a:effectLst>
                  <a:outerShdw blurRad="38100" dist="38100" dir="2700000" algn="tl">
                    <a:srgbClr val="000000">
                      <a:alpha val="43137"/>
                    </a:srgbClr>
                  </a:outerShdw>
                </a:effectLst>
                <a:latin typeface="+mn-lt"/>
                <a:ea typeface="Caesar Dressing"/>
                <a:cs typeface="Caesar Dressing"/>
                <a:sym typeface="Caesar Dressing"/>
              </a:rPr>
              <a:t>We have mentioned step by step procedure to analyze the data and checked the correlation between label and feature.</a:t>
            </a:r>
            <a:endParaRPr sz="1600" b="1" dirty="0">
              <a:solidFill>
                <a:srgbClr val="FF0000"/>
              </a:solidFill>
              <a:effectLst>
                <a:outerShdw blurRad="38100" dist="38100" dir="2700000" algn="tl">
                  <a:srgbClr val="000000">
                    <a:alpha val="43137"/>
                  </a:srgbClr>
                </a:outerShdw>
              </a:effectLst>
              <a:latin typeface="+mn-lt"/>
              <a:ea typeface="Caesar Dressing"/>
              <a:cs typeface="Caesar Dressing"/>
              <a:sym typeface="Caesar Dressing"/>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8"/>
          <p:cNvSpPr txBox="1">
            <a:spLocks noGrp="1"/>
          </p:cNvSpPr>
          <p:nvPr>
            <p:ph type="title"/>
          </p:nvPr>
        </p:nvSpPr>
        <p:spPr>
          <a:xfrm>
            <a:off x="311700" y="43788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D62828"/>
                </a:solidFill>
                <a:latin typeface="+mn-lt"/>
                <a:ea typeface="Caesar Dressing"/>
                <a:cs typeface="Caesar Dressing"/>
                <a:sym typeface="Caesar Dressing"/>
              </a:rPr>
              <a:t>CONCLUSION.</a:t>
            </a:r>
            <a:endParaRPr sz="3011" dirty="0">
              <a:solidFill>
                <a:srgbClr val="D62828"/>
              </a:solidFill>
              <a:latin typeface="+mn-lt"/>
              <a:ea typeface="Caesar Dressing"/>
              <a:cs typeface="Caesar Dressing"/>
              <a:sym typeface="Caesar Dressing"/>
            </a:endParaRPr>
          </a:p>
        </p:txBody>
      </p:sp>
      <p:sp>
        <p:nvSpPr>
          <p:cNvPr id="357" name="Google Shape;357;p58"/>
          <p:cNvSpPr txBox="1">
            <a:spLocks noGrp="1"/>
          </p:cNvSpPr>
          <p:nvPr>
            <p:ph type="body" idx="1"/>
          </p:nvPr>
        </p:nvSpPr>
        <p:spPr>
          <a:xfrm>
            <a:off x="311700" y="1145331"/>
            <a:ext cx="8520600" cy="196974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b="1" dirty="0">
                <a:solidFill>
                  <a:srgbClr val="FF0000"/>
                </a:solidFill>
                <a:effectLst>
                  <a:outerShdw blurRad="38100" dist="38100" dir="2700000" algn="tl">
                    <a:srgbClr val="000000">
                      <a:alpha val="43137"/>
                    </a:srgbClr>
                  </a:outerShdw>
                </a:effectLst>
                <a:latin typeface="+mn-lt"/>
                <a:ea typeface="Caesar Dressing"/>
                <a:cs typeface="Caesar Dressing"/>
                <a:sym typeface="Caesar Dressing"/>
              </a:rPr>
              <a:t>We got the Logistic Regression Model as the best model and performed hyper parameter tuning using the best parameters of Logistic Regression and plotted AUC-ROC score and the model accuracy and roc-</a:t>
            </a:r>
            <a:r>
              <a:rPr lang="en-GB" sz="1600" b="1" dirty="0" err="1">
                <a:solidFill>
                  <a:srgbClr val="FF0000"/>
                </a:solidFill>
                <a:effectLst>
                  <a:outerShdw blurRad="38100" dist="38100" dir="2700000" algn="tl">
                    <a:srgbClr val="000000">
                      <a:alpha val="43137"/>
                    </a:srgbClr>
                  </a:outerShdw>
                </a:effectLst>
                <a:latin typeface="+mn-lt"/>
                <a:ea typeface="Caesar Dressing"/>
                <a:cs typeface="Caesar Dressing"/>
                <a:sym typeface="Caesar Dressing"/>
              </a:rPr>
              <a:t>auc</a:t>
            </a:r>
            <a:r>
              <a:rPr lang="en-GB" sz="1600" b="1" dirty="0">
                <a:solidFill>
                  <a:srgbClr val="FF0000"/>
                </a:solidFill>
                <a:effectLst>
                  <a:outerShdw blurRad="38100" dist="38100" dir="2700000" algn="tl">
                    <a:srgbClr val="000000">
                      <a:alpha val="43137"/>
                    </a:srgbClr>
                  </a:outerShdw>
                </a:effectLst>
                <a:latin typeface="+mn-lt"/>
                <a:ea typeface="Caesar Dressing"/>
                <a:cs typeface="Caesar Dressing"/>
                <a:sym typeface="Caesar Dressing"/>
              </a:rPr>
              <a:t> score increased after tuning.</a:t>
            </a:r>
            <a:endParaRPr sz="1600" b="1" dirty="0">
              <a:solidFill>
                <a:srgbClr val="FF0000"/>
              </a:solidFill>
              <a:effectLst>
                <a:outerShdw blurRad="38100" dist="38100" dir="2700000" algn="tl">
                  <a:srgbClr val="000000">
                    <a:alpha val="43137"/>
                  </a:srgbClr>
                </a:outerShdw>
              </a:effectLst>
              <a:latin typeface="+mn-lt"/>
              <a:ea typeface="Caesar Dressing"/>
              <a:cs typeface="Caesar Dressing"/>
              <a:sym typeface="Caesar Dressing"/>
            </a:endParaRPr>
          </a:p>
          <a:p>
            <a:pPr marL="0" lvl="0" indent="0" algn="l" rtl="0">
              <a:spcBef>
                <a:spcPts val="1200"/>
              </a:spcBef>
              <a:spcAft>
                <a:spcPts val="1200"/>
              </a:spcAft>
              <a:buNone/>
            </a:pPr>
            <a:r>
              <a:rPr lang="en-GB" sz="1600" b="1" dirty="0">
                <a:solidFill>
                  <a:srgbClr val="FF0000"/>
                </a:solidFill>
                <a:effectLst>
                  <a:outerShdw blurRad="38100" dist="38100" dir="2700000" algn="tl">
                    <a:srgbClr val="000000">
                      <a:alpha val="43137"/>
                    </a:srgbClr>
                  </a:outerShdw>
                </a:effectLst>
                <a:latin typeface="+mn-lt"/>
                <a:ea typeface="Caesar Dressing"/>
                <a:cs typeface="Caesar Dressing"/>
                <a:sym typeface="Caesar Dressing"/>
              </a:rPr>
              <a:t>After that we saved the model in a pickle with a filename in order to use whenever we require. Then we loaded the saved file and predicted the values for test data. Further we saved the predicted values test data into a </a:t>
            </a:r>
            <a:r>
              <a:rPr lang="en-GB" sz="1600" b="1" dirty="0" err="1">
                <a:solidFill>
                  <a:srgbClr val="FF0000"/>
                </a:solidFill>
                <a:effectLst>
                  <a:outerShdw blurRad="38100" dist="38100" dir="2700000" algn="tl">
                    <a:srgbClr val="000000">
                      <a:alpha val="43137"/>
                    </a:srgbClr>
                  </a:outerShdw>
                </a:effectLst>
                <a:latin typeface="+mn-lt"/>
                <a:ea typeface="Caesar Dressing"/>
                <a:cs typeface="Caesar Dressing"/>
                <a:sym typeface="Caesar Dressing"/>
              </a:rPr>
              <a:t>csv</a:t>
            </a:r>
            <a:r>
              <a:rPr lang="en-GB" sz="1600" b="1" dirty="0">
                <a:solidFill>
                  <a:srgbClr val="FF0000"/>
                </a:solidFill>
                <a:effectLst>
                  <a:outerShdw blurRad="38100" dist="38100" dir="2700000" algn="tl">
                    <a:srgbClr val="000000">
                      <a:alpha val="43137"/>
                    </a:srgbClr>
                  </a:outerShdw>
                </a:effectLst>
                <a:latin typeface="+mn-lt"/>
                <a:ea typeface="Caesar Dressing"/>
                <a:cs typeface="Caesar Dressing"/>
                <a:sym typeface="Caesar Dressing"/>
              </a:rPr>
              <a:t> file.</a:t>
            </a:r>
            <a:endParaRPr sz="1600" b="1" dirty="0">
              <a:solidFill>
                <a:srgbClr val="FF0000"/>
              </a:solidFill>
              <a:effectLst>
                <a:outerShdw blurRad="38100" dist="38100" dir="2700000" algn="tl">
                  <a:srgbClr val="000000">
                    <a:alpha val="43137"/>
                  </a:srgbClr>
                </a:outerShdw>
              </a:effectLst>
              <a:latin typeface="+mn-lt"/>
              <a:ea typeface="Caesar Dressing"/>
              <a:cs typeface="Caesar Dressing"/>
              <a:sym typeface="Caesar Dressing"/>
            </a:endParaRPr>
          </a:p>
        </p:txBody>
      </p:sp>
      <p:sp>
        <p:nvSpPr>
          <p:cNvPr id="4" name="Rectangle 3"/>
          <p:cNvSpPr/>
          <p:nvPr/>
        </p:nvSpPr>
        <p:spPr>
          <a:xfrm>
            <a:off x="2017454" y="3597903"/>
            <a:ext cx="5109091" cy="923330"/>
          </a:xfrm>
          <a:prstGeom prst="rect">
            <a:avLst/>
          </a:prstGeom>
          <a:noFill/>
        </p:spPr>
        <p:txBody>
          <a:bodyPr wrap="square" lIns="91440" tIns="45720" rIns="91440" bIns="45720">
            <a:spAutoFit/>
          </a:bodyPr>
          <a:lstStyle/>
          <a:p>
            <a:pPr algn="ct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8"/>
          <p:cNvSpPr txBox="1">
            <a:spLocks noGrp="1"/>
          </p:cNvSpPr>
          <p:nvPr>
            <p:ph type="title"/>
          </p:nvPr>
        </p:nvSpPr>
        <p:spPr>
          <a:xfrm>
            <a:off x="311700" y="1964531"/>
            <a:ext cx="8520600" cy="1307306"/>
          </a:xfrm>
          <a:prstGeom prst="rect">
            <a:avLst/>
          </a:prstGeom>
        </p:spPr>
        <p:txBody>
          <a:bodyPr spcFirstLastPara="1" wrap="square" lIns="91425" tIns="91425" rIns="91425" bIns="91425" anchor="t" anchorCtr="0">
            <a:noAutofit/>
          </a:bodyPr>
          <a:lstStyle/>
          <a:p>
            <a:pPr algn="ctr"/>
            <a:r>
              <a:rPr lang="en-US" sz="6600" b="1" dirty="0">
                <a:ln w="1905"/>
                <a:solidFill>
                  <a:schemeClr val="accent1">
                    <a:lumMod val="75000"/>
                  </a:schemeClr>
                </a:solidFill>
                <a:effectLst>
                  <a:innerShdw blurRad="69850" dist="43180" dir="5400000">
                    <a:srgbClr val="000000">
                      <a:alpha val="65000"/>
                    </a:srgbClr>
                  </a:innerShdw>
                </a:effectLst>
              </a:rPr>
              <a:t>THANK YOU</a:t>
            </a:r>
            <a:endParaRPr lang="en-US" sz="6600" b="1" cap="none" spc="0" dirty="0">
              <a:ln w="1905"/>
              <a:solidFill>
                <a:schemeClr val="accent1">
                  <a:lumMod val="75000"/>
                </a:schemeClr>
              </a:solidFill>
              <a:effectLst>
                <a:innerShdw blurRad="69850" dist="43180" dir="5400000">
                  <a:srgbClr val="000000">
                    <a:alpha val="65000"/>
                  </a:srgbClr>
                </a:innerShdw>
              </a:effectLst>
            </a:endParaRPr>
          </a:p>
        </p:txBody>
      </p:sp>
      <p:sp>
        <p:nvSpPr>
          <p:cNvPr id="4" name="Rectangle 3"/>
          <p:cNvSpPr/>
          <p:nvPr/>
        </p:nvSpPr>
        <p:spPr>
          <a:xfrm>
            <a:off x="2017454" y="3597903"/>
            <a:ext cx="5109091" cy="923330"/>
          </a:xfrm>
          <a:prstGeom prst="rect">
            <a:avLst/>
          </a:prstGeom>
          <a:noFill/>
        </p:spPr>
        <p:txBody>
          <a:bodyPr wrap="square" lIns="91440" tIns="45720" rIns="91440" bIns="45720">
            <a:spAutoFit/>
          </a:bodyPr>
          <a:lstStyle/>
          <a:p>
            <a:pPr algn="ct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05139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697893"/>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FCBF49"/>
                </a:solidFill>
                <a:latin typeface="Agency FB" pitchFamily="34" charset="0"/>
                <a:ea typeface="Caesar Dressing"/>
                <a:cs typeface="Caesar Dressing"/>
                <a:sym typeface="Caesar Dressing"/>
              </a:rPr>
              <a:t>Problem STATEMENT.</a:t>
            </a:r>
            <a:endParaRPr sz="3020" dirty="0">
              <a:solidFill>
                <a:srgbClr val="FCBF49"/>
              </a:solidFill>
              <a:latin typeface="Agency FB" pitchFamily="34" charset="0"/>
              <a:ea typeface="Caesar Dressing"/>
              <a:cs typeface="Caesar Dressing"/>
              <a:sym typeface="Caesar Dressing"/>
            </a:endParaRPr>
          </a:p>
        </p:txBody>
      </p:sp>
      <p:sp>
        <p:nvSpPr>
          <p:cNvPr id="85" name="Google Shape;85;p17"/>
          <p:cNvSpPr txBox="1">
            <a:spLocks noGrp="1"/>
          </p:cNvSpPr>
          <p:nvPr>
            <p:ph type="body" idx="1"/>
          </p:nvPr>
        </p:nvSpPr>
        <p:spPr>
          <a:xfrm>
            <a:off x="414750" y="1490982"/>
            <a:ext cx="8314500" cy="3231624"/>
          </a:xfrm>
          <a:prstGeom prst="rect">
            <a:avLst/>
          </a:prstGeom>
        </p:spPr>
        <p:txBody>
          <a:bodyPr spcFirstLastPara="1" wrap="square" lIns="91425" tIns="91425" rIns="91425" bIns="91425" anchor="t" anchorCtr="0">
            <a:spAutoFit/>
          </a:bodyPr>
          <a:lstStyle/>
          <a:p>
            <a:pPr marL="0" indent="457200" algn="just">
              <a:buNone/>
            </a:pPr>
            <a:r>
              <a:rPr lang="en-US" sz="1800" dirty="0">
                <a:solidFill>
                  <a:schemeClr val="bg1"/>
                </a:solidFill>
                <a:latin typeface="+mn-lt"/>
              </a:rPr>
              <a:t>In today’s globalized world, email is a primary source of communication. This communication can vary from personal, business, corporate to government. With the rapid increase in email usage, there has also been increase in the SPAM emails. SPAM emails, also known as junk email involves nearly identical messages sent to numerous recipients by email. Apart from being annoying, spam emails can also pose a security threat to computer system. It is estimated that spam cost businesses on the order of $100 billion in 2007. In this project, we use text mining to perform automatic spam filtering to use emails effectively. We try to identify patterns using Data-mining classification algorithms to enable us classify the emails as HAM or SPAM.</a:t>
            </a:r>
            <a:endParaRPr sz="1800" dirty="0">
              <a:solidFill>
                <a:schemeClr val="bg1"/>
              </a:solidFill>
              <a:latin typeface="+mn-lt"/>
              <a:ea typeface="Caesar Dressing"/>
              <a:cs typeface="Caesar Dressing"/>
              <a:sym typeface="Caesar Dressing"/>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FCBF49"/>
                </a:solidFill>
                <a:latin typeface="+mn-lt"/>
                <a:ea typeface="Caesar Dressing"/>
                <a:cs typeface="Caesar Dressing"/>
                <a:sym typeface="Caesar Dressing"/>
              </a:rPr>
              <a:t>Problem STATEMENT.</a:t>
            </a:r>
            <a:endParaRPr sz="3020" dirty="0">
              <a:solidFill>
                <a:srgbClr val="FCBF49"/>
              </a:solidFill>
              <a:latin typeface="+mn-lt"/>
              <a:ea typeface="Caesar Dressing"/>
              <a:cs typeface="Caesar Dressing"/>
              <a:sym typeface="Caesar Dressing"/>
            </a:endParaRPr>
          </a:p>
        </p:txBody>
      </p:sp>
      <p:sp>
        <p:nvSpPr>
          <p:cNvPr id="91" name="Google Shape;91;p18"/>
          <p:cNvSpPr txBox="1">
            <a:spLocks noGrp="1"/>
          </p:cNvSpPr>
          <p:nvPr>
            <p:ph type="body" idx="1"/>
          </p:nvPr>
        </p:nvSpPr>
        <p:spPr>
          <a:xfrm>
            <a:off x="311700" y="1152475"/>
            <a:ext cx="8314500" cy="3385512"/>
          </a:xfrm>
          <a:prstGeom prst="rect">
            <a:avLst/>
          </a:prstGeom>
        </p:spPr>
        <p:txBody>
          <a:bodyPr spcFirstLastPara="1" wrap="square" lIns="91425" tIns="91425" rIns="91425" bIns="91425" anchor="t" anchorCtr="0">
            <a:spAutoFit/>
          </a:bodyPr>
          <a:lstStyle/>
          <a:p>
            <a:pPr algn="just"/>
            <a:r>
              <a:rPr lang="en-US" sz="1600" dirty="0">
                <a:solidFill>
                  <a:schemeClr val="bg1"/>
                </a:solidFill>
                <a:latin typeface="+mn-lt"/>
              </a:rPr>
              <a:t>At least 97% of American use text messages over mobile phones every day. In 2016, according to the research conducted by </a:t>
            </a:r>
            <a:r>
              <a:rPr lang="en-US" sz="1600" dirty="0" err="1">
                <a:solidFill>
                  <a:schemeClr val="bg1"/>
                </a:solidFill>
                <a:latin typeface="+mn-lt"/>
              </a:rPr>
              <a:t>Portio</a:t>
            </a:r>
            <a:r>
              <a:rPr lang="en-US" sz="1600" dirty="0">
                <a:solidFill>
                  <a:schemeClr val="bg1"/>
                </a:solidFill>
                <a:latin typeface="+mn-lt"/>
              </a:rPr>
              <a:t> research, 8.3 trillion messages exchanged over the mobile phones. The rising flood of big data shows an exchange of 23 billion messages per day and 16 million messages per minute. There are around 6.4 billion mobile subscribers around the world by the end of 2012. According to </a:t>
            </a:r>
            <a:r>
              <a:rPr lang="en-US" sz="1600" dirty="0" err="1">
                <a:solidFill>
                  <a:schemeClr val="bg1"/>
                </a:solidFill>
                <a:latin typeface="+mn-lt"/>
              </a:rPr>
              <a:t>Portio</a:t>
            </a:r>
            <a:r>
              <a:rPr lang="en-US" sz="1600" dirty="0">
                <a:solidFill>
                  <a:schemeClr val="bg1"/>
                </a:solidFill>
                <a:latin typeface="+mn-lt"/>
              </a:rPr>
              <a:t> Research, there will be a CAGR growth of 4.8% of growth in mobile subscriber base from 2014 to 2017. By the end of 2017, the mobile subscriber reached to 7.4 billion mobile subscribers. The proliferation of smart devices powered by exponential computing has shown a significant rise in the global </a:t>
            </a:r>
            <a:r>
              <a:rPr lang="en-US" sz="1600" dirty="0" err="1">
                <a:solidFill>
                  <a:schemeClr val="bg1"/>
                </a:solidFill>
                <a:latin typeface="+mn-lt"/>
              </a:rPr>
              <a:t>smartphone</a:t>
            </a:r>
            <a:r>
              <a:rPr lang="en-US" sz="1600" dirty="0">
                <a:solidFill>
                  <a:schemeClr val="bg1"/>
                </a:solidFill>
                <a:latin typeface="+mn-lt"/>
              </a:rPr>
              <a:t> system-on-chip market lead by Qualcomm, Apple, </a:t>
            </a:r>
            <a:r>
              <a:rPr lang="en-US" sz="1600" dirty="0" err="1">
                <a:solidFill>
                  <a:schemeClr val="bg1"/>
                </a:solidFill>
                <a:latin typeface="+mn-lt"/>
              </a:rPr>
              <a:t>MediaTrek</a:t>
            </a:r>
            <a:r>
              <a:rPr lang="en-US" sz="1600" dirty="0">
                <a:solidFill>
                  <a:schemeClr val="bg1"/>
                </a:solidFill>
                <a:latin typeface="+mn-lt"/>
              </a:rPr>
              <a:t>, Samsung, </a:t>
            </a:r>
            <a:r>
              <a:rPr lang="en-US" sz="1600" dirty="0" err="1">
                <a:solidFill>
                  <a:schemeClr val="bg1"/>
                </a:solidFill>
                <a:latin typeface="+mn-lt"/>
              </a:rPr>
              <a:t>HiSilicon</a:t>
            </a:r>
            <a:r>
              <a:rPr lang="en-US" sz="1600" dirty="0">
                <a:solidFill>
                  <a:schemeClr val="bg1"/>
                </a:solidFill>
                <a:latin typeface="+mn-lt"/>
              </a:rPr>
              <a:t>, </a:t>
            </a:r>
            <a:r>
              <a:rPr lang="en-US" sz="1600" dirty="0" err="1">
                <a:solidFill>
                  <a:schemeClr val="bg1"/>
                </a:solidFill>
                <a:latin typeface="+mn-lt"/>
              </a:rPr>
              <a:t>Spreadtrum</a:t>
            </a:r>
            <a:r>
              <a:rPr lang="en-US" sz="1600" dirty="0">
                <a:solidFill>
                  <a:schemeClr val="bg1"/>
                </a:solidFill>
                <a:latin typeface="+mn-lt"/>
              </a:rPr>
              <a:t>, and a vast number of other </a:t>
            </a:r>
            <a:r>
              <a:rPr lang="en-US" sz="1600" dirty="0" err="1">
                <a:solidFill>
                  <a:schemeClr val="bg1"/>
                </a:solidFill>
                <a:latin typeface="+mn-lt"/>
              </a:rPr>
              <a:t>smartphone</a:t>
            </a:r>
            <a:r>
              <a:rPr lang="en-US" sz="1600" dirty="0">
                <a:solidFill>
                  <a:schemeClr val="bg1"/>
                </a:solidFill>
                <a:latin typeface="+mn-lt"/>
              </a:rPr>
              <a:t> chip manufacturers in the market. </a:t>
            </a:r>
            <a:br>
              <a:rPr lang="en-US" sz="1600" dirty="0">
                <a:solidFill>
                  <a:schemeClr val="bg1"/>
                </a:solidFill>
                <a:latin typeface="+mn-lt"/>
              </a:rPr>
            </a:br>
            <a:endParaRPr sz="1600" dirty="0">
              <a:solidFill>
                <a:schemeClr val="bg1"/>
              </a:solidFill>
              <a:latin typeface="+mn-lt"/>
              <a:ea typeface="Caesar Dressing"/>
              <a:cs typeface="Caesar Dressing"/>
              <a:sym typeface="Caesar Dressing"/>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800" dirty="0">
                <a:solidFill>
                  <a:srgbClr val="0D47A1"/>
                </a:solidFill>
                <a:latin typeface="+mn-lt"/>
                <a:ea typeface="Caesar Dressing"/>
                <a:cs typeface="Caesar Dressing"/>
                <a:sym typeface="Caesar Dressing"/>
              </a:rPr>
              <a:t>Problem</a:t>
            </a:r>
            <a:r>
              <a:rPr lang="en-GB" sz="3020" dirty="0">
                <a:solidFill>
                  <a:srgbClr val="0D47A1"/>
                </a:solidFill>
                <a:latin typeface="+mn-lt"/>
                <a:ea typeface="Caesar Dressing"/>
                <a:cs typeface="Caesar Dressing"/>
                <a:sym typeface="Caesar Dressing"/>
              </a:rPr>
              <a:t> UNDERSTANDING.</a:t>
            </a:r>
            <a:endParaRPr sz="3020" dirty="0">
              <a:solidFill>
                <a:srgbClr val="0D47A1"/>
              </a:solidFill>
              <a:latin typeface="+mn-lt"/>
              <a:ea typeface="Caesar Dressing"/>
              <a:cs typeface="Caesar Dressing"/>
              <a:sym typeface="Caesar Dressing"/>
            </a:endParaRPr>
          </a:p>
        </p:txBody>
      </p:sp>
      <p:sp>
        <p:nvSpPr>
          <p:cNvPr id="97" name="Google Shape;97;p19"/>
          <p:cNvSpPr txBox="1">
            <a:spLocks noGrp="1"/>
          </p:cNvSpPr>
          <p:nvPr>
            <p:ph type="body" idx="1"/>
          </p:nvPr>
        </p:nvSpPr>
        <p:spPr>
          <a:xfrm>
            <a:off x="311700" y="1152475"/>
            <a:ext cx="8314500" cy="3693288"/>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dirty="0">
                <a:solidFill>
                  <a:srgbClr val="434343"/>
                </a:solidFill>
                <a:latin typeface="+mn-lt"/>
                <a:ea typeface="Caesar Dressing"/>
                <a:cs typeface="Caesar Dressing"/>
                <a:sym typeface="Caesar Dressing"/>
              </a:rPr>
              <a:t>In the past few years, it is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a:t>
            </a:r>
            <a:endParaRPr sz="1600" dirty="0">
              <a:solidFill>
                <a:srgbClr val="434343"/>
              </a:solidFill>
              <a:latin typeface="+mn-lt"/>
              <a:ea typeface="Caesar Dressing"/>
              <a:cs typeface="Caesar Dressing"/>
              <a:sym typeface="Caesar Dressing"/>
            </a:endParaRPr>
          </a:p>
          <a:p>
            <a:pPr marL="0" lvl="0" indent="0" algn="l" rtl="0">
              <a:spcBef>
                <a:spcPts val="1200"/>
              </a:spcBef>
              <a:spcAft>
                <a:spcPts val="1200"/>
              </a:spcAft>
              <a:buClr>
                <a:schemeClr val="dk1"/>
              </a:buClr>
              <a:buSzPts val="1100"/>
              <a:buFont typeface="Arial"/>
              <a:buNone/>
            </a:pPr>
            <a:r>
              <a:rPr lang="en-GB" sz="1600" dirty="0">
                <a:solidFill>
                  <a:srgbClr val="434343"/>
                </a:solidFill>
                <a:latin typeface="+mn-lt"/>
                <a:ea typeface="Caesar Dressing"/>
                <a:cs typeface="Caesar Dressing"/>
                <a:sym typeface="Caesar Dressing"/>
              </a:rPr>
              <a:t>The result of such activities can be dangerous. It gives mental trauma to the victims making their lives miserable. People who are not well aware of mental health online hate or cyber bullying become life threatening for them. Such cases are also at rise. It is also taking its toll on religions. Each and every day we can see an incident of fighting between people of different communities or religions due to offensive social media posts.</a:t>
            </a:r>
            <a:endParaRPr sz="1600" dirty="0">
              <a:solidFill>
                <a:srgbClr val="434343"/>
              </a:solidFill>
              <a:latin typeface="+mn-lt"/>
              <a:ea typeface="Caesar Dressing"/>
              <a:cs typeface="Caesar Dressing"/>
              <a:sym typeface="Caesar Dressing"/>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2800" dirty="0">
                <a:solidFill>
                  <a:srgbClr val="D62828"/>
                </a:solidFill>
                <a:latin typeface="+mn-lt"/>
                <a:ea typeface="Caesar Dressing"/>
                <a:cs typeface="Caesar Dressing"/>
                <a:sym typeface="Caesar Dressing"/>
              </a:rPr>
              <a:t>Importance</a:t>
            </a:r>
            <a:r>
              <a:rPr lang="en-GB" sz="3020" dirty="0">
                <a:solidFill>
                  <a:srgbClr val="D62828"/>
                </a:solidFill>
                <a:latin typeface="+mn-lt"/>
                <a:ea typeface="Caesar Dressing"/>
                <a:cs typeface="Caesar Dressing"/>
                <a:sym typeface="Caesar Dressing"/>
              </a:rPr>
              <a:t> of SMS SPAM CLASSIFIER.</a:t>
            </a:r>
            <a:endParaRPr sz="3020" dirty="0">
              <a:solidFill>
                <a:srgbClr val="D62828"/>
              </a:solidFill>
              <a:latin typeface="+mn-lt"/>
              <a:ea typeface="Caesar Dressing"/>
              <a:cs typeface="Caesar Dressing"/>
              <a:sym typeface="Caesar Dressing"/>
            </a:endParaRPr>
          </a:p>
        </p:txBody>
      </p:sp>
      <p:sp>
        <p:nvSpPr>
          <p:cNvPr id="103" name="Google Shape;103;p20"/>
          <p:cNvSpPr txBox="1">
            <a:spLocks noGrp="1"/>
          </p:cNvSpPr>
          <p:nvPr>
            <p:ph type="body" idx="1"/>
          </p:nvPr>
        </p:nvSpPr>
        <p:spPr>
          <a:xfrm>
            <a:off x="311700" y="1065725"/>
            <a:ext cx="8314500" cy="3447067"/>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dirty="0">
                <a:solidFill>
                  <a:srgbClr val="434343"/>
                </a:solidFill>
                <a:latin typeface="+mn-lt"/>
                <a:ea typeface="Caesar Dressing"/>
                <a:cs typeface="Caesar Dressing"/>
                <a:sym typeface="Caesar Dressing"/>
              </a:rPr>
              <a:t>Every day, we get a tremendous amount of short content data from the blast of online correspondence, web-based business and the utilization of advanced gadgets. This volume of data requires text mining apparatuses to carry out the various report tasks in an opportune and suitable way.  Detecting and controlling verbal  AND fake abuse in an automated fashion is inherently an NLP task (Natural Language Processing). Text Classification is a great point for NLP. </a:t>
            </a:r>
            <a:endParaRPr sz="1600" dirty="0">
              <a:solidFill>
                <a:srgbClr val="434343"/>
              </a:solidFill>
              <a:latin typeface="+mn-lt"/>
              <a:ea typeface="Caesar Dressing"/>
              <a:cs typeface="Caesar Dressing"/>
              <a:sym typeface="Caesar Dressing"/>
            </a:endParaRPr>
          </a:p>
          <a:p>
            <a:pPr marL="0" lvl="0" indent="457200" algn="l" rtl="0">
              <a:spcBef>
                <a:spcPts val="1200"/>
              </a:spcBef>
              <a:spcAft>
                <a:spcPts val="1200"/>
              </a:spcAft>
              <a:buNone/>
            </a:pPr>
            <a:r>
              <a:rPr lang="en-GB" sz="1600" dirty="0">
                <a:solidFill>
                  <a:srgbClr val="434343"/>
                </a:solidFill>
                <a:latin typeface="+mn-lt"/>
                <a:ea typeface="Caesar Dressing"/>
                <a:cs typeface="Caesar Dressing"/>
                <a:sym typeface="Caesar Dressing"/>
              </a:rPr>
              <a:t>Nowadays, every email and short messaging service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classification model helps to prevent the online abuse and cyber bullying.</a:t>
            </a:r>
            <a:endParaRPr sz="1600" dirty="0">
              <a:solidFill>
                <a:srgbClr val="434343"/>
              </a:solidFill>
              <a:latin typeface="+mn-lt"/>
              <a:ea typeface="Caesar Dressing"/>
              <a:cs typeface="Caesar Dressing"/>
              <a:sym typeface="Caesar Dressing"/>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77F00"/>
                </a:solidFill>
                <a:latin typeface="+mn-lt"/>
                <a:ea typeface="Caesar Dressing"/>
                <a:cs typeface="Caesar Dressing"/>
                <a:sym typeface="Caesar Dressing"/>
              </a:rPr>
              <a:t>Exploratory Data Analysis.</a:t>
            </a:r>
            <a:endParaRPr sz="3020">
              <a:solidFill>
                <a:srgbClr val="F77F00"/>
              </a:solidFill>
              <a:latin typeface="+mn-lt"/>
              <a:ea typeface="Caesar Dressing"/>
              <a:cs typeface="Caesar Dressing"/>
              <a:sym typeface="Caesar Dressing"/>
            </a:endParaRPr>
          </a:p>
        </p:txBody>
      </p:sp>
      <p:sp>
        <p:nvSpPr>
          <p:cNvPr id="109" name="Google Shape;109;p21"/>
          <p:cNvSpPr txBox="1">
            <a:spLocks noGrp="1"/>
          </p:cNvSpPr>
          <p:nvPr>
            <p:ph type="body" idx="1"/>
          </p:nvPr>
        </p:nvSpPr>
        <p:spPr>
          <a:xfrm>
            <a:off x="261694" y="1422913"/>
            <a:ext cx="8314500" cy="2893069"/>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Importing necessary libraries and importing the Train &amp; Test datasets.</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Checked some statistical information like shape, number of unique values present, info, finding zero values etc on both the datasets.</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Checked for null values and did not find any null values In both datasets. And removed Id.</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Conducted some feature engineering and created new columns via label: which contain both good and bad comments which is the sum of all the labels, comment length: which contains the length of comment text.</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Visualized each feature using </a:t>
            </a:r>
            <a:r>
              <a:rPr lang="en-GB" sz="1600" dirty="0" err="1">
                <a:solidFill>
                  <a:srgbClr val="434343"/>
                </a:solidFill>
                <a:latin typeface="+mn-lt"/>
                <a:ea typeface="Caesar Dressing"/>
                <a:cs typeface="Caesar Dressing"/>
                <a:sym typeface="Caesar Dressing"/>
              </a:rPr>
              <a:t>seaborn</a:t>
            </a:r>
            <a:r>
              <a:rPr lang="en-GB" sz="1600" dirty="0">
                <a:solidFill>
                  <a:srgbClr val="434343"/>
                </a:solidFill>
                <a:latin typeface="+mn-lt"/>
                <a:ea typeface="Caesar Dressing"/>
                <a:cs typeface="Caesar Dressing"/>
                <a:sym typeface="Caesar Dressing"/>
              </a:rPr>
              <a:t> and </a:t>
            </a:r>
            <a:r>
              <a:rPr lang="en-GB" sz="1600" dirty="0" err="1">
                <a:solidFill>
                  <a:srgbClr val="434343"/>
                </a:solidFill>
                <a:latin typeface="+mn-lt"/>
                <a:ea typeface="Caesar Dressing"/>
                <a:cs typeface="Caesar Dressing"/>
                <a:sym typeface="Caesar Dressing"/>
              </a:rPr>
              <a:t>matplotlib</a:t>
            </a:r>
            <a:r>
              <a:rPr lang="en-GB" sz="1600" dirty="0">
                <a:solidFill>
                  <a:srgbClr val="434343"/>
                </a:solidFill>
                <a:latin typeface="+mn-lt"/>
                <a:ea typeface="Caesar Dressing"/>
                <a:cs typeface="Caesar Dressing"/>
                <a:sym typeface="Caesar Dressing"/>
              </a:rPr>
              <a:t> libraries by plotting categorical plots like pie plot, count plot, distribution plot and word cloud for each label.</a:t>
            </a:r>
            <a:endParaRPr sz="1600" dirty="0">
              <a:solidFill>
                <a:srgbClr val="434343"/>
              </a:solidFill>
              <a:latin typeface="+mn-lt"/>
              <a:ea typeface="Caesar Dressing"/>
              <a:cs typeface="Caesar Dressing"/>
              <a:sym typeface="Caesar Dressing"/>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47418" y="133097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77F00"/>
                </a:solidFill>
                <a:latin typeface="+mn-lt"/>
                <a:ea typeface="Caesar Dressing"/>
                <a:cs typeface="Caesar Dressing"/>
                <a:sym typeface="Caesar Dressing"/>
              </a:rPr>
              <a:t>Exploratory Data Analysis.</a:t>
            </a:r>
            <a:endParaRPr sz="3020">
              <a:solidFill>
                <a:srgbClr val="F77F00"/>
              </a:solidFill>
              <a:latin typeface="+mn-lt"/>
              <a:ea typeface="Caesar Dressing"/>
              <a:cs typeface="Caesar Dressing"/>
              <a:sym typeface="Caesar Dressing"/>
            </a:endParaRPr>
          </a:p>
        </p:txBody>
      </p:sp>
      <p:sp>
        <p:nvSpPr>
          <p:cNvPr id="115" name="Google Shape;115;p22"/>
          <p:cNvSpPr txBox="1">
            <a:spLocks noGrp="1"/>
          </p:cNvSpPr>
          <p:nvPr>
            <p:ph type="body" idx="1"/>
          </p:nvPr>
        </p:nvSpPr>
        <p:spPr>
          <a:xfrm>
            <a:off x="347418" y="2037275"/>
            <a:ext cx="8314500" cy="2154406"/>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Done text pre-processing techniques like Removing Punctuations and other special characters, Splitting the comments into individual words, Removing Stop Words, Stemming and Lemmatization. </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Then created new column as clean _length after cleaning the data. </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All these steps were done on both train and test datasets. </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Checked correlation using </a:t>
            </a:r>
            <a:r>
              <a:rPr lang="en-GB" sz="1600" dirty="0" err="1">
                <a:solidFill>
                  <a:srgbClr val="434343"/>
                </a:solidFill>
                <a:latin typeface="+mn-lt"/>
                <a:ea typeface="Caesar Dressing"/>
                <a:cs typeface="Caesar Dressing"/>
                <a:sym typeface="Caesar Dressing"/>
              </a:rPr>
              <a:t>heatmap</a:t>
            </a:r>
            <a:r>
              <a:rPr lang="en-GB" sz="1600" dirty="0">
                <a:solidFill>
                  <a:srgbClr val="434343"/>
                </a:solidFill>
                <a:latin typeface="+mn-lt"/>
                <a:ea typeface="Caesar Dressing"/>
                <a:cs typeface="Caesar Dressing"/>
                <a:sym typeface="Caesar Dressing"/>
              </a:rPr>
              <a:t>. </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After getting a cleaned data used TF-IDF </a:t>
            </a:r>
            <a:r>
              <a:rPr lang="en-GB" sz="1600" dirty="0" err="1">
                <a:solidFill>
                  <a:srgbClr val="434343"/>
                </a:solidFill>
                <a:latin typeface="+mn-lt"/>
                <a:ea typeface="Caesar Dressing"/>
                <a:cs typeface="Caesar Dressing"/>
                <a:sym typeface="Caesar Dressing"/>
              </a:rPr>
              <a:t>vectorizer</a:t>
            </a:r>
            <a:r>
              <a:rPr lang="en-GB" sz="1600" dirty="0">
                <a:solidFill>
                  <a:srgbClr val="434343"/>
                </a:solidFill>
                <a:latin typeface="+mn-lt"/>
                <a:ea typeface="Caesar Dressing"/>
                <a:cs typeface="Caesar Dressing"/>
                <a:sym typeface="Caesar Dressing"/>
              </a:rPr>
              <a:t>.</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Lastly, proceeded with model building.</a:t>
            </a:r>
            <a:endParaRPr sz="1600" dirty="0">
              <a:solidFill>
                <a:srgbClr val="434343"/>
              </a:solidFill>
              <a:latin typeface="+mn-lt"/>
              <a:ea typeface="Caesar Dressing"/>
              <a:cs typeface="Caesar Dressing"/>
              <a:sym typeface="Caesar Dressing"/>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79</TotalTime>
  <Words>2070</Words>
  <Application>Microsoft Office PowerPoint</Application>
  <PresentationFormat>On-screen Show (16:9)</PresentationFormat>
  <Paragraphs>136</Paragraphs>
  <Slides>37</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Bodoni MT Black</vt:lpstr>
      <vt:lpstr>Wingdings 3</vt:lpstr>
      <vt:lpstr>Arial</vt:lpstr>
      <vt:lpstr>Century Gothic</vt:lpstr>
      <vt:lpstr>Bradley Hand ITC</vt:lpstr>
      <vt:lpstr>Caesar Dressing</vt:lpstr>
      <vt:lpstr>Agency FB</vt:lpstr>
      <vt:lpstr>Ion</vt:lpstr>
      <vt:lpstr>EMAIL SMS SPAM CLASSIFIER </vt:lpstr>
      <vt:lpstr>AGENDA.</vt:lpstr>
      <vt:lpstr>OVERVIEW.</vt:lpstr>
      <vt:lpstr>Problem STATEMENT.</vt:lpstr>
      <vt:lpstr>Problem STATEMENT.</vt:lpstr>
      <vt:lpstr>Problem UNDERSTANDING.</vt:lpstr>
      <vt:lpstr>Importance of SMS SPAM CLASSIFIER.</vt:lpstr>
      <vt:lpstr>Exploratory Data Analysis.</vt:lpstr>
      <vt:lpstr>Exploratory Data Analysis.</vt:lpstr>
      <vt:lpstr>VISUALIZATIONS.</vt:lpstr>
      <vt:lpstr>Word Clouds.</vt:lpstr>
      <vt:lpstr>Word Clouds.</vt:lpstr>
      <vt:lpstr>Word Clouds.</vt:lpstr>
      <vt:lpstr>Word Clouds.</vt:lpstr>
      <vt:lpstr>Word Clouds.</vt:lpstr>
      <vt:lpstr>Word Clouds.</vt:lpstr>
      <vt:lpstr>DATA ANALYSIS STEPS.</vt:lpstr>
      <vt:lpstr>DATA ANALYSIS STEPS.</vt:lpstr>
      <vt:lpstr>MODEL BUILDING.</vt:lpstr>
      <vt:lpstr>MODEL BUILDING.</vt:lpstr>
      <vt:lpstr>GAUSSIAN NB </vt:lpstr>
      <vt:lpstr>HEAT MAP</vt:lpstr>
      <vt:lpstr>MUTLINOMIAL  NB CLASSIFIER</vt:lpstr>
      <vt:lpstr>BERNOULI NB CLASSIFIER</vt:lpstr>
      <vt:lpstr>ADABOOST CLASSIFIER MODEL.</vt:lpstr>
      <vt:lpstr>XGBoost CLASSIFIER MODEL.</vt:lpstr>
      <vt:lpstr>EXTRA TREES CLASSIFIER MODEL.</vt:lpstr>
      <vt:lpstr>Cross ValIdatIon Scores.</vt:lpstr>
      <vt:lpstr>HYPER PARAMETER TUNING.</vt:lpstr>
      <vt:lpstr>HYPER PARAMETER TUNING.</vt:lpstr>
      <vt:lpstr>HYPER PARAMETER TUNING [FINAL MODEL].</vt:lpstr>
      <vt:lpstr>ROC-AUC Curve.</vt:lpstr>
      <vt:lpstr>Saving the model and predicting the results.</vt:lpstr>
      <vt:lpstr>Saving the model and predicting the results.</vt:lpstr>
      <vt:lpstr>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dc:title>
  <dc:creator>Suraj Kumar Soni</dc:creator>
  <cp:lastModifiedBy>Ajitav Mangaraj</cp:lastModifiedBy>
  <cp:revision>12</cp:revision>
  <dcterms:modified xsi:type="dcterms:W3CDTF">2022-12-25T06:18:35Z</dcterms:modified>
</cp:coreProperties>
</file>