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19-10-2022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19-10-2022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Grid">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4" y="399728"/>
            <a:ext cx="9717931" cy="631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17FD97C-D333-48AE-86E8-373C8E213C29}"/>
              </a:ext>
            </a:extLst>
          </p:cNvPr>
          <p:cNvSpPr/>
          <p:nvPr/>
        </p:nvSpPr>
        <p:spPr>
          <a:xfrm>
            <a:off x="1235413" y="0"/>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Micro-Credit Defaulter Loan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3044757" y="6204656"/>
            <a:ext cx="6715063" cy="523220"/>
          </a:xfrm>
          <a:prstGeom prst="rect">
            <a:avLst/>
          </a:prstGeom>
          <a:noFill/>
        </p:spPr>
        <p:txBody>
          <a:bodyPr wrap="square" rtlCol="0">
            <a:spAutoFit/>
          </a:bodyPr>
          <a:lstStyle/>
          <a:p>
            <a:pPr algn="ctr"/>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Ajitav Mangaraj</a:t>
            </a:r>
            <a:endParaRPr lang="en-IN"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2050" name="Picture 2" descr="Micro Credit Images, Stock Photos &amp; Vectors | Shutterstock">
            <a:extLst>
              <a:ext uri="{FF2B5EF4-FFF2-40B4-BE49-F238E27FC236}">
                <a16:creationId xmlns:a16="http://schemas.microsoft.com/office/drawing/2014/main" id="{3D8BC614-1988-4E3F-874E-7B5EC029B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757" y="2814637"/>
            <a:ext cx="5642043" cy="211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pic>
        <p:nvPicPr>
          <p:cNvPr id="2050" name="Picture 2">
            <a:extLst>
              <a:ext uri="{FF2B5EF4-FFF2-40B4-BE49-F238E27FC236}">
                <a16:creationId xmlns:a16="http://schemas.microsoft.com/office/drawing/2014/main" id="{E15E759F-9934-4872-9EFB-FC4590FF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77" y="1984234"/>
            <a:ext cx="87725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pic>
        <p:nvPicPr>
          <p:cNvPr id="3078" name="Picture 6">
            <a:extLst>
              <a:ext uri="{FF2B5EF4-FFF2-40B4-BE49-F238E27FC236}">
                <a16:creationId xmlns:a16="http://schemas.microsoft.com/office/drawing/2014/main" id="{79F0CD6C-7D84-453E-9FC2-EB274521B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461" y="650089"/>
            <a:ext cx="6778379" cy="61395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4098" name="Picture 2">
            <a:extLst>
              <a:ext uri="{FF2B5EF4-FFF2-40B4-BE49-F238E27FC236}">
                <a16:creationId xmlns:a16="http://schemas.microsoft.com/office/drawing/2014/main" id="{0E501523-3309-480E-B2B2-7B3A00A6B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8" y="1059318"/>
            <a:ext cx="3904182" cy="29528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BEA8E98-3E0F-4E14-BD5D-3AEDDAF6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200" y="916442"/>
            <a:ext cx="8045222" cy="3095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5122" name="Picture 2">
            <a:extLst>
              <a:ext uri="{FF2B5EF4-FFF2-40B4-BE49-F238E27FC236}">
                <a16:creationId xmlns:a16="http://schemas.microsoft.com/office/drawing/2014/main" id="{19ED6BBF-4CEC-4DBC-8436-B9AE0D816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61" y="687770"/>
            <a:ext cx="6578082" cy="29142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52AE6B-E5FC-4EA0-B4B6-0560AC46E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761" y="3756852"/>
            <a:ext cx="6578082" cy="2914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3139321"/>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a:t>
            </a:r>
            <a:r>
              <a:rPr lang="en-US" b="0" i="0" dirty="0" err="1">
                <a:effectLst/>
                <a:latin typeface="Century" panose="02040604050505020304" pitchFamily="18" charset="0"/>
              </a:rPr>
              <a:t>last_rech_amt_ma</a:t>
            </a:r>
            <a:r>
              <a:rPr lang="en-US" b="0" i="0" dirty="0">
                <a:effectLst/>
                <a:latin typeface="Century" panose="02040604050505020304" pitchFamily="18" charset="0"/>
              </a:rPr>
              <a:t>,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pic>
        <p:nvPicPr>
          <p:cNvPr id="6146" name="Picture 2">
            <a:extLst>
              <a:ext uri="{FF2B5EF4-FFF2-40B4-BE49-F238E27FC236}">
                <a16:creationId xmlns:a16="http://schemas.microsoft.com/office/drawing/2014/main" id="{A9C49413-3885-4F4F-9F53-EEDB65F9B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435" y="814282"/>
            <a:ext cx="857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3844212"/>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7173" name="Picture 5">
            <a:extLst>
              <a:ext uri="{FF2B5EF4-FFF2-40B4-BE49-F238E27FC236}">
                <a16:creationId xmlns:a16="http://schemas.microsoft.com/office/drawing/2014/main" id="{0929B1F6-9DC7-4EA7-A863-886DE05A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752726"/>
            <a:ext cx="85534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8263798-AD28-49F3-8D92-C609A3E51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0" y="597454"/>
            <a:ext cx="5990253" cy="2616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8198" name="Picture 6">
            <a:extLst>
              <a:ext uri="{FF2B5EF4-FFF2-40B4-BE49-F238E27FC236}">
                <a16:creationId xmlns:a16="http://schemas.microsoft.com/office/drawing/2014/main" id="{90A585EC-9BC9-440C-BA1D-DE0150E79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233" y="586806"/>
            <a:ext cx="5990253" cy="2548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9218" name="Picture 2">
            <a:extLst>
              <a:ext uri="{FF2B5EF4-FFF2-40B4-BE49-F238E27FC236}">
                <a16:creationId xmlns:a16="http://schemas.microsoft.com/office/drawing/2014/main" id="{E6BF6F39-775B-4D87-B71A-D11D47D8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72" y="752578"/>
            <a:ext cx="5617028" cy="27695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9220" name="Picture 4">
            <a:extLst>
              <a:ext uri="{FF2B5EF4-FFF2-40B4-BE49-F238E27FC236}">
                <a16:creationId xmlns:a16="http://schemas.microsoft.com/office/drawing/2014/main" id="{8046D1B1-A703-40C9-9B94-34ED5DCD4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2" y="4021198"/>
            <a:ext cx="5632578" cy="257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0242" name="Picture 2">
            <a:extLst>
              <a:ext uri="{FF2B5EF4-FFF2-40B4-BE49-F238E27FC236}">
                <a16:creationId xmlns:a16="http://schemas.microsoft.com/office/drawing/2014/main" id="{16C54BEC-65EA-4930-AB17-3087CCD2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8081"/>
            <a:ext cx="5859624" cy="27509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6020551-01F1-43C2-84A2-4D722634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376" y="678081"/>
            <a:ext cx="5859624" cy="2750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F2834F00-A0DB-4376-B748-C3B2460C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158" y="798059"/>
            <a:ext cx="6956749" cy="26309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pic>
        <p:nvPicPr>
          <p:cNvPr id="11268" name="Picture 4">
            <a:extLst>
              <a:ext uri="{FF2B5EF4-FFF2-40B4-BE49-F238E27FC236}">
                <a16:creationId xmlns:a16="http://schemas.microsoft.com/office/drawing/2014/main" id="{2EB9A332-0BDA-40F4-8258-358813715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157" y="3774233"/>
            <a:ext cx="6956749" cy="29624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pic>
        <p:nvPicPr>
          <p:cNvPr id="13314" name="Picture 2">
            <a:extLst>
              <a:ext uri="{FF2B5EF4-FFF2-40B4-BE49-F238E27FC236}">
                <a16:creationId xmlns:a16="http://schemas.microsoft.com/office/drawing/2014/main" id="{AE4084F4-FE8B-4DC1-8948-6B73A68E3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64" y="1145218"/>
            <a:ext cx="5482377" cy="5455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Day and Month columns.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21CD44D-4989-4A33-909A-A94BA583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662473"/>
            <a:ext cx="5989468" cy="53033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F292046-DA07-4D05-9820-25EC8CDFA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31" y="662472"/>
            <a:ext cx="5650837" cy="529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0"/>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pic>
        <p:nvPicPr>
          <p:cNvPr id="12292" name="Picture 4">
            <a:extLst>
              <a:ext uri="{FF2B5EF4-FFF2-40B4-BE49-F238E27FC236}">
                <a16:creationId xmlns:a16="http://schemas.microsoft.com/office/drawing/2014/main" id="{3C72694D-3975-4D6E-AD68-189F078D8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32" y="584775"/>
            <a:ext cx="8562975"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id="{9CCB4989-B711-482F-86DF-A68E2C8E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61" y="1850515"/>
            <a:ext cx="6003613" cy="37974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MinMaxScalar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91.50%.</a:t>
            </a:r>
          </a:p>
          <a:p>
            <a:pPr algn="ctr"/>
            <a:endParaRPr lang="en-IN" dirty="0">
              <a:solidFill>
                <a:schemeClr val="bg1"/>
              </a:solidFill>
              <a:latin typeface="Century" panose="02040604050505020304" pitchFamily="18" charset="0"/>
            </a:endParaRPr>
          </a:p>
        </p:txBody>
      </p:sp>
      <p:pic>
        <p:nvPicPr>
          <p:cNvPr id="10" name="Picture 9">
            <a:extLst>
              <a:ext uri="{FF2B5EF4-FFF2-40B4-BE49-F238E27FC236}">
                <a16:creationId xmlns:a16="http://schemas.microsoft.com/office/drawing/2014/main" id="{548CD0CE-753C-4FB6-AE8A-A28FFBD2E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37882"/>
            <a:ext cx="5731510" cy="2910840"/>
          </a:xfrm>
          <a:prstGeom prst="rect">
            <a:avLst/>
          </a:prstGeom>
          <a:noFill/>
          <a:ln>
            <a:noFill/>
          </a:ln>
        </p:spPr>
      </p:pic>
      <p:pic>
        <p:nvPicPr>
          <p:cNvPr id="11" name="Picture 10">
            <a:extLst>
              <a:ext uri="{FF2B5EF4-FFF2-40B4-BE49-F238E27FC236}">
                <a16:creationId xmlns:a16="http://schemas.microsoft.com/office/drawing/2014/main" id="{E57664E5-9EE9-4036-80D1-6C37C426CF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848721"/>
            <a:ext cx="5731510" cy="2831995"/>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pic>
        <p:nvPicPr>
          <p:cNvPr id="7" name="Picture 6">
            <a:extLst>
              <a:ext uri="{FF2B5EF4-FFF2-40B4-BE49-F238E27FC236}">
                <a16:creationId xmlns:a16="http://schemas.microsoft.com/office/drawing/2014/main" id="{262393AD-B052-47AA-A8A3-CA60B2340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176" y="883355"/>
            <a:ext cx="5731510" cy="2834640"/>
          </a:xfrm>
          <a:prstGeom prst="rect">
            <a:avLst/>
          </a:prstGeom>
          <a:noFill/>
          <a:ln>
            <a:noFill/>
          </a:ln>
        </p:spPr>
      </p:pic>
      <p:pic>
        <p:nvPicPr>
          <p:cNvPr id="8" name="Picture 7">
            <a:extLst>
              <a:ext uri="{FF2B5EF4-FFF2-40B4-BE49-F238E27FC236}">
                <a16:creationId xmlns:a16="http://schemas.microsoft.com/office/drawing/2014/main" id="{2865EEDD-8285-4D14-A03E-555FA3F192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176" y="3717994"/>
            <a:ext cx="5731510" cy="2990715"/>
          </a:xfrm>
          <a:prstGeom prst="rect">
            <a:avLst/>
          </a:prstGeom>
          <a:noFill/>
          <a:ln>
            <a:noFill/>
          </a:ln>
        </p:spPr>
      </p:pic>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95.09%</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3C2A9215-7E4A-4118-92B2-106C0472C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659" y="905788"/>
            <a:ext cx="5690681" cy="2674620"/>
          </a:xfrm>
          <a:prstGeom prst="rect">
            <a:avLst/>
          </a:prstGeom>
          <a:noFill/>
          <a:ln>
            <a:noFill/>
          </a:ln>
        </p:spPr>
      </p:pic>
      <p:pic>
        <p:nvPicPr>
          <p:cNvPr id="4" name="Picture 3">
            <a:extLst>
              <a:ext uri="{FF2B5EF4-FFF2-40B4-BE49-F238E27FC236}">
                <a16:creationId xmlns:a16="http://schemas.microsoft.com/office/drawing/2014/main" id="{F03F19D1-2AFD-40E9-9434-40C68EBBBD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60" y="3580408"/>
            <a:ext cx="5690680" cy="3200400"/>
          </a:xfrm>
          <a:prstGeom prst="rect">
            <a:avLst/>
          </a:prstGeom>
          <a:noFill/>
          <a:ln>
            <a:noFill/>
          </a:ln>
        </p:spPr>
      </p:pic>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95.84%</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816F77E5-A8BC-4FCF-BD4B-44A6530FF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865" y="714010"/>
            <a:ext cx="5631653" cy="3055620"/>
          </a:xfrm>
          <a:prstGeom prst="rect">
            <a:avLst/>
          </a:prstGeom>
          <a:noFill/>
          <a:ln>
            <a:noFill/>
          </a:ln>
        </p:spPr>
      </p:pic>
      <p:pic>
        <p:nvPicPr>
          <p:cNvPr id="4" name="Picture 3">
            <a:extLst>
              <a:ext uri="{FF2B5EF4-FFF2-40B4-BE49-F238E27FC236}">
                <a16:creationId xmlns:a16="http://schemas.microsoft.com/office/drawing/2014/main" id="{224012D7-8BA1-4ADA-9637-143C747A18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866" y="3769629"/>
            <a:ext cx="5631652" cy="2959135"/>
          </a:xfrm>
          <a:prstGeom prst="rect">
            <a:avLst/>
          </a:prstGeom>
          <a:noFill/>
          <a:ln>
            <a:noFill/>
          </a:ln>
        </p:spPr>
      </p:pic>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90.05%</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B334497A-51E5-4CDC-AC14-45F8E3A6B0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022" y="662596"/>
            <a:ext cx="5731510" cy="2971800"/>
          </a:xfrm>
          <a:prstGeom prst="rect">
            <a:avLst/>
          </a:prstGeom>
          <a:noFill/>
          <a:ln>
            <a:noFill/>
          </a:ln>
        </p:spPr>
      </p:pic>
      <p:pic>
        <p:nvPicPr>
          <p:cNvPr id="4" name="Picture 3">
            <a:extLst>
              <a:ext uri="{FF2B5EF4-FFF2-40B4-BE49-F238E27FC236}">
                <a16:creationId xmlns:a16="http://schemas.microsoft.com/office/drawing/2014/main" id="{FBAB7C81-FFAF-44D5-8CB8-846A4AFE22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022" y="3634395"/>
            <a:ext cx="5731510" cy="3145783"/>
          </a:xfrm>
          <a:prstGeom prst="rect">
            <a:avLst/>
          </a:prstGeom>
          <a:noFill/>
          <a:ln>
            <a:noFill/>
          </a:ln>
        </p:spPr>
      </p:pic>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95.03%</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A2BC72AE-6595-4FAF-9DA3-65C478D00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139" y="632623"/>
            <a:ext cx="5731510" cy="3025140"/>
          </a:xfrm>
          <a:prstGeom prst="rect">
            <a:avLst/>
          </a:prstGeom>
          <a:noFill/>
          <a:ln>
            <a:noFill/>
          </a:ln>
        </p:spPr>
      </p:pic>
      <p:pic>
        <p:nvPicPr>
          <p:cNvPr id="4" name="Picture 3">
            <a:extLst>
              <a:ext uri="{FF2B5EF4-FFF2-40B4-BE49-F238E27FC236}">
                <a16:creationId xmlns:a16="http://schemas.microsoft.com/office/drawing/2014/main" id="{524ABC85-462A-4B36-961D-7B969361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39" y="3657763"/>
            <a:ext cx="5731510" cy="3025140"/>
          </a:xfrm>
          <a:prstGeom prst="rect">
            <a:avLst/>
          </a:prstGeom>
          <a:noFill/>
          <a:ln>
            <a:noFill/>
          </a:ln>
        </p:spPr>
      </p:pic>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94.11%</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RandomizedSearchCV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9E4E7BB-4C5F-4485-ACD5-1671B33C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65" y="1728151"/>
            <a:ext cx="7116888" cy="4983934"/>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pic>
        <p:nvPicPr>
          <p:cNvPr id="2050" name="Picture 2">
            <a:extLst>
              <a:ext uri="{FF2B5EF4-FFF2-40B4-BE49-F238E27FC236}">
                <a16:creationId xmlns:a16="http://schemas.microsoft.com/office/drawing/2014/main" id="{105DAD43-E620-4C88-B248-00FFA1687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1" y="3069989"/>
            <a:ext cx="4143375" cy="3661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3B96451-65BA-46A8-98C8-3BB44C52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1" y="1009244"/>
            <a:ext cx="5646909" cy="1882303"/>
          </a:xfrm>
          <a:prstGeom prst="rect">
            <a:avLst/>
          </a:prstGeom>
        </p:spPr>
      </p:pic>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A5C5CB2F-72DB-4DAB-9C82-B5DE048CD4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899" y="967740"/>
            <a:ext cx="4166114" cy="3137332"/>
          </a:xfrm>
          <a:prstGeom prst="rect">
            <a:avLst/>
          </a:prstGeom>
          <a:noFill/>
          <a:ln>
            <a:noFill/>
          </a:ln>
        </p:spPr>
      </p:pic>
      <p:pic>
        <p:nvPicPr>
          <p:cNvPr id="3074" name="Picture 2">
            <a:extLst>
              <a:ext uri="{FF2B5EF4-FFF2-40B4-BE49-F238E27FC236}">
                <a16:creationId xmlns:a16="http://schemas.microsoft.com/office/drawing/2014/main" id="{7B6918AF-15DB-4DA7-BAA3-2B36A71A7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8785"/>
            <a:ext cx="4526604" cy="35494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B793EC60-F6F1-45B2-87C8-E5127FDE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779328"/>
            <a:ext cx="9457240" cy="4016088"/>
          </a:xfrm>
          <a:prstGeom prst="rect">
            <a:avLst/>
          </a:prstGeom>
        </p:spPr>
      </p:pic>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a:t>
            </a:r>
            <a:r>
              <a:rPr lang="en-US" b="0" i="0" dirty="0" err="1">
                <a:effectLst/>
                <a:latin typeface="Century" panose="02040604050505020304" pitchFamily="18" charset="0"/>
              </a:rPr>
              <a:t>roc_auc_score</a:t>
            </a:r>
            <a:r>
              <a:rPr lang="en-US" b="0" i="0" dirty="0">
                <a:effectLst/>
                <a:latin typeface="Century" panose="02040604050505020304" pitchFamily="18" charset="0"/>
              </a:rPr>
              <a:t>,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Problem Understanding</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26" name="Picture 2" descr="Pin on 99 % Loan fraud in PNB scam | Bank loan Fraud | PNB Scam | PNB loan  fraud">
            <a:extLst>
              <a:ext uri="{FF2B5EF4-FFF2-40B4-BE49-F238E27FC236}">
                <a16:creationId xmlns:a16="http://schemas.microsoft.com/office/drawing/2014/main" id="{B14D42CC-C09A-458D-BCFF-B31AE3D95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928" y="1351697"/>
            <a:ext cx="3552047" cy="2520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ud Prevention | Federal Housing Finance Agency">
            <a:extLst>
              <a:ext uri="{FF2B5EF4-FFF2-40B4-BE49-F238E27FC236}">
                <a16:creationId xmlns:a16="http://schemas.microsoft.com/office/drawing/2014/main" id="{6CC3DA48-B3C5-416D-BF3A-4108E4855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1928" y="3872204"/>
            <a:ext cx="3552047" cy="252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pic>
        <p:nvPicPr>
          <p:cNvPr id="3074" name="Picture 2" descr="Micro Loan Services by VA Digital Bharat from Bhagalpur Bihar | ID - 3819114">
            <a:extLst>
              <a:ext uri="{FF2B5EF4-FFF2-40B4-BE49-F238E27FC236}">
                <a16:creationId xmlns:a16="http://schemas.microsoft.com/office/drawing/2014/main" id="{409D6BC8-9B57-466A-9817-5F7CB83EC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453" y="1350376"/>
            <a:ext cx="3606216" cy="2314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Million Student Loan Defaults in 12 Months | IonTuition">
            <a:extLst>
              <a:ext uri="{FF2B5EF4-FFF2-40B4-BE49-F238E27FC236}">
                <a16:creationId xmlns:a16="http://schemas.microsoft.com/office/drawing/2014/main" id="{CD1A0383-C2B5-4191-AEF0-9278C78F0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73" y="4536961"/>
            <a:ext cx="3252811" cy="206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91753" y="1035407"/>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4092</Words>
  <Application>Microsoft Office PowerPoint</Application>
  <PresentationFormat>Widescreen</PresentationFormat>
  <Paragraphs>192</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Bookman Old Style</vt:lpstr>
      <vt:lpstr>Calibri</vt:lpstr>
      <vt:lpstr>Calibri Light</vt:lpstr>
      <vt:lpstr>Century</vt:lpstr>
      <vt:lpstr>Courier New</vt:lpstr>
      <vt:lpstr>Georgia</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Ajitav Mangaraj</cp:lastModifiedBy>
  <cp:revision>54</cp:revision>
  <dcterms:created xsi:type="dcterms:W3CDTF">2021-10-24T08:35:25Z</dcterms:created>
  <dcterms:modified xsi:type="dcterms:W3CDTF">2022-10-19T09:07:54Z</dcterms:modified>
</cp:coreProperties>
</file>