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Caveat"/>
      <p:regular r:id="rId13"/>
      <p:bold r:id="rId14"/>
    </p:embeddedFont>
    <p:embeddedFont>
      <p:font typeface="Fira Sans Extra Condensed"/>
      <p:regular r:id="rId15"/>
      <p:bold r:id="rId16"/>
      <p:italic r:id="rId17"/>
      <p:boldItalic r:id="rId18"/>
    </p:embeddedFont>
    <p:embeddedFont>
      <p:font typeface="Caveat Brush"/>
      <p:regular r:id="rId19"/>
    </p:embeddedFont>
    <p:embeddedFont>
      <p:font typeface="Caveat SemiBo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veatSemiBold-regular.fntdata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21" Type="http://schemas.openxmlformats.org/officeDocument/2006/relationships/font" Target="fonts/CaveatSemiBold-bold.fntdata"/><Relationship Id="rId13" Type="http://schemas.openxmlformats.org/officeDocument/2006/relationships/font" Target="fonts/Caveat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regular.fntdata"/><Relationship Id="rId15" Type="http://schemas.openxmlformats.org/officeDocument/2006/relationships/font" Target="fonts/FiraSansExtraCondensed-regular.fntdata"/><Relationship Id="rId14" Type="http://schemas.openxmlformats.org/officeDocument/2006/relationships/font" Target="fonts/Caveat-bold.fntdata"/><Relationship Id="rId17" Type="http://schemas.openxmlformats.org/officeDocument/2006/relationships/font" Target="fonts/FiraSansExtraCondensed-italic.fntdata"/><Relationship Id="rId16" Type="http://schemas.openxmlformats.org/officeDocument/2006/relationships/font" Target="fonts/FiraSansExtraCondensed-bold.fntdata"/><Relationship Id="rId5" Type="http://schemas.openxmlformats.org/officeDocument/2006/relationships/slide" Target="slides/slide1.xml"/><Relationship Id="rId19" Type="http://schemas.openxmlformats.org/officeDocument/2006/relationships/font" Target="fonts/CaveatBrush-regular.fntdata"/><Relationship Id="rId6" Type="http://schemas.openxmlformats.org/officeDocument/2006/relationships/slide" Target="slides/slide2.xml"/><Relationship Id="rId18" Type="http://schemas.openxmlformats.org/officeDocument/2006/relationships/font" Target="fonts/FiraSansExtraCondense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b7055dd536_0_2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b7055dd536_0_2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2d47de748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2d47de748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a51e7a15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a51e7a15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a51e7a15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a51e7a15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832750" y="1039200"/>
            <a:ext cx="385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832750" y="3128750"/>
            <a:ext cx="3854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Ajitesh27/OptiMin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ctrTitle"/>
          </p:nvPr>
        </p:nvSpPr>
        <p:spPr>
          <a:xfrm>
            <a:off x="152400" y="1076150"/>
            <a:ext cx="886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veat Brush"/>
                <a:ea typeface="Caveat Brush"/>
                <a:cs typeface="Caveat Brush"/>
                <a:sym typeface="Caveat Brush"/>
              </a:rPr>
              <a:t>OptiMiner - Team 8</a:t>
            </a:r>
            <a:endParaRPr>
              <a:latin typeface="Caveat Brush"/>
              <a:ea typeface="Caveat Brush"/>
              <a:cs typeface="Caveat Brush"/>
              <a:sym typeface="Caveat Brus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veat"/>
                <a:ea typeface="Caveat"/>
                <a:cs typeface="Caveat"/>
                <a:sym typeface="Caveat"/>
              </a:rPr>
              <a:t>Smarter Bitcoin Mining with Cloud Spot Instances and </a:t>
            </a:r>
            <a:r>
              <a:rPr lang="en-GB">
                <a:latin typeface="Caveat"/>
                <a:ea typeface="Caveat"/>
                <a:cs typeface="Caveat"/>
                <a:sym typeface="Caveat"/>
              </a:rPr>
              <a:t>Data Centers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2167375" y="3636225"/>
            <a:ext cx="6027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Caveat"/>
                <a:ea typeface="Caveat"/>
                <a:cs typeface="Caveat"/>
                <a:sym typeface="Caveat"/>
              </a:rPr>
              <a:t>                 Ajitesh Nair</a:t>
            </a:r>
            <a:endParaRPr b="1" sz="30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Caveat"/>
                <a:ea typeface="Caveat"/>
                <a:cs typeface="Caveat"/>
                <a:sym typeface="Caveat"/>
              </a:rPr>
              <a:t>Akamai                              UIUC</a:t>
            </a:r>
            <a:endParaRPr b="1" sz="30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 u="sng">
                <a:solidFill>
                  <a:schemeClr val="hlink"/>
                </a:solidFill>
                <a:latin typeface="Caveat"/>
                <a:ea typeface="Caveat"/>
                <a:cs typeface="Caveat"/>
                <a:sym typeface="Caveat"/>
                <a:hlinkClick r:id="rId3"/>
              </a:rPr>
              <a:t>https://github.com/Ajitesh27/OptiMiner</a:t>
            </a:r>
            <a:r>
              <a:rPr b="1" lang="en-GB" sz="3000">
                <a:latin typeface="Caveat"/>
                <a:ea typeface="Caveat"/>
                <a:cs typeface="Caveat"/>
                <a:sym typeface="Caveat"/>
              </a:rPr>
              <a:t> </a:t>
            </a:r>
            <a:endParaRPr b="1" sz="30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8591701" y="4866600"/>
            <a:ext cx="55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39625" y="141125"/>
            <a:ext cx="8862300" cy="78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3420">
                <a:latin typeface="Caveat SemiBold"/>
                <a:ea typeface="Caveat SemiBold"/>
                <a:cs typeface="Caveat SemiBold"/>
                <a:sym typeface="Caveat SemiBold"/>
              </a:rPr>
              <a:t>The Problem</a:t>
            </a:r>
            <a:endParaRPr b="0" sz="3420"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8522100" y="4866600"/>
            <a:ext cx="621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670825" y="1531200"/>
            <a:ext cx="8199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1600">
                <a:solidFill>
                  <a:schemeClr val="dk1"/>
                </a:solidFill>
              </a:rPr>
              <a:t>Bitcoin mining is expensive and inefficient</a:t>
            </a:r>
            <a:endParaRPr sz="16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1600">
                <a:solidFill>
                  <a:schemeClr val="dk1"/>
                </a:solidFill>
              </a:rPr>
              <a:t>Data centers consume power 24/7 — not always cost-effective</a:t>
            </a:r>
            <a:endParaRPr sz="16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1600">
                <a:solidFill>
                  <a:schemeClr val="dk1"/>
                </a:solidFill>
              </a:rPr>
              <a:t>Cloud spot instances are up to 90% cheaper, but unreliable</a:t>
            </a:r>
            <a:endParaRPr sz="16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1600">
                <a:solidFill>
                  <a:schemeClr val="dk1"/>
                </a:solidFill>
              </a:rPr>
              <a:t>Bitcoin price and mining difficulty change constantly</a:t>
            </a:r>
            <a:endParaRPr sz="16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1600">
                <a:solidFill>
                  <a:schemeClr val="dk1"/>
                </a:solidFill>
              </a:rPr>
              <a:t>How do you decide where to spend your mining budget right now?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39625" y="141125"/>
            <a:ext cx="8862300" cy="78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3420">
                <a:latin typeface="Caveat SemiBold"/>
                <a:ea typeface="Caveat SemiBold"/>
                <a:cs typeface="Caveat SemiBold"/>
                <a:sym typeface="Caveat SemiBold"/>
              </a:rPr>
              <a:t>Our Goal</a:t>
            </a:r>
            <a:endParaRPr b="0" sz="3420"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269575" y="2016425"/>
            <a:ext cx="86013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Maximize BTC profit per dollar spent by intelligently splitting hourly budget between datacenters and cloud spot instances.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8522100" y="4866600"/>
            <a:ext cx="621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39625" y="141125"/>
            <a:ext cx="8862300" cy="78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3420">
                <a:latin typeface="Caveat SemiBold"/>
                <a:ea typeface="Caveat SemiBold"/>
                <a:cs typeface="Caveat SemiBold"/>
                <a:sym typeface="Caveat SemiBold"/>
              </a:rPr>
              <a:t>What Is OptiMiner?</a:t>
            </a:r>
            <a:endParaRPr b="0" sz="3420"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670825" y="1531200"/>
            <a:ext cx="8199900" cy="29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OptiMiner is an intelligent system that:</a:t>
            </a:r>
            <a:endParaRPr sz="16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1600">
                <a:solidFill>
                  <a:schemeClr val="dk1"/>
                </a:solidFill>
              </a:rPr>
              <a:t>Takes an hourly mining budget</a:t>
            </a:r>
            <a:endParaRPr sz="16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1600">
                <a:solidFill>
                  <a:schemeClr val="dk1"/>
                </a:solidFill>
              </a:rPr>
              <a:t>Fetches live market data (AWS spot prices, BTC price, difficulty, power cost at each DC location)</a:t>
            </a:r>
            <a:endParaRPr sz="16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1600">
                <a:solidFill>
                  <a:schemeClr val="dk1"/>
                </a:solidFill>
              </a:rPr>
              <a:t>Calculates expected profitability per compute unit</a:t>
            </a:r>
            <a:endParaRPr sz="16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1600">
                <a:solidFill>
                  <a:schemeClr val="dk1"/>
                </a:solidFill>
              </a:rPr>
              <a:t>Uses a reinforcement learning agent to choose the optimal allocation between in-house datacenters and cloud spot instances for max profitability</a:t>
            </a:r>
            <a:endParaRPr sz="16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1600">
                <a:solidFill>
                  <a:schemeClr val="dk1"/>
                </a:solidFill>
              </a:rPr>
              <a:t>Simulates AWS scaling calls to scale your compute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8522100" y="4866600"/>
            <a:ext cx="621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ketchnote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EB8B3"/>
      </a:accent1>
      <a:accent2>
        <a:srgbClr val="A6DFDA"/>
      </a:accent2>
      <a:accent3>
        <a:srgbClr val="FED58A"/>
      </a:accent3>
      <a:accent4>
        <a:srgbClr val="FF9991"/>
      </a:accent4>
      <a:accent5>
        <a:srgbClr val="8FE2DB"/>
      </a:accent5>
      <a:accent6>
        <a:srgbClr val="FFBF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