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136" d="100"/>
          <a:sy n="136" d="100"/>
        </p:scale>
        <p:origin x="-11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9497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5636c608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65636c608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65636c608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65636c608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5636c60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5636c6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5636c60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65636c6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5636c608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65636c60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5636c608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65636c608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5636c608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5636c60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65636c608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65636c60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65636c608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65636c608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5636c608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5636c608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reek_(alphabet)" TargetMode="External"/><Relationship Id="rId3" Type="http://schemas.openxmlformats.org/officeDocument/2006/relationships/hyperlink" Target="https://en.wikipedia.org/wiki/Sig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0" y="115000"/>
            <a:ext cx="8686800" cy="3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Quantum Gates</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&amp;</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Future of QUANTUM COMPUTING</a:t>
            </a:r>
            <a:endParaRPr>
              <a:latin typeface="Trebuchet MS"/>
              <a:ea typeface="Trebuchet MS"/>
              <a:cs typeface="Trebuchet MS"/>
              <a:sym typeface="Trebuchet MS"/>
            </a:endParaRPr>
          </a:p>
        </p:txBody>
      </p:sp>
      <p:sp>
        <p:nvSpPr>
          <p:cNvPr id="135" name="Google Shape;135;p13"/>
          <p:cNvSpPr txBox="1">
            <a:spLocks noGrp="1"/>
          </p:cNvSpPr>
          <p:nvPr>
            <p:ph type="subTitle" idx="1"/>
          </p:nvPr>
        </p:nvSpPr>
        <p:spPr>
          <a:xfrm>
            <a:off x="241225" y="3738700"/>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Made by Ajitesh Nair</a:t>
            </a:r>
            <a:endParaRPr sz="1400"/>
          </a:p>
          <a:p>
            <a:pPr marL="0" lvl="0" indent="0" algn="r" rtl="0">
              <a:spcBef>
                <a:spcPts val="0"/>
              </a:spcBef>
              <a:spcAft>
                <a:spcPts val="0"/>
              </a:spcAft>
              <a:buNone/>
            </a:pPr>
            <a:r>
              <a:rPr lang="en" sz="1400"/>
              <a:t>Eshwar A R</a:t>
            </a:r>
            <a:endParaRPr sz="1400"/>
          </a:p>
          <a:p>
            <a:pPr marL="0" lvl="0" indent="0" algn="r" rtl="0">
              <a:spcBef>
                <a:spcPts val="0"/>
              </a:spcBef>
              <a:spcAft>
                <a:spcPts val="0"/>
              </a:spcAft>
              <a:buNone/>
            </a:pPr>
            <a:r>
              <a:rPr lang="en" sz="1400"/>
              <a:t>Yash Raj</a:t>
            </a:r>
            <a:endParaRPr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134"/>
                                        </p:tgtEl>
                                      </p:cBhvr>
                                    </p:animEffect>
                                    <p:set>
                                      <p:cBhvr>
                                        <p:cTn id="7"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of CLASSICAL COMPUTATION</a:t>
            </a:r>
            <a:endParaRPr/>
          </a:p>
          <a:p>
            <a:pPr marL="0" lvl="0" indent="0" algn="l" rtl="0">
              <a:spcBef>
                <a:spcPts val="0"/>
              </a:spcBef>
              <a:spcAft>
                <a:spcPts val="0"/>
              </a:spcAft>
              <a:buNone/>
            </a:pPr>
            <a:r>
              <a:rPr lang="en" sz="1800"/>
              <a:t>There are several physical and practical limits to the amount of computation or data storage that can be performed with a given amount of mass, volume, or energy.</a:t>
            </a:r>
            <a:endParaRPr sz="1800"/>
          </a:p>
        </p:txBody>
      </p:sp>
      <p:sp>
        <p:nvSpPr>
          <p:cNvPr id="191" name="Google Shape;191;p22"/>
          <p:cNvSpPr txBox="1">
            <a:spLocks noGrp="1"/>
          </p:cNvSpPr>
          <p:nvPr>
            <p:ph type="body" idx="1"/>
          </p:nvPr>
        </p:nvSpPr>
        <p:spPr>
          <a:xfrm>
            <a:off x="1297500" y="1789425"/>
            <a:ext cx="7038900" cy="357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There's an upper bound on how much information you can fit in a given physical space.</a:t>
            </a:r>
            <a:endParaRPr sz="1800"/>
          </a:p>
          <a:p>
            <a:pPr marL="457200" lvl="0" indent="0" algn="l" rtl="0">
              <a:spcBef>
                <a:spcPts val="1600"/>
              </a:spcBef>
              <a:spcAft>
                <a:spcPts val="0"/>
              </a:spcAft>
              <a:buNone/>
            </a:pPr>
            <a:endParaRPr sz="1800"/>
          </a:p>
          <a:p>
            <a:pPr marL="457200" lvl="0" indent="-342900" algn="l" rtl="0">
              <a:spcBef>
                <a:spcPts val="1600"/>
              </a:spcBef>
              <a:spcAft>
                <a:spcPts val="0"/>
              </a:spcAft>
              <a:buSzPts val="1800"/>
              <a:buAutoNum type="arabicPeriod"/>
            </a:pPr>
            <a:r>
              <a:rPr lang="en" sz="1800"/>
              <a:t>There's a lower bound on how much energy you have to use per unit of computation</a:t>
            </a: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3.)        There's an upper bound on how fast a computation can be.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SOLVED BY QC</a:t>
            </a:r>
            <a:endParaRPr/>
          </a:p>
          <a:p>
            <a:pPr marL="0" lvl="0" indent="0" algn="l" rtl="0">
              <a:spcBef>
                <a:spcPts val="0"/>
              </a:spcBef>
              <a:spcAft>
                <a:spcPts val="0"/>
              </a:spcAft>
              <a:buNone/>
            </a:pPr>
            <a:endParaRPr/>
          </a:p>
        </p:txBody>
      </p:sp>
      <p:sp>
        <p:nvSpPr>
          <p:cNvPr id="197" name="Google Shape;197;p23"/>
          <p:cNvSpPr txBox="1">
            <a:spLocks noGrp="1"/>
          </p:cNvSpPr>
          <p:nvPr>
            <p:ph type="body" idx="1"/>
          </p:nvPr>
        </p:nvSpPr>
        <p:spPr>
          <a:xfrm>
            <a:off x="1341850" y="9357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QC can store almost 10,000 time more than today’s system</a:t>
            </a:r>
            <a:endParaRPr sz="1800"/>
          </a:p>
          <a:p>
            <a:pPr marL="0" lvl="0" indent="0" algn="l" rtl="0">
              <a:spcBef>
                <a:spcPts val="1600"/>
              </a:spcBef>
              <a:spcAft>
                <a:spcPts val="0"/>
              </a:spcAft>
              <a:buNone/>
            </a:pPr>
            <a:r>
              <a:rPr lang="en" sz="1800"/>
              <a:t> The fundamental reason being that quantum computers work (mostly) via unitary operations. A unitary operation is a reversible operation, or, in other words, an operation during which no information is lost to the environment. Such an operation is basically "perfectly" energy efficient. They use PHOTNIC CHIPS which are extremely energy efficient</a:t>
            </a:r>
            <a:endParaRPr sz="1800"/>
          </a:p>
          <a:p>
            <a:pPr marL="0" lvl="0" indent="0" algn="l" rtl="0">
              <a:spcBef>
                <a:spcPts val="1600"/>
              </a:spcBef>
              <a:spcAft>
                <a:spcPts val="0"/>
              </a:spcAft>
              <a:buNone/>
            </a:pPr>
            <a:r>
              <a:rPr lang="en" sz="1800"/>
              <a:t>Roughly A QC is 100 million times faster than any normal or classical computers Today</a:t>
            </a:r>
            <a:endParaRPr sz="1800"/>
          </a:p>
          <a:p>
            <a:pPr marL="0" lvl="0" indent="0" algn="l" rtl="0">
              <a:spcBef>
                <a:spcPts val="1600"/>
              </a:spcBef>
              <a:spcAft>
                <a:spcPts val="160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Gates</a:t>
            </a:r>
            <a:endParaRPr lang="en-US" dirty="0"/>
          </a:p>
        </p:txBody>
      </p:sp>
      <p:sp>
        <p:nvSpPr>
          <p:cNvPr id="3" name="Text Placeholder 2"/>
          <p:cNvSpPr>
            <a:spLocks noGrp="1"/>
          </p:cNvSpPr>
          <p:nvPr>
            <p:ph type="body" idx="1"/>
          </p:nvPr>
        </p:nvSpPr>
        <p:spPr/>
        <p:txBody>
          <a:bodyPr/>
          <a:lstStyle/>
          <a:p>
            <a:r>
              <a:rPr lang="en-US" sz="1800" dirty="0"/>
              <a:t>In quantum computing and specifically the quantum circuit model of computation, a </a:t>
            </a:r>
            <a:r>
              <a:rPr lang="en-US" sz="1800" b="1" dirty="0"/>
              <a:t>quantum logic gate</a:t>
            </a:r>
            <a:r>
              <a:rPr lang="en-US" sz="1800" dirty="0"/>
              <a:t> (or simply </a:t>
            </a:r>
            <a:r>
              <a:rPr lang="en-US" sz="1800" b="1" dirty="0"/>
              <a:t>quantum gate</a:t>
            </a:r>
            <a:r>
              <a:rPr lang="en-US" sz="1800" dirty="0"/>
              <a:t>) is a basic quantum circuit  operating on a small number of </a:t>
            </a:r>
            <a:r>
              <a:rPr lang="en-US" sz="1800" dirty="0" err="1"/>
              <a:t>qubits</a:t>
            </a:r>
            <a:r>
              <a:rPr lang="en-US" sz="1800" dirty="0"/>
              <a:t>. They are the building blocks of quantum circuits, like classical logic gates are for conventional digital circuits.</a:t>
            </a:r>
          </a:p>
          <a:p>
            <a:r>
              <a:rPr lang="en-US" sz="1800" dirty="0"/>
              <a:t>Unlike many classical logic gates, quantum logic gates are reversible. </a:t>
            </a:r>
          </a:p>
          <a:p>
            <a:endParaRPr lang="en-US" sz="1800" dirty="0" smtClean="0"/>
          </a:p>
        </p:txBody>
      </p:sp>
    </p:spTree>
    <p:extLst>
      <p:ext uri="{BB962C8B-B14F-4D97-AF65-F5344CB8AC3E}">
        <p14:creationId xmlns:p14="http://schemas.microsoft.com/office/powerpoint/2010/main" val="33907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Qubits</a:t>
            </a:r>
            <a:endParaRPr lang="en-US" dirty="0"/>
          </a:p>
        </p:txBody>
      </p:sp>
      <p:sp>
        <p:nvSpPr>
          <p:cNvPr id="3" name="Text Placeholder 2"/>
          <p:cNvSpPr>
            <a:spLocks noGrp="1"/>
          </p:cNvSpPr>
          <p:nvPr>
            <p:ph type="body" idx="1"/>
          </p:nvPr>
        </p:nvSpPr>
        <p:spPr/>
        <p:txBody>
          <a:bodyPr/>
          <a:lstStyle/>
          <a:p>
            <a:r>
              <a:rPr lang="en-US" sz="1800" dirty="0"/>
              <a:t>In quantum computing, a </a:t>
            </a:r>
            <a:r>
              <a:rPr lang="en-US" sz="1800" b="1" dirty="0" err="1"/>
              <a:t>qubit</a:t>
            </a:r>
            <a:r>
              <a:rPr lang="en-US" sz="1800" dirty="0"/>
              <a:t>  or </a:t>
            </a:r>
            <a:r>
              <a:rPr lang="en-US" sz="1800" b="1" dirty="0"/>
              <a:t>quantum bit</a:t>
            </a:r>
            <a:r>
              <a:rPr lang="en-US" sz="1800" dirty="0"/>
              <a:t> (sometimes </a:t>
            </a:r>
            <a:r>
              <a:rPr lang="en-US" sz="1800" b="1" dirty="0" err="1"/>
              <a:t>qbit</a:t>
            </a:r>
            <a:r>
              <a:rPr lang="en-US" sz="1800" dirty="0"/>
              <a:t>) is the basic unit of quantum information—the quantum version of the classical binary bit physically realized with a two-state device. </a:t>
            </a:r>
            <a:endParaRPr lang="en-US" sz="1800" dirty="0" smtClean="0"/>
          </a:p>
          <a:p>
            <a:r>
              <a:rPr lang="en-US" sz="1800" dirty="0"/>
              <a:t>n a classical system, a bit would have to be in one state or the other. However, quantum mechanics allows the </a:t>
            </a:r>
            <a:r>
              <a:rPr lang="en-US" sz="1800" dirty="0" err="1"/>
              <a:t>qubit</a:t>
            </a:r>
            <a:r>
              <a:rPr lang="en-US" sz="1800" dirty="0"/>
              <a:t> to be in a coherent superposition of both states/levels simultaneously, a property which is fundamental to quantum mechanics and quantum computing.</a:t>
            </a:r>
          </a:p>
        </p:txBody>
      </p:sp>
    </p:spTree>
    <p:extLst>
      <p:ext uri="{BB962C8B-B14F-4D97-AF65-F5344CB8AC3E}">
        <p14:creationId xmlns:p14="http://schemas.microsoft.com/office/powerpoint/2010/main" val="278528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Quantum Gates</a:t>
            </a:r>
            <a:endParaRPr lang="en-US" dirty="0"/>
          </a:p>
        </p:txBody>
      </p:sp>
      <p:sp>
        <p:nvSpPr>
          <p:cNvPr id="3" name="Text Placeholder 2"/>
          <p:cNvSpPr>
            <a:spLocks noGrp="1"/>
          </p:cNvSpPr>
          <p:nvPr>
            <p:ph type="body" idx="1"/>
          </p:nvPr>
        </p:nvSpPr>
        <p:spPr/>
        <p:txBody>
          <a:bodyPr/>
          <a:lstStyle/>
          <a:p>
            <a:r>
              <a:rPr lang="en-US" sz="1600" b="1" dirty="0" err="1"/>
              <a:t>Hadamard</a:t>
            </a:r>
            <a:r>
              <a:rPr lang="en-US" sz="1600" b="1" dirty="0"/>
              <a:t> (H) gate</a:t>
            </a:r>
          </a:p>
          <a:p>
            <a:endParaRPr lang="en-US" sz="1600" dirty="0" smtClean="0"/>
          </a:p>
          <a:p>
            <a:r>
              <a:rPr lang="en-US" sz="1600" b="1" dirty="0"/>
              <a:t>Pauli-X gate</a:t>
            </a:r>
          </a:p>
          <a:p>
            <a:endParaRPr lang="en-US" sz="1600" dirty="0" smtClean="0"/>
          </a:p>
          <a:p>
            <a:r>
              <a:rPr lang="en-US" sz="1600" b="1" dirty="0"/>
              <a:t>Pauli</a:t>
            </a:r>
            <a:r>
              <a:rPr lang="en-US" sz="1600" b="1" dirty="0" smtClean="0"/>
              <a:t>-Y </a:t>
            </a:r>
            <a:r>
              <a:rPr lang="en-US" sz="1600" b="1" dirty="0"/>
              <a:t>gate</a:t>
            </a:r>
          </a:p>
          <a:p>
            <a:endParaRPr lang="en-US" sz="1600" dirty="0" smtClean="0"/>
          </a:p>
          <a:p>
            <a:r>
              <a:rPr lang="en-US" sz="1600" b="1" dirty="0"/>
              <a:t>Pauli</a:t>
            </a:r>
            <a:r>
              <a:rPr lang="en-US" sz="1600" b="1" dirty="0" smtClean="0"/>
              <a:t>-Z gate</a:t>
            </a:r>
          </a:p>
          <a:p>
            <a:endParaRPr lang="en-US" sz="1600" b="1" dirty="0"/>
          </a:p>
          <a:p>
            <a:r>
              <a:rPr lang="en-US" sz="1600" b="1" dirty="0" smtClean="0"/>
              <a:t>Phase shift gate</a:t>
            </a:r>
          </a:p>
          <a:p>
            <a:endParaRPr lang="en-US" sz="1600" b="1" dirty="0"/>
          </a:p>
          <a:p>
            <a:r>
              <a:rPr lang="en-US" sz="1600" b="1" dirty="0" smtClean="0"/>
              <a:t>Swap gate</a:t>
            </a:r>
            <a:endParaRPr lang="en-US" sz="1600" b="1" dirty="0"/>
          </a:p>
        </p:txBody>
      </p:sp>
    </p:spTree>
    <p:extLst>
      <p:ext uri="{BB962C8B-B14F-4D97-AF65-F5344CB8AC3E}">
        <p14:creationId xmlns:p14="http://schemas.microsoft.com/office/powerpoint/2010/main" val="150249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Hadamard</a:t>
            </a:r>
            <a:r>
              <a:rPr lang="en-US" dirty="0" smtClean="0"/>
              <a:t> gate</a:t>
            </a:r>
            <a:endParaRPr lang="en-US" dirty="0"/>
          </a:p>
        </p:txBody>
      </p:sp>
      <p:sp>
        <p:nvSpPr>
          <p:cNvPr id="3" name="Text Placeholder 2"/>
          <p:cNvSpPr>
            <a:spLocks noGrp="1"/>
          </p:cNvSpPr>
          <p:nvPr>
            <p:ph type="body" idx="1"/>
          </p:nvPr>
        </p:nvSpPr>
        <p:spPr/>
        <p:txBody>
          <a:bodyPr/>
          <a:lstStyle/>
          <a:p>
            <a:r>
              <a:rPr lang="en-US" sz="1800" dirty="0"/>
              <a:t>The </a:t>
            </a:r>
            <a:r>
              <a:rPr lang="en-US" sz="1800" dirty="0" err="1"/>
              <a:t>Hadamard</a:t>
            </a:r>
            <a:r>
              <a:rPr lang="en-US" sz="1800" dirty="0"/>
              <a:t> gate is a single-</a:t>
            </a:r>
            <a:r>
              <a:rPr lang="en-US" sz="1800" dirty="0" err="1"/>
              <a:t>qubit</a:t>
            </a:r>
            <a:r>
              <a:rPr lang="en-US" sz="1800" dirty="0"/>
              <a:t> operation that maps the basis state </a:t>
            </a:r>
          </a:p>
          <a:p>
            <a:r>
              <a:rPr lang="sk-SK" sz="1800" dirty="0"/>
              <a:t>∣0⟩ </a:t>
            </a:r>
            <a:r>
              <a:rPr lang="sk-SK" sz="1800" dirty="0" smtClean="0"/>
              <a:t>to</a:t>
            </a:r>
            <a:r>
              <a:rPr lang="sk-SK" sz="1800" dirty="0"/>
              <a:t> </a:t>
            </a:r>
            <a:r>
              <a:rPr lang="sk-SK" sz="1800" dirty="0" smtClean="0"/>
              <a:t>(</a:t>
            </a:r>
            <a:r>
              <a:rPr lang="mr-IN" sz="1800" dirty="0" smtClean="0"/>
              <a:t>∣</a:t>
            </a:r>
            <a:r>
              <a:rPr lang="mr-IN" sz="1800" dirty="0"/>
              <a:t>0⟩+∣1</a:t>
            </a:r>
            <a:r>
              <a:rPr lang="mr-IN" sz="1800" dirty="0" smtClean="0"/>
              <a:t>⟩</a:t>
            </a:r>
            <a:r>
              <a:rPr lang="en-US" sz="1800" dirty="0" smtClean="0"/>
              <a:t>)/(2^1/2)</a:t>
            </a:r>
          </a:p>
          <a:p>
            <a:pPr marL="146050" indent="0">
              <a:buNone/>
            </a:pPr>
            <a:r>
              <a:rPr lang="mr-IN" sz="1800" dirty="0"/>
              <a:t>	</a:t>
            </a:r>
            <a:r>
              <a:rPr lang="sk-SK" sz="1800" dirty="0"/>
              <a:t> and </a:t>
            </a:r>
          </a:p>
          <a:p>
            <a:r>
              <a:rPr lang="sk-SK" sz="1800" dirty="0" smtClean="0"/>
              <a:t>∣</a:t>
            </a:r>
            <a:r>
              <a:rPr lang="sk-SK" sz="1800" dirty="0"/>
              <a:t>1⟩ to </a:t>
            </a:r>
            <a:r>
              <a:rPr lang="sk-SK" sz="1800" dirty="0" smtClean="0"/>
              <a:t>(</a:t>
            </a:r>
            <a:r>
              <a:rPr lang="is-IS" sz="1800" dirty="0" smtClean="0"/>
              <a:t>∣</a:t>
            </a:r>
            <a:r>
              <a:rPr lang="is-IS" sz="1800" dirty="0"/>
              <a:t>0⟩−∣1</a:t>
            </a:r>
            <a:r>
              <a:rPr lang="is-IS" sz="1800" dirty="0" smtClean="0"/>
              <a:t>⟩)/(2^1/2)</a:t>
            </a:r>
            <a:r>
              <a:rPr lang="is-IS" sz="1800" dirty="0"/>
              <a:t>		</a:t>
            </a:r>
          </a:p>
          <a:p>
            <a:pPr marL="146050" indent="0">
              <a:buNone/>
            </a:pPr>
            <a:r>
              <a:rPr lang="is-IS" sz="1800" dirty="0"/>
              <a:t> </a:t>
            </a:r>
            <a:r>
              <a:rPr lang="is-IS" sz="1800" dirty="0" smtClean="0"/>
              <a:t>    </a:t>
            </a:r>
            <a:r>
              <a:rPr lang="en-US" sz="1800" dirty="0" smtClean="0"/>
              <a:t> </a:t>
            </a:r>
            <a:r>
              <a:rPr lang="en-US" sz="1800" dirty="0"/>
              <a:t>thus creating an equal superposition of the two basis states.</a:t>
            </a:r>
          </a:p>
        </p:txBody>
      </p:sp>
    </p:spTree>
    <p:extLst>
      <p:ext uri="{BB962C8B-B14F-4D97-AF65-F5344CB8AC3E}">
        <p14:creationId xmlns:p14="http://schemas.microsoft.com/office/powerpoint/2010/main" val="177361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H=1/(2^1/2)</a:t>
            </a:r>
            <a:r>
              <a:rPr lang="en-US" sz="3200" dirty="0" smtClean="0"/>
              <a:t>( </a:t>
            </a:r>
            <a:r>
              <a:rPr lang="en-US" sz="1800" dirty="0" smtClean="0"/>
              <a:t>1  1 </a:t>
            </a:r>
            <a:r>
              <a:rPr lang="en-US" sz="3200" dirty="0" smtClean="0"/>
              <a:t>)</a:t>
            </a:r>
            <a:r>
              <a:rPr lang="en-US" sz="1800" dirty="0" smtClean="0"/>
              <a:t/>
            </a:r>
            <a:br>
              <a:rPr lang="en-US" sz="1800" dirty="0" smtClean="0"/>
            </a:br>
            <a:r>
              <a:rPr lang="en-US" sz="1800" dirty="0" smtClean="0"/>
              <a:t>                      1  -1</a:t>
            </a:r>
            <a:br>
              <a:rPr lang="en-US" sz="1800" dirty="0" smtClean="0"/>
            </a:br>
            <a:r>
              <a:rPr lang="en-US" sz="1800" dirty="0"/>
              <a:t>The </a:t>
            </a:r>
            <a:r>
              <a:rPr lang="en-US" sz="1800" dirty="0" err="1"/>
              <a:t>Hadamard</a:t>
            </a:r>
            <a:r>
              <a:rPr lang="en-US" sz="1800" dirty="0"/>
              <a:t> gate can also be expressed as a 90º rotation around the Y-axis, followed by a 180º rotation around the X-axis</a:t>
            </a:r>
            <a:r>
              <a:rPr lang="en-US" sz="1800" dirty="0" smtClean="0"/>
              <a:t>.</a:t>
            </a:r>
            <a:br>
              <a:rPr lang="en-US" sz="1800" dirty="0" smtClean="0"/>
            </a:br>
            <a:endParaRPr lang="en-US" sz="1800" dirty="0"/>
          </a:p>
        </p:txBody>
      </p:sp>
    </p:spTree>
    <p:extLst>
      <p:ext uri="{BB962C8B-B14F-4D97-AF65-F5344CB8AC3E}">
        <p14:creationId xmlns:p14="http://schemas.microsoft.com/office/powerpoint/2010/main" val="381611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Controlled (</a:t>
            </a:r>
            <a:r>
              <a:rPr lang="en-US" b="1" dirty="0" err="1"/>
              <a:t>cX</a:t>
            </a:r>
            <a:r>
              <a:rPr lang="en-US" b="1" dirty="0"/>
              <a:t> </a:t>
            </a:r>
            <a:r>
              <a:rPr lang="en-US" b="1" dirty="0" err="1"/>
              <a:t>cY</a:t>
            </a:r>
            <a:r>
              <a:rPr lang="en-US" b="1" dirty="0"/>
              <a:t> </a:t>
            </a:r>
            <a:r>
              <a:rPr lang="en-US" b="1" dirty="0" err="1"/>
              <a:t>cZ</a:t>
            </a:r>
            <a:r>
              <a:rPr lang="en-US" b="1" dirty="0"/>
              <a:t>) gates</a:t>
            </a:r>
            <a:br>
              <a:rPr lang="en-US" b="1" dirty="0"/>
            </a:br>
            <a:endParaRPr lang="en-US" dirty="0"/>
          </a:p>
        </p:txBody>
      </p:sp>
      <p:sp>
        <p:nvSpPr>
          <p:cNvPr id="3" name="Text Placeholder 2"/>
          <p:cNvSpPr>
            <a:spLocks noGrp="1"/>
          </p:cNvSpPr>
          <p:nvPr>
            <p:ph type="body" idx="1"/>
          </p:nvPr>
        </p:nvSpPr>
        <p:spPr/>
        <p:txBody>
          <a:bodyPr/>
          <a:lstStyle/>
          <a:p>
            <a:r>
              <a:rPr lang="en-US" sz="1800" dirty="0"/>
              <a:t>Controlled gates act on 2 or more </a:t>
            </a:r>
            <a:r>
              <a:rPr lang="en-US" sz="1800" dirty="0" err="1"/>
              <a:t>qubits</a:t>
            </a:r>
            <a:r>
              <a:rPr lang="en-US" sz="1800" dirty="0"/>
              <a:t>, where one or more </a:t>
            </a:r>
            <a:r>
              <a:rPr lang="en-US" sz="1800" dirty="0" err="1"/>
              <a:t>qubits</a:t>
            </a:r>
            <a:r>
              <a:rPr lang="en-US" sz="1800" dirty="0"/>
              <a:t> act as a control for some operation. For example, the controlled NOT gate (or CNOT or </a:t>
            </a:r>
            <a:r>
              <a:rPr lang="en-US" sz="1800" dirty="0" err="1"/>
              <a:t>cX</a:t>
            </a:r>
            <a:r>
              <a:rPr lang="en-US" sz="1800" dirty="0"/>
              <a:t>) acts on 2 </a:t>
            </a:r>
            <a:r>
              <a:rPr lang="en-US" sz="1800" dirty="0" err="1"/>
              <a:t>qubits</a:t>
            </a:r>
            <a:r>
              <a:rPr lang="en-US" sz="1800" dirty="0"/>
              <a:t>, and performs the NOT operation on the second </a:t>
            </a:r>
            <a:r>
              <a:rPr lang="en-US" sz="1800" dirty="0" err="1"/>
              <a:t>qubit</a:t>
            </a:r>
            <a:r>
              <a:rPr lang="en-US" sz="1800" dirty="0"/>
              <a:t> only when the first </a:t>
            </a:r>
            <a:r>
              <a:rPr lang="en-US" sz="1800" dirty="0" err="1"/>
              <a:t>qubit</a:t>
            </a:r>
            <a:r>
              <a:rPr lang="en-US" sz="1800" dirty="0"/>
              <a:t> is |</a:t>
            </a:r>
            <a:r>
              <a:rPr lang="en-US" sz="1800" dirty="0" smtClean="0"/>
              <a:t>1&gt; </a:t>
            </a:r>
            <a:r>
              <a:rPr lang="en-US" sz="1800" dirty="0"/>
              <a:t>, and otherwise leaves it unchanged.</a:t>
            </a:r>
            <a:endParaRPr lang="en-US" sz="1800" baseline="30000" dirty="0"/>
          </a:p>
          <a:p>
            <a:pPr marL="146050" indent="0">
              <a:buNone/>
            </a:pPr>
            <a:endParaRPr lang="en-US" sz="1800" dirty="0"/>
          </a:p>
        </p:txBody>
      </p:sp>
    </p:spTree>
    <p:extLst>
      <p:ext uri="{BB962C8B-B14F-4D97-AF65-F5344CB8AC3E}">
        <p14:creationId xmlns:p14="http://schemas.microsoft.com/office/powerpoint/2010/main" val="23282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Toffoli</a:t>
            </a:r>
            <a:r>
              <a:rPr lang="en-US" b="1" dirty="0"/>
              <a:t> (CCNOT) gate</a:t>
            </a:r>
            <a:br>
              <a:rPr lang="en-US" b="1" dirty="0"/>
            </a:br>
            <a:endParaRPr lang="en-US" dirty="0"/>
          </a:p>
        </p:txBody>
      </p:sp>
      <p:sp>
        <p:nvSpPr>
          <p:cNvPr id="3" name="Text Placeholder 2"/>
          <p:cNvSpPr>
            <a:spLocks noGrp="1"/>
          </p:cNvSpPr>
          <p:nvPr>
            <p:ph type="body" idx="1"/>
          </p:nvPr>
        </p:nvSpPr>
        <p:spPr/>
        <p:txBody>
          <a:bodyPr/>
          <a:lstStyle/>
          <a:p>
            <a:r>
              <a:rPr lang="en-US" sz="1800" dirty="0"/>
              <a:t>The </a:t>
            </a:r>
            <a:r>
              <a:rPr lang="en-US" sz="1800" dirty="0" err="1"/>
              <a:t>Toffoli</a:t>
            </a:r>
            <a:r>
              <a:rPr lang="en-US" sz="1800" dirty="0"/>
              <a:t> gate, named after </a:t>
            </a:r>
            <a:r>
              <a:rPr lang="en-US" sz="1800" dirty="0" err="1"/>
              <a:t>Tommaso</a:t>
            </a:r>
            <a:r>
              <a:rPr lang="en-US" sz="1800" dirty="0"/>
              <a:t> </a:t>
            </a:r>
            <a:r>
              <a:rPr lang="en-US" sz="1800" dirty="0" err="1"/>
              <a:t>Toffoli</a:t>
            </a:r>
            <a:r>
              <a:rPr lang="en-US" sz="1800" dirty="0"/>
              <a:t>; also called CCNOT </a:t>
            </a:r>
            <a:r>
              <a:rPr lang="en-US" sz="1800" dirty="0" smtClean="0"/>
              <a:t>gate ;is a 3 bit gate. If the first two bits are </a:t>
            </a:r>
            <a:r>
              <a:rPr lang="en-US" sz="1800" smtClean="0"/>
              <a:t>in state|1&gt; </a:t>
            </a:r>
            <a:r>
              <a:rPr lang="en-US" sz="1800" dirty="0" smtClean="0"/>
              <a:t>it applies NOT on the </a:t>
            </a:r>
            <a:r>
              <a:rPr lang="en-US" sz="1800" smtClean="0"/>
              <a:t>third bit , else </a:t>
            </a:r>
            <a:r>
              <a:rPr lang="en-US" sz="1800" dirty="0" smtClean="0"/>
              <a:t>it does nothing.</a:t>
            </a:r>
            <a:r>
              <a:rPr lang="en-US" sz="1800" baseline="30000" dirty="0" smtClean="0"/>
              <a:t> </a:t>
            </a:r>
            <a:r>
              <a:rPr lang="en-US" sz="1800" baseline="30000" dirty="0"/>
              <a:t> </a:t>
            </a:r>
            <a:endParaRPr lang="en-US" sz="1800" dirty="0"/>
          </a:p>
        </p:txBody>
      </p:sp>
    </p:spTree>
    <p:extLst>
      <p:ext uri="{BB962C8B-B14F-4D97-AF65-F5344CB8AC3E}">
        <p14:creationId xmlns:p14="http://schemas.microsoft.com/office/powerpoint/2010/main" val="165596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Pauli gates</a:t>
            </a:r>
            <a:r>
              <a:rPr lang="en-US" dirty="0"/>
              <a:t/>
            </a:r>
            <a:br>
              <a:rPr lang="en-US" dirty="0"/>
            </a:br>
            <a:endParaRPr lang="en-US" dirty="0"/>
          </a:p>
        </p:txBody>
      </p:sp>
      <p:sp>
        <p:nvSpPr>
          <p:cNvPr id="3" name="Text Placeholder 2"/>
          <p:cNvSpPr>
            <a:spLocks noGrp="1"/>
          </p:cNvSpPr>
          <p:nvPr>
            <p:ph type="body" idx="1"/>
          </p:nvPr>
        </p:nvSpPr>
        <p:spPr/>
        <p:txBody>
          <a:bodyPr/>
          <a:lstStyle/>
          <a:p>
            <a:r>
              <a:rPr lang="en-US" sz="1800" dirty="0"/>
              <a:t>The Pauli gates are named after Wolfgang Pauli</a:t>
            </a:r>
            <a:r>
              <a:rPr lang="en-US" sz="1800" dirty="0" smtClean="0"/>
              <a:t>.</a:t>
            </a:r>
          </a:p>
          <a:p>
            <a:pPr marL="146050" indent="0">
              <a:buNone/>
            </a:pPr>
            <a:r>
              <a:rPr lang="en-US" sz="1800" dirty="0"/>
              <a:t> </a:t>
            </a:r>
          </a:p>
          <a:p>
            <a:r>
              <a:rPr lang="en-US" sz="1800" dirty="0"/>
              <a:t>The Pauli gates are based on the better-known Pauli matrices (aka </a:t>
            </a:r>
            <a:r>
              <a:rPr lang="en-US" sz="1800" i="1" dirty="0"/>
              <a:t>Pauli spin matrices)</a:t>
            </a:r>
            <a:r>
              <a:rPr lang="en-US" sz="1800" dirty="0"/>
              <a:t> which are incredibly useful for calculating changes to the spin of a single </a:t>
            </a:r>
            <a:r>
              <a:rPr lang="en-US" sz="1800" dirty="0" smtClean="0"/>
              <a:t>electron</a:t>
            </a:r>
          </a:p>
          <a:p>
            <a:endParaRPr lang="en-US" sz="1800" dirty="0"/>
          </a:p>
          <a:p>
            <a:r>
              <a:rPr lang="en-US" sz="1800" dirty="0"/>
              <a:t> In </a:t>
            </a:r>
            <a:r>
              <a:rPr lang="en-US" sz="1800" u="sng" dirty="0"/>
              <a:t>mathematical </a:t>
            </a:r>
            <a:r>
              <a:rPr lang="en-US" sz="1800" u="sng" dirty="0" smtClean="0"/>
              <a:t>physics</a:t>
            </a:r>
            <a:r>
              <a:rPr lang="en-US" sz="1800" dirty="0"/>
              <a:t> and </a:t>
            </a:r>
            <a:r>
              <a:rPr lang="en-US" sz="1800" dirty="0" smtClean="0"/>
              <a:t>mathematics, </a:t>
            </a:r>
            <a:r>
              <a:rPr lang="en-US" sz="1800" dirty="0"/>
              <a:t>the </a:t>
            </a:r>
            <a:r>
              <a:rPr lang="en-US" sz="1800" b="1" dirty="0"/>
              <a:t>Pauli matrices</a:t>
            </a:r>
            <a:r>
              <a:rPr lang="en-US" sz="1800" dirty="0"/>
              <a:t> are a set of three 2 × 2 complex </a:t>
            </a:r>
            <a:r>
              <a:rPr lang="en-US" sz="1800" dirty="0" smtClean="0"/>
              <a:t>matrices</a:t>
            </a:r>
            <a:r>
              <a:rPr lang="en-US" sz="1800" dirty="0"/>
              <a:t> </a:t>
            </a:r>
            <a:r>
              <a:rPr lang="en-US" sz="1800" dirty="0" smtClean="0"/>
              <a:t>which </a:t>
            </a:r>
            <a:r>
              <a:rPr lang="en-US" sz="1800" dirty="0"/>
              <a:t>are Hermitian and unitary.</a:t>
            </a:r>
          </a:p>
          <a:p>
            <a:r>
              <a:rPr lang="en-US" sz="1800" dirty="0"/>
              <a:t> They are usually indicated by the </a:t>
            </a:r>
            <a:r>
              <a:rPr lang="en-US" sz="1800" dirty="0">
                <a:hlinkClick r:id="rId2"/>
              </a:rPr>
              <a:t>Greek</a:t>
            </a:r>
            <a:r>
              <a:rPr lang="en-US" sz="1800" dirty="0"/>
              <a:t> letter </a:t>
            </a:r>
            <a:r>
              <a:rPr lang="en-US" sz="1800" dirty="0">
                <a:hlinkClick r:id="rId3"/>
              </a:rPr>
              <a:t>sigma</a:t>
            </a:r>
            <a:r>
              <a:rPr lang="en-US" sz="1800" dirty="0"/>
              <a:t> (</a:t>
            </a:r>
            <a:r>
              <a:rPr lang="en-US" sz="1800" i="1" dirty="0" err="1"/>
              <a:t>σ</a:t>
            </a:r>
            <a:r>
              <a:rPr lang="en-US" sz="1800" dirty="0"/>
              <a:t>)</a:t>
            </a:r>
          </a:p>
          <a:p>
            <a:endParaRPr lang="en-US" sz="1800" dirty="0"/>
          </a:p>
          <a:p>
            <a:endParaRPr lang="en-US" dirty="0"/>
          </a:p>
        </p:txBody>
      </p:sp>
    </p:spTree>
    <p:extLst>
      <p:ext uri="{BB962C8B-B14F-4D97-AF65-F5344CB8AC3E}">
        <p14:creationId xmlns:p14="http://schemas.microsoft.com/office/powerpoint/2010/main" val="196893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we Understand by the word QUANTUM?</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QUANTUM is a LATIN  word meaning </a:t>
            </a:r>
            <a:r>
              <a:rPr lang="en" i="1"/>
              <a:t>AMOUNT </a:t>
            </a:r>
            <a:r>
              <a:rPr lang="en"/>
              <a:t>and in the modern understanding, means the SMALLEST POSSIBLE DISCRETE UNIT of any physical property  such as energy &amp; matter.</a:t>
            </a:r>
            <a:endParaRPr/>
          </a:p>
        </p:txBody>
      </p:sp>
      <p:pic>
        <p:nvPicPr>
          <p:cNvPr id="142" name="Google Shape;142;p14"/>
          <p:cNvPicPr preferRelativeResize="0"/>
          <p:nvPr/>
        </p:nvPicPr>
        <p:blipFill>
          <a:blip r:embed="rId3">
            <a:alphaModFix/>
          </a:blip>
          <a:stretch>
            <a:fillRect/>
          </a:stretch>
        </p:blipFill>
        <p:spPr>
          <a:xfrm>
            <a:off x="3047400" y="2571750"/>
            <a:ext cx="2916400" cy="1946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3 types of Pauli’s gates </a:t>
            </a:r>
            <a:br>
              <a:rPr lang="en-US" dirty="0"/>
            </a:br>
            <a:r>
              <a:rPr lang="en-US" dirty="0"/>
              <a:t>The Pauli X - gate</a:t>
            </a:r>
            <a:br>
              <a:rPr lang="en-US" dirty="0"/>
            </a:br>
            <a:r>
              <a:rPr lang="en-US" dirty="0"/>
              <a:t>The Pauli Y – gate</a:t>
            </a:r>
            <a:br>
              <a:rPr lang="en-US" dirty="0"/>
            </a:br>
            <a:r>
              <a:rPr lang="en-US" dirty="0"/>
              <a:t>The Pauli Z – gate</a:t>
            </a:r>
            <a:br>
              <a:rPr lang="en-US" dirty="0"/>
            </a:br>
            <a:endParaRPr lang="en-US" dirty="0"/>
          </a:p>
        </p:txBody>
      </p:sp>
    </p:spTree>
    <p:extLst>
      <p:ext uri="{BB962C8B-B14F-4D97-AF65-F5344CB8AC3E}">
        <p14:creationId xmlns:p14="http://schemas.microsoft.com/office/powerpoint/2010/main" val="2593035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Pauli X-gate</a:t>
            </a:r>
            <a:br>
              <a:rPr lang="en-US" b="1" dirty="0"/>
            </a:br>
            <a:endParaRPr lang="en-US" dirty="0"/>
          </a:p>
        </p:txBody>
      </p:sp>
      <p:sp>
        <p:nvSpPr>
          <p:cNvPr id="3" name="Text Placeholder 2"/>
          <p:cNvSpPr>
            <a:spLocks noGrp="1"/>
          </p:cNvSpPr>
          <p:nvPr>
            <p:ph type="body" idx="1"/>
          </p:nvPr>
        </p:nvSpPr>
        <p:spPr/>
        <p:txBody>
          <a:bodyPr/>
          <a:lstStyle/>
          <a:p>
            <a:r>
              <a:rPr lang="en-US" sz="1800" dirty="0"/>
              <a:t>The Pauli X-gate corresponds to a classical NOT gate. For this reason, the X-gate is often called </a:t>
            </a:r>
            <a:r>
              <a:rPr lang="en-US" sz="1800" i="1" dirty="0"/>
              <a:t>the quantum NOT gate</a:t>
            </a:r>
            <a:r>
              <a:rPr lang="en-US" sz="1800" dirty="0"/>
              <a:t> as well.</a:t>
            </a:r>
          </a:p>
          <a:p>
            <a:endParaRPr lang="en-US" dirty="0"/>
          </a:p>
          <a:p>
            <a:endParaRPr lang="en-US" dirty="0"/>
          </a:p>
        </p:txBody>
      </p:sp>
      <p:pic>
        <p:nvPicPr>
          <p:cNvPr id="4" name="image3.png" descr="https://cdn-images-1.medium.com/max/800/1*AvBqhc7VB8MY4sS_iNYHmA.jpeg"/>
          <p:cNvPicPr/>
          <p:nvPr/>
        </p:nvPicPr>
        <p:blipFill>
          <a:blip r:embed="rId2"/>
          <a:srcRect/>
          <a:stretch>
            <a:fillRect/>
          </a:stretch>
        </p:blipFill>
        <p:spPr>
          <a:xfrm>
            <a:off x="3398424" y="2423064"/>
            <a:ext cx="3969068" cy="2461276"/>
          </a:xfrm>
          <a:prstGeom prst="rect">
            <a:avLst/>
          </a:prstGeom>
          <a:ln/>
        </p:spPr>
      </p:pic>
    </p:spTree>
    <p:extLst>
      <p:ext uri="{BB962C8B-B14F-4D97-AF65-F5344CB8AC3E}">
        <p14:creationId xmlns:p14="http://schemas.microsoft.com/office/powerpoint/2010/main" val="61954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Pauli-Y </a:t>
            </a:r>
            <a:r>
              <a:rPr lang="en-US" b="1" dirty="0" smtClean="0"/>
              <a:t>gate</a:t>
            </a:r>
            <a:endParaRPr lang="en-US" dirty="0"/>
          </a:p>
        </p:txBody>
      </p:sp>
      <p:sp>
        <p:nvSpPr>
          <p:cNvPr id="3" name="Text Placeholder 2"/>
          <p:cNvSpPr>
            <a:spLocks noGrp="1"/>
          </p:cNvSpPr>
          <p:nvPr>
            <p:ph type="body" idx="1"/>
          </p:nvPr>
        </p:nvSpPr>
        <p:spPr>
          <a:xfrm>
            <a:off x="1278824" y="1184648"/>
            <a:ext cx="7038900" cy="2911200"/>
          </a:xfrm>
        </p:spPr>
        <p:txBody>
          <a:bodyPr/>
          <a:lstStyle/>
          <a:p>
            <a:r>
              <a:rPr lang="en-US" sz="1800" dirty="0"/>
              <a:t>The Pauli-Y gate acts on a single </a:t>
            </a:r>
            <a:r>
              <a:rPr lang="en-US" sz="1800" dirty="0" err="1"/>
              <a:t>qubit</a:t>
            </a:r>
            <a:r>
              <a:rPr lang="en-US" sz="1800" dirty="0"/>
              <a:t>. It equates to a rotation around the Y-axis of the Bloch sphere by pi radians. It </a:t>
            </a:r>
            <a:r>
              <a:rPr lang="en-US" sz="1800" dirty="0" smtClean="0"/>
              <a:t>maps</a:t>
            </a:r>
          </a:p>
          <a:p>
            <a:pPr marL="146050" indent="0">
              <a:buNone/>
            </a:pPr>
            <a:r>
              <a:rPr lang="en-US" sz="1800" dirty="0"/>
              <a:t> </a:t>
            </a:r>
            <a:r>
              <a:rPr lang="en-US" sz="1800" dirty="0" smtClean="0"/>
              <a:t>  </a:t>
            </a:r>
            <a:r>
              <a:rPr lang="en-US" sz="1800" dirty="0"/>
              <a:t> |0&gt;  to  i|1&gt;  and  |1&gt;  to  –i|0&gt;  It is represented by the </a:t>
            </a:r>
            <a:r>
              <a:rPr lang="en-US" sz="1800" dirty="0" err="1"/>
              <a:t>PauliY</a:t>
            </a:r>
            <a:r>
              <a:rPr lang="en-US" sz="1800" dirty="0"/>
              <a:t> </a:t>
            </a:r>
            <a:r>
              <a:rPr lang="en-US" sz="1800" dirty="0" smtClean="0"/>
              <a:t>     matrix</a:t>
            </a:r>
            <a:r>
              <a:rPr lang="en-US" sz="1800" dirty="0"/>
              <a:t>:</a:t>
            </a:r>
          </a:p>
          <a:p>
            <a:endParaRPr lang="en-US" sz="1800" dirty="0"/>
          </a:p>
        </p:txBody>
      </p:sp>
      <p:pic>
        <p:nvPicPr>
          <p:cNvPr id="4" name="image4.png" descr="Image result for pauli y matrix"/>
          <p:cNvPicPr/>
          <p:nvPr/>
        </p:nvPicPr>
        <p:blipFill>
          <a:blip r:embed="rId2"/>
          <a:srcRect/>
          <a:stretch>
            <a:fillRect/>
          </a:stretch>
        </p:blipFill>
        <p:spPr>
          <a:xfrm>
            <a:off x="4907548" y="2350113"/>
            <a:ext cx="2245175" cy="2524888"/>
          </a:xfrm>
          <a:prstGeom prst="rect">
            <a:avLst/>
          </a:prstGeom>
          <a:ln/>
        </p:spPr>
      </p:pic>
    </p:spTree>
    <p:extLst>
      <p:ext uri="{BB962C8B-B14F-4D97-AF65-F5344CB8AC3E}">
        <p14:creationId xmlns:p14="http://schemas.microsoft.com/office/powerpoint/2010/main" val="2178608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Pauli-Z ( R pi ) </a:t>
            </a:r>
            <a:r>
              <a:rPr lang="en-US" b="1" dirty="0" smtClean="0"/>
              <a:t>gat</a:t>
            </a:r>
            <a:r>
              <a:rPr lang="en-US" b="1" dirty="0"/>
              <a:t>e</a:t>
            </a:r>
            <a:endParaRPr lang="en-US" dirty="0"/>
          </a:p>
        </p:txBody>
      </p:sp>
      <p:sp>
        <p:nvSpPr>
          <p:cNvPr id="3" name="Text Placeholder 2"/>
          <p:cNvSpPr>
            <a:spLocks noGrp="1"/>
          </p:cNvSpPr>
          <p:nvPr>
            <p:ph type="body" idx="1"/>
          </p:nvPr>
        </p:nvSpPr>
        <p:spPr/>
        <p:txBody>
          <a:bodyPr/>
          <a:lstStyle/>
          <a:p>
            <a:r>
              <a:rPr lang="en-US" sz="1800" dirty="0"/>
              <a:t>The Pauli-Z gate acts on a single </a:t>
            </a:r>
            <a:r>
              <a:rPr lang="en-US" sz="1800" dirty="0" err="1"/>
              <a:t>qubit</a:t>
            </a:r>
            <a:r>
              <a:rPr lang="en-US" sz="1800" dirty="0"/>
              <a:t>. It equates to a rotation around the Z-axis of the Bloch sphere by  Pi radians. Thus, it is a special case of a </a:t>
            </a:r>
            <a:r>
              <a:rPr lang="en-US" sz="1800" i="1" dirty="0"/>
              <a:t>phase shift gate</a:t>
            </a:r>
            <a:r>
              <a:rPr lang="en-US" sz="1800" dirty="0"/>
              <a:t>  with </a:t>
            </a:r>
            <a:r>
              <a:rPr lang="en-US" sz="1800" dirty="0" smtClean="0"/>
              <a:t>phi=pi </a:t>
            </a:r>
            <a:r>
              <a:rPr lang="en-US" sz="1800" dirty="0"/>
              <a:t>. It leaves the basis state </a:t>
            </a:r>
            <a:r>
              <a:rPr lang="en-US" sz="1800" dirty="0" smtClean="0"/>
              <a:t>|0&gt;</a:t>
            </a:r>
            <a:r>
              <a:rPr lang="en-US" sz="1800" dirty="0"/>
              <a:t> unchanged and maps </a:t>
            </a:r>
            <a:r>
              <a:rPr lang="en-US" sz="1800" dirty="0" smtClean="0"/>
              <a:t>|1&gt;</a:t>
            </a:r>
            <a:r>
              <a:rPr lang="en-US" sz="1800" dirty="0"/>
              <a:t> </a:t>
            </a:r>
            <a:r>
              <a:rPr lang="en-US" sz="1800" dirty="0" smtClean="0"/>
              <a:t>to|-1&gt;</a:t>
            </a:r>
            <a:r>
              <a:rPr lang="en-US" sz="1800" dirty="0"/>
              <a:t> . Due to this nature, it is sometimes called phase-flip. It is represented by the Pauli Z matrix:</a:t>
            </a:r>
          </a:p>
          <a:p>
            <a:pPr marL="146050" indent="0">
              <a:buNone/>
            </a:pPr>
            <a:r>
              <a:rPr lang="en-US" sz="1800" dirty="0"/>
              <a:t> </a:t>
            </a:r>
            <a:r>
              <a:rPr lang="en-US" sz="1800" dirty="0" smtClean="0"/>
              <a:t>                                   </a:t>
            </a:r>
            <a:r>
              <a:rPr lang="en-US" sz="5400" dirty="0" smtClean="0"/>
              <a:t>( </a:t>
            </a:r>
            <a:r>
              <a:rPr lang="en-US" sz="1800" dirty="0" smtClean="0"/>
              <a:t>1  0  </a:t>
            </a:r>
            <a:r>
              <a:rPr lang="en-US" sz="5400" dirty="0"/>
              <a:t>)</a:t>
            </a:r>
            <a:endParaRPr lang="en-US" sz="1800" dirty="0" smtClean="0"/>
          </a:p>
          <a:p>
            <a:pPr marL="146050" indent="0">
              <a:buNone/>
            </a:pPr>
            <a:r>
              <a:rPr lang="en-US" sz="1800" dirty="0"/>
              <a:t> </a:t>
            </a:r>
            <a:r>
              <a:rPr lang="en-US" sz="1800" dirty="0" smtClean="0"/>
              <a:t>                                          0  -1</a:t>
            </a:r>
            <a:endParaRPr lang="en-US" sz="1800" dirty="0"/>
          </a:p>
          <a:p>
            <a:endParaRPr lang="en-US" dirty="0"/>
          </a:p>
        </p:txBody>
      </p:sp>
    </p:spTree>
    <p:extLst>
      <p:ext uri="{BB962C8B-B14F-4D97-AF65-F5344CB8AC3E}">
        <p14:creationId xmlns:p14="http://schemas.microsoft.com/office/powerpoint/2010/main" val="198376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shift ( ) gates</a:t>
            </a:r>
            <a:r>
              <a:rPr lang="en-US" dirty="0"/>
              <a:t> </a:t>
            </a:r>
          </a:p>
        </p:txBody>
      </p:sp>
      <p:sp>
        <p:nvSpPr>
          <p:cNvPr id="3" name="Text Placeholder 2"/>
          <p:cNvSpPr>
            <a:spLocks noGrp="1"/>
          </p:cNvSpPr>
          <p:nvPr>
            <p:ph type="body" idx="1"/>
          </p:nvPr>
        </p:nvSpPr>
        <p:spPr/>
        <p:txBody>
          <a:bodyPr/>
          <a:lstStyle/>
          <a:p>
            <a:r>
              <a:rPr lang="en-US" sz="1800" dirty="0"/>
              <a:t>This is a family of single-</a:t>
            </a:r>
            <a:r>
              <a:rPr lang="en-US" sz="1800" dirty="0" err="1"/>
              <a:t>qubit</a:t>
            </a:r>
            <a:r>
              <a:rPr lang="en-US" sz="1800" dirty="0"/>
              <a:t> gates that leave the basis state   unchanged and map  to . The probability of measuring a  or  is unchanged after applying this gate, however it modifies the phase of the quantum state. This is equivalent to tracing a horizontal circle (a line of latitude) on the Bloch sphere by  </a:t>
            </a:r>
            <a:r>
              <a:rPr lang="en-US" sz="1800" dirty="0" smtClean="0"/>
              <a:t>radians.  where</a:t>
            </a:r>
            <a:r>
              <a:rPr lang="en-US" sz="1800" dirty="0"/>
              <a:t>  is the </a:t>
            </a:r>
            <a:r>
              <a:rPr lang="en-US" sz="1800" i="1" dirty="0"/>
              <a:t>phase shift</a:t>
            </a:r>
            <a:r>
              <a:rPr lang="en-US" sz="1800" dirty="0"/>
              <a:t>.</a:t>
            </a:r>
          </a:p>
          <a:p>
            <a:pPr marL="146050" indent="0">
              <a:buNone/>
            </a:pPr>
            <a:r>
              <a:rPr lang="en-US" sz="1800" dirty="0"/>
              <a:t> </a:t>
            </a:r>
          </a:p>
          <a:p>
            <a:endParaRPr lang="en-US" dirty="0"/>
          </a:p>
        </p:txBody>
      </p:sp>
    </p:spTree>
    <p:extLst>
      <p:ext uri="{BB962C8B-B14F-4D97-AF65-F5344CB8AC3E}">
        <p14:creationId xmlns:p14="http://schemas.microsoft.com/office/powerpoint/2010/main" val="205985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developments in QC</a:t>
            </a:r>
          </a:p>
        </p:txBody>
      </p:sp>
      <p:sp>
        <p:nvSpPr>
          <p:cNvPr id="3" name="Text Placeholder 2"/>
          <p:cNvSpPr>
            <a:spLocks noGrp="1"/>
          </p:cNvSpPr>
          <p:nvPr>
            <p:ph type="body" idx="1"/>
          </p:nvPr>
        </p:nvSpPr>
        <p:spPr/>
        <p:txBody>
          <a:bodyPr/>
          <a:lstStyle/>
          <a:p>
            <a:pPr marL="146050" indent="0">
              <a:buNone/>
            </a:pPr>
            <a:r>
              <a:rPr lang="en-US" sz="1800" dirty="0"/>
              <a:t>A list of public companies with known efforts in Quantum</a:t>
            </a:r>
          </a:p>
          <a:p>
            <a:pPr marL="146050" indent="0">
              <a:buNone/>
            </a:pPr>
            <a:r>
              <a:rPr lang="en-US" sz="1800" dirty="0"/>
              <a:t>Computing.</a:t>
            </a:r>
          </a:p>
          <a:p>
            <a:pPr marL="146050" indent="0">
              <a:buNone/>
            </a:pPr>
            <a:r>
              <a:rPr lang="en-US" sz="1800" dirty="0"/>
              <a:t>Accenture</a:t>
            </a:r>
          </a:p>
          <a:p>
            <a:pPr marL="146050" indent="0">
              <a:buNone/>
            </a:pPr>
            <a:r>
              <a:rPr lang="en-US" sz="1800" dirty="0"/>
              <a:t>Accenture Labs has formed a research group that is partnering</a:t>
            </a:r>
          </a:p>
          <a:p>
            <a:pPr marL="146050" indent="0">
              <a:buNone/>
            </a:pPr>
            <a:r>
              <a:rPr lang="en-US" sz="1800" dirty="0"/>
              <a:t>with 1QBit to explore potential use cases for quantum</a:t>
            </a:r>
          </a:p>
          <a:p>
            <a:pPr marL="146050" indent="0">
              <a:buNone/>
            </a:pPr>
            <a:r>
              <a:rPr lang="en-US" sz="1800" dirty="0"/>
              <a:t>computing by industry. They have recently publicized some</a:t>
            </a:r>
          </a:p>
          <a:p>
            <a:pPr marL="146050" indent="0">
              <a:buNone/>
            </a:pPr>
            <a:r>
              <a:rPr lang="en-US" sz="1800" dirty="0"/>
              <a:t>work they are doing with 1QBit and </a:t>
            </a:r>
            <a:r>
              <a:rPr lang="en-US" sz="1800" dirty="0" err="1"/>
              <a:t>Biogen</a:t>
            </a:r>
            <a:r>
              <a:rPr lang="en-US" sz="1800" dirty="0"/>
              <a:t> to apply quantum</a:t>
            </a:r>
          </a:p>
          <a:p>
            <a:pPr marL="146050" indent="0">
              <a:buNone/>
            </a:pPr>
            <a:r>
              <a:rPr lang="en-US" sz="1800" dirty="0"/>
              <a:t>computing to accelerate drug discovery</a:t>
            </a:r>
          </a:p>
        </p:txBody>
      </p:sp>
    </p:spTree>
    <p:extLst>
      <p:ext uri="{BB962C8B-B14F-4D97-AF65-F5344CB8AC3E}">
        <p14:creationId xmlns:p14="http://schemas.microsoft.com/office/powerpoint/2010/main" val="83818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Airbus Group</a:t>
            </a:r>
            <a:br>
              <a:rPr lang="en-US" sz="1800" dirty="0"/>
            </a:br>
            <a:r>
              <a:rPr lang="en-US" sz="1800" dirty="0"/>
              <a:t>Airbus has set up a new research group in Newport, Wales to</a:t>
            </a:r>
            <a:br>
              <a:rPr lang="en-US" sz="1800" dirty="0"/>
            </a:br>
            <a:r>
              <a:rPr lang="en-US" sz="1800" dirty="0"/>
              <a:t>explore the potential use of quantum computing in aerospace</a:t>
            </a:r>
            <a:br>
              <a:rPr lang="en-US" sz="1800" dirty="0"/>
            </a:br>
            <a:r>
              <a:rPr lang="en-US" sz="1800" dirty="0"/>
              <a:t>activities. Potential applications could include searching big</a:t>
            </a:r>
            <a:br>
              <a:rPr lang="en-US" sz="1800" dirty="0"/>
            </a:br>
            <a:r>
              <a:rPr lang="en-US" sz="1800" dirty="0"/>
              <a:t>data, designing air vehicles and systems, designing new</a:t>
            </a:r>
            <a:br>
              <a:rPr lang="en-US" sz="1800" dirty="0"/>
            </a:br>
            <a:r>
              <a:rPr lang="en-US" sz="1800" dirty="0"/>
              <a:t>materials, and debugging complex software.</a:t>
            </a:r>
          </a:p>
        </p:txBody>
      </p:sp>
    </p:spTree>
    <p:extLst>
      <p:ext uri="{BB962C8B-B14F-4D97-AF65-F5344CB8AC3E}">
        <p14:creationId xmlns:p14="http://schemas.microsoft.com/office/powerpoint/2010/main" val="4178578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err="1"/>
              <a:t>Alibaba</a:t>
            </a:r>
            <a:r>
              <a:rPr lang="en-US" sz="1800" dirty="0"/>
              <a:t> Group</a:t>
            </a:r>
            <a:br>
              <a:rPr lang="en-US" sz="1800" dirty="0"/>
            </a:br>
            <a:r>
              <a:rPr lang="en-US" sz="1800" dirty="0" err="1"/>
              <a:t>Alibaba</a:t>
            </a:r>
            <a:r>
              <a:rPr lang="en-US" sz="1800" dirty="0"/>
              <a:t> Quantum Computing Laboratory in Shanghai, China</a:t>
            </a:r>
            <a:br>
              <a:rPr lang="en-US" sz="1800" dirty="0"/>
            </a:br>
            <a:r>
              <a:rPr lang="en-US" sz="1800" dirty="0"/>
              <a:t>combines the technical advantages of </a:t>
            </a:r>
            <a:r>
              <a:rPr lang="en-US" sz="1800" dirty="0" err="1"/>
              <a:t>Alibaba</a:t>
            </a:r>
            <a:r>
              <a:rPr lang="en-US" sz="1800" dirty="0"/>
              <a:t> in classical</a:t>
            </a:r>
            <a:br>
              <a:rPr lang="en-US" sz="1800" dirty="0"/>
            </a:br>
            <a:r>
              <a:rPr lang="en-US" sz="1800" dirty="0"/>
              <a:t>calculation algorithms, structures and cloud computing with</a:t>
            </a:r>
            <a:br>
              <a:rPr lang="en-US" sz="1800" dirty="0"/>
            </a:br>
            <a:r>
              <a:rPr lang="en-US" sz="1800" dirty="0"/>
              <a:t>those of the Chinese Academy of Science in quantum</a:t>
            </a:r>
            <a:br>
              <a:rPr lang="en-US" sz="1800" dirty="0"/>
            </a:br>
            <a:r>
              <a:rPr lang="en-US" sz="1800" dirty="0"/>
              <a:t>computing, quantum analog computing and quantum artificial</a:t>
            </a:r>
            <a:br>
              <a:rPr lang="en-US" sz="1800" dirty="0"/>
            </a:br>
            <a:r>
              <a:rPr lang="en-US" sz="1800" dirty="0"/>
              <a:t>intelligence. It is conducting research in quantum theory with a</a:t>
            </a:r>
            <a:br>
              <a:rPr lang="en-US" sz="1800" dirty="0"/>
            </a:br>
            <a:r>
              <a:rPr lang="en-US" sz="1800" dirty="0"/>
              <a:t>view towards discovering ground-breaking security techniques</a:t>
            </a:r>
            <a:br>
              <a:rPr lang="en-US" sz="1800" dirty="0"/>
            </a:br>
            <a:r>
              <a:rPr lang="en-US" sz="1800" dirty="0"/>
              <a:t>for e-commerce and data centers, as well as to enhancing</a:t>
            </a:r>
            <a:br>
              <a:rPr lang="en-US" sz="1800" dirty="0"/>
            </a:br>
            <a:r>
              <a:rPr lang="en-US" sz="1800" dirty="0"/>
              <a:t>computing performance.</a:t>
            </a:r>
          </a:p>
        </p:txBody>
      </p:sp>
    </p:spTree>
    <p:extLst>
      <p:ext uri="{BB962C8B-B14F-4D97-AF65-F5344CB8AC3E}">
        <p14:creationId xmlns:p14="http://schemas.microsoft.com/office/powerpoint/2010/main" val="589923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Archer Exploration Limited</a:t>
            </a:r>
            <a:br>
              <a:rPr lang="en-US" sz="2000" dirty="0"/>
            </a:br>
            <a:r>
              <a:rPr lang="en-US" sz="2000" dirty="0"/>
              <a:t>Archer Exploration Limited, vision is to develop and integrate</a:t>
            </a:r>
            <a:br>
              <a:rPr lang="en-US" sz="2000" dirty="0"/>
            </a:br>
            <a:r>
              <a:rPr lang="en-US" sz="2000" dirty="0"/>
              <a:t>advanced materials for use in reliable energy, human health,</a:t>
            </a:r>
            <a:br>
              <a:rPr lang="en-US" sz="2000" dirty="0"/>
            </a:br>
            <a:r>
              <a:rPr lang="en-US" sz="2000" dirty="0"/>
              <a:t>and quantum technologies for the betterment of society.</a:t>
            </a:r>
          </a:p>
        </p:txBody>
      </p:sp>
    </p:spTree>
    <p:extLst>
      <p:ext uri="{BB962C8B-B14F-4D97-AF65-F5344CB8AC3E}">
        <p14:creationId xmlns:p14="http://schemas.microsoft.com/office/powerpoint/2010/main" val="141702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50" y="857436"/>
            <a:ext cx="4587000" cy="3521100"/>
          </a:xfrm>
        </p:spPr>
        <p:txBody>
          <a:bodyPr/>
          <a:lstStyle/>
          <a:p>
            <a:r>
              <a:rPr lang="en-US" sz="1800" dirty="0"/>
              <a:t>IBM</a:t>
            </a:r>
            <a:br>
              <a:rPr lang="en-US" sz="1800" dirty="0"/>
            </a:br>
            <a:r>
              <a:rPr lang="en-US" sz="1800" dirty="0"/>
              <a:t>IBM’s approach appears to be based upon utilization of</a:t>
            </a:r>
            <a:br>
              <a:rPr lang="en-US" sz="1800" dirty="0"/>
            </a:br>
            <a:r>
              <a:rPr lang="en-US" sz="1800" dirty="0"/>
              <a:t>superconducting circuits coupled with error correction. In April</a:t>
            </a:r>
            <a:br>
              <a:rPr lang="en-US" sz="1800" dirty="0"/>
            </a:br>
            <a:r>
              <a:rPr lang="en-US" sz="1800" dirty="0"/>
              <a:t>2015, they announced an advance with a circuit that can detect</a:t>
            </a:r>
            <a:br>
              <a:rPr lang="en-US" sz="1800" dirty="0"/>
            </a:br>
            <a:r>
              <a:rPr lang="en-US" sz="1800" dirty="0" smtClean="0"/>
              <a:t>both </a:t>
            </a:r>
            <a:r>
              <a:rPr lang="en-US" sz="1800" dirty="0"/>
              <a:t>bit-flip and phase-flip errors together. Most recently in</a:t>
            </a:r>
            <a:br>
              <a:rPr lang="en-US" sz="1800" dirty="0"/>
            </a:br>
            <a:r>
              <a:rPr lang="en-US" sz="1800" dirty="0"/>
              <a:t>December 2015, IBM was awarded an </a:t>
            </a:r>
            <a:r>
              <a:rPr lang="en-US" sz="1800" dirty="0" err="1"/>
              <a:t>iARPA</a:t>
            </a:r>
            <a:r>
              <a:rPr lang="en-US" sz="1800" dirty="0"/>
              <a:t> grant to use this</a:t>
            </a:r>
            <a:br>
              <a:rPr lang="en-US" sz="1800" dirty="0"/>
            </a:br>
            <a:r>
              <a:rPr lang="en-US" sz="1800" dirty="0"/>
              <a:t>technology under the Logical </a:t>
            </a:r>
            <a:r>
              <a:rPr lang="en-US" sz="1800" dirty="0" err="1"/>
              <a:t>Qubits</a:t>
            </a:r>
            <a:r>
              <a:rPr lang="en-US" sz="1800" dirty="0"/>
              <a:t> (</a:t>
            </a:r>
            <a:r>
              <a:rPr lang="en-US" sz="1800" dirty="0" err="1"/>
              <a:t>LogiQ</a:t>
            </a:r>
            <a:r>
              <a:rPr lang="en-US" sz="1800" dirty="0"/>
              <a:t>) program to</a:t>
            </a:r>
            <a:br>
              <a:rPr lang="en-US" sz="1800" dirty="0"/>
            </a:br>
            <a:r>
              <a:rPr lang="en-US" sz="1800" dirty="0"/>
              <a:t>overcome the limitation of current quantum systems by building</a:t>
            </a:r>
            <a:br>
              <a:rPr lang="en-US" sz="1800" dirty="0"/>
            </a:br>
            <a:r>
              <a:rPr lang="en-US" sz="1800" dirty="0"/>
              <a:t>a logical </a:t>
            </a:r>
            <a:r>
              <a:rPr lang="en-US" sz="1800" dirty="0" err="1"/>
              <a:t>qubit</a:t>
            </a:r>
            <a:r>
              <a:rPr lang="en-US" sz="1800" dirty="0"/>
              <a:t> from a number of imperfect physical </a:t>
            </a:r>
            <a:r>
              <a:rPr lang="en-US" sz="1800" dirty="0" err="1"/>
              <a:t>qubits</a:t>
            </a:r>
            <a:r>
              <a:rPr lang="en-US" sz="1800" dirty="0"/>
              <a:t>.</a:t>
            </a:r>
          </a:p>
        </p:txBody>
      </p:sp>
    </p:spTree>
    <p:extLst>
      <p:ext uri="{BB962C8B-B14F-4D97-AF65-F5344CB8AC3E}">
        <p14:creationId xmlns:p14="http://schemas.microsoft.com/office/powerpoint/2010/main" val="34402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QUANTUM COMPUTING?</a:t>
            </a:r>
            <a:endParaRPr/>
          </a:p>
        </p:txBody>
      </p:sp>
      <p:sp>
        <p:nvSpPr>
          <p:cNvPr id="148" name="Google Shape;148;p15"/>
          <p:cNvSpPr txBox="1">
            <a:spLocks noGrp="1"/>
          </p:cNvSpPr>
          <p:nvPr>
            <p:ph type="body" idx="1"/>
          </p:nvPr>
        </p:nvSpPr>
        <p:spPr>
          <a:xfrm>
            <a:off x="1297500" y="1567550"/>
            <a:ext cx="7038900" cy="30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Quantum computing is the use of quantum-mechanical phenomena such as superposition and entanglement to perform computation. A quantum computer is used to perform such computation, which can be implemented theoretically or physically.</a:t>
            </a: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The field of quantum computing is actually a sub-field of quantum information science, which includes quantum cryptography and quantum communication.</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Intel</a:t>
            </a:r>
            <a:br>
              <a:rPr lang="en-US" sz="1800" dirty="0"/>
            </a:br>
            <a:r>
              <a:rPr lang="en-US" sz="1800" dirty="0"/>
              <a:t>Although Intel previously did not have any research </a:t>
            </a:r>
            <a:r>
              <a:rPr lang="en-US" sz="1800" dirty="0" smtClean="0"/>
              <a:t>efforts devoted </a:t>
            </a:r>
            <a:r>
              <a:rPr lang="en-US" sz="1800" dirty="0"/>
              <a:t>to quantum computing they did just commit to provide</a:t>
            </a:r>
            <a:br>
              <a:rPr lang="en-US" sz="1800" dirty="0"/>
            </a:br>
            <a:r>
              <a:rPr lang="en-US" sz="1800" dirty="0" err="1"/>
              <a:t>QuTech</a:t>
            </a:r>
            <a:r>
              <a:rPr lang="en-US" sz="1800" dirty="0"/>
              <a:t>, the quantum research institute of Delft University </a:t>
            </a:r>
            <a:r>
              <a:rPr lang="en-US" sz="1800" dirty="0" smtClean="0"/>
              <a:t>of Technology </a:t>
            </a:r>
            <a:r>
              <a:rPr lang="en-US" sz="1800" dirty="0"/>
              <a:t>(TU Delft) and the Dutch </a:t>
            </a:r>
            <a:r>
              <a:rPr lang="en-US" sz="1800" dirty="0" err="1"/>
              <a:t>Organisation</a:t>
            </a:r>
            <a:r>
              <a:rPr lang="en-US" sz="1800" dirty="0"/>
              <a:t> of Applied</a:t>
            </a:r>
            <a:br>
              <a:rPr lang="en-US" sz="1800" dirty="0"/>
            </a:br>
            <a:r>
              <a:rPr lang="en-US" sz="1800" dirty="0"/>
              <a:t>Research (TNO), with $50 million in funding and </a:t>
            </a:r>
            <a:r>
              <a:rPr lang="en-US" sz="1800" dirty="0" smtClean="0"/>
              <a:t>provide engineering </a:t>
            </a:r>
            <a:r>
              <a:rPr lang="en-US" sz="1800" dirty="0"/>
              <a:t>support over a ten years collaboration to support</a:t>
            </a:r>
            <a:br>
              <a:rPr lang="en-US" sz="1800" dirty="0"/>
            </a:br>
            <a:r>
              <a:rPr lang="en-US" sz="1800" dirty="0"/>
              <a:t>their efforts. A press kit describing Intel’s activities in </a:t>
            </a:r>
            <a:r>
              <a:rPr lang="en-US" sz="1800" dirty="0" smtClean="0"/>
              <a:t>quantum computing </a:t>
            </a:r>
            <a:r>
              <a:rPr lang="en-US" sz="1800" dirty="0"/>
              <a:t>can accessed here. Many people have been</a:t>
            </a:r>
            <a:br>
              <a:rPr lang="en-US" sz="1800" dirty="0"/>
            </a:br>
            <a:r>
              <a:rPr lang="en-US" sz="1800" dirty="0"/>
              <a:t>forecasting that Moore’s Law will end at some point and </a:t>
            </a:r>
            <a:r>
              <a:rPr lang="en-US" sz="1800" dirty="0" smtClean="0"/>
              <a:t>it seems </a:t>
            </a:r>
            <a:r>
              <a:rPr lang="en-US" sz="1800" dirty="0"/>
              <a:t>that Intel wanted to hedge their bets on this new</a:t>
            </a:r>
            <a:br>
              <a:rPr lang="en-US" sz="1800" dirty="0"/>
            </a:br>
            <a:r>
              <a:rPr lang="en-US" sz="1800" dirty="0"/>
              <a:t>technology.</a:t>
            </a:r>
          </a:p>
        </p:txBody>
      </p:sp>
    </p:spTree>
    <p:extLst>
      <p:ext uri="{BB962C8B-B14F-4D97-AF65-F5344CB8AC3E}">
        <p14:creationId xmlns:p14="http://schemas.microsoft.com/office/powerpoint/2010/main" val="750942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Lockheed Martin</a:t>
            </a:r>
            <a:br>
              <a:rPr lang="en-US" sz="1800" b="1" dirty="0"/>
            </a:br>
            <a:r>
              <a:rPr lang="en-US" sz="1800" dirty="0"/>
              <a:t>One of the unique areas that Lockheed has researched is the</a:t>
            </a:r>
            <a:br>
              <a:rPr lang="en-US" sz="1800" dirty="0"/>
            </a:br>
            <a:r>
              <a:rPr lang="en-US" sz="1800" dirty="0"/>
              <a:t>usage of quantum computers for verification and validation of</a:t>
            </a:r>
            <a:br>
              <a:rPr lang="en-US" sz="1800" dirty="0"/>
            </a:br>
            <a:r>
              <a:rPr lang="en-US" sz="1800" dirty="0"/>
              <a:t>complex software such as flight control systems. Lockheed is</a:t>
            </a:r>
            <a:br>
              <a:rPr lang="en-US" sz="1800" dirty="0"/>
            </a:br>
            <a:r>
              <a:rPr lang="en-US" sz="1800" dirty="0"/>
              <a:t>also a participant in the </a:t>
            </a:r>
            <a:r>
              <a:rPr lang="en-US" sz="1800" dirty="0" err="1"/>
              <a:t>iARPA</a:t>
            </a:r>
            <a:r>
              <a:rPr lang="en-US" sz="1800" dirty="0"/>
              <a:t> QEO (Quantum Enhanced</a:t>
            </a:r>
            <a:br>
              <a:rPr lang="en-US" sz="1800" dirty="0"/>
            </a:br>
            <a:r>
              <a:rPr lang="en-US" sz="1800" dirty="0"/>
              <a:t>Optimization) for quantum annealing as well as an industry</a:t>
            </a:r>
            <a:br>
              <a:rPr lang="en-US" sz="1800" dirty="0"/>
            </a:br>
            <a:r>
              <a:rPr lang="en-US" sz="1800" dirty="0"/>
              <a:t>partner in the NSF Enabling Practical Scale Quantum</a:t>
            </a:r>
            <a:br>
              <a:rPr lang="en-US" sz="1800" dirty="0"/>
            </a:br>
            <a:r>
              <a:rPr lang="en-US" sz="1800" dirty="0"/>
              <a:t>Computing programs.</a:t>
            </a:r>
          </a:p>
        </p:txBody>
      </p:sp>
    </p:spTree>
    <p:extLst>
      <p:ext uri="{BB962C8B-B14F-4D97-AF65-F5344CB8AC3E}">
        <p14:creationId xmlns:p14="http://schemas.microsoft.com/office/powerpoint/2010/main" val="3984398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Microsoft Quantum Architectures and Computation Group</a:t>
            </a:r>
            <a:br>
              <a:rPr lang="en-US" sz="1800" b="1" dirty="0"/>
            </a:br>
            <a:r>
              <a:rPr lang="en-US" sz="1800" b="1" dirty="0"/>
              <a:t>(</a:t>
            </a:r>
            <a:r>
              <a:rPr lang="en-US" sz="1800" b="1" dirty="0" err="1"/>
              <a:t>QuArC</a:t>
            </a:r>
            <a:r>
              <a:rPr lang="en-US" sz="1800" b="1" dirty="0"/>
              <a:t>)</a:t>
            </a:r>
            <a:br>
              <a:rPr lang="en-US" sz="1800" b="1" dirty="0"/>
            </a:br>
            <a:r>
              <a:rPr lang="en-US" sz="1800" dirty="0"/>
              <a:t>Microsoft’s </a:t>
            </a:r>
            <a:r>
              <a:rPr lang="en-US" sz="1800" dirty="0" err="1"/>
              <a:t>QuArC</a:t>
            </a:r>
            <a:r>
              <a:rPr lang="en-US" sz="1800" dirty="0"/>
              <a:t> group is focused on designing </a:t>
            </a:r>
            <a:r>
              <a:rPr lang="en-US" sz="1800" dirty="0" smtClean="0"/>
              <a:t>software architectures </a:t>
            </a:r>
            <a:r>
              <a:rPr lang="en-US" sz="1800" dirty="0"/>
              <a:t>and algorithms for use on a scalable, fault-</a:t>
            </a:r>
            <a:r>
              <a:rPr lang="en-US" sz="1800" dirty="0" smtClean="0"/>
              <a:t>tolerant quantum </a:t>
            </a:r>
            <a:r>
              <a:rPr lang="en-US" sz="1800" dirty="0"/>
              <a:t>computer. They collaborate with a number </a:t>
            </a:r>
            <a:r>
              <a:rPr lang="en-US" sz="1800" dirty="0" smtClean="0"/>
              <a:t>of universities </a:t>
            </a:r>
            <a:r>
              <a:rPr lang="en-US" sz="1800" dirty="0"/>
              <a:t>worldwide and have published many </a:t>
            </a:r>
            <a:r>
              <a:rPr lang="en-US" sz="1800" dirty="0" smtClean="0"/>
              <a:t>technical papers </a:t>
            </a:r>
            <a:r>
              <a:rPr lang="en-US" sz="1800" dirty="0"/>
              <a:t>in the past several years. One of the most significant</a:t>
            </a:r>
            <a:br>
              <a:rPr lang="en-US" sz="1800" dirty="0"/>
            </a:br>
            <a:r>
              <a:rPr lang="en-US" sz="1800" dirty="0"/>
              <a:t>results of their efforts is the release of the Language-</a:t>
            </a:r>
            <a:r>
              <a:rPr lang="en-US" sz="1800" dirty="0" smtClean="0"/>
              <a:t>Integrated Quantum </a:t>
            </a:r>
            <a:r>
              <a:rPr lang="en-US" sz="1800" dirty="0"/>
              <a:t>Operations: </a:t>
            </a:r>
            <a:r>
              <a:rPr lang="en-US" sz="1800" dirty="0" err="1"/>
              <a:t>LIQUi</a:t>
            </a:r>
            <a:r>
              <a:rPr lang="en-US" sz="1800" dirty="0"/>
              <a:t>|&gt; software architecture and tool</a:t>
            </a:r>
            <a:br>
              <a:rPr lang="en-US" sz="1800" dirty="0"/>
            </a:br>
            <a:r>
              <a:rPr lang="en-US" sz="1800" dirty="0"/>
              <a:t>suite.</a:t>
            </a:r>
          </a:p>
        </p:txBody>
      </p:sp>
    </p:spTree>
    <p:extLst>
      <p:ext uri="{BB962C8B-B14F-4D97-AF65-F5344CB8AC3E}">
        <p14:creationId xmlns:p14="http://schemas.microsoft.com/office/powerpoint/2010/main" val="19827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QC</a:t>
            </a:r>
          </a:p>
        </p:txBody>
      </p:sp>
      <p:sp>
        <p:nvSpPr>
          <p:cNvPr id="3" name="Text Placeholder 2"/>
          <p:cNvSpPr>
            <a:spLocks noGrp="1"/>
          </p:cNvSpPr>
          <p:nvPr>
            <p:ph type="body" idx="1"/>
          </p:nvPr>
        </p:nvSpPr>
        <p:spPr>
          <a:xfrm>
            <a:off x="1204122" y="1193987"/>
            <a:ext cx="7038900" cy="2911200"/>
          </a:xfrm>
        </p:spPr>
        <p:txBody>
          <a:bodyPr/>
          <a:lstStyle/>
          <a:p>
            <a:r>
              <a:rPr lang="en-US" sz="1800" dirty="0"/>
              <a:t>Artificial Intelligence</a:t>
            </a:r>
          </a:p>
          <a:p>
            <a:pPr marL="146050" indent="0">
              <a:buNone/>
            </a:pPr>
            <a:r>
              <a:rPr lang="en-US" sz="1800" dirty="0"/>
              <a:t>A primary application for quantum computing is artificial</a:t>
            </a:r>
          </a:p>
          <a:p>
            <a:pPr marL="146050" indent="0">
              <a:buNone/>
            </a:pPr>
            <a:r>
              <a:rPr lang="en-US" sz="1800" dirty="0"/>
              <a:t>intelligence (AI). AI is based on the principle of learning from</a:t>
            </a:r>
          </a:p>
          <a:p>
            <a:pPr marL="146050" indent="0">
              <a:buNone/>
            </a:pPr>
            <a:r>
              <a:rPr lang="en-US" sz="1800" dirty="0"/>
              <a:t>experience, becoming more accurate as feedback is given, until</a:t>
            </a:r>
          </a:p>
          <a:p>
            <a:pPr marL="146050" indent="0">
              <a:buNone/>
            </a:pPr>
            <a:r>
              <a:rPr lang="en-US" sz="1800" dirty="0"/>
              <a:t>the computer program appears to exhibit “intelligence.</a:t>
            </a:r>
            <a:r>
              <a:rPr lang="en-US" sz="1800" dirty="0" smtClean="0"/>
              <a:t>”</a:t>
            </a:r>
          </a:p>
          <a:p>
            <a:pPr marL="146050" indent="0">
              <a:buNone/>
            </a:pPr>
            <a:r>
              <a:rPr lang="en-US" sz="1800" dirty="0" smtClean="0"/>
              <a:t>This </a:t>
            </a:r>
            <a:r>
              <a:rPr lang="en-US" sz="1800" dirty="0"/>
              <a:t>feedback is based on calculating the probabilities for many</a:t>
            </a:r>
          </a:p>
          <a:p>
            <a:pPr marL="146050" indent="0">
              <a:buNone/>
            </a:pPr>
            <a:r>
              <a:rPr lang="en-US" sz="1800" dirty="0"/>
              <a:t>possible choices, and so AI is an ideal candidate for quantum</a:t>
            </a:r>
          </a:p>
          <a:p>
            <a:pPr marL="146050" indent="0">
              <a:buNone/>
            </a:pPr>
            <a:r>
              <a:rPr lang="en-US" sz="1800" dirty="0"/>
              <a:t>computation. It promises to disrupt every industry, from</a:t>
            </a:r>
          </a:p>
          <a:p>
            <a:pPr marL="146050" indent="0">
              <a:buNone/>
            </a:pPr>
            <a:r>
              <a:rPr lang="en-US" sz="1800" dirty="0" err="1"/>
              <a:t>automotives</a:t>
            </a:r>
            <a:r>
              <a:rPr lang="en-US" sz="1800" dirty="0"/>
              <a:t> to medicine, and it’s been said AI will be to the</a:t>
            </a:r>
          </a:p>
          <a:p>
            <a:pPr marL="146050" indent="0">
              <a:buNone/>
            </a:pPr>
            <a:r>
              <a:rPr lang="en-US" sz="1800" dirty="0"/>
              <a:t>twenty-first century what electricity was to the twentieth.</a:t>
            </a:r>
          </a:p>
        </p:txBody>
      </p:sp>
    </p:spTree>
    <p:extLst>
      <p:ext uri="{BB962C8B-B14F-4D97-AF65-F5344CB8AC3E}">
        <p14:creationId xmlns:p14="http://schemas.microsoft.com/office/powerpoint/2010/main" val="892099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For example, Lockheed Martin plans to use its D-Wave</a:t>
            </a:r>
            <a:br>
              <a:rPr lang="en-US" sz="1800" dirty="0"/>
            </a:br>
            <a:r>
              <a:rPr lang="en-US" sz="1800" dirty="0"/>
              <a:t>quantum computer to test autopilot software that is currently too</a:t>
            </a:r>
            <a:br>
              <a:rPr lang="en-US" sz="1800" dirty="0"/>
            </a:br>
            <a:r>
              <a:rPr lang="en-US" sz="1800" dirty="0"/>
              <a:t>complex for classical computers, and Google is using a</a:t>
            </a:r>
            <a:br>
              <a:rPr lang="en-US" sz="1800" dirty="0"/>
            </a:br>
            <a:r>
              <a:rPr lang="en-US" sz="1800" dirty="0"/>
              <a:t>quantum computer to design software that can distinguish cars</a:t>
            </a:r>
            <a:br>
              <a:rPr lang="en-US" sz="1800" dirty="0"/>
            </a:br>
            <a:r>
              <a:rPr lang="en-US" sz="1800" dirty="0"/>
              <a:t>from landmarks. We have already reached the point where AI is</a:t>
            </a:r>
            <a:br>
              <a:rPr lang="en-US" sz="1800" dirty="0"/>
            </a:br>
            <a:r>
              <a:rPr lang="en-US" sz="1800" dirty="0"/>
              <a:t>creating more AI, and so its importance will rapidly escalate.</a:t>
            </a:r>
          </a:p>
        </p:txBody>
      </p:sp>
    </p:spTree>
    <p:extLst>
      <p:ext uri="{BB962C8B-B14F-4D97-AF65-F5344CB8AC3E}">
        <p14:creationId xmlns:p14="http://schemas.microsoft.com/office/powerpoint/2010/main" val="3502489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Molecular Modeling</a:t>
            </a:r>
            <a:br>
              <a:rPr lang="en-US" sz="1800" b="1" dirty="0"/>
            </a:br>
            <a:r>
              <a:rPr lang="en-US" sz="1800" dirty="0"/>
              <a:t>Another example is precision modeling of </a:t>
            </a:r>
            <a:r>
              <a:rPr lang="en-US" sz="1800" dirty="0" smtClean="0"/>
              <a:t>molecular interactions</a:t>
            </a:r>
            <a:r>
              <a:rPr lang="en-US" sz="1800" dirty="0"/>
              <a:t>, finding the optimum configurations for </a:t>
            </a:r>
            <a:r>
              <a:rPr lang="en-US" sz="1800" dirty="0" smtClean="0"/>
              <a:t>chemical reactions</a:t>
            </a:r>
            <a:r>
              <a:rPr lang="en-US" sz="1800" dirty="0"/>
              <a:t>. Such “quantum chemistry” is so complex that only </a:t>
            </a:r>
            <a:r>
              <a:rPr lang="en-US" sz="1800" dirty="0" smtClean="0"/>
              <a:t>the simplest </a:t>
            </a:r>
            <a:r>
              <a:rPr lang="en-US" sz="1800" dirty="0"/>
              <a:t>molecules can be analyzed by today’s </a:t>
            </a:r>
            <a:r>
              <a:rPr lang="en-US" sz="1800" dirty="0" smtClean="0"/>
              <a:t>digital computers</a:t>
            </a:r>
            <a:r>
              <a:rPr lang="en-US" sz="1800" dirty="0"/>
              <a:t>.</a:t>
            </a:r>
            <a:br>
              <a:rPr lang="en-US" sz="1800" dirty="0"/>
            </a:br>
            <a:r>
              <a:rPr lang="en-US" sz="1800" dirty="0" smtClean="0"/>
              <a:t>Chemical </a:t>
            </a:r>
            <a:r>
              <a:rPr lang="en-US" sz="1800" dirty="0"/>
              <a:t>reactions are quantum in nature as they form </a:t>
            </a:r>
            <a:r>
              <a:rPr lang="en-US" sz="1800" dirty="0" smtClean="0"/>
              <a:t>highly entangled </a:t>
            </a:r>
            <a:r>
              <a:rPr lang="en-US" sz="1800" dirty="0"/>
              <a:t>quantum superposition </a:t>
            </a:r>
            <a:r>
              <a:rPr lang="en-US" sz="1800" dirty="0" smtClean="0"/>
              <a:t>states.</a:t>
            </a:r>
            <a:endParaRPr lang="en-US" sz="1800" dirty="0"/>
          </a:p>
        </p:txBody>
      </p:sp>
    </p:spTree>
    <p:extLst>
      <p:ext uri="{BB962C8B-B14F-4D97-AF65-F5344CB8AC3E}">
        <p14:creationId xmlns:p14="http://schemas.microsoft.com/office/powerpoint/2010/main" val="2457316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But fully-developed</a:t>
            </a:r>
            <a:br>
              <a:rPr lang="en-US" sz="1800" dirty="0"/>
            </a:br>
            <a:r>
              <a:rPr lang="en-US" sz="1800" dirty="0"/>
              <a:t>quantum computers would not have any difficulty evaluating even the most complex processes. Google has already made forays in this field by simulating the energy of hydrogen molecules. The implication of this is more efficient products, from solar cells to pharmaceutical drugs, and</a:t>
            </a:r>
            <a:br>
              <a:rPr lang="en-US" sz="1800" dirty="0"/>
            </a:br>
            <a:r>
              <a:rPr lang="en-US" sz="1800" dirty="0"/>
              <a:t>especially fertilizer production; since fertilizer accounts for 2</a:t>
            </a:r>
            <a:br>
              <a:rPr lang="en-US" sz="1800" dirty="0"/>
            </a:br>
            <a:r>
              <a:rPr lang="en-US" sz="1800" dirty="0"/>
              <a:t>percent of global energy usage, the consequences for energy</a:t>
            </a:r>
            <a:br>
              <a:rPr lang="en-US" sz="1800" dirty="0"/>
            </a:br>
            <a:r>
              <a:rPr lang="en-US" sz="1800" dirty="0"/>
              <a:t>and the environment would be profound</a:t>
            </a:r>
          </a:p>
        </p:txBody>
      </p:sp>
    </p:spTree>
    <p:extLst>
      <p:ext uri="{BB962C8B-B14F-4D97-AF65-F5344CB8AC3E}">
        <p14:creationId xmlns:p14="http://schemas.microsoft.com/office/powerpoint/2010/main" val="1662331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Particle Physics</a:t>
            </a:r>
            <a:br>
              <a:rPr lang="en-US" sz="1800" b="1" dirty="0"/>
            </a:br>
            <a:r>
              <a:rPr lang="en-US" sz="1800" dirty="0"/>
              <a:t>Models of particle physics are often extraordinarily complex,</a:t>
            </a:r>
            <a:br>
              <a:rPr lang="en-US" sz="1800" dirty="0"/>
            </a:br>
            <a:r>
              <a:rPr lang="en-US" sz="1800" dirty="0"/>
              <a:t>confounding pen-and-paper solutions and requiring vast</a:t>
            </a:r>
            <a:br>
              <a:rPr lang="en-US" sz="1800" dirty="0"/>
            </a:br>
            <a:r>
              <a:rPr lang="en-US" sz="1800" dirty="0"/>
              <a:t>amounts of computing time for numerical simulation. This</a:t>
            </a:r>
            <a:br>
              <a:rPr lang="en-US" sz="1800" dirty="0"/>
            </a:br>
            <a:r>
              <a:rPr lang="en-US" sz="1800" dirty="0"/>
              <a:t>makes them ideal for quantum computation, and researchers</a:t>
            </a:r>
            <a:br>
              <a:rPr lang="en-US" sz="1800" dirty="0"/>
            </a:br>
            <a:r>
              <a:rPr lang="en-US" sz="1800" dirty="0"/>
              <a:t>have already been taking advantage of </a:t>
            </a:r>
            <a:r>
              <a:rPr lang="en-US" sz="1800" dirty="0" smtClean="0"/>
              <a:t>this.</a:t>
            </a:r>
            <a:endParaRPr lang="en-US" sz="1800" dirty="0"/>
          </a:p>
        </p:txBody>
      </p:sp>
    </p:spTree>
    <p:extLst>
      <p:ext uri="{BB962C8B-B14F-4D97-AF65-F5344CB8AC3E}">
        <p14:creationId xmlns:p14="http://schemas.microsoft.com/office/powerpoint/2010/main" val="2505120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QC design our FUTURE</a:t>
            </a:r>
          </a:p>
        </p:txBody>
      </p:sp>
      <p:sp>
        <p:nvSpPr>
          <p:cNvPr id="3" name="Text Placeholder 2"/>
          <p:cNvSpPr>
            <a:spLocks noGrp="1"/>
          </p:cNvSpPr>
          <p:nvPr>
            <p:ph type="body" idx="1"/>
          </p:nvPr>
        </p:nvSpPr>
        <p:spPr/>
        <p:txBody>
          <a:bodyPr/>
          <a:lstStyle/>
          <a:p>
            <a:pPr marL="146050" indent="0">
              <a:buNone/>
            </a:pPr>
            <a:r>
              <a:rPr lang="en-US" sz="1800" dirty="0"/>
              <a:t>Quantum computing has the potential to shape a range of</a:t>
            </a:r>
          </a:p>
          <a:p>
            <a:pPr marL="146050" indent="0">
              <a:buNone/>
            </a:pPr>
            <a:r>
              <a:rPr lang="en-US" sz="1800" dirty="0"/>
              <a:t>different industries and sectors. A few examples would include:</a:t>
            </a:r>
          </a:p>
          <a:p>
            <a:endParaRPr lang="en-US" sz="1800" dirty="0"/>
          </a:p>
          <a:p>
            <a:pPr marL="146050" indent="0">
              <a:buNone/>
            </a:pPr>
            <a:r>
              <a:rPr lang="en-US" sz="1800" dirty="0"/>
              <a:t>Healthcare - Research into certain diseases may be aided</a:t>
            </a:r>
          </a:p>
          <a:p>
            <a:pPr marL="146050" indent="0">
              <a:buNone/>
            </a:pPr>
            <a:r>
              <a:rPr lang="en-US" sz="1800" dirty="0"/>
              <a:t>through complex simulations of organs and tissues. Quantum</a:t>
            </a:r>
          </a:p>
          <a:p>
            <a:pPr marL="146050" indent="0">
              <a:buNone/>
            </a:pPr>
            <a:r>
              <a:rPr lang="en-US" sz="1800" dirty="0"/>
              <a:t>computers could also have the ability to </a:t>
            </a:r>
            <a:r>
              <a:rPr lang="en-US" sz="1800" dirty="0" err="1"/>
              <a:t>analyse</a:t>
            </a:r>
            <a:r>
              <a:rPr lang="en-US" sz="1800" dirty="0"/>
              <a:t> DNA to</a:t>
            </a:r>
          </a:p>
          <a:p>
            <a:pPr marL="146050" indent="0">
              <a:buNone/>
            </a:pPr>
            <a:r>
              <a:rPr lang="en-US" sz="1800" dirty="0"/>
              <a:t>determine the genetic heritage of a person to help provide </a:t>
            </a:r>
            <a:r>
              <a:rPr lang="en-US" sz="1800" dirty="0" smtClean="0"/>
              <a:t>more </a:t>
            </a:r>
            <a:r>
              <a:rPr lang="en-US" sz="1800" dirty="0" err="1" smtClean="0"/>
              <a:t>personalised</a:t>
            </a:r>
            <a:r>
              <a:rPr lang="en-US" sz="1800" dirty="0" smtClean="0"/>
              <a:t> </a:t>
            </a:r>
            <a:r>
              <a:rPr lang="en-US" sz="1800" dirty="0"/>
              <a:t>treatment</a:t>
            </a:r>
            <a:r>
              <a:rPr lang="en-US" sz="1800" dirty="0" smtClean="0"/>
              <a:t>.</a:t>
            </a:r>
            <a:endParaRPr lang="en-US" sz="1800" dirty="0"/>
          </a:p>
        </p:txBody>
      </p:sp>
    </p:spTree>
    <p:extLst>
      <p:ext uri="{BB962C8B-B14F-4D97-AF65-F5344CB8AC3E}">
        <p14:creationId xmlns:p14="http://schemas.microsoft.com/office/powerpoint/2010/main" val="9803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Scientific Research - </a:t>
            </a:r>
            <a:r>
              <a:rPr lang="en-US" sz="1800" dirty="0" err="1"/>
              <a:t>Nasa</a:t>
            </a:r>
            <a:r>
              <a:rPr lang="en-US" sz="1800" dirty="0"/>
              <a:t> is already using their D-</a:t>
            </a:r>
            <a:r>
              <a:rPr lang="en-US" sz="1800" dirty="0" smtClean="0"/>
              <a:t>Wave quantum </a:t>
            </a:r>
            <a:r>
              <a:rPr lang="en-US" sz="1800" dirty="0"/>
              <a:t>computer to </a:t>
            </a:r>
            <a:r>
              <a:rPr lang="en-US" sz="1800" dirty="0" err="1"/>
              <a:t>analyse</a:t>
            </a:r>
            <a:r>
              <a:rPr lang="en-US" sz="1800" dirty="0"/>
              <a:t> vast amounts of data captured by</a:t>
            </a:r>
            <a:br>
              <a:rPr lang="en-US" sz="1800" dirty="0"/>
            </a:br>
            <a:r>
              <a:rPr lang="en-US" sz="1800" dirty="0"/>
              <a:t>telescopes in the </a:t>
            </a:r>
            <a:r>
              <a:rPr lang="en-US" sz="1800" dirty="0" err="1"/>
              <a:t>Kepler</a:t>
            </a:r>
            <a:r>
              <a:rPr lang="en-US" sz="1800" dirty="0"/>
              <a:t> search for </a:t>
            </a:r>
            <a:r>
              <a:rPr lang="en-US" sz="1800" dirty="0" err="1"/>
              <a:t>exoplanets</a:t>
            </a:r>
            <a:r>
              <a:rPr lang="en-US" sz="1800" dirty="0"/>
              <a:t>. It could also </a:t>
            </a:r>
            <a:r>
              <a:rPr lang="en-US" sz="1800" dirty="0" smtClean="0"/>
              <a:t>be used </a:t>
            </a:r>
            <a:r>
              <a:rPr lang="en-US" sz="1800" dirty="0"/>
              <a:t>to simulate chemical reactions to improve </a:t>
            </a:r>
            <a:r>
              <a:rPr lang="en-US" sz="1800" dirty="0" smtClean="0"/>
              <a:t>manufacturing processes </a:t>
            </a:r>
            <a:r>
              <a:rPr lang="en-US" sz="1800" dirty="0"/>
              <a:t>or to simulate the Big Bang to find out more about</a:t>
            </a:r>
            <a:br>
              <a:rPr lang="en-US" sz="1800" dirty="0"/>
            </a:br>
            <a:r>
              <a:rPr lang="en-US" sz="1800" dirty="0"/>
              <a:t>the origins of the </a:t>
            </a:r>
            <a:r>
              <a:rPr lang="en-US" sz="1800" dirty="0" smtClean="0"/>
              <a:t>universe. Machine </a:t>
            </a:r>
            <a:r>
              <a:rPr lang="en-US" sz="1800" dirty="0"/>
              <a:t>Learning and AI - Essentially the huge amount </a:t>
            </a:r>
            <a:r>
              <a:rPr lang="en-US" sz="1800" dirty="0" smtClean="0"/>
              <a:t>of power </a:t>
            </a:r>
            <a:r>
              <a:rPr lang="en-US" sz="1800" dirty="0"/>
              <a:t>provided by quantum computing could rapidly advance</a:t>
            </a:r>
            <a:br>
              <a:rPr lang="en-US" sz="1800" dirty="0"/>
            </a:br>
            <a:r>
              <a:rPr lang="en-US" sz="1800" dirty="0"/>
              <a:t>these areas, driving forward technologies such as </a:t>
            </a:r>
            <a:r>
              <a:rPr lang="en-US" sz="1800" dirty="0" smtClean="0"/>
              <a:t>image recognition </a:t>
            </a:r>
            <a:r>
              <a:rPr lang="en-US" sz="1800" dirty="0"/>
              <a:t>or self-driving cars.</a:t>
            </a:r>
            <a:br>
              <a:rPr lang="en-US" sz="1800" dirty="0"/>
            </a:br>
            <a:endParaRPr lang="en-US" sz="1800" dirty="0"/>
          </a:p>
        </p:txBody>
      </p:sp>
    </p:spTree>
    <p:extLst>
      <p:ext uri="{BB962C8B-B14F-4D97-AF65-F5344CB8AC3E}">
        <p14:creationId xmlns:p14="http://schemas.microsoft.com/office/powerpoint/2010/main" val="102354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COMPUTING fundamentals</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All computing systems rely on a fundamental ability to store and manipulate information. Current computers manipulate individual bits, which store information as binary 0 and 1 states. Quantum computers leverage quantum mechanical phenomena to manipulate information. To do this, they rely on quantum bits, or qubits.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394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of QUANTUM COMPUTING</a:t>
            </a:r>
            <a:endParaRPr/>
          </a:p>
        </p:txBody>
      </p:sp>
      <p:sp>
        <p:nvSpPr>
          <p:cNvPr id="160" name="Google Shape;160;p17"/>
          <p:cNvSpPr txBox="1">
            <a:spLocks noGrp="1"/>
          </p:cNvSpPr>
          <p:nvPr>
            <p:ph type="body" idx="1"/>
          </p:nvPr>
        </p:nvSpPr>
        <p:spPr>
          <a:xfrm>
            <a:off x="908975" y="1512125"/>
            <a:ext cx="7427400" cy="35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-&gt; Birth of QUANTUM COMPUTING dates back to 1960s. When            STEPHEN WEISNER introduces “</a:t>
            </a:r>
            <a:r>
              <a:rPr lang="en" sz="1800" b="1" u="sng"/>
              <a:t>Conjugate Coding</a:t>
            </a:r>
            <a:r>
              <a:rPr lang="en" sz="1800"/>
              <a:t>” </a:t>
            </a:r>
            <a:endParaRPr sz="1800"/>
          </a:p>
          <a:p>
            <a:pPr marL="0" lvl="0" indent="457200" algn="r" rtl="0">
              <a:spcBef>
                <a:spcPts val="1600"/>
              </a:spcBef>
              <a:spcAft>
                <a:spcPts val="0"/>
              </a:spcAft>
              <a:buNone/>
            </a:pPr>
            <a:endParaRPr sz="1800"/>
          </a:p>
          <a:p>
            <a:pPr marL="0" lvl="0" indent="0" algn="r" rtl="0">
              <a:spcBef>
                <a:spcPts val="1600"/>
              </a:spcBef>
              <a:spcAft>
                <a:spcPts val="0"/>
              </a:spcAft>
              <a:buNone/>
            </a:pPr>
            <a:endParaRPr sz="1800"/>
          </a:p>
          <a:p>
            <a:pPr marL="0" lvl="0" indent="0" algn="l" rtl="0">
              <a:spcBef>
                <a:spcPts val="1600"/>
              </a:spcBef>
              <a:spcAft>
                <a:spcPts val="1600"/>
              </a:spcAft>
              <a:buNone/>
            </a:pPr>
            <a:endParaRPr sz="1800"/>
          </a:p>
        </p:txBody>
      </p:sp>
      <p:pic>
        <p:nvPicPr>
          <p:cNvPr id="161" name="Google Shape;161;p17"/>
          <p:cNvPicPr preferRelativeResize="0"/>
          <p:nvPr/>
        </p:nvPicPr>
        <p:blipFill>
          <a:blip r:embed="rId3">
            <a:alphaModFix/>
          </a:blip>
          <a:stretch>
            <a:fillRect/>
          </a:stretch>
        </p:blipFill>
        <p:spPr>
          <a:xfrm>
            <a:off x="3636438" y="2348388"/>
            <a:ext cx="1743075" cy="26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CONJUGATE CODING?</a:t>
            </a:r>
            <a:endParaRPr/>
          </a:p>
          <a:p>
            <a:pPr marL="0" lvl="0" indent="0" algn="l" rtl="0">
              <a:spcBef>
                <a:spcPts val="0"/>
              </a:spcBef>
              <a:spcAft>
                <a:spcPts val="0"/>
              </a:spcAft>
              <a:buNone/>
            </a:pPr>
            <a:endParaRPr/>
          </a:p>
        </p:txBody>
      </p:sp>
      <p:sp>
        <p:nvSpPr>
          <p:cNvPr id="167" name="Google Shape;167;p18"/>
          <p:cNvSpPr txBox="1">
            <a:spLocks noGrp="1"/>
          </p:cNvSpPr>
          <p:nvPr>
            <p:ph type="body" idx="1"/>
          </p:nvPr>
        </p:nvSpPr>
        <p:spPr>
          <a:xfrm>
            <a:off x="1297500" y="916800"/>
            <a:ext cx="7038900" cy="33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Conjugate Coding is the Cryptographic tool. It has two application as stephen described one for QUANTUM CODING along with a method for creating fraud-proof banking notes. </a:t>
            </a:r>
            <a:endParaRPr sz="1800"/>
          </a:p>
          <a:p>
            <a:pPr marL="0" lvl="0" indent="0" algn="l" rtl="0">
              <a:spcBef>
                <a:spcPts val="1600"/>
              </a:spcBef>
              <a:spcAft>
                <a:spcPts val="1600"/>
              </a:spcAft>
              <a:buNone/>
            </a:pPr>
            <a:r>
              <a:rPr lang="en" sz="1800"/>
              <a:t>The application where the concept was based from was a method of transmitting multiple messages in such a way that reading one destroys the others. This is called</a:t>
            </a:r>
            <a:r>
              <a:rPr lang="en" sz="1800" b="1"/>
              <a:t> “quantum multiplexing” </a:t>
            </a:r>
            <a:r>
              <a:rPr lang="en" sz="1800"/>
              <a:t>and it uses photons polarized in conjugate bases as "qubits" to pass information. Conjugate coding also is a simple extension of a random number generator.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1970s</a:t>
            </a:r>
            <a:r>
              <a:rPr lang="en" dirty="0"/>
              <a:t> </a:t>
            </a:r>
            <a:endParaRPr dirty="0"/>
          </a:p>
        </p:txBody>
      </p:sp>
      <p:sp>
        <p:nvSpPr>
          <p:cNvPr id="173" name="Google Shape;173;p19"/>
          <p:cNvSpPr txBox="1">
            <a:spLocks noGrp="1"/>
          </p:cNvSpPr>
          <p:nvPr>
            <p:ph type="body" idx="1"/>
          </p:nvPr>
        </p:nvSpPr>
        <p:spPr>
          <a:xfrm>
            <a:off x="1297500" y="847000"/>
            <a:ext cx="7038900" cy="41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1973</a:t>
            </a:r>
            <a:endParaRPr/>
          </a:p>
          <a:p>
            <a:pPr marL="0" lvl="0" indent="0" algn="l" rtl="0">
              <a:spcBef>
                <a:spcPts val="1600"/>
              </a:spcBef>
              <a:spcAft>
                <a:spcPts val="0"/>
              </a:spcAft>
              <a:buNone/>
            </a:pPr>
            <a:r>
              <a:rPr lang="en"/>
              <a:t>Alexander Holevo publishes a paper showing that n qubits cannot carry more than n classical bits of information (a result known as "Holevo's theorem" or "Holevo's bound").</a:t>
            </a:r>
            <a:endParaRPr/>
          </a:p>
          <a:p>
            <a:pPr marL="0" lvl="0" indent="0" algn="l" rtl="0">
              <a:spcBef>
                <a:spcPts val="1600"/>
              </a:spcBef>
              <a:spcAft>
                <a:spcPts val="0"/>
              </a:spcAft>
              <a:buNone/>
            </a:pPr>
            <a:r>
              <a:rPr lang="en"/>
              <a:t>Charles H. Bennett shows that computation can be done reversibly.</a:t>
            </a:r>
            <a:endParaRPr/>
          </a:p>
          <a:p>
            <a:pPr marL="0" lvl="0" indent="0" algn="l" rtl="0">
              <a:spcBef>
                <a:spcPts val="1600"/>
              </a:spcBef>
              <a:spcAft>
                <a:spcPts val="0"/>
              </a:spcAft>
              <a:buNone/>
            </a:pPr>
            <a:r>
              <a:rPr lang="en"/>
              <a:t>1975</a:t>
            </a:r>
            <a:endParaRPr/>
          </a:p>
          <a:p>
            <a:pPr marL="0" lvl="0" indent="0" algn="l" rtl="0">
              <a:spcBef>
                <a:spcPts val="1600"/>
              </a:spcBef>
              <a:spcAft>
                <a:spcPts val="0"/>
              </a:spcAft>
              <a:buNone/>
            </a:pPr>
            <a:r>
              <a:rPr lang="en"/>
              <a:t>R. P. Poplavskii publishes "Thermodynamical models of information processing"  which showed the computational infeasibility of simulating quantum systems on classical computers, due to the superposition principle.</a:t>
            </a:r>
            <a:endParaRPr/>
          </a:p>
          <a:p>
            <a:pPr marL="0" lvl="0" indent="0" algn="l" rtl="0">
              <a:spcBef>
                <a:spcPts val="1600"/>
              </a:spcBef>
              <a:spcAft>
                <a:spcPts val="0"/>
              </a:spcAft>
              <a:buNone/>
            </a:pPr>
            <a:r>
              <a:rPr lang="en"/>
              <a:t>1976</a:t>
            </a:r>
            <a:endParaRPr/>
          </a:p>
          <a:p>
            <a:pPr marL="0" lvl="0" indent="0" algn="l" rtl="0">
              <a:spcBef>
                <a:spcPts val="1600"/>
              </a:spcBef>
              <a:spcAft>
                <a:spcPts val="1600"/>
              </a:spcAft>
              <a:buNone/>
            </a:pPr>
            <a:r>
              <a:rPr lang="en"/>
              <a:t>Polish mathematical physicist Roman Stanisław Ingarden made the first attempts at creating a quantum information theory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4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1980s</a:t>
            </a:r>
            <a:endParaRPr i="1"/>
          </a:p>
        </p:txBody>
      </p:sp>
      <p:sp>
        <p:nvSpPr>
          <p:cNvPr id="179" name="Google Shape;179;p20"/>
          <p:cNvSpPr txBox="1">
            <a:spLocks noGrp="1"/>
          </p:cNvSpPr>
          <p:nvPr>
            <p:ph type="body" idx="1"/>
          </p:nvPr>
        </p:nvSpPr>
        <p:spPr>
          <a:xfrm>
            <a:off x="1231000" y="864750"/>
            <a:ext cx="7038900" cy="41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Paul Benioff describes quantum mechanical Hamiltonian models of computer and application to TURING MACHIINES and proposes first recognisable theoretical framework for a quantum computer</a:t>
            </a:r>
            <a:endParaRPr sz="1400"/>
          </a:p>
          <a:p>
            <a:pPr marL="0" lvl="0" indent="0" algn="l" rtl="0">
              <a:spcBef>
                <a:spcPts val="1600"/>
              </a:spcBef>
              <a:spcAft>
                <a:spcPts val="0"/>
              </a:spcAft>
              <a:buNone/>
            </a:pPr>
            <a:r>
              <a:rPr lang="en" sz="1400"/>
              <a:t>Richard Feynman observes that it is impossible in general to simulate an evolution of a quantum system on a classical computer in an efficient way &amp; proposes a basic model for a quantum computer that would be capable of such simulations</a:t>
            </a:r>
            <a:endParaRPr sz="1400"/>
          </a:p>
          <a:p>
            <a:pPr marL="0" lvl="0" indent="0" algn="l" rtl="0">
              <a:spcBef>
                <a:spcPts val="1600"/>
              </a:spcBef>
              <a:spcAft>
                <a:spcPts val="0"/>
              </a:spcAft>
              <a:buNone/>
            </a:pPr>
            <a:r>
              <a:rPr lang="en" sz="1400"/>
              <a:t>Tommaso Toffoli introduces the reversible Toffoli gate which provides a universal set for reversible classical computation.</a:t>
            </a:r>
            <a:endParaRPr sz="1400"/>
          </a:p>
          <a:p>
            <a:pPr marL="0" lvl="0" indent="0" algn="l" rtl="0">
              <a:spcBef>
                <a:spcPts val="1600"/>
              </a:spcBef>
              <a:spcAft>
                <a:spcPts val="0"/>
              </a:spcAft>
              <a:buNone/>
            </a:pPr>
            <a:r>
              <a:rPr lang="en" sz="1400"/>
              <a:t>William Wootters and Wojciech Zurek and independently Dennis Dieks prove the no-cloning theorem.</a:t>
            </a:r>
            <a:endParaRPr sz="1400"/>
          </a:p>
          <a:p>
            <a:pPr marL="0" lvl="0" indent="0" algn="l" rtl="0">
              <a:spcBef>
                <a:spcPts val="1600"/>
              </a:spcBef>
              <a:spcAft>
                <a:spcPts val="1600"/>
              </a:spcAft>
              <a:buNone/>
            </a:pPr>
            <a:r>
              <a:rPr lang="en" sz="1400"/>
              <a:t>Charles Bennett and Gilles Brassard employ Wiesner's conjugate coding for distribution of cryptographic keys.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1990s</a:t>
            </a:r>
            <a:endParaRPr i="1"/>
          </a:p>
        </p:txBody>
      </p:sp>
      <p:sp>
        <p:nvSpPr>
          <p:cNvPr id="185" name="Google Shape;185;p21"/>
          <p:cNvSpPr txBox="1">
            <a:spLocks noGrp="1"/>
          </p:cNvSpPr>
          <p:nvPr>
            <p:ph type="body" idx="1"/>
          </p:nvPr>
        </p:nvSpPr>
        <p:spPr>
          <a:xfrm>
            <a:off x="1153375" y="7805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Artur Ekert at the University of Oxford, invents entanglement-based secure communication.</a:t>
            </a:r>
            <a:endParaRPr sz="1800" dirty="0"/>
          </a:p>
          <a:p>
            <a:pPr marL="0" lvl="0" indent="0" algn="l" rtl="0">
              <a:spcBef>
                <a:spcPts val="1600"/>
              </a:spcBef>
              <a:spcAft>
                <a:spcPts val="0"/>
              </a:spcAft>
              <a:buNone/>
            </a:pPr>
            <a:r>
              <a:rPr lang="en" sz="1800" dirty="0"/>
              <a:t>Dan Simon  invents an oracle problem for which a quantum computer would be exponentially faster than a conventional computer. This algorithm introduces the main ideas which were then developed in Peter Shor's factorization algorithm.</a:t>
            </a:r>
            <a:endParaRPr sz="1800" dirty="0"/>
          </a:p>
          <a:p>
            <a:pPr marL="0" lvl="0" indent="0" algn="l" rtl="0">
              <a:spcBef>
                <a:spcPts val="1600"/>
              </a:spcBef>
              <a:spcAft>
                <a:spcPts val="1600"/>
              </a:spcAft>
              <a:buNone/>
            </a:pPr>
            <a:r>
              <a:rPr lang="en" sz="1800" b="1" dirty="0"/>
              <a:t>“Peter Shor”</a:t>
            </a:r>
            <a:r>
              <a:rPr lang="en" sz="1800" dirty="0"/>
              <a:t>, at AT&amp;T's Bell Labs in New Jersey, discovers an important algorithm. It allows a quantum computer to factor large integers quickly. It solves both the factoring problem and the discrete log problem. Shor's algorithm can theoretically break many of the CRYPTOSYSTEM in use Today</a:t>
            </a:r>
            <a:endParaRPr sz="18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1297</Words>
  <Application>Microsoft Macintosh PowerPoint</Application>
  <PresentationFormat>On-screen Show (16:9)</PresentationFormat>
  <Paragraphs>139</Paragraphs>
  <Slides>40</Slides>
  <Notes>11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Focus</vt:lpstr>
      <vt:lpstr>Quantum Gates &amp; Future of QUANTUM COMPUTING</vt:lpstr>
      <vt:lpstr>What do we Understand by the word QUANTUM?</vt:lpstr>
      <vt:lpstr>What is QUANTUM COMPUTING?</vt:lpstr>
      <vt:lpstr>QUANTUM COMPUTING fundamentals</vt:lpstr>
      <vt:lpstr>TIMELINE of QUANTUM COMPUTING</vt:lpstr>
      <vt:lpstr>What is CONJUGATE CODING? </vt:lpstr>
      <vt:lpstr>1970s </vt:lpstr>
      <vt:lpstr>1980s</vt:lpstr>
      <vt:lpstr>1990s</vt:lpstr>
      <vt:lpstr>Limitations of CLASSICAL COMPUTATION There are several physical and practical limits to the amount of computation or data storage that can be performed with a given amount of mass, volume, or energy.</vt:lpstr>
      <vt:lpstr>PROBLEMS SOLVED BY QC </vt:lpstr>
      <vt:lpstr>Quantum Gates</vt:lpstr>
      <vt:lpstr>Qubits</vt:lpstr>
      <vt:lpstr>Various Quantum Gates</vt:lpstr>
      <vt:lpstr>Hadamard gate</vt:lpstr>
      <vt:lpstr>H=1/(2^1/2)( 1  1 )                       1  -1 The Hadamard gate can also be expressed as a 90º rotation around the Y-axis, followed by a 180º rotation around the X-axis. </vt:lpstr>
      <vt:lpstr>Controlled (cX cY cZ) gates </vt:lpstr>
      <vt:lpstr>Toffoli (CCNOT) gate </vt:lpstr>
      <vt:lpstr>The Pauli gates </vt:lpstr>
      <vt:lpstr>There are 3 types of Pauli’s gates  The Pauli X - gate The Pauli Y – gate The Pauli Z – gate </vt:lpstr>
      <vt:lpstr>The Pauli X-gate </vt:lpstr>
      <vt:lpstr>Pauli-Y gate</vt:lpstr>
      <vt:lpstr>Pauli-Z ( R pi ) gate</vt:lpstr>
      <vt:lpstr>Phase shift ( ) gates </vt:lpstr>
      <vt:lpstr>CURRENT developments in QC</vt:lpstr>
      <vt:lpstr>Airbus Group Airbus has set up a new research group in Newport, Wales to explore the potential use of quantum computing in aerospace activities. Potential applications could include searching big data, designing air vehicles and systems, designing new materials, and debugging complex software.</vt:lpstr>
      <vt:lpstr>Alibaba Group Alibaba Quantum Computing Laboratory in Shanghai, China combines the technical advantages of Alibaba in classical calculation algorithms, structures and cloud computing with those of the Chinese Academy of Science in quantum computing, quantum analog computing and quantum artificial intelligence. It is conducting research in quantum theory with a view towards discovering ground-breaking security techniques for e-commerce and data centers, as well as to enhancing computing performance.</vt:lpstr>
      <vt:lpstr>Archer Exploration Limited Archer Exploration Limited, vision is to develop and integrate advanced materials for use in reliable energy, human health, and quantum technologies for the betterment of society.</vt:lpstr>
      <vt:lpstr>IBM IBM’s approach appears to be based upon utilization of superconducting circuits coupled with error correction. In April 2015, they announced an advance with a circuit that can detect both bit-flip and phase-flip errors together. Most recently in December 2015, IBM was awarded an iARPA grant to use this technology under the Logical Qubits (LogiQ) program to overcome the limitation of current quantum systems by building a logical qubit from a number of imperfect physical qubits.</vt:lpstr>
      <vt:lpstr>Intel Although Intel previously did not have any research efforts devoted to quantum computing they did just commit to provide QuTech, the quantum research institute of Delft University of Technology (TU Delft) and the Dutch Organisation of Applied Research (TNO), with $50 million in funding and provide engineering support over a ten years collaboration to support their efforts. A press kit describing Intel’s activities in quantum computing can accessed here. Many people have been forecasting that Moore’s Law will end at some point and it seems that Intel wanted to hedge their bets on this new technology.</vt:lpstr>
      <vt:lpstr>Lockheed Martin One of the unique areas that Lockheed has researched is the usage of quantum computers for verification and validation of complex software such as flight control systems. Lockheed is also a participant in the iARPA QEO (Quantum Enhanced Optimization) for quantum annealing as well as an industry partner in the NSF Enabling Practical Scale Quantum Computing programs.</vt:lpstr>
      <vt:lpstr>Microsoft Quantum Architectures and Computation Group (QuArC) Microsoft’s QuArC group is focused on designing software architectures and algorithms for use on a scalable, fault-tolerant quantum computer. They collaborate with a number of universities worldwide and have published many technical papers in the past several years. One of the most significant results of their efforts is the release of the Language-Integrated Quantum Operations: LIQUi|&gt; software architecture and tool suite.</vt:lpstr>
      <vt:lpstr>APPLICATION OF QC</vt:lpstr>
      <vt:lpstr>For example, Lockheed Martin plans to use its D-Wave quantum computer to test autopilot software that is currently too complex for classical computers, and Google is using a quantum computer to design software that can distinguish cars from landmarks. We have already reached the point where AI is creating more AI, and so its importance will rapidly escalate.</vt:lpstr>
      <vt:lpstr>Molecular Modeling Another example is precision modeling of molecular interactions, finding the optimum configurations for chemical reactions. Such “quantum chemistry” is so complex that only the simplest molecules can be analyzed by today’s digital computers. Chemical reactions are quantum in nature as they form highly entangled quantum superposition states.</vt:lpstr>
      <vt:lpstr>But fully-developed quantum computers would not have any difficulty evaluating even the most complex processes. Google has already made forays in this field by simulating the energy of hydrogen molecules. The implication of this is more efficient products, from solar cells to pharmaceutical drugs, and especially fertilizer production; since fertilizer accounts for 2 percent of global energy usage, the consequences for energy and the environment would be profound</vt:lpstr>
      <vt:lpstr>Particle Physics Models of particle physics are often extraordinarily complex, confounding pen-and-paper solutions and requiring vast amounts of computing time for numerical simulation. This makes them ideal for quantum computation, and researchers have already been taking advantage of this.</vt:lpstr>
      <vt:lpstr>HOW will QC design our FUTURE</vt:lpstr>
      <vt:lpstr>Scientific Research - Nasa is already using their D-Wave quantum computer to analyse vast amounts of data captured by telescopes in the Kepler search for exoplanets. It could also be used to simulate chemical reactions to improve manufacturing processes or to simulate the Big Bang to find out more about the origins of the universe. Machine Learning and AI - Essentially the huge amount of power provided by quantum computing could rapidly advance these areas, driving forward technologies such as image recognition or self-driving cars.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Gates &amp; Future of QUANTUM COMPUTING</dc:title>
  <cp:lastModifiedBy>Microsoft Office User</cp:lastModifiedBy>
  <cp:revision>10</cp:revision>
  <dcterms:modified xsi:type="dcterms:W3CDTF">2019-04-14T16:21:35Z</dcterms:modified>
</cp:coreProperties>
</file>