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65" r:id="rId2"/>
    <p:sldId id="310" r:id="rId3"/>
    <p:sldId id="320" r:id="rId4"/>
    <p:sldId id="322" r:id="rId5"/>
    <p:sldId id="321" r:id="rId6"/>
    <p:sldId id="323" r:id="rId7"/>
    <p:sldId id="312" r:id="rId8"/>
    <p:sldId id="313" r:id="rId9"/>
    <p:sldId id="314" r:id="rId10"/>
    <p:sldId id="315" r:id="rId11"/>
    <p:sldId id="325" r:id="rId12"/>
    <p:sldId id="317" r:id="rId13"/>
    <p:sldId id="318" r:id="rId14"/>
    <p:sldId id="311" r:id="rId15"/>
    <p:sldId id="324" r:id="rId16"/>
    <p:sldId id="316" r:id="rId17"/>
    <p:sldId id="319" r:id="rId18"/>
  </p:sldIdLst>
  <p:sldSz cx="12188825"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85" d="100"/>
          <a:sy n="85" d="100"/>
        </p:scale>
        <p:origin x="590" y="6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CNN Model Percentage</c:v>
                </c:pt>
              </c:strCache>
            </c:strRef>
          </c:tx>
          <c:spPr>
            <a:solidFill>
              <a:schemeClr val="accent1"/>
            </a:solidFill>
            <a:ln>
              <a:noFill/>
            </a:ln>
            <a:effectLst/>
          </c:spPr>
          <c:invertIfNegative val="0"/>
          <c:cat>
            <c:strRef>
              <c:f>Sheet1!$A$2:$A$5</c:f>
              <c:strCache>
                <c:ptCount val="4"/>
                <c:pt idx="0">
                  <c:v>Accuracy</c:v>
                </c:pt>
                <c:pt idx="1">
                  <c:v>Precision</c:v>
                </c:pt>
                <c:pt idx="2">
                  <c:v>Recall</c:v>
                </c:pt>
                <c:pt idx="3">
                  <c:v>Loss</c:v>
                </c:pt>
              </c:strCache>
            </c:strRef>
          </c:cat>
          <c:val>
            <c:numRef>
              <c:f>Sheet1!$B$2:$B$5</c:f>
              <c:numCache>
                <c:formatCode>General</c:formatCode>
                <c:ptCount val="4"/>
                <c:pt idx="0">
                  <c:v>88</c:v>
                </c:pt>
                <c:pt idx="1">
                  <c:v>89</c:v>
                </c:pt>
                <c:pt idx="2">
                  <c:v>82</c:v>
                </c:pt>
                <c:pt idx="3">
                  <c:v>42</c:v>
                </c:pt>
              </c:numCache>
            </c:numRef>
          </c:val>
          <c:extLst>
            <c:ext xmlns:c16="http://schemas.microsoft.com/office/drawing/2014/chart" uri="{C3380CC4-5D6E-409C-BE32-E72D297353CC}">
              <c16:uniqueId val="{00000000-D43E-4636-9268-2214CA86F52A}"/>
            </c:ext>
          </c:extLst>
        </c:ser>
        <c:ser>
          <c:idx val="1"/>
          <c:order val="1"/>
          <c:tx>
            <c:strRef>
              <c:f>Sheet1!$C$1</c:f>
              <c:strCache>
                <c:ptCount val="1"/>
                <c:pt idx="0">
                  <c:v>Column1</c:v>
                </c:pt>
              </c:strCache>
            </c:strRef>
          </c:tx>
          <c:spPr>
            <a:solidFill>
              <a:schemeClr val="accent2"/>
            </a:solidFill>
            <a:ln>
              <a:noFill/>
            </a:ln>
            <a:effectLst/>
          </c:spPr>
          <c:invertIfNegative val="0"/>
          <c:cat>
            <c:strRef>
              <c:f>Sheet1!$A$2:$A$5</c:f>
              <c:strCache>
                <c:ptCount val="4"/>
                <c:pt idx="0">
                  <c:v>Accuracy</c:v>
                </c:pt>
                <c:pt idx="1">
                  <c:v>Precision</c:v>
                </c:pt>
                <c:pt idx="2">
                  <c:v>Recall</c:v>
                </c:pt>
                <c:pt idx="3">
                  <c:v>Loss</c:v>
                </c:pt>
              </c:strCache>
            </c:strRef>
          </c:cat>
          <c:val>
            <c:numRef>
              <c:f>Sheet1!$C$2:$C$5</c:f>
              <c:numCache>
                <c:formatCode>General</c:formatCode>
                <c:ptCount val="4"/>
              </c:numCache>
            </c:numRef>
          </c:val>
          <c:extLst>
            <c:ext xmlns:c16="http://schemas.microsoft.com/office/drawing/2014/chart" uri="{C3380CC4-5D6E-409C-BE32-E72D297353CC}">
              <c16:uniqueId val="{00000001-D43E-4636-9268-2214CA86F52A}"/>
            </c:ext>
          </c:extLst>
        </c:ser>
        <c:ser>
          <c:idx val="2"/>
          <c:order val="2"/>
          <c:tx>
            <c:strRef>
              <c:f>Sheet1!$D$1</c:f>
              <c:strCache>
                <c:ptCount val="1"/>
                <c:pt idx="0">
                  <c:v>Column2</c:v>
                </c:pt>
              </c:strCache>
            </c:strRef>
          </c:tx>
          <c:spPr>
            <a:solidFill>
              <a:schemeClr val="accent3"/>
            </a:solidFill>
            <a:ln>
              <a:noFill/>
            </a:ln>
            <a:effectLst/>
          </c:spPr>
          <c:invertIfNegative val="0"/>
          <c:cat>
            <c:strRef>
              <c:f>Sheet1!$A$2:$A$5</c:f>
              <c:strCache>
                <c:ptCount val="4"/>
                <c:pt idx="0">
                  <c:v>Accuracy</c:v>
                </c:pt>
                <c:pt idx="1">
                  <c:v>Precision</c:v>
                </c:pt>
                <c:pt idx="2">
                  <c:v>Recall</c:v>
                </c:pt>
                <c:pt idx="3">
                  <c:v>Loss</c:v>
                </c:pt>
              </c:strCache>
            </c:strRef>
          </c:cat>
          <c:val>
            <c:numRef>
              <c:f>Sheet1!$D$2:$D$5</c:f>
              <c:numCache>
                <c:formatCode>General</c:formatCode>
                <c:ptCount val="4"/>
              </c:numCache>
            </c:numRef>
          </c:val>
          <c:extLst>
            <c:ext xmlns:c16="http://schemas.microsoft.com/office/drawing/2014/chart" uri="{C3380CC4-5D6E-409C-BE32-E72D297353CC}">
              <c16:uniqueId val="{00000002-D43E-4636-9268-2214CA86F52A}"/>
            </c:ext>
          </c:extLst>
        </c:ser>
        <c:dLbls>
          <c:showLegendKey val="0"/>
          <c:showVal val="0"/>
          <c:showCatName val="0"/>
          <c:showSerName val="0"/>
          <c:showPercent val="0"/>
          <c:showBubbleSize val="0"/>
        </c:dLbls>
        <c:gapWidth val="219"/>
        <c:overlap val="100"/>
        <c:axId val="401473768"/>
        <c:axId val="398691624"/>
      </c:barChart>
      <c:catAx>
        <c:axId val="401473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8691624"/>
        <c:crosses val="autoZero"/>
        <c:auto val="1"/>
        <c:lblAlgn val="ctr"/>
        <c:lblOffset val="100"/>
        <c:noMultiLvlLbl val="0"/>
      </c:catAx>
      <c:valAx>
        <c:axId val="3986916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1473768"/>
        <c:crosses val="autoZero"/>
        <c:crossBetween val="between"/>
      </c:valAx>
      <c:spPr>
        <a:noFill/>
        <a:ln>
          <a:noFill/>
        </a:ln>
        <a:effectLst/>
      </c:spPr>
    </c:plotArea>
    <c:legend>
      <c:legendPos val="b"/>
      <c:legendEntry>
        <c:idx val="1"/>
        <c:delete val="1"/>
      </c:legendEntry>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2" qsCatId="simple" csTypeId="urn:microsoft.com/office/officeart/2005/8/colors/accent0_3" csCatId="mainScheme" phldr="1"/>
      <dgm:spPr/>
      <dgm:t>
        <a:bodyPr/>
        <a:lstStyle/>
        <a:p>
          <a:endParaRPr lang="en-US"/>
        </a:p>
      </dgm:t>
    </dgm:pt>
    <dgm:pt modelId="{FB986F71-3126-4196-BD30-74AEDC39A1CA}">
      <dgm:prSet phldrT="[Text]"/>
      <dgm:spPr/>
      <dgm:t>
        <a:bodyPr/>
        <a:lstStyle/>
        <a:p>
          <a:r>
            <a:rPr lang="en-US" dirty="0"/>
            <a:t>Step 1 LOADING</a:t>
          </a:r>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AB2E8498-CC81-452F-A895-08F3845AA347}">
      <dgm:prSet phldrT="[Text]"/>
      <dgm:spPr/>
      <dgm:t>
        <a:bodyPr/>
        <a:lstStyle/>
        <a:p>
          <a:r>
            <a:rPr lang="en-US" dirty="0"/>
            <a:t>CIFAR-10 dataset was loaded</a:t>
          </a:r>
        </a:p>
      </dgm: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F6D27D1B-CDCB-481F-B8FA-AB31B2A119DE}">
      <dgm:prSet phldrT="[Text]"/>
      <dgm:spPr/>
      <dgm:t>
        <a:bodyPr/>
        <a:lstStyle/>
        <a:p>
          <a:r>
            <a:rPr lang="en-US" dirty="0"/>
            <a:t>Step 2 PREPROCESSING</a:t>
          </a:r>
        </a:p>
      </dgm: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pt>
    <dgm:pt modelId="{0B00F5A8-A0EF-4111-9D86-004317B4F49E}">
      <dgm:prSet phldrT="[Text]"/>
      <dgm:spPr/>
      <dgm:t>
        <a:bodyPr/>
        <a:lstStyle/>
        <a:p>
          <a:r>
            <a:rPr lang="en-US" dirty="0"/>
            <a:t>Information regarding the dataset was visualized and reshaped</a:t>
          </a:r>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dirty="0"/>
            <a:t>Step 3 EVALUATION</a:t>
          </a:r>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dirty="0"/>
            <a:t>Different algorithms were applied to achieve maximum accuracy for the model.</a:t>
          </a:r>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dgm:presLayoutVars>
          <dgm:bulletEnabled val="1"/>
        </dgm:presLayoutVars>
      </dgm:prSet>
      <dgm:spPr/>
    </dgm:pt>
    <dgm:pt modelId="{BFE859F2-A9E8-4F95-9161-8EC68F2D30C4}" type="pres">
      <dgm:prSet presAssocID="{FB986F71-3126-4196-BD30-74AEDC39A1CA}" presName="childNode1tx" presStyleLbl="bgAcc1" presStyleIdx="0" presStyleCnt="3">
        <dgm:presLayoutVars>
          <dgm:bulletEnabled val="1"/>
        </dgm:presLayoutVars>
      </dgm:prSet>
      <dgm:spPr/>
    </dgm:pt>
    <dgm:pt modelId="{E18C6CF4-EDEB-4539-A36D-E0355B626199}" type="pres">
      <dgm:prSet presAssocID="{FB986F71-3126-4196-BD30-74AEDC39A1CA}" presName="parentNode1" presStyleLbl="node1" presStyleIdx="0" presStyleCnt="3">
        <dgm:presLayoutVars>
          <dgm:chMax val="1"/>
          <dgm:bulletEnabled val="1"/>
        </dgm:presLayoutVars>
      </dgm:prSet>
      <dgm:spPr/>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pt>
    <dgm:pt modelId="{67FFE978-6FBE-4424-80BE-B9E4B4DD0695}" type="pres">
      <dgm:prSet presAssocID="{F6D27D1B-CDCB-481F-B8FA-AB31B2A119DE}" presName="childNode2tx" presStyleLbl="bgAcc1" presStyleIdx="1" presStyleCnt="3">
        <dgm:presLayoutVars>
          <dgm:bulletEnabled val="1"/>
        </dgm:presLayoutVars>
      </dgm:prSet>
      <dgm:spPr/>
    </dgm:pt>
    <dgm:pt modelId="{029D1FDE-4DD7-4FA5-8C70-0C747477B66C}" type="pres">
      <dgm:prSet presAssocID="{F6D27D1B-CDCB-481F-B8FA-AB31B2A119DE}" presName="parentNode2" presStyleLbl="node1" presStyleIdx="1" presStyleCnt="3">
        <dgm:presLayoutVars>
          <dgm:chMax val="0"/>
          <dgm:bulletEnabled val="1"/>
        </dgm:presLayoutVars>
      </dgm:prSet>
      <dgm:spPr/>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pt>
    <dgm:pt modelId="{843715D2-C2C2-41EB-BDA3-21230FBA46DB}" type="pres">
      <dgm:prSet presAssocID="{58828492-5CEF-4AFE-95CB-5D7E6A18158B}" presName="childNode1tx" presStyleLbl="bgAcc1" presStyleIdx="2" presStyleCnt="3">
        <dgm:presLayoutVars>
          <dgm:bulletEnabled val="1"/>
        </dgm:presLayoutVars>
      </dgm:prSet>
      <dgm:spPr/>
    </dgm:pt>
    <dgm:pt modelId="{047F5837-10E2-4FFC-A492-DB8A19EF48CA}" type="pres">
      <dgm:prSet presAssocID="{58828492-5CEF-4AFE-95CB-5D7E6A18158B}" presName="parentNode1" presStyleLbl="node1" presStyleIdx="2" presStyleCnt="3">
        <dgm:presLayoutVars>
          <dgm:chMax val="1"/>
          <dgm:bulletEnabled val="1"/>
        </dgm:presLayoutVars>
      </dgm:prSet>
      <dgm:spPr/>
    </dgm:pt>
    <dgm:pt modelId="{7D6A154D-27BB-4CCE-9250-BCDD2CD5C383}" type="pres">
      <dgm:prSet presAssocID="{58828492-5CEF-4AFE-95CB-5D7E6A18158B}" presName="connSite1" presStyleCnt="0"/>
      <dgm:spPr/>
    </dgm:pt>
  </dgm:ptLst>
  <dgm:cxnLst>
    <dgm:cxn modelId="{1FE4D618-724E-4829-BED3-DAA3C651B769}" type="presOf" srcId="{0B00F5A8-A0EF-4111-9D86-004317B4F49E}" destId="{E83793B4-2C5C-4D90-82FA-E5EE4745664D}" srcOrd="0" destOrd="0" presId="urn:microsoft.com/office/officeart/2005/8/layout/hProcess4"/>
    <dgm:cxn modelId="{A08CE81F-A93E-429F-943D-3B3662A0C042}" type="presOf" srcId="{F6D27D1B-CDCB-481F-B8FA-AB31B2A119DE}" destId="{029D1FDE-4DD7-4FA5-8C70-0C747477B66C}" srcOrd="0"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2D5B3E3B-3EE5-4072-933E-27DF5400591C}" srcId="{FB986F71-3126-4196-BD30-74AEDC39A1CA}" destId="{AB2E8498-CC81-452F-A895-08F3845AA347}" srcOrd="0" destOrd="0" parTransId="{4C65E2C8-0CBB-4D8C-AD60-6B0105C62B84}" sibTransId="{9A1F3304-AA9E-4FBC-89BA-9095C80E47C9}"/>
    <dgm:cxn modelId="{241A4F42-3815-4A3A-A31B-C5E11FFB5E6D}" type="presOf" srcId="{FB986F71-3126-4196-BD30-74AEDC39A1CA}" destId="{E18C6CF4-EDEB-4539-A36D-E0355B626199}" srcOrd="0" destOrd="0" presId="urn:microsoft.com/office/officeart/2005/8/layout/hProcess4"/>
    <dgm:cxn modelId="{402F9D43-6A91-4B87-83A0-426BC9CD76A6}" type="presOf" srcId="{0B00F5A8-A0EF-4111-9D86-004317B4F49E}" destId="{67FFE978-6FBE-4424-80BE-B9E4B4DD0695}" srcOrd="1" destOrd="0"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4143D757-8617-4C89-8322-E3B29A1874AF}" srcId="{58828492-5CEF-4AFE-95CB-5D7E6A18158B}" destId="{68838C34-4D02-49F8-ADD7-BFA90D87B7EA}" srcOrd="0" destOrd="0" parTransId="{F2AD00AD-6A23-4C89-A107-68EF5D1F0B94}" sibTransId="{FFC4FCE7-6F2F-4F91-A74A-7C4C32A81657}"/>
    <dgm:cxn modelId="{550EC38B-566A-4081-A7BE-0E49BE02764D}" type="presOf" srcId="{AB2E8498-CC81-452F-A895-08F3845AA347}" destId="{BFE859F2-A9E8-4F95-9161-8EC68F2D30C4}" srcOrd="1" destOrd="0"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4E74EABF-20DE-46D5-9BE9-0F84CEAF66AB}" type="presOf" srcId="{D0B150DF-3AA4-454C-8652-25880449C422}" destId="{6A63D16E-EEE6-4267-97EA-5AD7D2BC4E84}" srcOrd="0" destOrd="0" presId="urn:microsoft.com/office/officeart/2005/8/layout/hProcess4"/>
    <dgm:cxn modelId="{95276BC3-D2A9-422F-9390-BED3FD8C7BB0}" type="presOf" srcId="{0E9DE493-19D7-4EC9-97C9-5F26233F1106}" destId="{3960CFF8-4383-4382-8D6D-F2A00F508E8D}" srcOrd="0" destOrd="0" presId="urn:microsoft.com/office/officeart/2005/8/layout/hProcess4"/>
    <dgm:cxn modelId="{90D5F6C6-4E25-4C59-9DF6-6E2B25A59F46}" type="presOf" srcId="{68838C34-4D02-49F8-ADD7-BFA90D87B7EA}" destId="{69C28D3B-E083-42DF-9EA0-916CA12125A9}" srcOrd="0" destOrd="0" presId="urn:microsoft.com/office/officeart/2005/8/layout/hProcess4"/>
    <dgm:cxn modelId="{A507C8D3-A0BB-44E4-82F7-15D18D34238D}" type="presOf" srcId="{68838C34-4D02-49F8-ADD7-BFA90D87B7EA}" destId="{843715D2-C2C2-41EB-BDA3-21230FBA46DB}" srcOrd="1" destOrd="0" presId="urn:microsoft.com/office/officeart/2005/8/layout/hProcess4"/>
    <dgm:cxn modelId="{FA45DADE-266F-4B82-B02F-D2732D8D9F51}" type="presOf" srcId="{58828492-5CEF-4AFE-95CB-5D7E6A18158B}" destId="{047F5837-10E2-4FFC-A492-DB8A19EF48CA}" srcOrd="0" destOrd="0" presId="urn:microsoft.com/office/officeart/2005/8/layout/hProcess4"/>
    <dgm:cxn modelId="{86F910E7-C9D0-48E5-A3A3-C70127E96FC1}" srcId="{F6D27D1B-CDCB-481F-B8FA-AB31B2A119DE}" destId="{0B00F5A8-A0EF-4111-9D86-004317B4F49E}" srcOrd="0" destOrd="0" parTransId="{EC916B99-8D26-4265-B7BE-BB461C68DA5C}" sibTransId="{CE48C676-980A-4BAC-A3C8-9ABC315DAE51}"/>
    <dgm:cxn modelId="{732F9AFA-01BF-4C18-A659-D951BF9FC05D}" type="presOf" srcId="{AB2E8498-CC81-452F-A895-08F3845AA347}" destId="{96015622-8A46-45CF-A72A-2856B699B374}" srcOrd="0" destOrd="0" presId="urn:microsoft.com/office/officeart/2005/8/layout/hProcess4"/>
    <dgm:cxn modelId="{E95209FE-82B0-40EF-AFE6-D8CCCCEA50E1}" type="presOf" srcId="{7AEB6639-3258-49E8-8B1F-B4A9C61922BE}" destId="{DC2A0ADB-DCE3-4BF4-9952-0394865777AC}" srcOrd="0" destOrd="0" presId="urn:microsoft.com/office/officeart/2005/8/layout/hProcess4"/>
    <dgm:cxn modelId="{89F19664-F574-44B4-924E-3D107B743F23}" type="presParOf" srcId="{3960CFF8-4383-4382-8D6D-F2A00F508E8D}" destId="{366CFF54-5C8F-47F9-BFD8-D9AF3EADDA3E}" srcOrd="0" destOrd="0" presId="urn:microsoft.com/office/officeart/2005/8/layout/hProcess4"/>
    <dgm:cxn modelId="{75C41B37-1CBE-4C45-8C4B-850855BD27C4}" type="presParOf" srcId="{3960CFF8-4383-4382-8D6D-F2A00F508E8D}" destId="{13688FBD-4079-41FE-A6A2-B5B0F293E6BF}" srcOrd="1" destOrd="0" presId="urn:microsoft.com/office/officeart/2005/8/layout/hProcess4"/>
    <dgm:cxn modelId="{3AA8FE4E-D0FB-4F4F-9F35-7B6B4E7D5E8D}" type="presParOf" srcId="{3960CFF8-4383-4382-8D6D-F2A00F508E8D}" destId="{224851B6-C14D-49DE-883B-A13003DA4601}" srcOrd="2" destOrd="0" presId="urn:microsoft.com/office/officeart/2005/8/layout/hProcess4"/>
    <dgm:cxn modelId="{A4DAABAE-FB49-4E79-80B0-1264A8E539FF}" type="presParOf" srcId="{224851B6-C14D-49DE-883B-A13003DA4601}" destId="{1439717B-283C-48FF-AF62-1990F52B6512}" srcOrd="0" destOrd="0" presId="urn:microsoft.com/office/officeart/2005/8/layout/hProcess4"/>
    <dgm:cxn modelId="{6FFC75D9-47EB-48FF-90CD-91F117AC22B7}" type="presParOf" srcId="{1439717B-283C-48FF-AF62-1990F52B6512}" destId="{BCCE6711-D1D8-4B2C-917E-41AB5A6114A8}" srcOrd="0" destOrd="0" presId="urn:microsoft.com/office/officeart/2005/8/layout/hProcess4"/>
    <dgm:cxn modelId="{FEE85E3F-72E5-4071-8EA1-3623F81173A1}" type="presParOf" srcId="{1439717B-283C-48FF-AF62-1990F52B6512}" destId="{96015622-8A46-45CF-A72A-2856B699B374}" srcOrd="1" destOrd="0" presId="urn:microsoft.com/office/officeart/2005/8/layout/hProcess4"/>
    <dgm:cxn modelId="{AC4982ED-AD83-45D0-AD2F-455F7901AF9F}" type="presParOf" srcId="{1439717B-283C-48FF-AF62-1990F52B6512}" destId="{BFE859F2-A9E8-4F95-9161-8EC68F2D30C4}" srcOrd="2" destOrd="0" presId="urn:microsoft.com/office/officeart/2005/8/layout/hProcess4"/>
    <dgm:cxn modelId="{565E0706-6737-49AB-A631-19EA6E16791C}" type="presParOf" srcId="{1439717B-283C-48FF-AF62-1990F52B6512}" destId="{E18C6CF4-EDEB-4539-A36D-E0355B626199}" srcOrd="3" destOrd="0" presId="urn:microsoft.com/office/officeart/2005/8/layout/hProcess4"/>
    <dgm:cxn modelId="{0F8395D2-489A-4650-9E19-52FEC57A410B}" type="presParOf" srcId="{1439717B-283C-48FF-AF62-1990F52B6512}" destId="{D9FCD5E9-9E94-4534-BAB4-3DB8EB44E7D0}" srcOrd="4" destOrd="0" presId="urn:microsoft.com/office/officeart/2005/8/layout/hProcess4"/>
    <dgm:cxn modelId="{9204B803-0CC8-4F9E-AC95-C709626A9F47}" type="presParOf" srcId="{224851B6-C14D-49DE-883B-A13003DA4601}" destId="{6A63D16E-EEE6-4267-97EA-5AD7D2BC4E84}" srcOrd="1" destOrd="0" presId="urn:microsoft.com/office/officeart/2005/8/layout/hProcess4"/>
    <dgm:cxn modelId="{DF63E90D-523A-4A3D-8E96-876C4878E690}" type="presParOf" srcId="{224851B6-C14D-49DE-883B-A13003DA4601}" destId="{59BAED1E-A4FE-4FA3-8716-57917AF47F38}" srcOrd="2" destOrd="0" presId="urn:microsoft.com/office/officeart/2005/8/layout/hProcess4"/>
    <dgm:cxn modelId="{ABC2BBAC-ABC6-4828-A656-FF0E45449B5D}" type="presParOf" srcId="{59BAED1E-A4FE-4FA3-8716-57917AF47F38}" destId="{5C833856-7FAF-4B27-932C-67C7D08339F2}" srcOrd="0" destOrd="0" presId="urn:microsoft.com/office/officeart/2005/8/layout/hProcess4"/>
    <dgm:cxn modelId="{57A8C77F-8539-4ED5-8B3E-AA69AEF39063}" type="presParOf" srcId="{59BAED1E-A4FE-4FA3-8716-57917AF47F38}" destId="{E83793B4-2C5C-4D90-82FA-E5EE4745664D}" srcOrd="1" destOrd="0" presId="urn:microsoft.com/office/officeart/2005/8/layout/hProcess4"/>
    <dgm:cxn modelId="{13C487BA-883D-4A71-9789-EB655F6279D7}" type="presParOf" srcId="{59BAED1E-A4FE-4FA3-8716-57917AF47F38}" destId="{67FFE978-6FBE-4424-80BE-B9E4B4DD0695}" srcOrd="2" destOrd="0" presId="urn:microsoft.com/office/officeart/2005/8/layout/hProcess4"/>
    <dgm:cxn modelId="{9DE711C0-DAD0-490A-8F9F-84EFF58B67F2}" type="presParOf" srcId="{59BAED1E-A4FE-4FA3-8716-57917AF47F38}" destId="{029D1FDE-4DD7-4FA5-8C70-0C747477B66C}" srcOrd="3" destOrd="0" presId="urn:microsoft.com/office/officeart/2005/8/layout/hProcess4"/>
    <dgm:cxn modelId="{7E60F800-B699-4C90-AE8B-FFA3C1DBAC2A}" type="presParOf" srcId="{59BAED1E-A4FE-4FA3-8716-57917AF47F38}" destId="{C2556EF6-41FF-46C6-8829-911BFA533FFE}" srcOrd="4" destOrd="0" presId="urn:microsoft.com/office/officeart/2005/8/layout/hProcess4"/>
    <dgm:cxn modelId="{15EEC923-9DD9-45F9-B1CE-E90ADC8BB3B2}" type="presParOf" srcId="{224851B6-C14D-49DE-883B-A13003DA4601}" destId="{DC2A0ADB-DCE3-4BF4-9952-0394865777AC}" srcOrd="3" destOrd="0" presId="urn:microsoft.com/office/officeart/2005/8/layout/hProcess4"/>
    <dgm:cxn modelId="{F83CC031-B411-4234-8023-6E45E782DC1B}" type="presParOf" srcId="{224851B6-C14D-49DE-883B-A13003DA4601}" destId="{A874A3A3-A340-4ABC-99B5-7529D4415335}" srcOrd="4" destOrd="0" presId="urn:microsoft.com/office/officeart/2005/8/layout/hProcess4"/>
    <dgm:cxn modelId="{7B362966-E9AB-40B9-8761-1F07E738ED93}" type="presParOf" srcId="{A874A3A3-A340-4ABC-99B5-7529D4415335}" destId="{14032C0B-60AE-432B-A713-F993D1C4BA8F}" srcOrd="0" destOrd="0" presId="urn:microsoft.com/office/officeart/2005/8/layout/hProcess4"/>
    <dgm:cxn modelId="{7577A14F-C73F-4E1A-8760-544ED1967544}" type="presParOf" srcId="{A874A3A3-A340-4ABC-99B5-7529D4415335}" destId="{69C28D3B-E083-42DF-9EA0-916CA12125A9}" srcOrd="1" destOrd="0" presId="urn:microsoft.com/office/officeart/2005/8/layout/hProcess4"/>
    <dgm:cxn modelId="{1637F8A1-F9FA-4AC7-AA80-AC52DBF6427F}" type="presParOf" srcId="{A874A3A3-A340-4ABC-99B5-7529D4415335}" destId="{843715D2-C2C2-41EB-BDA3-21230FBA46DB}" srcOrd="2" destOrd="0" presId="urn:microsoft.com/office/officeart/2005/8/layout/hProcess4"/>
    <dgm:cxn modelId="{C3A1CE6A-C0A2-460E-AEC5-91898FCAB7C6}" type="presParOf" srcId="{A874A3A3-A340-4ABC-99B5-7529D4415335}" destId="{047F5837-10E2-4FFC-A492-DB8A19EF48CA}" srcOrd="3" destOrd="0" presId="urn:microsoft.com/office/officeart/2005/8/layout/hProcess4"/>
    <dgm:cxn modelId="{B0B35EFC-EC0D-408D-96C0-AAE23E559E96}"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36244"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CIFAR-10 dataset was loaded</a:t>
          </a:r>
        </a:p>
      </dsp:txBody>
      <dsp:txXfrm>
        <a:off x="82644" y="1095673"/>
        <a:ext cx="2351761" cy="1491398"/>
      </dsp:txXfrm>
    </dsp:sp>
    <dsp:sp modelId="{6A63D16E-EEE6-4267-97EA-5AD7D2BC4E84}">
      <dsp:nvSpPr>
        <dsp:cNvPr id="0" name=""/>
        <dsp:cNvSpPr/>
      </dsp:nvSpPr>
      <dsp:spPr>
        <a:xfrm>
          <a:off x="1394360" y="1473226"/>
          <a:ext cx="2779003" cy="2779003"/>
        </a:xfrm>
        <a:prstGeom prst="leftCircularArrow">
          <a:avLst>
            <a:gd name="adj1" fmla="val 3451"/>
            <a:gd name="adj2" fmla="val 427731"/>
            <a:gd name="adj3" fmla="val 2203242"/>
            <a:gd name="adj4" fmla="val 9024489"/>
            <a:gd name="adj5" fmla="val 4027"/>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18C6CF4-EDEB-4539-A36D-E0355B626199}">
      <dsp:nvSpPr>
        <dsp:cNvPr id="0" name=""/>
        <dsp:cNvSpPr/>
      </dsp:nvSpPr>
      <dsp:spPr>
        <a:xfrm>
          <a:off x="579480"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Step 1 LOADING</a:t>
          </a:r>
        </a:p>
      </dsp:txBody>
      <dsp:txXfrm>
        <a:off x="604789" y="2658781"/>
        <a:ext cx="2122325" cy="813490"/>
      </dsp:txXfrm>
    </dsp:sp>
    <dsp:sp modelId="{E83793B4-2C5C-4D90-82FA-E5EE4745664D}">
      <dsp:nvSpPr>
        <dsp:cNvPr id="0" name=""/>
        <dsp:cNvSpPr/>
      </dsp:nvSpPr>
      <dsp:spPr>
        <a:xfrm>
          <a:off x="3209147" y="1049274"/>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Information regarding the dataset was visualized and reshaped</a:t>
          </a:r>
        </a:p>
      </dsp:txBody>
      <dsp:txXfrm>
        <a:off x="3255547" y="1527728"/>
        <a:ext cx="2351761" cy="1491398"/>
      </dsp:txXfrm>
    </dsp:sp>
    <dsp:sp modelId="{DC2A0ADB-DCE3-4BF4-9952-0394865777AC}">
      <dsp:nvSpPr>
        <dsp:cNvPr id="0" name=""/>
        <dsp:cNvSpPr/>
      </dsp:nvSpPr>
      <dsp:spPr>
        <a:xfrm>
          <a:off x="4546892" y="-216486"/>
          <a:ext cx="3091364" cy="3091364"/>
        </a:xfrm>
        <a:prstGeom prst="circularArrow">
          <a:avLst>
            <a:gd name="adj1" fmla="val 3103"/>
            <a:gd name="adj2" fmla="val 381347"/>
            <a:gd name="adj3" fmla="val 19443143"/>
            <a:gd name="adj4" fmla="val 12575511"/>
            <a:gd name="adj5" fmla="val 362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29D1FDE-4DD7-4FA5-8C70-0C747477B66C}">
      <dsp:nvSpPr>
        <dsp:cNvPr id="0" name=""/>
        <dsp:cNvSpPr/>
      </dsp:nvSpPr>
      <dsp:spPr>
        <a:xfrm>
          <a:off x="3752383" y="617220"/>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Step 2 PREPROCESSING</a:t>
          </a:r>
        </a:p>
      </dsp:txBody>
      <dsp:txXfrm>
        <a:off x="3777692" y="642529"/>
        <a:ext cx="2122325" cy="813490"/>
      </dsp:txXfrm>
    </dsp:sp>
    <dsp:sp modelId="{69C28D3B-E083-42DF-9EA0-916CA12125A9}">
      <dsp:nvSpPr>
        <dsp:cNvPr id="0" name=""/>
        <dsp:cNvSpPr/>
      </dsp:nvSpPr>
      <dsp:spPr>
        <a:xfrm>
          <a:off x="6382050"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Different algorithms were applied to achieve maximum accuracy for the model.</a:t>
          </a:r>
        </a:p>
      </dsp:txBody>
      <dsp:txXfrm>
        <a:off x="6428450" y="1095673"/>
        <a:ext cx="2351761" cy="1491398"/>
      </dsp:txXfrm>
    </dsp:sp>
    <dsp:sp modelId="{047F5837-10E2-4FFC-A492-DB8A19EF48CA}">
      <dsp:nvSpPr>
        <dsp:cNvPr id="0" name=""/>
        <dsp:cNvSpPr/>
      </dsp:nvSpPr>
      <dsp:spPr>
        <a:xfrm>
          <a:off x="6925286"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Step 3 EVALUATION</a:t>
          </a:r>
        </a:p>
      </dsp:txBody>
      <dsp:txXfrm>
        <a:off x="6950595" y="2658781"/>
        <a:ext cx="2122325" cy="8134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1/27/2022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1/27/2022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1/27/2022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1/27/2022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1/27/2022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1/27/2022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1/27/2022</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1/27/2022</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1/27/2022</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1/27/2022</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1/27/2022</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1/27/2022</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1/27/2022</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nalyticsvidhya.com/blog/2020/02/learn-image-classification-cnn-convolutional-neural-networks-3-datasets/" TargetMode="External"/><Relationship Id="rId2" Type="http://schemas.openxmlformats.org/officeDocument/2006/relationships/hyperlink" Target="https://medium.com/s-a-a-s/dl-basic-concept-of-cnn-2ef4fc9b039b" TargetMode="External"/><Relationship Id="rId1" Type="http://schemas.openxmlformats.org/officeDocument/2006/relationships/slideLayout" Target="../slideLayouts/slideLayout6.xml"/><Relationship Id="rId5" Type="http://schemas.openxmlformats.org/officeDocument/2006/relationships/hyperlink" Target="https://www.upgrad.com/blog/using-convolutional-neural-network-for-image-classification/" TargetMode="External"/><Relationship Id="rId4" Type="http://schemas.openxmlformats.org/officeDocument/2006/relationships/hyperlink" Target="https://www.geeksforgeeks.org/image-classifier-using-cnn/"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omputer_vision" TargetMode="External"/><Relationship Id="rId2" Type="http://schemas.openxmlformats.org/officeDocument/2006/relationships/hyperlink" Target="https://en.wikipedia.org/wiki/Machine_learning" TargetMode="External"/><Relationship Id="rId1" Type="http://schemas.openxmlformats.org/officeDocument/2006/relationships/slideLayout" Target="../slideLayouts/slideLayout2.xml"/><Relationship Id="rId4" Type="http://schemas.openxmlformats.org/officeDocument/2006/relationships/hyperlink" Target="https://en.wikipedia.org/wiki/Convolutional_neural_networ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Image Classification using CNN</a:t>
            </a:r>
          </a:p>
        </p:txBody>
      </p:sp>
      <p:sp>
        <p:nvSpPr>
          <p:cNvPr id="4" name="Subtitle 3"/>
          <p:cNvSpPr>
            <a:spLocks noGrp="1"/>
          </p:cNvSpPr>
          <p:nvPr>
            <p:ph type="subTitle" idx="1"/>
          </p:nvPr>
        </p:nvSpPr>
        <p:spPr/>
        <p:txBody>
          <a:bodyPr/>
          <a:lstStyle/>
          <a:p>
            <a:r>
              <a:rPr lang="it-IT" dirty="0"/>
              <a:t>By: Ajitesh Shrivastava (N271)</a:t>
            </a:r>
          </a:p>
          <a:p>
            <a:r>
              <a:rPr lang="it-IT" dirty="0"/>
              <a:t>       </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pic>
        <p:nvPicPr>
          <p:cNvPr id="7" name="Picture 2">
            <a:extLst>
              <a:ext uri="{FF2B5EF4-FFF2-40B4-BE49-F238E27FC236}">
                <a16:creationId xmlns:a16="http://schemas.microsoft.com/office/drawing/2014/main" id="{5D4F2A4F-435D-46DD-8625-FC5C114FDC1A}"/>
              </a:ext>
            </a:extLst>
          </p:cNvPr>
          <p:cNvPicPr>
            <a:picLocks noGrp="1" noChangeAspect="1" noChangeArrowheads="1"/>
          </p:cNvPicPr>
          <p:nvPr>
            <p:ph sz="half" idx="2"/>
          </p:nvPr>
        </p:nvPicPr>
        <p:blipFill>
          <a:blip r:embed="rId2"/>
          <a:srcRect/>
          <a:stretch>
            <a:fillRect/>
          </a:stretch>
        </p:blipFill>
        <p:spPr bwMode="auto">
          <a:xfrm>
            <a:off x="981844" y="2492896"/>
            <a:ext cx="4887145" cy="3264967"/>
          </a:xfrm>
          <a:prstGeom prst="rect">
            <a:avLst/>
          </a:prstGeom>
          <a:noFill/>
          <a:ln w="9525">
            <a:noFill/>
            <a:miter lim="800000"/>
            <a:headEnd/>
            <a:tailEnd/>
          </a:ln>
          <a:effectLst/>
        </p:spPr>
      </p:pic>
      <p:pic>
        <p:nvPicPr>
          <p:cNvPr id="8" name="Picture 3">
            <a:extLst>
              <a:ext uri="{FF2B5EF4-FFF2-40B4-BE49-F238E27FC236}">
                <a16:creationId xmlns:a16="http://schemas.microsoft.com/office/drawing/2014/main" id="{0218DC79-4B64-4E97-A3C4-5A021EFB48FA}"/>
              </a:ext>
            </a:extLst>
          </p:cNvPr>
          <p:cNvPicPr>
            <a:picLocks noGrp="1" noChangeAspect="1" noChangeArrowheads="1"/>
          </p:cNvPicPr>
          <p:nvPr>
            <p:ph sz="quarter" idx="4"/>
          </p:nvPr>
        </p:nvPicPr>
        <p:blipFill>
          <a:blip r:embed="rId3"/>
          <a:srcRect/>
          <a:stretch>
            <a:fillRect/>
          </a:stretch>
        </p:blipFill>
        <p:spPr bwMode="auto">
          <a:xfrm>
            <a:off x="6166420" y="2492896"/>
            <a:ext cx="4824536" cy="3235251"/>
          </a:xfrm>
          <a:prstGeom prst="rect">
            <a:avLst/>
          </a:prstGeom>
          <a:noFill/>
          <a:ln w="9525">
            <a:noFill/>
            <a:miter lim="800000"/>
            <a:headEnd/>
            <a:tailEnd/>
          </a:ln>
          <a:effectLst/>
        </p:spPr>
      </p:pic>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pic>
        <p:nvPicPr>
          <p:cNvPr id="9" name="Picture 2">
            <a:extLst>
              <a:ext uri="{FF2B5EF4-FFF2-40B4-BE49-F238E27FC236}">
                <a16:creationId xmlns:a16="http://schemas.microsoft.com/office/drawing/2014/main" id="{9D2A7695-6CA3-4FE6-83C9-CF674DB8A286}"/>
              </a:ext>
            </a:extLst>
          </p:cNvPr>
          <p:cNvPicPr>
            <a:picLocks noGrp="1" noChangeAspect="1" noChangeArrowheads="1"/>
          </p:cNvPicPr>
          <p:nvPr>
            <p:ph sz="half" idx="2"/>
          </p:nvPr>
        </p:nvPicPr>
        <p:blipFill>
          <a:blip r:embed="rId2"/>
          <a:srcRect/>
          <a:stretch>
            <a:fillRect/>
          </a:stretch>
        </p:blipFill>
        <p:spPr bwMode="auto">
          <a:xfrm>
            <a:off x="833915" y="2492896"/>
            <a:ext cx="5058885" cy="3298304"/>
          </a:xfrm>
          <a:prstGeom prst="rect">
            <a:avLst/>
          </a:prstGeom>
          <a:noFill/>
          <a:ln w="9525">
            <a:noFill/>
            <a:miter lim="800000"/>
            <a:headEnd/>
            <a:tailEnd/>
          </a:ln>
          <a:effectLst/>
        </p:spPr>
      </p:pic>
      <p:pic>
        <p:nvPicPr>
          <p:cNvPr id="10" name="Picture 3">
            <a:extLst>
              <a:ext uri="{FF2B5EF4-FFF2-40B4-BE49-F238E27FC236}">
                <a16:creationId xmlns:a16="http://schemas.microsoft.com/office/drawing/2014/main" id="{6C89F008-3FD6-4450-A45A-AEF91F3DE708}"/>
              </a:ext>
            </a:extLst>
          </p:cNvPr>
          <p:cNvPicPr>
            <a:picLocks noGrp="1" noChangeAspect="1" noChangeArrowheads="1"/>
          </p:cNvPicPr>
          <p:nvPr>
            <p:ph sz="quarter" idx="4"/>
          </p:nvPr>
        </p:nvPicPr>
        <p:blipFill>
          <a:blip r:embed="rId3"/>
          <a:srcRect/>
          <a:stretch>
            <a:fillRect/>
          </a:stretch>
        </p:blipFill>
        <p:spPr bwMode="auto">
          <a:xfrm>
            <a:off x="6334124" y="2488134"/>
            <a:ext cx="4800847" cy="3298304"/>
          </a:xfrm>
          <a:prstGeom prst="rect">
            <a:avLst/>
          </a:prstGeom>
          <a:noFill/>
          <a:ln w="9525">
            <a:noFill/>
            <a:miter lim="800000"/>
            <a:headEnd/>
            <a:tailEnd/>
          </a:ln>
          <a:effectLst/>
        </p:spPr>
      </p:pic>
    </p:spTree>
    <p:extLst>
      <p:ext uri="{BB962C8B-B14F-4D97-AF65-F5344CB8AC3E}">
        <p14:creationId xmlns:p14="http://schemas.microsoft.com/office/powerpoint/2010/main" val="407192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2;p20">
            <a:extLst>
              <a:ext uri="{FF2B5EF4-FFF2-40B4-BE49-F238E27FC236}">
                <a16:creationId xmlns:a16="http://schemas.microsoft.com/office/drawing/2014/main" id="{E4F5B28F-0E58-4B90-86D8-56D8F883A4BD}"/>
              </a:ext>
            </a:extLst>
          </p:cNvPr>
          <p:cNvSpPr txBox="1"/>
          <p:nvPr/>
        </p:nvSpPr>
        <p:spPr>
          <a:xfrm>
            <a:off x="234725" y="1867600"/>
            <a:ext cx="4378200" cy="2985402"/>
          </a:xfrm>
          <a:prstGeom prst="rect">
            <a:avLst/>
          </a:prstGeom>
          <a:noFill/>
          <a:ln>
            <a:noFill/>
          </a:ln>
        </p:spPr>
        <p:txBody>
          <a:bodyPr spcFirstLastPara="1" wrap="square" lIns="91425" tIns="91425" rIns="91425" bIns="91425" anchor="t" anchorCtr="0">
            <a:spAutoFit/>
          </a:bodyPr>
          <a:lstStyle/>
          <a:p>
            <a:pPr marL="457200" lvl="0" indent="-317500">
              <a:buSzPts val="1400"/>
              <a:buFont typeface="Roboto"/>
              <a:buChar char="●"/>
            </a:pPr>
            <a:r>
              <a:rPr lang="en-US" dirty="0"/>
              <a:t>Here is how the confusion matrix generated towards test data looks like.</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457200" lvl="0" indent="-317500">
              <a:buSzPts val="1400"/>
              <a:buFont typeface="Roboto"/>
              <a:buChar char="●"/>
            </a:pPr>
            <a:r>
              <a:rPr lang="en-US" dirty="0"/>
              <a:t>We can see here that even though our overall model accuracy score is not very high  but it seems like most of our test samples are predicted correctly.</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457200" lvl="0" indent="-317500">
              <a:buSzPts val="1400"/>
              <a:buFont typeface="Roboto"/>
              <a:buChar char="●"/>
            </a:pPr>
            <a:r>
              <a:rPr lang="en-US" dirty="0"/>
              <a:t>Here’s how to read the numbers below in case you still got no idea: 51 </a:t>
            </a:r>
            <a:r>
              <a:rPr lang="en-US" b="1" dirty="0"/>
              <a:t>bird </a:t>
            </a:r>
            <a:r>
              <a:rPr lang="en-US" dirty="0"/>
              <a:t>image samples are predicted as </a:t>
            </a:r>
            <a:r>
              <a:rPr lang="en-US" b="1" dirty="0"/>
              <a:t>deer, 32</a:t>
            </a:r>
            <a:r>
              <a:rPr lang="en-US" dirty="0"/>
              <a:t> </a:t>
            </a:r>
            <a:r>
              <a:rPr lang="en-US" b="1" dirty="0"/>
              <a:t>airplane </a:t>
            </a:r>
            <a:r>
              <a:rPr lang="en-US" dirty="0"/>
              <a:t>images are predicted as </a:t>
            </a:r>
            <a:r>
              <a:rPr lang="en-US" b="1" dirty="0"/>
              <a:t>ship</a:t>
            </a:r>
            <a:r>
              <a:rPr lang="en-US" dirty="0"/>
              <a:t>, and so on.</a:t>
            </a:r>
            <a:endParaRPr dirty="0">
              <a:latin typeface="Roboto"/>
              <a:ea typeface="Roboto"/>
              <a:cs typeface="Roboto"/>
              <a:sym typeface="Roboto"/>
            </a:endParaRPr>
          </a:p>
          <a:p>
            <a:pPr marL="457200" lvl="0" indent="0" algn="l" rtl="0">
              <a:spcBef>
                <a:spcPts val="0"/>
              </a:spcBef>
              <a:spcAft>
                <a:spcPts val="0"/>
              </a:spcAft>
              <a:buNone/>
            </a:pPr>
            <a:endParaRPr dirty="0">
              <a:latin typeface="Roboto"/>
              <a:ea typeface="Roboto"/>
              <a:cs typeface="Roboto"/>
              <a:sym typeface="Roboto"/>
            </a:endParaRPr>
          </a:p>
        </p:txBody>
      </p:sp>
      <p:pic>
        <p:nvPicPr>
          <p:cNvPr id="3" name="Picture 2">
            <a:extLst>
              <a:ext uri="{FF2B5EF4-FFF2-40B4-BE49-F238E27FC236}">
                <a16:creationId xmlns:a16="http://schemas.microsoft.com/office/drawing/2014/main" id="{35D16425-3531-4732-85B0-5FDF6770EE62}"/>
              </a:ext>
            </a:extLst>
          </p:cNvPr>
          <p:cNvPicPr>
            <a:picLocks noChangeAspect="1" noChangeArrowheads="1"/>
          </p:cNvPicPr>
          <p:nvPr/>
        </p:nvPicPr>
        <p:blipFill>
          <a:blip r:embed="rId2"/>
          <a:srcRect/>
          <a:stretch>
            <a:fillRect/>
          </a:stretch>
        </p:blipFill>
        <p:spPr bwMode="auto">
          <a:xfrm>
            <a:off x="4841255" y="1366241"/>
            <a:ext cx="6912768" cy="4824536"/>
          </a:xfrm>
          <a:prstGeom prst="rect">
            <a:avLst/>
          </a:prstGeom>
          <a:noFill/>
          <a:ln w="9525">
            <a:noFill/>
            <a:miter lim="800000"/>
            <a:headEnd/>
            <a:tailEnd/>
          </a:ln>
          <a:effectLst/>
        </p:spPr>
      </p:pic>
      <p:sp>
        <p:nvSpPr>
          <p:cNvPr id="4" name="Google Shape;110;p20">
            <a:extLst>
              <a:ext uri="{FF2B5EF4-FFF2-40B4-BE49-F238E27FC236}">
                <a16:creationId xmlns:a16="http://schemas.microsoft.com/office/drawing/2014/main" id="{EDE4782F-6711-40F9-AF2A-9120902A835C}"/>
              </a:ext>
            </a:extLst>
          </p:cNvPr>
          <p:cNvSpPr txBox="1">
            <a:spLocks/>
          </p:cNvSpPr>
          <p:nvPr/>
        </p:nvSpPr>
        <p:spPr>
          <a:xfrm>
            <a:off x="457200" y="528066"/>
            <a:ext cx="8305800" cy="857250"/>
          </a:xfrm>
          <a:prstGeom prst="rect">
            <a:avLst/>
          </a:prstGeom>
        </p:spPr>
        <p:txBody>
          <a:bodyPr spcFirstLastPara="1" wrap="square" lIns="91425" tIns="91425" rIns="91425" bIns="91425" anchor="t" anchorCtr="0">
            <a:normAutofit fontScale="97500"/>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pPr>
              <a:spcBef>
                <a:spcPts val="0"/>
              </a:spcBef>
            </a:pPr>
            <a:r>
              <a:rPr lang="en-IN" dirty="0"/>
              <a:t>MODEL EVALUATION</a:t>
            </a:r>
          </a:p>
        </p:txBody>
      </p:sp>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760" y="1844824"/>
            <a:ext cx="3596607" cy="2667000"/>
          </a:xfrm>
        </p:spPr>
        <p:txBody>
          <a:bodyPr/>
          <a:lstStyle/>
          <a:p>
            <a:r>
              <a:rPr lang="en-US" dirty="0"/>
              <a:t>MODEL EVALUATION</a:t>
            </a:r>
          </a:p>
        </p:txBody>
      </p:sp>
      <p:sp>
        <p:nvSpPr>
          <p:cNvPr id="4" name="Text Placeholder 3"/>
          <p:cNvSpPr>
            <a:spLocks noGrp="1"/>
          </p:cNvSpPr>
          <p:nvPr>
            <p:ph type="body" sz="half" idx="2"/>
          </p:nvPr>
        </p:nvSpPr>
        <p:spPr>
          <a:xfrm>
            <a:off x="405780" y="4648199"/>
            <a:ext cx="3581399" cy="1371600"/>
          </a:xfrm>
        </p:spPr>
        <p:txBody>
          <a:bodyPr/>
          <a:lstStyle/>
          <a:p>
            <a:r>
              <a:rPr lang="en-US" dirty="0"/>
              <a:t> Color correct predictions in blue and incorrect predictions in red.</a:t>
            </a:r>
          </a:p>
          <a:p>
            <a:endParaRPr lang="en-US" dirty="0"/>
          </a:p>
          <a:p>
            <a:endParaRPr lang="en-US" dirty="0"/>
          </a:p>
        </p:txBody>
      </p:sp>
      <p:pic>
        <p:nvPicPr>
          <p:cNvPr id="6" name="Picture 2">
            <a:extLst>
              <a:ext uri="{FF2B5EF4-FFF2-40B4-BE49-F238E27FC236}">
                <a16:creationId xmlns:a16="http://schemas.microsoft.com/office/drawing/2014/main" id="{2B2B5041-7A75-4A25-95A8-CAFF4499FC3B}"/>
              </a:ext>
            </a:extLst>
          </p:cNvPr>
          <p:cNvPicPr>
            <a:picLocks noGrp="1" noChangeAspect="1" noChangeArrowheads="1"/>
          </p:cNvPicPr>
          <p:nvPr>
            <p:ph idx="1"/>
          </p:nvPr>
        </p:nvPicPr>
        <p:blipFill>
          <a:blip r:embed="rId2"/>
          <a:srcRect/>
          <a:stretch>
            <a:fillRect/>
          </a:stretch>
        </p:blipFill>
        <p:spPr bwMode="auto">
          <a:xfrm>
            <a:off x="4006180" y="692696"/>
            <a:ext cx="8011888" cy="5327103"/>
          </a:xfrm>
          <a:prstGeom prst="rect">
            <a:avLst/>
          </a:prstGeom>
          <a:noFill/>
          <a:ln w="9525">
            <a:noFill/>
            <a:miter lim="800000"/>
            <a:headEnd/>
            <a:tailEnd/>
          </a:ln>
          <a:effectLst/>
        </p:spPr>
      </p:pic>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MODEL EVALUATION</a:t>
            </a:r>
          </a:p>
        </p:txBody>
      </p:sp>
      <p:graphicFrame>
        <p:nvGraphicFramePr>
          <p:cNvPr id="6" name="Content Placeholder 5" descr="Clustered Column – Line Combination chart showing the values of 3 series for 4 categories. The first 2 series are columns and the 3rd series is the line."/>
          <p:cNvGraphicFramePr>
            <a:graphicFrameLocks noGrp="1"/>
          </p:cNvGraphicFramePr>
          <p:nvPr>
            <p:ph idx="1"/>
            <p:extLst>
              <p:ext uri="{D42A27DB-BD31-4B8C-83A1-F6EECF244321}">
                <p14:modId xmlns:p14="http://schemas.microsoft.com/office/powerpoint/2010/main" val="1102472942"/>
              </p:ext>
            </p:extLst>
          </p:nvPr>
        </p:nvGraphicFramePr>
        <p:xfrm>
          <a:off x="1522413" y="1905000"/>
          <a:ext cx="9134475"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CONCLUSION</a:t>
            </a:r>
          </a:p>
        </p:txBody>
      </p:sp>
      <p:sp>
        <p:nvSpPr>
          <p:cNvPr id="14" name="Content Placeholder 13"/>
          <p:cNvSpPr>
            <a:spLocks noGrp="1"/>
          </p:cNvSpPr>
          <p:nvPr>
            <p:ph idx="1"/>
          </p:nvPr>
        </p:nvSpPr>
        <p:spPr/>
        <p:txBody>
          <a:bodyPr>
            <a:normAutofit/>
          </a:bodyPr>
          <a:lstStyle/>
          <a:p>
            <a:r>
              <a:rPr lang="en-US" sz="2000" dirty="0"/>
              <a:t>Throughout our experiments, we expect that models trained using fewer amounts of labelled data and a lot of </a:t>
            </a:r>
            <a:r>
              <a:rPr lang="en-US" sz="2000" dirty="0" err="1"/>
              <a:t>unlabelled</a:t>
            </a:r>
            <a:r>
              <a:rPr lang="en-US" sz="2000" dirty="0"/>
              <a:t> data should significantly outperform the models trained on fewer amount of labelled data. Similarly, we expect that models trained on large amount of labelled data should significantly outperform the models trained on fewer amount of labelled data and large amount of </a:t>
            </a:r>
            <a:r>
              <a:rPr lang="en-US" sz="2000" dirty="0" err="1"/>
              <a:t>unlabelled</a:t>
            </a:r>
            <a:r>
              <a:rPr lang="en-US" sz="2000" dirty="0"/>
              <a:t> data.</a:t>
            </a:r>
          </a:p>
          <a:p>
            <a:r>
              <a:rPr lang="en-US" sz="2000" dirty="0"/>
              <a:t>However, we noticed an interesting observation that a model trained using semi-supervised learning were close in terms of accuracy to the models trained on large amount of labelled data. This demonstrates that deep CNNs are capable of learning on their own, given sufficient data</a:t>
            </a:r>
            <a:r>
              <a:rPr lang="en-US" dirty="0"/>
              <a:t>.</a:t>
            </a:r>
          </a:p>
          <a:p>
            <a:endParaRPr lang="en-US" dirty="0"/>
          </a:p>
        </p:txBody>
      </p:sp>
    </p:spTree>
    <p:extLst>
      <p:ext uri="{BB962C8B-B14F-4D97-AF65-F5344CB8AC3E}">
        <p14:creationId xmlns:p14="http://schemas.microsoft.com/office/powerpoint/2010/main" val="48741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13">
            <a:extLst>
              <a:ext uri="{FF2B5EF4-FFF2-40B4-BE49-F238E27FC236}">
                <a16:creationId xmlns:a16="http://schemas.microsoft.com/office/drawing/2014/main" id="{63E34518-EFA5-4CC4-8002-52A3A3FB7618}"/>
              </a:ext>
            </a:extLst>
          </p:cNvPr>
          <p:cNvSpPr txBox="1">
            <a:spLocks/>
          </p:cNvSpPr>
          <p:nvPr/>
        </p:nvSpPr>
        <p:spPr>
          <a:xfrm>
            <a:off x="1522413" y="1904999"/>
            <a:ext cx="9134391" cy="4114801"/>
          </a:xfrm>
          <a:prstGeom prst="rect">
            <a:avLst/>
          </a:prstGeom>
        </p:spPr>
        <p:txBody>
          <a:bodyPr>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endParaRPr lang="en-US" dirty="0"/>
          </a:p>
        </p:txBody>
      </p:sp>
      <p:sp>
        <p:nvSpPr>
          <p:cNvPr id="5" name="Content Placeholder 13">
            <a:extLst>
              <a:ext uri="{FF2B5EF4-FFF2-40B4-BE49-F238E27FC236}">
                <a16:creationId xmlns:a16="http://schemas.microsoft.com/office/drawing/2014/main" id="{09235C03-F424-4325-BE9B-CEDEC745DC74}"/>
              </a:ext>
            </a:extLst>
          </p:cNvPr>
          <p:cNvSpPr txBox="1">
            <a:spLocks/>
          </p:cNvSpPr>
          <p:nvPr/>
        </p:nvSpPr>
        <p:spPr>
          <a:xfrm>
            <a:off x="1674813" y="2057399"/>
            <a:ext cx="9134391" cy="4114801"/>
          </a:xfrm>
          <a:prstGeom prst="rect">
            <a:avLst/>
          </a:prstGeom>
        </p:spPr>
        <p:txBody>
          <a:bodyPr>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dirty="0">
                <a:hlinkClick r:id="rId2">
                  <a:extLst>
                    <a:ext uri="{A12FA001-AC4F-418D-AE19-62706E023703}">
                      <ahyp:hlinkClr xmlns:ahyp="http://schemas.microsoft.com/office/drawing/2018/hyperlinkcolor" val="tx"/>
                    </a:ext>
                  </a:extLst>
                </a:hlinkClick>
              </a:rPr>
              <a:t>https://medium.com/s-a-a-s/dl-basic-concept-of-cnn-2ef4fc9b039b</a:t>
            </a:r>
            <a:endParaRPr lang="en-US" dirty="0"/>
          </a:p>
          <a:p>
            <a:r>
              <a:rPr lang="en-US" dirty="0">
                <a:hlinkClick r:id="rId3">
                  <a:extLst>
                    <a:ext uri="{A12FA001-AC4F-418D-AE19-62706E023703}">
                      <ahyp:hlinkClr xmlns:ahyp="http://schemas.microsoft.com/office/drawing/2018/hyperlinkcolor" val="tx"/>
                    </a:ext>
                  </a:extLst>
                </a:hlinkClick>
              </a:rPr>
              <a:t>https://www.analyticsvidhya.com/blog/2020/02/learn-image-classification-cnn-convolutional-neural-networks-3-datasets/</a:t>
            </a:r>
            <a:endParaRPr lang="en-US" dirty="0"/>
          </a:p>
          <a:p>
            <a:r>
              <a:rPr lang="en-US" dirty="0">
                <a:hlinkClick r:id="rId4">
                  <a:extLst>
                    <a:ext uri="{A12FA001-AC4F-418D-AE19-62706E023703}">
                      <ahyp:hlinkClr xmlns:ahyp="http://schemas.microsoft.com/office/drawing/2018/hyperlinkcolor" val="tx"/>
                    </a:ext>
                  </a:extLst>
                </a:hlinkClick>
              </a:rPr>
              <a:t>https://www.geeksforgeeks.org/image-classifier-using-cnn/</a:t>
            </a:r>
            <a:endParaRPr lang="en-US" dirty="0"/>
          </a:p>
          <a:p>
            <a:r>
              <a:rPr lang="en-US" dirty="0">
                <a:hlinkClick r:id="rId5">
                  <a:extLst>
                    <a:ext uri="{A12FA001-AC4F-418D-AE19-62706E023703}">
                      <ahyp:hlinkClr xmlns:ahyp="http://schemas.microsoft.com/office/drawing/2018/hyperlinkcolor" val="tx"/>
                    </a:ext>
                  </a:extLst>
                </a:hlinkClick>
              </a:rPr>
              <a:t>https://www.upgrad.com/blog/using-convolutional-neural-network-for-image-classification/</a:t>
            </a:r>
            <a:endParaRPr lang="en-US" dirty="0"/>
          </a:p>
          <a:p>
            <a:pPr marL="0" indent="0">
              <a:buNone/>
            </a:pPr>
            <a:endParaRPr lang="en-US" dirty="0"/>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THANK YOU</a:t>
            </a:r>
          </a:p>
        </p:txBody>
      </p:sp>
      <p:pic>
        <p:nvPicPr>
          <p:cNvPr id="1026" name="Picture 2" descr="The Risk of Machine-Learning Bias (and How to Prevent It)">
            <a:extLst>
              <a:ext uri="{FF2B5EF4-FFF2-40B4-BE49-F238E27FC236}">
                <a16:creationId xmlns:a16="http://schemas.microsoft.com/office/drawing/2014/main" id="{7FBA0AD9-9A05-41B9-84EA-F33EE47430EA}"/>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8333" b="8333"/>
          <a:stretch>
            <a:fillRect/>
          </a:stretch>
        </p:blipFill>
        <p:spPr bwMode="auto">
          <a:xfrm>
            <a:off x="4942284" y="692696"/>
            <a:ext cx="6400799"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z="4000" dirty="0"/>
              <a:t>CONTENTS</a:t>
            </a:r>
            <a:r>
              <a:rPr lang="en-US" dirty="0"/>
              <a:t> </a:t>
            </a:r>
          </a:p>
        </p:txBody>
      </p:sp>
      <p:sp>
        <p:nvSpPr>
          <p:cNvPr id="14" name="Content Placeholder 13"/>
          <p:cNvSpPr>
            <a:spLocks noGrp="1"/>
          </p:cNvSpPr>
          <p:nvPr>
            <p:ph idx="1"/>
          </p:nvPr>
        </p:nvSpPr>
        <p:spPr/>
        <p:txBody>
          <a:bodyPr>
            <a:normAutofit/>
          </a:bodyPr>
          <a:lstStyle/>
          <a:p>
            <a:r>
              <a:rPr lang="en-US" dirty="0"/>
              <a:t>ABSTRACT</a:t>
            </a:r>
          </a:p>
          <a:p>
            <a:r>
              <a:rPr lang="en-US" dirty="0"/>
              <a:t>INTRODUCTION</a:t>
            </a:r>
          </a:p>
          <a:p>
            <a:r>
              <a:rPr lang="en-US" dirty="0"/>
              <a:t>ABOUT DATASET</a:t>
            </a:r>
          </a:p>
          <a:p>
            <a:r>
              <a:rPr lang="en-US" dirty="0"/>
              <a:t>PREPROCESSING</a:t>
            </a:r>
          </a:p>
          <a:p>
            <a:r>
              <a:rPr lang="en-US" dirty="0"/>
              <a:t>MODEL EVALUATION</a:t>
            </a:r>
          </a:p>
          <a:p>
            <a:r>
              <a:rPr lang="en-US" dirty="0"/>
              <a:t>CONCLUSION</a:t>
            </a:r>
          </a:p>
          <a:p>
            <a:r>
              <a:rPr lang="en-US" dirty="0"/>
              <a:t>REFERENCE</a:t>
            </a:r>
          </a:p>
          <a:p>
            <a:endParaRPr lang="en-US" dirty="0"/>
          </a:p>
          <a:p>
            <a:endParaRPr lang="en-US" dirty="0"/>
          </a:p>
        </p:txBody>
      </p:sp>
      <p:pic>
        <p:nvPicPr>
          <p:cNvPr id="3076" name="Picture 4" descr="Chinese AI start-up SenseTime raises $620m in latest funding round |  Financial Times">
            <a:extLst>
              <a:ext uri="{FF2B5EF4-FFF2-40B4-BE49-F238E27FC236}">
                <a16:creationId xmlns:a16="http://schemas.microsoft.com/office/drawing/2014/main" id="{22544BE3-52D6-4BB4-B653-4FF933D21A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388" y="2065220"/>
            <a:ext cx="4845917" cy="272755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ABSTRACT </a:t>
            </a:r>
          </a:p>
        </p:txBody>
      </p:sp>
      <p:sp>
        <p:nvSpPr>
          <p:cNvPr id="14" name="Content Placeholder 13"/>
          <p:cNvSpPr>
            <a:spLocks noGrp="1"/>
          </p:cNvSpPr>
          <p:nvPr>
            <p:ph idx="1"/>
          </p:nvPr>
        </p:nvSpPr>
        <p:spPr/>
        <p:txBody>
          <a:bodyPr>
            <a:normAutofit fontScale="92500" lnSpcReduction="20000"/>
          </a:bodyPr>
          <a:lstStyle/>
          <a:p>
            <a:endParaRPr lang="en-US" dirty="0"/>
          </a:p>
          <a:p>
            <a:r>
              <a:rPr lang="en-US" b="0" i="0" dirty="0">
                <a:effectLst/>
                <a:latin typeface="Roboto" panose="02000000000000000000" pitchFamily="2" charset="0"/>
              </a:rPr>
              <a:t>Deep Learning has emerged as a new area in machine learning and is applied to a number of signal and image </a:t>
            </a:r>
            <a:r>
              <a:rPr lang="en-US" b="0" i="0" dirty="0" err="1">
                <a:effectLst/>
                <a:latin typeface="Roboto" panose="02000000000000000000" pitchFamily="2" charset="0"/>
              </a:rPr>
              <a:t>applications.The</a:t>
            </a:r>
            <a:r>
              <a:rPr lang="en-US" b="0" i="0" dirty="0">
                <a:effectLst/>
                <a:latin typeface="Roboto" panose="02000000000000000000" pitchFamily="2" charset="0"/>
              </a:rPr>
              <a:t> main purpose of the work presented in this paper, is to apply the concept of a Deep Learning algorithm namely, Convolutional neural networks (CNN) in image classification. The algorithm is tested on various standard datasets, like remote sensing data of aerial images (UC Merced Land Use Dataset) and scene images from SUN database. The performance of the algorithm is evaluated based on the quality metric known as Mean Squared Error (MSE) and classification accuracy. The graphical representation of the experimental results is given on the basis of MSE against the number of training epochs. The experimental result analysis based on the quality metrics and the graphical representation proves that the algorithm (CNN) gives fairly good classification accuracy for all the tested datasets.</a:t>
            </a:r>
            <a:endParaRPr lang="en-US" dirty="0"/>
          </a:p>
        </p:txBody>
      </p:sp>
    </p:spTree>
    <p:extLst>
      <p:ext uri="{BB962C8B-B14F-4D97-AF65-F5344CB8AC3E}">
        <p14:creationId xmlns:p14="http://schemas.microsoft.com/office/powerpoint/2010/main" val="412167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 </a:t>
            </a:r>
          </a:p>
        </p:txBody>
      </p:sp>
      <p:sp>
        <p:nvSpPr>
          <p:cNvPr id="14" name="Content Placeholder 13"/>
          <p:cNvSpPr>
            <a:spLocks noGrp="1"/>
          </p:cNvSpPr>
          <p:nvPr>
            <p:ph idx="1"/>
          </p:nvPr>
        </p:nvSpPr>
        <p:spPr/>
        <p:txBody>
          <a:bodyPr>
            <a:normAutofit lnSpcReduction="10000"/>
          </a:bodyPr>
          <a:lstStyle/>
          <a:p>
            <a:r>
              <a:rPr lang="en-US" sz="2200" dirty="0"/>
              <a:t>Convolutional neural networks (CNN) – the concept behind recent breakthroughs and developments in deep learning.</a:t>
            </a:r>
          </a:p>
          <a:p>
            <a:r>
              <a:rPr lang="en-US" sz="2200" dirty="0"/>
              <a:t>CNNs have broken the mold and ascended the throne to become the state-of-the-art computer vision technique. Among the different types of neural networks (others include recurrent neural networks (RNN), long short term memory (LSTM), artificial neural networks (ANN), etc.), CNNs are easily the most popular.</a:t>
            </a:r>
          </a:p>
          <a:p>
            <a:r>
              <a:rPr lang="en-US" sz="2200" dirty="0"/>
              <a:t>These convolutional neural network models are ubiquitous in the image data space. They work phenomenally well on computer vision tasks like image classification, object detection, image recognition, etc.</a:t>
            </a:r>
          </a:p>
          <a:p>
            <a:r>
              <a:rPr lang="en-US" sz="2200" dirty="0"/>
              <a:t>There are various datasets that you can leverage for applying convolutional neural networks. We use CIFAR-10 dataset.</a:t>
            </a:r>
          </a:p>
          <a:p>
            <a:endParaRPr lang="en-US" dirty="0"/>
          </a:p>
        </p:txBody>
      </p:sp>
    </p:spTree>
    <p:extLst>
      <p:ext uri="{BB962C8B-B14F-4D97-AF65-F5344CB8AC3E}">
        <p14:creationId xmlns:p14="http://schemas.microsoft.com/office/powerpoint/2010/main" val="236243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ABOUT DATA </a:t>
            </a:r>
          </a:p>
        </p:txBody>
      </p:sp>
      <p:sp>
        <p:nvSpPr>
          <p:cNvPr id="14" name="Content Placeholder 13"/>
          <p:cNvSpPr>
            <a:spLocks noGrp="1"/>
          </p:cNvSpPr>
          <p:nvPr>
            <p:ph idx="1"/>
          </p:nvPr>
        </p:nvSpPr>
        <p:spPr/>
        <p:txBody>
          <a:bodyPr>
            <a:normAutofit fontScale="85000" lnSpcReduction="20000"/>
          </a:bodyPr>
          <a:lstStyle/>
          <a:p>
            <a:endParaRPr lang="en-US" dirty="0"/>
          </a:p>
          <a:p>
            <a:r>
              <a:rPr lang="en-US" dirty="0"/>
              <a:t>DATASET : CIFAR-10</a:t>
            </a:r>
          </a:p>
          <a:p>
            <a:pPr algn="l"/>
            <a:r>
              <a:rPr lang="en-US" b="0" i="0" dirty="0">
                <a:effectLst/>
                <a:latin typeface="Corbel (Body)"/>
              </a:rPr>
              <a:t>The </a:t>
            </a:r>
            <a:r>
              <a:rPr lang="en-US" b="1" i="0" dirty="0">
                <a:effectLst/>
                <a:latin typeface="Corbel (Body)"/>
              </a:rPr>
              <a:t>CIFAR-10 dataset</a:t>
            </a:r>
            <a:r>
              <a:rPr lang="en-US" b="0" i="0" dirty="0">
                <a:effectLst/>
                <a:latin typeface="Corbel (Body)"/>
              </a:rPr>
              <a:t> is a collection of images that are commonly used to train </a:t>
            </a:r>
            <a:r>
              <a:rPr lang="en-US" b="0" i="0" u="none" strike="noStrike" dirty="0">
                <a:effectLst/>
                <a:latin typeface="Corbel (Body)"/>
                <a:hlinkClick r:id="rId2" tooltip="Machine learning">
                  <a:extLst>
                    <a:ext uri="{A12FA001-AC4F-418D-AE19-62706E023703}">
                      <ahyp:hlinkClr xmlns:ahyp="http://schemas.microsoft.com/office/drawing/2018/hyperlinkcolor" val="tx"/>
                    </a:ext>
                  </a:extLst>
                </a:hlinkClick>
              </a:rPr>
              <a:t>machine learning</a:t>
            </a:r>
            <a:r>
              <a:rPr lang="en-US" b="0" i="0" dirty="0">
                <a:effectLst/>
                <a:latin typeface="Corbel (Body)"/>
              </a:rPr>
              <a:t> and </a:t>
            </a:r>
            <a:r>
              <a:rPr lang="en-US" b="0" i="0" u="none" strike="noStrike" dirty="0">
                <a:effectLst/>
                <a:latin typeface="Corbel (Body)"/>
                <a:hlinkClick r:id="rId3" tooltip="Computer vision">
                  <a:extLst>
                    <a:ext uri="{A12FA001-AC4F-418D-AE19-62706E023703}">
                      <ahyp:hlinkClr xmlns:ahyp="http://schemas.microsoft.com/office/drawing/2018/hyperlinkcolor" val="tx"/>
                    </a:ext>
                  </a:extLst>
                </a:hlinkClick>
              </a:rPr>
              <a:t>computer vision</a:t>
            </a:r>
            <a:r>
              <a:rPr lang="en-US" b="0" i="0" dirty="0">
                <a:effectLst/>
                <a:latin typeface="Corbel (Body)"/>
              </a:rPr>
              <a:t> algorithms. It is one of the most widely used datasets for machine learning research. The CIFAR-10 dataset contains 60,000 32x32 color images in 10 different classes. The 10 different classes represent airplanes, cars, birds, cats, deer, dogs, frogs, horses, ships, and trucks. There are 6,000 images of each class.</a:t>
            </a:r>
          </a:p>
          <a:p>
            <a:pPr algn="l"/>
            <a:r>
              <a:rPr lang="en-US" b="0" i="0" dirty="0">
                <a:effectLst/>
                <a:latin typeface="Corbel (Body)"/>
              </a:rPr>
              <a:t>Computer algorithms for recognizing objects in photos often learn by example. CIFAR-10 is a set of images that can be used to teach a computer how to recognize objects. Since the images in CIFAR-10 are low-resolution (32x32), this dataset can allow researchers to quickly try different algorithms to see what works. Various kinds of </a:t>
            </a:r>
            <a:r>
              <a:rPr lang="en-US" b="0" i="0" u="none" strike="noStrike" dirty="0">
                <a:effectLst/>
                <a:latin typeface="Corbel (Body)"/>
                <a:hlinkClick r:id="rId4" tooltip="Convolutional neural network">
                  <a:extLst>
                    <a:ext uri="{A12FA001-AC4F-418D-AE19-62706E023703}">
                      <ahyp:hlinkClr xmlns:ahyp="http://schemas.microsoft.com/office/drawing/2018/hyperlinkcolor" val="tx"/>
                    </a:ext>
                  </a:extLst>
                </a:hlinkClick>
              </a:rPr>
              <a:t>convolutional neural networks</a:t>
            </a:r>
            <a:r>
              <a:rPr lang="en-US" b="0" i="0" dirty="0">
                <a:effectLst/>
                <a:latin typeface="Corbel (Body)"/>
              </a:rPr>
              <a:t> tend to be the best at recognizing the images in CIFAR-10.</a:t>
            </a:r>
          </a:p>
          <a:p>
            <a:pPr marL="0" indent="0">
              <a:buNone/>
            </a:pPr>
            <a:endParaRPr lang="en-US" dirty="0"/>
          </a:p>
        </p:txBody>
      </p:sp>
    </p:spTree>
    <p:extLst>
      <p:ext uri="{BB962C8B-B14F-4D97-AF65-F5344CB8AC3E}">
        <p14:creationId xmlns:p14="http://schemas.microsoft.com/office/powerpoint/2010/main" val="42770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PREPROCESSING </a:t>
            </a:r>
          </a:p>
        </p:txBody>
      </p:sp>
      <p:sp>
        <p:nvSpPr>
          <p:cNvPr id="14" name="Content Placeholder 13"/>
          <p:cNvSpPr>
            <a:spLocks noGrp="1"/>
          </p:cNvSpPr>
          <p:nvPr>
            <p:ph idx="1"/>
          </p:nvPr>
        </p:nvSpPr>
        <p:spPr/>
        <p:txBody>
          <a:bodyPr>
            <a:normAutofit fontScale="70000" lnSpcReduction="20000"/>
          </a:bodyPr>
          <a:lstStyle/>
          <a:p>
            <a:pPr marL="457200" lvl="0" indent="-342900">
              <a:lnSpc>
                <a:spcPct val="150000"/>
              </a:lnSpc>
              <a:spcBef>
                <a:spcPts val="1000"/>
              </a:spcBef>
              <a:buSzPts val="1800"/>
              <a:buFont typeface="Roboto"/>
              <a:buChar char="●"/>
            </a:pPr>
            <a:r>
              <a:rPr lang="en-US" sz="2400" dirty="0"/>
              <a:t>We will be defining the names of the classes, over which the dataset is distributed. There are 10 different classes of color images of size 32x32. Once we have set the class name. We need to normalize the image so that our model can train faster. The pixel range of a color image is 0–255. We will be dividing each pixel of the image by 255 so the pixel range will be between 0–1. Actually, we will be dividing it by 255.0 as it is a float operation. For the model, we will be using Convolutional Neural Networks (CNN).</a:t>
            </a:r>
          </a:p>
          <a:p>
            <a:pPr marL="457200" lvl="0" indent="-342900">
              <a:lnSpc>
                <a:spcPct val="150000"/>
              </a:lnSpc>
              <a:spcBef>
                <a:spcPts val="1000"/>
              </a:spcBef>
              <a:buSzPts val="1800"/>
              <a:buFont typeface="Roboto"/>
              <a:buChar char="●"/>
            </a:pPr>
            <a:r>
              <a:rPr lang="en-US" sz="2400" dirty="0"/>
              <a:t>In the output of shape we see 4 values e.g. (50000,32,32,3). These 4 values are as follows: the first value, i.e.(50,000/10,000) shows the number of images. The second and third value shows the image size, i.e. image height and width. Here the image size is 32x32. The fourth value shows ‘3’, which shows RGB format, since the images we are using are color images.</a:t>
            </a:r>
            <a:endParaRPr lang="en-US" sz="2400" dirty="0">
              <a:solidFill>
                <a:srgbClr val="212529"/>
              </a:solidFill>
              <a:highlight>
                <a:srgbClr val="FFFFFF"/>
              </a:highlight>
              <a:latin typeface="Lato"/>
              <a:ea typeface="Lato"/>
              <a:cs typeface="Lato"/>
              <a:sym typeface="Lato"/>
            </a:endParaRPr>
          </a:p>
          <a:p>
            <a:pPr marL="0" indent="0">
              <a:buNone/>
            </a:pPr>
            <a:endParaRPr lang="en-US" dirty="0"/>
          </a:p>
        </p:txBody>
      </p:sp>
    </p:spTree>
    <p:extLst>
      <p:ext uri="{BB962C8B-B14F-4D97-AF65-F5344CB8AC3E}">
        <p14:creationId xmlns:p14="http://schemas.microsoft.com/office/powerpoint/2010/main" val="90569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OVERVIEW OF PROJECT</a:t>
            </a:r>
          </a:p>
        </p:txBody>
      </p:sp>
      <p:graphicFrame>
        <p:nvGraphicFramePr>
          <p:cNvPr id="3" name="Content Placeholder 2" descr="Alternating Flow diagram showing 3 groups arranged from left to right with a title and bullet points in each group and a curved arrow showing the flow from one group to the next."/>
          <p:cNvGraphicFramePr>
            <a:graphicFrameLocks noGrp="1"/>
          </p:cNvGraphicFramePr>
          <p:nvPr>
            <p:ph idx="1"/>
            <p:extLst>
              <p:ext uri="{D42A27DB-BD31-4B8C-83A1-F6EECF244321}">
                <p14:modId xmlns:p14="http://schemas.microsoft.com/office/powerpoint/2010/main" val="3801721229"/>
              </p:ext>
            </p:extLst>
          </p:nvPr>
        </p:nvGraphicFramePr>
        <p:xfrm>
          <a:off x="1522413" y="1905000"/>
          <a:ext cx="9134475"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DISTRIBUTION</a:t>
            </a:r>
          </a:p>
        </p:txBody>
      </p:sp>
      <p:sp>
        <p:nvSpPr>
          <p:cNvPr id="3" name="Content Placeholder 2"/>
          <p:cNvSpPr>
            <a:spLocks noGrp="1"/>
          </p:cNvSpPr>
          <p:nvPr>
            <p:ph sz="half" idx="1"/>
          </p:nvPr>
        </p:nvSpPr>
        <p:spPr/>
        <p:txBody>
          <a:bodyPr/>
          <a:lstStyle/>
          <a:p>
            <a:r>
              <a:rPr lang="en-US" dirty="0"/>
              <a:t>On Training Set</a:t>
            </a:r>
          </a:p>
        </p:txBody>
      </p:sp>
      <p:sp>
        <p:nvSpPr>
          <p:cNvPr id="5" name="Content Placeholder 4">
            <a:extLst>
              <a:ext uri="{FF2B5EF4-FFF2-40B4-BE49-F238E27FC236}">
                <a16:creationId xmlns:a16="http://schemas.microsoft.com/office/drawing/2014/main" id="{0E5FBF6F-1C98-408F-9F4F-FDE4A9868A9B}"/>
              </a:ext>
            </a:extLst>
          </p:cNvPr>
          <p:cNvSpPr>
            <a:spLocks noGrp="1"/>
          </p:cNvSpPr>
          <p:nvPr>
            <p:ph sz="half" idx="2"/>
          </p:nvPr>
        </p:nvSpPr>
        <p:spPr/>
        <p:txBody>
          <a:bodyPr/>
          <a:lstStyle/>
          <a:p>
            <a:r>
              <a:rPr lang="en-US" dirty="0"/>
              <a:t>On Testing Set</a:t>
            </a:r>
            <a:endParaRPr lang="en-IN" dirty="0"/>
          </a:p>
        </p:txBody>
      </p:sp>
      <p:pic>
        <p:nvPicPr>
          <p:cNvPr id="7" name="Picture 2">
            <a:extLst>
              <a:ext uri="{FF2B5EF4-FFF2-40B4-BE49-F238E27FC236}">
                <a16:creationId xmlns:a16="http://schemas.microsoft.com/office/drawing/2014/main" id="{248E69DE-26C8-4018-842C-49303D663F95}"/>
              </a:ext>
            </a:extLst>
          </p:cNvPr>
          <p:cNvPicPr>
            <a:picLocks noChangeAspect="1" noChangeArrowheads="1"/>
          </p:cNvPicPr>
          <p:nvPr/>
        </p:nvPicPr>
        <p:blipFill>
          <a:blip r:embed="rId2"/>
          <a:srcRect/>
          <a:stretch>
            <a:fillRect/>
          </a:stretch>
        </p:blipFill>
        <p:spPr bwMode="auto">
          <a:xfrm>
            <a:off x="1053852" y="2780928"/>
            <a:ext cx="4228241" cy="3053443"/>
          </a:xfrm>
          <a:prstGeom prst="rect">
            <a:avLst/>
          </a:prstGeom>
          <a:noFill/>
          <a:ln w="9525">
            <a:noFill/>
            <a:miter lim="800000"/>
            <a:headEnd/>
            <a:tailEnd/>
          </a:ln>
          <a:effectLst/>
        </p:spPr>
      </p:pic>
      <p:pic>
        <p:nvPicPr>
          <p:cNvPr id="8" name="Picture 3">
            <a:extLst>
              <a:ext uri="{FF2B5EF4-FFF2-40B4-BE49-F238E27FC236}">
                <a16:creationId xmlns:a16="http://schemas.microsoft.com/office/drawing/2014/main" id="{7BF5F1C3-5CB4-4D32-8CC1-36AFA2A38926}"/>
              </a:ext>
            </a:extLst>
          </p:cNvPr>
          <p:cNvPicPr>
            <a:picLocks noChangeAspect="1" noChangeArrowheads="1"/>
          </p:cNvPicPr>
          <p:nvPr/>
        </p:nvPicPr>
        <p:blipFill>
          <a:blip r:embed="rId3"/>
          <a:srcRect/>
          <a:stretch>
            <a:fillRect/>
          </a:stretch>
        </p:blipFill>
        <p:spPr bwMode="auto">
          <a:xfrm>
            <a:off x="6401948" y="2842303"/>
            <a:ext cx="4282096" cy="2992068"/>
          </a:xfrm>
          <a:prstGeom prst="rect">
            <a:avLst/>
          </a:prstGeom>
          <a:noFill/>
          <a:ln w="9525">
            <a:noFill/>
            <a:miter lim="800000"/>
            <a:headEnd/>
            <a:tailEnd/>
          </a:ln>
          <a:effectLst/>
        </p:spPr>
      </p:pic>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pic>
        <p:nvPicPr>
          <p:cNvPr id="6" name="Picture 2">
            <a:extLst>
              <a:ext uri="{FF2B5EF4-FFF2-40B4-BE49-F238E27FC236}">
                <a16:creationId xmlns:a16="http://schemas.microsoft.com/office/drawing/2014/main" id="{442D670E-10EE-42FA-8C9B-5958716A99FF}"/>
              </a:ext>
            </a:extLst>
          </p:cNvPr>
          <p:cNvPicPr>
            <a:picLocks noChangeAspect="1" noChangeArrowheads="1"/>
          </p:cNvPicPr>
          <p:nvPr/>
        </p:nvPicPr>
        <p:blipFill>
          <a:blip r:embed="rId2"/>
          <a:srcRect/>
          <a:stretch>
            <a:fillRect/>
          </a:stretch>
        </p:blipFill>
        <p:spPr bwMode="auto">
          <a:xfrm>
            <a:off x="1269876" y="2228528"/>
            <a:ext cx="10044607" cy="4248472"/>
          </a:xfrm>
          <a:prstGeom prst="rect">
            <a:avLst/>
          </a:prstGeom>
          <a:noFill/>
          <a:ln w="9525">
            <a:noFill/>
            <a:miter lim="800000"/>
            <a:headEnd/>
            <a:tailEnd/>
          </a:ln>
          <a:effectLst/>
        </p:spPr>
      </p:pic>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{D7295351-6897-465D-A043-E73F28F9EF66}tf02895261_win32</Template>
  <TotalTime>365</TotalTime>
  <Words>980</Words>
  <Application>Microsoft Office PowerPoint</Application>
  <PresentationFormat>Custom</PresentationFormat>
  <Paragraphs>58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Corbel</vt:lpstr>
      <vt:lpstr>Corbel (Body)</vt:lpstr>
      <vt:lpstr>Lato</vt:lpstr>
      <vt:lpstr>Roboto</vt:lpstr>
      <vt:lpstr>Digital Blue Tunnel 16x9</vt:lpstr>
      <vt:lpstr>Image Classification using CNN</vt:lpstr>
      <vt:lpstr>CONTENTS </vt:lpstr>
      <vt:lpstr>ABSTRACT </vt:lpstr>
      <vt:lpstr>INTRODUCTION </vt:lpstr>
      <vt:lpstr>ABOUT DATA </vt:lpstr>
      <vt:lpstr>PREPROCESSING </vt:lpstr>
      <vt:lpstr>OVERVIEW OF PROJECT</vt:lpstr>
      <vt:lpstr>CLASS DISTRIBUTION</vt:lpstr>
      <vt:lpstr>MODEL EVALUATION</vt:lpstr>
      <vt:lpstr>MODEL EVALUATION</vt:lpstr>
      <vt:lpstr>MODEL EVALUATION</vt:lpstr>
      <vt:lpstr>PowerPoint Presentation</vt:lpstr>
      <vt:lpstr>MODEL EVALUATION</vt:lpstr>
      <vt:lpstr>MODEL EVALUATION</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 using CNN</dc:title>
  <dc:creator>Ajitesh Shrivastava</dc:creator>
  <cp:lastModifiedBy>Ajitesh Shrivastava</cp:lastModifiedBy>
  <cp:revision>6</cp:revision>
  <dcterms:created xsi:type="dcterms:W3CDTF">2021-10-19T09:03:51Z</dcterms:created>
  <dcterms:modified xsi:type="dcterms:W3CDTF">2022-01-27T16:20:44Z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