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57A67A-29D6-41F7-88C7-D90E110C98AF}" type="datetimeFigureOut">
              <a:rPr lang="en-US" smtClean="0"/>
              <a:t>02-May-20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86314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7A67A-29D6-41F7-88C7-D90E110C98AF}" type="datetimeFigureOut">
              <a:rPr lang="en-US" smtClean="0"/>
              <a:t>02-May-20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91660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7A67A-29D6-41F7-88C7-D90E110C98AF}" type="datetimeFigureOut">
              <a:rPr lang="en-US" smtClean="0"/>
              <a:t>02-May-20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42988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7A67A-29D6-41F7-88C7-D90E110C98AF}" type="datetimeFigureOut">
              <a:rPr lang="en-US" smtClean="0"/>
              <a:t>02-May-20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250987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57A67A-29D6-41F7-88C7-D90E110C98AF}" type="datetimeFigureOut">
              <a:rPr lang="en-US" smtClean="0"/>
              <a:t>02-May-20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189564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57A67A-29D6-41F7-88C7-D90E110C98AF}" type="datetimeFigureOut">
              <a:rPr lang="en-US" smtClean="0"/>
              <a:t>02-May-20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198550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57A67A-29D6-41F7-88C7-D90E110C98AF}" type="datetimeFigureOut">
              <a:rPr lang="en-US" smtClean="0"/>
              <a:t>02-May-20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5813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7A67A-29D6-41F7-88C7-D90E110C98AF}" type="datetimeFigureOut">
              <a:rPr lang="en-US" smtClean="0"/>
              <a:t>02-May-20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154670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7A67A-29D6-41F7-88C7-D90E110C98AF}" type="datetimeFigureOut">
              <a:rPr lang="en-US" smtClean="0"/>
              <a:t>02-May-20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340809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7A67A-29D6-41F7-88C7-D90E110C98AF}" type="datetimeFigureOut">
              <a:rPr lang="en-US" smtClean="0"/>
              <a:t>02-May-20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171449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7A67A-29D6-41F7-88C7-D90E110C98AF}" type="datetimeFigureOut">
              <a:rPr lang="en-US" smtClean="0"/>
              <a:t>02-May-20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CD603-DCEC-4CE5-BB49-38301B4B4E15}" type="slidenum">
              <a:rPr lang="en-US" smtClean="0"/>
              <a:t>‹#›</a:t>
            </a:fld>
            <a:endParaRPr lang="en-US"/>
          </a:p>
        </p:txBody>
      </p:sp>
    </p:spTree>
    <p:extLst>
      <p:ext uri="{BB962C8B-B14F-4D97-AF65-F5344CB8AC3E}">
        <p14:creationId xmlns:p14="http://schemas.microsoft.com/office/powerpoint/2010/main" val="29896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7A67A-29D6-41F7-88C7-D90E110C98AF}" type="datetimeFigureOut">
              <a:rPr lang="en-US" smtClean="0"/>
              <a:t>02-May-20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CD603-DCEC-4CE5-BB49-38301B4B4E15}" type="slidenum">
              <a:rPr lang="en-US" smtClean="0"/>
              <a:t>‹#›</a:t>
            </a:fld>
            <a:endParaRPr lang="en-US"/>
          </a:p>
        </p:txBody>
      </p:sp>
    </p:spTree>
    <p:extLst>
      <p:ext uri="{BB962C8B-B14F-4D97-AF65-F5344CB8AC3E}">
        <p14:creationId xmlns:p14="http://schemas.microsoft.com/office/powerpoint/2010/main" val="321499666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0268" y="385384"/>
            <a:ext cx="9144000" cy="4322122"/>
          </a:xfrm>
        </p:spPr>
        <p:txBody>
          <a:bodyPr>
            <a:normAutofit fontScale="90000"/>
          </a:bodyPr>
          <a:lstStyle/>
          <a:p>
            <a:r>
              <a:rPr lang="en-US" dirty="0" smtClean="0"/>
              <a:t/>
            </a:r>
            <a:br>
              <a:rPr lang="en-US" dirty="0" smtClean="0"/>
            </a:br>
            <a:r>
              <a:rPr lang="en-US" dirty="0" smtClean="0">
                <a:solidFill>
                  <a:schemeClr val="accent1">
                    <a:lumMod val="75000"/>
                  </a:schemeClr>
                </a:solidFill>
              </a:rPr>
              <a:t>Coursera Capstone</a:t>
            </a:r>
            <a:br>
              <a:rPr lang="en-US" dirty="0" smtClean="0">
                <a:solidFill>
                  <a:schemeClr val="accent1">
                    <a:lumMod val="75000"/>
                  </a:schemeClr>
                </a:solidFill>
              </a:rPr>
            </a:br>
            <a:r>
              <a:rPr lang="en-US" sz="4400" b="1" dirty="0" smtClean="0">
                <a:solidFill>
                  <a:schemeClr val="accent1">
                    <a:lumMod val="75000"/>
                  </a:schemeClr>
                </a:solidFill>
              </a:rPr>
              <a:t>IBM Applied Data Science Capstone</a:t>
            </a:r>
            <a:br>
              <a:rPr lang="en-US" sz="4400" b="1" dirty="0" smtClean="0">
                <a:solidFill>
                  <a:schemeClr val="accent1">
                    <a:lumMod val="75000"/>
                  </a:schemeClr>
                </a:solidFill>
              </a:rPr>
            </a:br>
            <a:r>
              <a:rPr lang="en-US" sz="4400" b="1" dirty="0" smtClean="0">
                <a:solidFill>
                  <a:schemeClr val="accent1">
                    <a:lumMod val="75000"/>
                  </a:schemeClr>
                </a:solidFill>
              </a:rPr>
              <a:t/>
            </a:r>
            <a:br>
              <a:rPr lang="en-US" sz="4400" b="1" dirty="0" smtClean="0">
                <a:solidFill>
                  <a:schemeClr val="accent1">
                    <a:lumMod val="75000"/>
                  </a:schemeClr>
                </a:solidFill>
              </a:rPr>
            </a:br>
            <a:r>
              <a:rPr lang="en-US" sz="4000" i="1" u="sng" dirty="0" smtClean="0"/>
              <a:t>Exploring </a:t>
            </a:r>
            <a:r>
              <a:rPr lang="en-US" sz="4000" i="1" u="sng" dirty="0"/>
              <a:t>a place where opening a Shopping Complex </a:t>
            </a:r>
            <a:r>
              <a:rPr lang="en-US" sz="4000" i="1" u="sng" dirty="0" smtClean="0"/>
              <a:t>would </a:t>
            </a:r>
            <a:r>
              <a:rPr lang="en-US" sz="4000" i="1" u="sng" dirty="0"/>
              <a:t>be more beneficial in Delhi NCR, </a:t>
            </a:r>
            <a:r>
              <a:rPr lang="en-US" sz="4000" i="1" u="sng" dirty="0" smtClean="0"/>
              <a:t>India</a:t>
            </a:r>
            <a:r>
              <a:rPr lang="en-US" sz="4400" dirty="0"/>
              <a:t/>
            </a:r>
            <a:br>
              <a:rPr lang="en-US" sz="4400" dirty="0"/>
            </a:br>
            <a:endParaRPr lang="en-US" sz="4400" b="1" dirty="0"/>
          </a:p>
        </p:txBody>
      </p:sp>
      <p:sp>
        <p:nvSpPr>
          <p:cNvPr id="3" name="Subtitle 2"/>
          <p:cNvSpPr>
            <a:spLocks noGrp="1"/>
          </p:cNvSpPr>
          <p:nvPr>
            <p:ph type="subTitle" idx="1"/>
          </p:nvPr>
        </p:nvSpPr>
        <p:spPr>
          <a:xfrm>
            <a:off x="1387522" y="4707506"/>
            <a:ext cx="9144000" cy="1655762"/>
          </a:xfrm>
        </p:spPr>
        <p:txBody>
          <a:bodyPr/>
          <a:lstStyle/>
          <a:p>
            <a:endParaRPr lang="en-US" dirty="0" smtClean="0"/>
          </a:p>
          <a:p>
            <a:r>
              <a:rPr lang="en-US" dirty="0" smtClean="0">
                <a:solidFill>
                  <a:schemeClr val="accent1">
                    <a:lumMod val="75000"/>
                  </a:schemeClr>
                </a:solidFill>
              </a:rPr>
              <a:t>Ajitesh Kohli</a:t>
            </a:r>
          </a:p>
          <a:p>
            <a:r>
              <a:rPr lang="en-US" dirty="0" smtClean="0">
                <a:solidFill>
                  <a:schemeClr val="accent1">
                    <a:lumMod val="75000"/>
                  </a:schemeClr>
                </a:solidFill>
              </a:rPr>
              <a:t>May 2, 2020</a:t>
            </a:r>
            <a:endParaRPr lang="en-US" dirty="0">
              <a:solidFill>
                <a:schemeClr val="accent1">
                  <a:lumMod val="75000"/>
                </a:schemeClr>
              </a:solidFill>
            </a:endParaRPr>
          </a:p>
        </p:txBody>
      </p:sp>
    </p:spTree>
    <p:extLst>
      <p:ext uri="{BB962C8B-B14F-4D97-AF65-F5344CB8AC3E}">
        <p14:creationId xmlns:p14="http://schemas.microsoft.com/office/powerpoint/2010/main" val="253013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4" y="614148"/>
            <a:ext cx="11673385" cy="5800299"/>
          </a:xfrm>
        </p:spPr>
        <p:txBody>
          <a:bodyPr>
            <a:normAutofit lnSpcReduction="10000"/>
          </a:bodyPr>
          <a:lstStyle/>
          <a:p>
            <a:pPr marL="0" indent="0">
              <a:buNone/>
            </a:pPr>
            <a:r>
              <a:rPr lang="en-US" b="1" dirty="0">
                <a:solidFill>
                  <a:schemeClr val="accent1">
                    <a:lumMod val="75000"/>
                  </a:schemeClr>
                </a:solidFill>
              </a:rPr>
              <a:t>Delhi NCR (National Capital Region) in India </a:t>
            </a:r>
            <a:r>
              <a:rPr lang="en-US" dirty="0"/>
              <a:t>comprises of holds true as the cultural hub for the youth central </a:t>
            </a:r>
            <a:r>
              <a:rPr lang="en-US" dirty="0" smtClean="0"/>
              <a:t>location.</a:t>
            </a:r>
          </a:p>
          <a:p>
            <a:pPr marL="0" indent="0">
              <a:buNone/>
            </a:pPr>
            <a:r>
              <a:rPr lang="en-US" dirty="0" smtClean="0"/>
              <a:t>It </a:t>
            </a:r>
            <a:r>
              <a:rPr lang="en-US" dirty="0"/>
              <a:t>has a lot of companies and businesses so a lot of youth from all over the country </a:t>
            </a:r>
            <a:r>
              <a:rPr lang="en-US" b="1" dirty="0"/>
              <a:t> </a:t>
            </a:r>
            <a:endParaRPr lang="en-US" dirty="0"/>
          </a:p>
          <a:p>
            <a:pPr marL="0" indent="0">
              <a:buNone/>
            </a:pPr>
            <a:endParaRPr lang="en-US" b="1" u="sng" dirty="0" smtClean="0"/>
          </a:p>
          <a:p>
            <a:pPr marL="0" indent="0">
              <a:buNone/>
            </a:pPr>
            <a:endParaRPr lang="en-US" b="1" u="sng" dirty="0" smtClean="0">
              <a:solidFill>
                <a:schemeClr val="accent1">
                  <a:lumMod val="75000"/>
                </a:schemeClr>
              </a:solidFill>
            </a:endParaRPr>
          </a:p>
          <a:p>
            <a:pPr marL="0" indent="0">
              <a:buNone/>
            </a:pPr>
            <a:r>
              <a:rPr lang="en-US" b="1" dirty="0" smtClean="0">
                <a:solidFill>
                  <a:schemeClr val="accent1">
                    <a:lumMod val="75000"/>
                  </a:schemeClr>
                </a:solidFill>
              </a:rPr>
              <a:t>Business </a:t>
            </a:r>
            <a:r>
              <a:rPr lang="en-US" b="1" dirty="0">
                <a:solidFill>
                  <a:schemeClr val="accent1">
                    <a:lumMod val="75000"/>
                  </a:schemeClr>
                </a:solidFill>
              </a:rPr>
              <a:t>Problem and Targeted Audience</a:t>
            </a:r>
            <a:endParaRPr lang="en-US" dirty="0">
              <a:solidFill>
                <a:schemeClr val="accent1">
                  <a:lumMod val="75000"/>
                </a:schemeClr>
              </a:solidFill>
            </a:endParaRPr>
          </a:p>
          <a:p>
            <a:pPr marL="0" indent="0">
              <a:buNone/>
            </a:pPr>
            <a:r>
              <a:rPr lang="en-US" dirty="0" smtClean="0"/>
              <a:t>A </a:t>
            </a:r>
            <a:r>
              <a:rPr lang="en-US" dirty="0"/>
              <a:t>businessman might want to know where it would be best suitable for opening a shopping mall in Delhi NCR on the basis of the places where the audience footfall is the maximum. </a:t>
            </a:r>
            <a:endParaRPr lang="en-US" dirty="0" smtClean="0"/>
          </a:p>
          <a:p>
            <a:pPr marL="0" indent="0">
              <a:buNone/>
            </a:pPr>
            <a:endParaRPr lang="en-US" dirty="0"/>
          </a:p>
          <a:p>
            <a:pPr marL="0" indent="0">
              <a:buNone/>
            </a:pPr>
            <a:r>
              <a:rPr lang="en-US" dirty="0" smtClean="0"/>
              <a:t>Large </a:t>
            </a:r>
            <a:r>
              <a:rPr lang="en-US" dirty="0"/>
              <a:t>audience footfall means many brands would like to invest in that area to attract more customers.</a:t>
            </a:r>
          </a:p>
          <a:p>
            <a:endParaRPr lang="en-US" dirty="0"/>
          </a:p>
        </p:txBody>
      </p:sp>
    </p:spTree>
    <p:extLst>
      <p:ext uri="{BB962C8B-B14F-4D97-AF65-F5344CB8AC3E}">
        <p14:creationId xmlns:p14="http://schemas.microsoft.com/office/powerpoint/2010/main" val="217664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Data Acquisition and Cleaning</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en-US" dirty="0"/>
              <a:t>The data for the analysis was being accumulated by using </a:t>
            </a:r>
            <a:r>
              <a:rPr lang="en-US" b="1" i="1" dirty="0"/>
              <a:t>Foursquare API</a:t>
            </a:r>
            <a:r>
              <a:rPr lang="en-US" b="1" dirty="0"/>
              <a:t>.</a:t>
            </a:r>
            <a:endParaRPr lang="en-US" dirty="0"/>
          </a:p>
          <a:p>
            <a:r>
              <a:rPr lang="en-US" dirty="0"/>
              <a:t>From Foursquare, the details of the venues: name, type of venue, geographical location , city were fetched.</a:t>
            </a:r>
          </a:p>
          <a:p>
            <a:r>
              <a:rPr lang="en-US" dirty="0"/>
              <a:t>The complete data was not available for the free Foursquare account.</a:t>
            </a:r>
          </a:p>
          <a:p>
            <a:r>
              <a:rPr lang="en-US" dirty="0"/>
              <a:t> </a:t>
            </a:r>
          </a:p>
          <a:p>
            <a:r>
              <a:rPr lang="en-US" dirty="0"/>
              <a:t>The total data comprised of </a:t>
            </a:r>
            <a:r>
              <a:rPr lang="en-US" dirty="0" smtClean="0"/>
              <a:t> </a:t>
            </a:r>
            <a:r>
              <a:rPr lang="en-US" dirty="0"/>
              <a:t>178 venues.</a:t>
            </a:r>
          </a:p>
          <a:p>
            <a:endParaRPr lang="en-US" dirty="0"/>
          </a:p>
        </p:txBody>
      </p:sp>
    </p:spTree>
    <p:extLst>
      <p:ext uri="{BB962C8B-B14F-4D97-AF65-F5344CB8AC3E}">
        <p14:creationId xmlns:p14="http://schemas.microsoft.com/office/powerpoint/2010/main" val="342405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1">
                    <a:lumMod val="75000"/>
                  </a:schemeClr>
                </a:solidFill>
                <a:latin typeface="Helvetica" pitchFamily="2" charset="0"/>
              </a:rPr>
              <a:t>                      </a:t>
            </a:r>
            <a:br>
              <a:rPr lang="en-US" b="1" dirty="0" smtClean="0">
                <a:solidFill>
                  <a:schemeClr val="accent1">
                    <a:lumMod val="75000"/>
                  </a:schemeClr>
                </a:solidFill>
                <a:latin typeface="Helvetica" pitchFamily="2" charset="0"/>
              </a:rPr>
            </a:br>
            <a:r>
              <a:rPr lang="en-US" b="1" dirty="0">
                <a:solidFill>
                  <a:schemeClr val="accent1">
                    <a:lumMod val="75000"/>
                  </a:schemeClr>
                </a:solidFill>
                <a:latin typeface="Helvetica" pitchFamily="2" charset="0"/>
              </a:rPr>
              <a:t> </a:t>
            </a:r>
            <a:r>
              <a:rPr lang="en-US" b="1" dirty="0" smtClean="0">
                <a:solidFill>
                  <a:schemeClr val="accent1">
                    <a:lumMod val="75000"/>
                  </a:schemeClr>
                </a:solidFill>
                <a:latin typeface="Helvetica" pitchFamily="2" charset="0"/>
              </a:rPr>
              <a:t>                        </a:t>
            </a:r>
            <a:r>
              <a:rPr lang="en-US" b="1" dirty="0" smtClean="0">
                <a:solidFill>
                  <a:schemeClr val="accent1">
                    <a:lumMod val="75000"/>
                  </a:schemeClr>
                </a:solidFill>
                <a:latin typeface="Helvetica" pitchFamily="2" charset="0"/>
              </a:rPr>
              <a:t>Data Analysis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According </a:t>
            </a:r>
            <a:r>
              <a:rPr lang="en-US" dirty="0"/>
              <a:t>to the analysis of the available data, it was found that maximum venues  are Restaurants, followed by Hotel, then Cafés and then shopping malls, followed by others as shown in the bar graph below. </a:t>
            </a:r>
          </a:p>
          <a:p>
            <a:pPr marL="0" indent="0">
              <a:buNone/>
            </a:pPr>
            <a:endParaRPr lang="en-US" dirty="0" smtClean="0"/>
          </a:p>
          <a:p>
            <a:pPr marL="0" indent="0">
              <a:buNone/>
            </a:pPr>
            <a:endParaRPr lang="en-US" dirty="0"/>
          </a:p>
          <a:p>
            <a:r>
              <a:rPr lang="en-US" dirty="0"/>
              <a:t>Out of the total 8 big shopping malls available in the data, 4 are in Delhi and 4 are in Gurgaon.</a:t>
            </a:r>
          </a:p>
          <a:p>
            <a:endParaRPr lang="en-US" dirty="0"/>
          </a:p>
        </p:txBody>
      </p:sp>
    </p:spTree>
    <p:extLst>
      <p:ext uri="{BB962C8B-B14F-4D97-AF65-F5344CB8AC3E}">
        <p14:creationId xmlns:p14="http://schemas.microsoft.com/office/powerpoint/2010/main" val="95062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60060" y="163773"/>
            <a:ext cx="8679976" cy="6346209"/>
          </a:xfrm>
          <a:prstGeom prst="rect">
            <a:avLst/>
          </a:prstGeom>
        </p:spPr>
      </p:pic>
    </p:spTree>
    <p:extLst>
      <p:ext uri="{BB962C8B-B14F-4D97-AF65-F5344CB8AC3E}">
        <p14:creationId xmlns:p14="http://schemas.microsoft.com/office/powerpoint/2010/main" val="369291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sz="3100" dirty="0" smtClean="0">
                <a:latin typeface="+mn-lt"/>
                <a:ea typeface="+mn-ea"/>
                <a:cs typeface="+mn-cs"/>
              </a:rPr>
              <a:t/>
            </a:r>
            <a:br>
              <a:rPr lang="en-US" sz="3100" dirty="0" smtClean="0">
                <a:latin typeface="+mn-lt"/>
                <a:ea typeface="+mn-ea"/>
                <a:cs typeface="+mn-cs"/>
              </a:rPr>
            </a:br>
            <a:r>
              <a:rPr lang="en-US" sz="3100" dirty="0">
                <a:latin typeface="+mn-lt"/>
                <a:ea typeface="+mn-ea"/>
                <a:cs typeface="+mn-cs"/>
              </a:rPr>
              <a:t/>
            </a:r>
            <a:br>
              <a:rPr lang="en-US" sz="3100" dirty="0">
                <a:latin typeface="+mn-lt"/>
                <a:ea typeface="+mn-ea"/>
                <a:cs typeface="+mn-cs"/>
              </a:rPr>
            </a:br>
            <a:r>
              <a:rPr lang="en-US" sz="3100" dirty="0" smtClean="0">
                <a:latin typeface="+mn-lt"/>
                <a:ea typeface="+mn-ea"/>
                <a:cs typeface="+mn-cs"/>
              </a:rPr>
              <a:t>The </a:t>
            </a:r>
            <a:r>
              <a:rPr lang="en-US" sz="3100" dirty="0">
                <a:latin typeface="+mn-lt"/>
                <a:ea typeface="+mn-ea"/>
                <a:cs typeface="+mn-cs"/>
              </a:rPr>
              <a:t>data was further processed and finally sorted in descending order on the basis of the occurrence in that region as shown below in the diagram.</a:t>
            </a:r>
            <a:r>
              <a:rPr lang="en-US" dirty="0"/>
              <a:t/>
            </a:r>
            <a:br>
              <a:rPr lang="en-US" dirty="0"/>
            </a:br>
            <a:endParaRPr lang="en-US" dirty="0"/>
          </a:p>
        </p:txBody>
      </p:sp>
      <p:pic>
        <p:nvPicPr>
          <p:cNvPr id="5" name="Content Placeholder 4"/>
          <p:cNvPicPr>
            <a:picLocks noGrp="1"/>
          </p:cNvPicPr>
          <p:nvPr>
            <p:ph idx="1"/>
          </p:nvPr>
        </p:nvPicPr>
        <p:blipFill>
          <a:blip r:embed="rId2"/>
          <a:stretch>
            <a:fillRect/>
          </a:stretch>
        </p:blipFill>
        <p:spPr>
          <a:xfrm>
            <a:off x="122830" y="2511188"/>
            <a:ext cx="11800764" cy="3002506"/>
          </a:xfrm>
          <a:prstGeom prst="rect">
            <a:avLst/>
          </a:prstGeom>
        </p:spPr>
      </p:pic>
    </p:spTree>
    <p:extLst>
      <p:ext uri="{BB962C8B-B14F-4D97-AF65-F5344CB8AC3E}">
        <p14:creationId xmlns:p14="http://schemas.microsoft.com/office/powerpoint/2010/main" val="224999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Clustering</a:t>
            </a:r>
            <a:endParaRPr lang="en-US" dirty="0"/>
          </a:p>
        </p:txBody>
      </p:sp>
      <p:sp>
        <p:nvSpPr>
          <p:cNvPr id="3" name="Content Placeholder 2"/>
          <p:cNvSpPr>
            <a:spLocks noGrp="1"/>
          </p:cNvSpPr>
          <p:nvPr>
            <p:ph idx="1"/>
          </p:nvPr>
        </p:nvSpPr>
        <p:spPr/>
        <p:txBody>
          <a:bodyPr/>
          <a:lstStyle/>
          <a:p>
            <a:r>
              <a:rPr lang="en-US" dirty="0" smtClean="0"/>
              <a:t>The data was </a:t>
            </a:r>
            <a:r>
              <a:rPr lang="en-US" dirty="0"/>
              <a:t> </a:t>
            </a:r>
            <a:r>
              <a:rPr lang="en-US" b="1" dirty="0" smtClean="0"/>
              <a:t>clustered to depict similar regions </a:t>
            </a:r>
            <a:r>
              <a:rPr lang="en-US" b="1" dirty="0"/>
              <a:t>using K means clustering</a:t>
            </a:r>
            <a:r>
              <a:rPr lang="en-US" dirty="0"/>
              <a:t> based on the available information of each venue. This </a:t>
            </a:r>
            <a:r>
              <a:rPr lang="en-US" dirty="0" smtClean="0"/>
              <a:t>will </a:t>
            </a:r>
            <a:r>
              <a:rPr lang="en-US" dirty="0"/>
              <a:t>allow us to clearly identify which places have the largest number of venues and will be suitable for opening a shopping mall.</a:t>
            </a:r>
          </a:p>
          <a:p>
            <a:pPr marL="0" indent="0">
              <a:buNone/>
            </a:pPr>
            <a:endParaRPr lang="en-US" dirty="0"/>
          </a:p>
          <a:p>
            <a:r>
              <a:rPr lang="en-US" dirty="0"/>
              <a:t>The data was organized in 5 clusters</a:t>
            </a:r>
          </a:p>
          <a:p>
            <a:endParaRPr lang="en-US" dirty="0"/>
          </a:p>
        </p:txBody>
      </p:sp>
    </p:spTree>
    <p:extLst>
      <p:ext uri="{BB962C8B-B14F-4D97-AF65-F5344CB8AC3E}">
        <p14:creationId xmlns:p14="http://schemas.microsoft.com/office/powerpoint/2010/main" val="378755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chemeClr val="accent1">
                    <a:lumMod val="75000"/>
                  </a:schemeClr>
                </a:solidFill>
              </a:rPr>
              <a:t>Result and Discussions</a:t>
            </a:r>
            <a:r>
              <a:rPr lang="en-US" dirty="0" smtClean="0">
                <a:solidFill>
                  <a:schemeClr val="accent1">
                    <a:lumMod val="75000"/>
                  </a:schemeClr>
                </a:solidFill>
              </a:rPr>
              <a:t> </a:t>
            </a:r>
            <a:endParaRPr lang="en-US" dirty="0">
              <a:solidFill>
                <a:schemeClr val="accent1">
                  <a:lumMod val="75000"/>
                </a:schemeClr>
              </a:solidFill>
            </a:endParaRPr>
          </a:p>
        </p:txBody>
      </p:sp>
      <p:pic>
        <p:nvPicPr>
          <p:cNvPr id="4" name="Content Placeholder 3"/>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327" t="30707" r="41638" b="8860"/>
          <a:stretch/>
        </p:blipFill>
        <p:spPr>
          <a:xfrm>
            <a:off x="399684" y="1484542"/>
            <a:ext cx="5696316" cy="4834372"/>
          </a:xfrm>
        </p:spPr>
      </p:pic>
      <p:sp>
        <p:nvSpPr>
          <p:cNvPr id="5" name="Content Placeholder 4"/>
          <p:cNvSpPr>
            <a:spLocks noGrp="1"/>
          </p:cNvSpPr>
          <p:nvPr>
            <p:ph sz="half" idx="2"/>
          </p:nvPr>
        </p:nvSpPr>
        <p:spPr/>
        <p:txBody>
          <a:bodyPr/>
          <a:lstStyle/>
          <a:p>
            <a:r>
              <a:rPr lang="en-US" dirty="0"/>
              <a:t>Upon clustering , we got the different clusters.</a:t>
            </a:r>
          </a:p>
          <a:p>
            <a:pPr marL="0" indent="0">
              <a:buNone/>
            </a:pPr>
            <a:endParaRPr lang="en-US" dirty="0"/>
          </a:p>
          <a:p>
            <a:r>
              <a:rPr lang="en-US" dirty="0"/>
              <a:t>Based on the data available, Delhi region has the most similar cluster with maximum number of venues, followed by Gurgaon, Faridabad and Greater Noida.</a:t>
            </a:r>
          </a:p>
          <a:p>
            <a:endParaRPr lang="en-US" dirty="0"/>
          </a:p>
        </p:txBody>
      </p:sp>
    </p:spTree>
    <p:extLst>
      <p:ext uri="{BB962C8B-B14F-4D97-AF65-F5344CB8AC3E}">
        <p14:creationId xmlns:p14="http://schemas.microsoft.com/office/powerpoint/2010/main" val="315147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3372"/>
            <a:ext cx="9144000" cy="2387600"/>
          </a:xfrm>
        </p:spPr>
        <p:txBody>
          <a:bodyPr>
            <a:normAutofit/>
          </a:bodyPr>
          <a:lstStyle/>
          <a:p>
            <a:r>
              <a:rPr lang="en-US" sz="4400" b="1" dirty="0">
                <a:solidFill>
                  <a:schemeClr val="accent1">
                    <a:lumMod val="75000"/>
                  </a:schemeClr>
                </a:solidFill>
              </a:rPr>
              <a:t>Conclusion and Future Direction</a:t>
            </a:r>
            <a:r>
              <a:rPr lang="en-US" dirty="0" smtClean="0"/>
              <a:t/>
            </a:r>
            <a:br>
              <a:rPr lang="en-US" dirty="0" smtClean="0"/>
            </a:br>
            <a:endParaRPr lang="en-US" dirty="0"/>
          </a:p>
        </p:txBody>
      </p:sp>
      <p:sp>
        <p:nvSpPr>
          <p:cNvPr id="3" name="Subtitle 2"/>
          <p:cNvSpPr>
            <a:spLocks noGrp="1"/>
          </p:cNvSpPr>
          <p:nvPr>
            <p:ph type="subTitle" idx="1"/>
          </p:nvPr>
        </p:nvSpPr>
        <p:spPr>
          <a:xfrm>
            <a:off x="736979" y="2224585"/>
            <a:ext cx="9931021" cy="3033215"/>
          </a:xfrm>
        </p:spPr>
        <p:txBody>
          <a:bodyPr>
            <a:normAutofit/>
          </a:bodyPr>
          <a:lstStyle/>
          <a:p>
            <a:r>
              <a:rPr lang="en-US" b="1" dirty="0"/>
              <a:t> </a:t>
            </a:r>
            <a:endParaRPr lang="en-US" dirty="0"/>
          </a:p>
          <a:p>
            <a:r>
              <a:rPr lang="en-US" dirty="0"/>
              <a:t>So for a business establishment according to the data in hand, it would be advisable to open a new mall in either Delhi region or Gurgaon region. </a:t>
            </a:r>
          </a:p>
          <a:p>
            <a:r>
              <a:rPr lang="en-US" dirty="0"/>
              <a:t> </a:t>
            </a:r>
          </a:p>
          <a:p>
            <a:r>
              <a:rPr lang="en-US" dirty="0"/>
              <a:t>If a more elaborative data is </a:t>
            </a:r>
            <a:r>
              <a:rPr lang="en-US" dirty="0" smtClean="0"/>
              <a:t>available, then it can be fed back to the model and results can </a:t>
            </a:r>
            <a:r>
              <a:rPr lang="en-US" dirty="0"/>
              <a:t>further </a:t>
            </a:r>
            <a:r>
              <a:rPr lang="en-US" dirty="0" smtClean="0"/>
              <a:t>be improved</a:t>
            </a:r>
            <a:r>
              <a:rPr lang="en-US" dirty="0"/>
              <a:t>.</a:t>
            </a:r>
          </a:p>
          <a:p>
            <a:endParaRPr lang="en-US" dirty="0"/>
          </a:p>
        </p:txBody>
      </p:sp>
    </p:spTree>
    <p:extLst>
      <p:ext uri="{BB962C8B-B14F-4D97-AF65-F5344CB8AC3E}">
        <p14:creationId xmlns:p14="http://schemas.microsoft.com/office/powerpoint/2010/main" val="342964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TotalTime>
  <Words>212</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vt:lpstr>
      <vt:lpstr>Office Theme</vt:lpstr>
      <vt:lpstr> Coursera Capstone IBM Applied Data Science Capstone  Exploring a place where opening a Shopping Complex would be more beneficial in Delhi NCR, India </vt:lpstr>
      <vt:lpstr>PowerPoint Presentation</vt:lpstr>
      <vt:lpstr>Data Acquisition and Cleaning</vt:lpstr>
      <vt:lpstr>                                                Data Analysis </vt:lpstr>
      <vt:lpstr>PowerPoint Presentation</vt:lpstr>
      <vt:lpstr>  The data was further processed and finally sorted in descending order on the basis of the occurrence in that region as shown below in the diagram. </vt:lpstr>
      <vt:lpstr>Data Clustering</vt:lpstr>
      <vt:lpstr>                    Result and Discussions </vt:lpstr>
      <vt:lpstr>Conclusion and Future Direction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Coursera Capstone IBM Applied Data Science Capstone  Exploring a place where opening a Shopping Complex would be more beneficial in Delhi NCR, India </dc:title>
  <dc:creator>Dell</dc:creator>
  <cp:lastModifiedBy>Dell</cp:lastModifiedBy>
  <cp:revision>4</cp:revision>
  <dcterms:created xsi:type="dcterms:W3CDTF">2020-05-02T18:18:57Z</dcterms:created>
  <dcterms:modified xsi:type="dcterms:W3CDTF">2020-05-02T18:46:56Z</dcterms:modified>
</cp:coreProperties>
</file>