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2" r:id="rId17"/>
    <p:sldId id="270"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d6f371fa9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d6f371fa9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d6f371fa9_0_9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d6f371fa9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d6f371fa9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d6f371fa9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d6f371fa9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6f371fa9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d6f371fa9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d6f371fa9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d6f371fa9_0_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d6f371fa9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d6f371fa9_0_9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d6f371fa9_0_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d6f371fa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d6f371fa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d6f371fa9_0_9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d6f371fa9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d6f371fa9_0_9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d6f371fa9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d6f371fa9_0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d6f371fa9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d6f371fa9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d6f371fa9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d6f371fa9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d6f371fa9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d6f371fa9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d6f371fa9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d6f371fa9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d6f371fa9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ost/How_to_find_the_metrics_for_cross_folds_validation_process" TargetMode="External"/><Relationship Id="rId2" Type="http://schemas.openxmlformats.org/officeDocument/2006/relationships/hyperlink" Target="https://youtu.be/yIYKR4sgzI8" TargetMode="External"/><Relationship Id="rId1" Type="http://schemas.openxmlformats.org/officeDocument/2006/relationships/slideLayout" Target="../slideLayouts/slideLayout3.xml"/><Relationship Id="rId5" Type="http://schemas.openxmlformats.org/officeDocument/2006/relationships/hyperlink" Target="https://www.academia.edu/40002493/ADULT_CENSUS_INCOME_PREDICTION_USING_RANDOM_FOREST_120190803_5870_1c0u9b8" TargetMode="External"/><Relationship Id="rId4" Type="http://schemas.openxmlformats.org/officeDocument/2006/relationships/hyperlink" Target="https://royalsocietypublishing.org/doi/10.1098/rsta.2015.0202#:~:text=Principal%20component%20analysis%20(PCA)%20is,variables%20that%20successively%20maximize%20varianc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Regression_analysis" TargetMode="External"/><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Logistic_regression#Extension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en.wikipedia.org/wiki/Dependent_variable" TargetMode="External"/><Relationship Id="rId5" Type="http://schemas.openxmlformats.org/officeDocument/2006/relationships/hyperlink" Target="https://en.wikipedia.org/wiki/Binary_variable" TargetMode="External"/><Relationship Id="rId10" Type="http://schemas.openxmlformats.org/officeDocument/2006/relationships/hyperlink" Target="https://en.wikipedia.org/wiki/Binary_regression" TargetMode="External"/><Relationship Id="rId4" Type="http://schemas.openxmlformats.org/officeDocument/2006/relationships/hyperlink" Target="https://en.wikipedia.org/wiki/Logistic_function" TargetMode="External"/><Relationship Id="rId9" Type="http://schemas.openxmlformats.org/officeDocument/2006/relationships/hyperlink" Target="https://en.wikipedia.org/wiki/Estimation_theory"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lowchar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60750" y="3078600"/>
            <a:ext cx="9022500" cy="6075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1000"/>
              </a:spcBef>
              <a:spcAft>
                <a:spcPts val="0"/>
              </a:spcAft>
              <a:buNone/>
            </a:pPr>
            <a:r>
              <a:rPr lang="en-GB" sz="2227" b="1"/>
              <a:t>Predicting the Income Bracket of a person using US Census Data</a:t>
            </a:r>
            <a:r>
              <a:rPr lang="en-GB" sz="1727" b="1">
                <a:solidFill>
                  <a:schemeClr val="dk1"/>
                </a:solidFill>
                <a:highlight>
                  <a:srgbClr val="FFFFFF"/>
                </a:highlight>
              </a:rPr>
              <a:t> </a:t>
            </a:r>
            <a:r>
              <a:rPr lang="en-GB" sz="1727" b="1">
                <a:solidFill>
                  <a:schemeClr val="dk1"/>
                </a:solidFill>
                <a:highlight>
                  <a:srgbClr val="FFFFFF"/>
                </a:highlight>
                <a:latin typeface="Times New Roman"/>
                <a:ea typeface="Times New Roman"/>
                <a:cs typeface="Times New Roman"/>
                <a:sym typeface="Times New Roman"/>
              </a:rPr>
              <a:t> </a:t>
            </a:r>
            <a:endParaRPr sz="3277"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35" name="Google Shape;135;p13"/>
          <p:cNvSpPr txBox="1">
            <a:spLocks noGrp="1"/>
          </p:cNvSpPr>
          <p:nvPr>
            <p:ph type="subTitle" idx="1"/>
          </p:nvPr>
        </p:nvSpPr>
        <p:spPr>
          <a:xfrm>
            <a:off x="4425550" y="3924925"/>
            <a:ext cx="4128900" cy="9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latin typeface="Montserrat"/>
                <a:ea typeface="Montserrat"/>
                <a:cs typeface="Montserrat"/>
                <a:sym typeface="Montserrat"/>
              </a:rPr>
              <a:t>AJITESH SARANATH K </a:t>
            </a:r>
            <a:r>
              <a:rPr lang="en-GB" sz="1500">
                <a:latin typeface="Montserrat"/>
                <a:ea typeface="Montserrat"/>
                <a:cs typeface="Montserrat"/>
                <a:sym typeface="Montserrat"/>
              </a:rPr>
              <a:t>- 19BCE1558</a:t>
            </a:r>
            <a:endParaRPr sz="1500" dirty="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43925"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k-NEAREST NEIGHBOURS</a:t>
            </a:r>
            <a:endParaRPr b="1"/>
          </a:p>
        </p:txBody>
      </p:sp>
      <p:sp>
        <p:nvSpPr>
          <p:cNvPr id="190" name="Google Shape;190;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2100">
                <a:latin typeface="Montserrat"/>
                <a:ea typeface="Montserrat"/>
                <a:cs typeface="Montserrat"/>
                <a:sym typeface="Montserrat"/>
              </a:rPr>
              <a:t>K-nearest neighbors (kNN) is a supervised machine learning algorithm that can be used to solve both classification and regression tasks.The value of a data point is determined by the data points around it.</a:t>
            </a:r>
            <a:endParaRPr sz="21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IMPLEMENTATION</a:t>
            </a:r>
            <a:endParaRPr b="1"/>
          </a:p>
        </p:txBody>
      </p:sp>
      <p:sp>
        <p:nvSpPr>
          <p:cNvPr id="196" name="Google Shape;196;p23"/>
          <p:cNvSpPr txBox="1">
            <a:spLocks noGrp="1"/>
          </p:cNvSpPr>
          <p:nvPr>
            <p:ph type="body" idx="1"/>
          </p:nvPr>
        </p:nvSpPr>
        <p:spPr>
          <a:xfrm>
            <a:off x="1297500" y="1567550"/>
            <a:ext cx="7414200" cy="3372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b="1">
                <a:latin typeface="Montserrat"/>
                <a:ea typeface="Montserrat"/>
                <a:cs typeface="Montserrat"/>
                <a:sym typeface="Montserrat"/>
              </a:rPr>
              <a:t>Accuracy</a:t>
            </a:r>
            <a:endParaRPr sz="1600" b="1">
              <a:latin typeface="Montserrat"/>
              <a:ea typeface="Montserrat"/>
              <a:cs typeface="Montserrat"/>
              <a:sym typeface="Montserrat"/>
            </a:endParaRPr>
          </a:p>
        </p:txBody>
      </p:sp>
      <p:pic>
        <p:nvPicPr>
          <p:cNvPr id="197" name="Google Shape;197;p23"/>
          <p:cNvPicPr preferRelativeResize="0"/>
          <p:nvPr/>
        </p:nvPicPr>
        <p:blipFill>
          <a:blip r:embed="rId3">
            <a:alphaModFix/>
          </a:blip>
          <a:stretch>
            <a:fillRect/>
          </a:stretch>
        </p:blipFill>
        <p:spPr>
          <a:xfrm>
            <a:off x="1297500" y="1959100"/>
            <a:ext cx="4619284" cy="291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3" name="Google Shape;203;p24"/>
          <p:cNvSpPr txBox="1">
            <a:spLocks noGrp="1"/>
          </p:cNvSpPr>
          <p:nvPr>
            <p:ph type="body" idx="1"/>
          </p:nvPr>
        </p:nvSpPr>
        <p:spPr>
          <a:xfrm>
            <a:off x="1297500" y="1567550"/>
            <a:ext cx="7264200" cy="335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b="1">
                <a:latin typeface="Montserrat"/>
                <a:ea typeface="Montserrat"/>
                <a:cs typeface="Montserrat"/>
                <a:sym typeface="Montserrat"/>
              </a:rPr>
              <a:t>Precision</a:t>
            </a:r>
            <a:endParaRPr sz="1600" b="1">
              <a:latin typeface="Montserrat"/>
              <a:ea typeface="Montserrat"/>
              <a:cs typeface="Montserrat"/>
              <a:sym typeface="Montserrat"/>
            </a:endParaRPr>
          </a:p>
        </p:txBody>
      </p:sp>
      <p:pic>
        <p:nvPicPr>
          <p:cNvPr id="204" name="Google Shape;204;p24"/>
          <p:cNvPicPr preferRelativeResize="0"/>
          <p:nvPr/>
        </p:nvPicPr>
        <p:blipFill>
          <a:blip r:embed="rId3">
            <a:alphaModFix/>
          </a:blip>
          <a:stretch>
            <a:fillRect/>
          </a:stretch>
        </p:blipFill>
        <p:spPr>
          <a:xfrm>
            <a:off x="1297500" y="1925725"/>
            <a:ext cx="4553223" cy="291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6BB0-CAD5-4A95-8575-24CF9686238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48E0054-3850-4B91-9ADC-4C8370FD29A1}"/>
              </a:ext>
            </a:extLst>
          </p:cNvPr>
          <p:cNvSpPr>
            <a:spLocks noGrp="1"/>
          </p:cNvSpPr>
          <p:nvPr>
            <p:ph type="body" idx="1"/>
          </p:nvPr>
        </p:nvSpPr>
        <p:spPr/>
        <p:txBody>
          <a:bodyPr/>
          <a:lstStyle/>
          <a:p>
            <a:pPr marL="146050" indent="0">
              <a:buNone/>
            </a:pPr>
            <a:r>
              <a:rPr lang="en-IN" b="1" dirty="0">
                <a:latin typeface="Montserrat" panose="020B0604020202020204" charset="0"/>
              </a:rPr>
              <a:t>Recall</a:t>
            </a:r>
          </a:p>
          <a:p>
            <a:pPr marL="146050" indent="0">
              <a:buNone/>
            </a:pPr>
            <a:endParaRPr lang="en-IN" b="1" dirty="0">
              <a:latin typeface="Montserrat" panose="020B0604020202020204" charset="0"/>
            </a:endParaRPr>
          </a:p>
        </p:txBody>
      </p:sp>
      <p:pic>
        <p:nvPicPr>
          <p:cNvPr id="5" name="Picture 4">
            <a:extLst>
              <a:ext uri="{FF2B5EF4-FFF2-40B4-BE49-F238E27FC236}">
                <a16:creationId xmlns:a16="http://schemas.microsoft.com/office/drawing/2014/main" id="{7359B1B3-13CF-4FA9-AEC3-6C262F819D87}"/>
              </a:ext>
            </a:extLst>
          </p:cNvPr>
          <p:cNvPicPr>
            <a:picLocks noChangeAspect="1"/>
          </p:cNvPicPr>
          <p:nvPr/>
        </p:nvPicPr>
        <p:blipFill>
          <a:blip r:embed="rId2"/>
          <a:stretch>
            <a:fillRect/>
          </a:stretch>
        </p:blipFill>
        <p:spPr>
          <a:xfrm>
            <a:off x="1297500" y="1900650"/>
            <a:ext cx="4422816" cy="2837800"/>
          </a:xfrm>
          <a:prstGeom prst="rect">
            <a:avLst/>
          </a:prstGeom>
        </p:spPr>
      </p:pic>
    </p:spTree>
    <p:extLst>
      <p:ext uri="{BB962C8B-B14F-4D97-AF65-F5344CB8AC3E}">
        <p14:creationId xmlns:p14="http://schemas.microsoft.com/office/powerpoint/2010/main" val="235793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297500" y="3509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SUMMARY</a:t>
            </a:r>
            <a:endParaRPr b="1"/>
          </a:p>
        </p:txBody>
      </p:sp>
      <p:sp>
        <p:nvSpPr>
          <p:cNvPr id="210" name="Google Shape;210;p25"/>
          <p:cNvSpPr txBox="1">
            <a:spLocks noGrp="1"/>
          </p:cNvSpPr>
          <p:nvPr>
            <p:ph type="body" idx="1"/>
          </p:nvPr>
        </p:nvSpPr>
        <p:spPr>
          <a:xfrm>
            <a:off x="1297500" y="1567550"/>
            <a:ext cx="7382100" cy="3318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b="1" dirty="0">
                <a:latin typeface="Montserrat"/>
                <a:ea typeface="Montserrat"/>
                <a:cs typeface="Montserrat"/>
                <a:sym typeface="Montserrat"/>
              </a:rPr>
              <a:t>Accuracy</a:t>
            </a:r>
            <a:endParaRPr sz="1400" b="1" dirty="0">
              <a:latin typeface="Montserrat"/>
              <a:ea typeface="Montserrat"/>
              <a:cs typeface="Montserrat"/>
              <a:sym typeface="Montserrat"/>
            </a:endParaRPr>
          </a:p>
          <a:p>
            <a:pPr marL="0" lvl="0" indent="0" algn="just" rtl="0">
              <a:spcBef>
                <a:spcPts val="1200"/>
              </a:spcBef>
              <a:spcAft>
                <a:spcPts val="0"/>
              </a:spcAft>
              <a:buNone/>
            </a:pPr>
            <a:r>
              <a:rPr lang="en-GB" sz="1400" dirty="0">
                <a:latin typeface="Montserrat"/>
                <a:ea typeface="Montserrat"/>
                <a:cs typeface="Montserrat"/>
                <a:sym typeface="Montserrat"/>
              </a:rPr>
              <a:t>Out of all the models we used for classification all the accuracy score beats the baseline we set earlier, except of Decision Tree, whose accuracy is </a:t>
            </a:r>
            <a:r>
              <a:rPr lang="en-GB" sz="1400" b="1" dirty="0">
                <a:latin typeface="Montserrat"/>
                <a:ea typeface="Montserrat"/>
                <a:cs typeface="Montserrat"/>
                <a:sym typeface="Montserrat"/>
              </a:rPr>
              <a:t>93.3662%</a:t>
            </a:r>
            <a:r>
              <a:rPr lang="en-GB" sz="1400" dirty="0">
                <a:latin typeface="Montserrat"/>
                <a:ea typeface="Montserrat"/>
                <a:cs typeface="Montserrat"/>
                <a:sym typeface="Montserrat"/>
              </a:rPr>
              <a:t>, which is slightly less than what we expected from our model to perform. Apart from decision tree all the models seems to do a good job of </a:t>
            </a:r>
            <a:r>
              <a:rPr lang="en-GB" sz="1400" dirty="0" err="1">
                <a:latin typeface="Montserrat"/>
                <a:ea typeface="Montserrat"/>
                <a:cs typeface="Montserrat"/>
                <a:sym typeface="Montserrat"/>
              </a:rPr>
              <a:t>classyfying</a:t>
            </a:r>
            <a:r>
              <a:rPr lang="en-GB" sz="1400" dirty="0">
                <a:latin typeface="Montserrat"/>
                <a:ea typeface="Montserrat"/>
                <a:cs typeface="Montserrat"/>
                <a:sym typeface="Montserrat"/>
              </a:rPr>
              <a:t> the outcomes, which is great</a:t>
            </a:r>
            <a:endParaRPr sz="1400" dirty="0">
              <a:latin typeface="Montserrat"/>
              <a:ea typeface="Montserrat"/>
              <a:cs typeface="Montserrat"/>
              <a:sym typeface="Montserrat"/>
            </a:endParaRPr>
          </a:p>
          <a:p>
            <a:pPr marL="0" lvl="0" indent="0" algn="just" rtl="0">
              <a:spcBef>
                <a:spcPts val="1200"/>
              </a:spcBef>
              <a:spcAft>
                <a:spcPts val="0"/>
              </a:spcAft>
              <a:buNone/>
            </a:pPr>
            <a:r>
              <a:rPr lang="en-GB" sz="1400" b="1" dirty="0">
                <a:latin typeface="Montserrat"/>
                <a:ea typeface="Montserrat"/>
                <a:cs typeface="Montserrat"/>
                <a:sym typeface="Montserrat"/>
              </a:rPr>
              <a:t>Precision</a:t>
            </a:r>
            <a:endParaRPr sz="1400" b="1" dirty="0">
              <a:latin typeface="Montserrat"/>
              <a:ea typeface="Montserrat"/>
              <a:cs typeface="Montserrat"/>
              <a:sym typeface="Montserrat"/>
            </a:endParaRPr>
          </a:p>
          <a:p>
            <a:pPr marL="0" lvl="0" indent="0" algn="just" rtl="0">
              <a:spcBef>
                <a:spcPts val="1200"/>
              </a:spcBef>
              <a:spcAft>
                <a:spcPts val="0"/>
              </a:spcAft>
              <a:buNone/>
            </a:pPr>
            <a:r>
              <a:rPr lang="en-GB" sz="1400" dirty="0">
                <a:highlight>
                  <a:schemeClr val="dk1"/>
                </a:highlight>
                <a:latin typeface="Montserrat"/>
                <a:ea typeface="Montserrat"/>
                <a:cs typeface="Montserrat"/>
                <a:sym typeface="Montserrat"/>
              </a:rPr>
              <a:t>If our precision score is </a:t>
            </a:r>
            <a:r>
              <a:rPr lang="en-GB" sz="1400" b="1" dirty="0">
                <a:highlight>
                  <a:schemeClr val="dk1"/>
                </a:highlight>
                <a:latin typeface="Montserrat"/>
                <a:ea typeface="Montserrat"/>
                <a:cs typeface="Montserrat"/>
                <a:sym typeface="Montserrat"/>
              </a:rPr>
              <a:t>0.61454525</a:t>
            </a:r>
            <a:r>
              <a:rPr lang="en-GB" sz="1400" dirty="0">
                <a:highlight>
                  <a:schemeClr val="dk1"/>
                </a:highlight>
                <a:latin typeface="Montserrat"/>
                <a:ea typeface="Montserrat"/>
                <a:cs typeface="Montserrat"/>
                <a:sym typeface="Montserrat"/>
              </a:rPr>
              <a:t> (which is our average precision score for all the models) this says that if our classifier predicts someone to have an income below 50K is right about </a:t>
            </a:r>
            <a:r>
              <a:rPr lang="en-GB" sz="1400" b="1" dirty="0">
                <a:highlight>
                  <a:schemeClr val="dk1"/>
                </a:highlight>
                <a:latin typeface="Montserrat"/>
                <a:ea typeface="Montserrat"/>
                <a:cs typeface="Montserrat"/>
                <a:sym typeface="Montserrat"/>
              </a:rPr>
              <a:t>61.45%</a:t>
            </a:r>
            <a:r>
              <a:rPr lang="en-GB" sz="1400" dirty="0">
                <a:highlight>
                  <a:schemeClr val="dk1"/>
                </a:highlight>
                <a:latin typeface="Montserrat"/>
                <a:ea typeface="Montserrat"/>
                <a:cs typeface="Montserrat"/>
                <a:sym typeface="Montserrat"/>
              </a:rPr>
              <a:t> of the time. This is not bad because the number of population with income more than 50k are fewer than that of less than 50K</a:t>
            </a:r>
            <a:endParaRPr sz="1400" dirty="0">
              <a:highlight>
                <a:schemeClr val="dk1"/>
              </a:highlight>
              <a:latin typeface="Montserrat"/>
              <a:ea typeface="Montserrat"/>
              <a:cs typeface="Montserrat"/>
              <a:sym typeface="Montserrat"/>
            </a:endParaRPr>
          </a:p>
          <a:p>
            <a:pPr marL="0" lvl="0" indent="0" algn="just" rtl="0">
              <a:spcBef>
                <a:spcPts val="1200"/>
              </a:spcBef>
              <a:spcAft>
                <a:spcPts val="1200"/>
              </a:spcAft>
              <a:buNone/>
            </a:pPr>
            <a:r>
              <a:rPr lang="en-GB" sz="1400" dirty="0">
                <a:latin typeface="Montserrat"/>
                <a:ea typeface="Montserrat"/>
                <a:cs typeface="Montserrat"/>
                <a:sym typeface="Montserrat"/>
              </a:rPr>
              <a:t>.</a:t>
            </a:r>
            <a:endParaRPr sz="1400" dirty="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RESULT</a:t>
            </a:r>
            <a:endParaRPr b="1" dirty="0"/>
          </a:p>
        </p:txBody>
      </p:sp>
      <p:sp>
        <p:nvSpPr>
          <p:cNvPr id="216" name="Google Shape;216;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2000" dirty="0">
                <a:latin typeface="Montserrat"/>
                <a:ea typeface="Montserrat"/>
                <a:cs typeface="Montserrat"/>
                <a:sym typeface="Montserrat"/>
              </a:rPr>
              <a:t>From the previous implementation we can conclude that Logistic Regression has the highest accuracy and Decision Tree has the highest prediction % between the four </a:t>
            </a:r>
            <a:r>
              <a:rPr lang="en-GB" sz="2000">
                <a:latin typeface="Montserrat"/>
                <a:ea typeface="Montserrat"/>
                <a:cs typeface="Montserrat"/>
                <a:sym typeface="Montserrat"/>
              </a:rPr>
              <a:t>different prediction models.</a:t>
            </a:r>
            <a:endParaRPr sz="2000" dirty="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DD93-F03F-418F-9DAF-F31382F0D710}"/>
              </a:ext>
            </a:extLst>
          </p:cNvPr>
          <p:cNvSpPr>
            <a:spLocks noGrp="1"/>
          </p:cNvSpPr>
          <p:nvPr>
            <p:ph type="title"/>
          </p:nvPr>
        </p:nvSpPr>
        <p:spPr/>
        <p:txBody>
          <a:bodyPr/>
          <a:lstStyle/>
          <a:p>
            <a:r>
              <a:rPr lang="en-IN" b="1" dirty="0"/>
              <a:t>REFERENCES</a:t>
            </a:r>
          </a:p>
        </p:txBody>
      </p:sp>
      <p:sp>
        <p:nvSpPr>
          <p:cNvPr id="3" name="Text Placeholder 2">
            <a:extLst>
              <a:ext uri="{FF2B5EF4-FFF2-40B4-BE49-F238E27FC236}">
                <a16:creationId xmlns:a16="http://schemas.microsoft.com/office/drawing/2014/main" id="{F0A1183F-BDF4-4EDD-AD84-FACD4DF3BC9C}"/>
              </a:ext>
            </a:extLst>
          </p:cNvPr>
          <p:cNvSpPr>
            <a:spLocks noGrp="1"/>
          </p:cNvSpPr>
          <p:nvPr>
            <p:ph type="body" idx="1"/>
          </p:nvPr>
        </p:nvSpPr>
        <p:spPr/>
        <p:txBody>
          <a:bodyPr/>
          <a:lstStyle/>
          <a:p>
            <a:r>
              <a:rPr lang="en-IN" dirty="0">
                <a:hlinkClick r:id="rId2"/>
              </a:rPr>
              <a:t>https://youtu.be/yIYKR4sgzI8</a:t>
            </a:r>
            <a:endParaRPr lang="en-IN" dirty="0"/>
          </a:p>
          <a:p>
            <a:r>
              <a:rPr lang="en-IN" dirty="0">
                <a:hlinkClick r:id="rId3"/>
              </a:rPr>
              <a:t>https://www.researchgate.net/post/How_to_find_the_metrics_for_cross_folds_validation_process</a:t>
            </a:r>
            <a:endParaRPr lang="en-IN" dirty="0"/>
          </a:p>
          <a:p>
            <a:r>
              <a:rPr lang="en-IN" dirty="0">
                <a:hlinkClick r:id="rId4"/>
              </a:rPr>
              <a:t>https://royalsocietypublishing.org/doi/10.1098/rsta.2015.0202#:~:text=Principal%20component%20analysis%20(PCA)%20is,variables%20that%20successively%20maximize%20variance</a:t>
            </a:r>
            <a:r>
              <a:rPr lang="en-IN" dirty="0"/>
              <a:t>.</a:t>
            </a:r>
          </a:p>
          <a:p>
            <a:r>
              <a:rPr lang="en-IN" dirty="0">
                <a:hlinkClick r:id="rId5"/>
              </a:rPr>
              <a:t>https://www.academia.edu/40002493/ADULT_CENSUS_INCOME_PREDICTION_USING_RANDOM_FOREST_120190803_5870_1c0u9b8</a:t>
            </a:r>
            <a:endParaRPr lang="en-IN" dirty="0"/>
          </a:p>
          <a:p>
            <a:pPr marL="146050" indent="0">
              <a:buNone/>
            </a:pPr>
            <a:endParaRPr lang="en-IN" dirty="0"/>
          </a:p>
        </p:txBody>
      </p:sp>
    </p:spTree>
    <p:extLst>
      <p:ext uri="{BB962C8B-B14F-4D97-AF65-F5344CB8AC3E}">
        <p14:creationId xmlns:p14="http://schemas.microsoft.com/office/powerpoint/2010/main" val="1059388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22" name="Google Shape;222;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6000" b="1">
                <a:latin typeface="Montserrat"/>
                <a:ea typeface="Montserrat"/>
                <a:cs typeface="Montserrat"/>
                <a:sym typeface="Montserrat"/>
              </a:rPr>
              <a:t>THANK YOU</a:t>
            </a:r>
            <a:endParaRPr sz="6000" b="1">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723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INTRODUCTION</a:t>
            </a:r>
            <a:endParaRPr b="1"/>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just" rtl="0">
              <a:lnSpc>
                <a:spcPct val="95000"/>
              </a:lnSpc>
              <a:spcBef>
                <a:spcPts val="1400"/>
              </a:spcBef>
              <a:spcAft>
                <a:spcPts val="0"/>
              </a:spcAft>
              <a:buNone/>
            </a:pPr>
            <a:r>
              <a:rPr lang="en-GB" sz="1800">
                <a:latin typeface="Montserrat"/>
                <a:ea typeface="Montserrat"/>
                <a:cs typeface="Montserrat"/>
                <a:sym typeface="Montserrat"/>
              </a:rPr>
              <a:t>We researched on many Large Scale Data Processing focused scientists/industry experts interviews where some of them answered for the question what would be their first project if they are a newbie in the field now?, for which many of them answered as a country’s census data(especially US one as it had a good amount of data init without many irregularities or uncertainty) as the dataset was huge as well as we can get to know the basics of the four of the popular algorithms that they as data scientist use in most of their prediction related data analyses.</a:t>
            </a:r>
            <a:endParaRPr sz="1800">
              <a:latin typeface="Montserrat"/>
              <a:ea typeface="Montserrat"/>
              <a:cs typeface="Montserrat"/>
              <a:sym typeface="Montserrat"/>
            </a:endParaRPr>
          </a:p>
          <a:p>
            <a:pPr marL="0" lvl="0" indent="0" algn="l" rtl="0">
              <a:spcBef>
                <a:spcPts val="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ABSTRACT</a:t>
            </a:r>
            <a:endParaRPr b="1"/>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lnSpc>
                <a:spcPct val="95000"/>
              </a:lnSpc>
              <a:spcBef>
                <a:spcPts val="1400"/>
              </a:spcBef>
              <a:spcAft>
                <a:spcPts val="0"/>
              </a:spcAft>
              <a:buNone/>
            </a:pPr>
            <a:r>
              <a:rPr lang="en-GB" sz="2100">
                <a:latin typeface="Montserrat"/>
                <a:ea typeface="Montserrat"/>
                <a:cs typeface="Montserrat"/>
                <a:sym typeface="Montserrat"/>
              </a:rPr>
              <a:t>From the various features in the census data set our aim is to build a predictive model to determine whether the income level for the people in United States exceeds the bracket of $50,000.</a:t>
            </a:r>
            <a:endParaRPr sz="2100">
              <a:latin typeface="Montserrat"/>
              <a:ea typeface="Montserrat"/>
              <a:cs typeface="Montserrat"/>
              <a:sym typeface="Montserrat"/>
            </a:endParaRPr>
          </a:p>
          <a:p>
            <a:pPr marL="0" lvl="0" indent="0" algn="l" rtl="0">
              <a:spcBef>
                <a:spcPts val="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body" idx="1"/>
          </p:nvPr>
        </p:nvSpPr>
        <p:spPr>
          <a:xfrm>
            <a:off x="1297500" y="1285875"/>
            <a:ext cx="7038900" cy="3475800"/>
          </a:xfrm>
          <a:prstGeom prst="rect">
            <a:avLst/>
          </a:prstGeom>
        </p:spPr>
        <p:txBody>
          <a:bodyPr spcFirstLastPara="1" wrap="square" lIns="91425" tIns="91425" rIns="91425" bIns="91425" anchor="t" anchorCtr="0">
            <a:normAutofit/>
          </a:bodyPr>
          <a:lstStyle/>
          <a:p>
            <a:pPr marL="0" lvl="0" indent="0" algn="just" rtl="0">
              <a:lnSpc>
                <a:spcPct val="95000"/>
              </a:lnSpc>
              <a:spcBef>
                <a:spcPts val="1400"/>
              </a:spcBef>
              <a:spcAft>
                <a:spcPts val="0"/>
              </a:spcAft>
              <a:buNone/>
            </a:pPr>
            <a:r>
              <a:rPr lang="en-GB" sz="1800">
                <a:latin typeface="Montserrat"/>
                <a:ea typeface="Montserrat"/>
                <a:cs typeface="Montserrat"/>
                <a:sym typeface="Montserrat"/>
              </a:rPr>
              <a:t>Our project is predicting the Income Bracket of a person from the dataset we have downloaded, we will progress in the project by following the given steps below:</a:t>
            </a:r>
            <a:endParaRPr sz="1800">
              <a:latin typeface="Montserrat"/>
              <a:ea typeface="Montserrat"/>
              <a:cs typeface="Montserrat"/>
              <a:sym typeface="Montserrat"/>
            </a:endParaRPr>
          </a:p>
          <a:p>
            <a:pPr marL="0" lvl="0" indent="0" algn="just" rtl="0">
              <a:lnSpc>
                <a:spcPct val="95000"/>
              </a:lnSpc>
              <a:spcBef>
                <a:spcPts val="1400"/>
              </a:spcBef>
              <a:spcAft>
                <a:spcPts val="0"/>
              </a:spcAft>
              <a:buNone/>
            </a:pPr>
            <a:r>
              <a:rPr lang="en-GB" sz="1800">
                <a:latin typeface="Montserrat"/>
                <a:ea typeface="Montserrat"/>
                <a:cs typeface="Montserrat"/>
                <a:sym typeface="Montserrat"/>
              </a:rPr>
              <a:t>1. We will clean the data (ie) some values may not be there in the data set and maybe left blank, we substitute 0 in those blank spaces.</a:t>
            </a:r>
            <a:endParaRPr sz="1800">
              <a:latin typeface="Montserrat"/>
              <a:ea typeface="Montserrat"/>
              <a:cs typeface="Montserrat"/>
              <a:sym typeface="Montserrat"/>
            </a:endParaRPr>
          </a:p>
          <a:p>
            <a:pPr marL="0" lvl="0" indent="0" algn="just" rtl="0">
              <a:lnSpc>
                <a:spcPct val="95000"/>
              </a:lnSpc>
              <a:spcBef>
                <a:spcPts val="1400"/>
              </a:spcBef>
              <a:spcAft>
                <a:spcPts val="0"/>
              </a:spcAft>
              <a:buNone/>
            </a:pPr>
            <a:r>
              <a:rPr lang="en-GB" sz="1800">
                <a:latin typeface="Montserrat"/>
                <a:ea typeface="Montserrat"/>
                <a:cs typeface="Montserrat"/>
                <a:sym typeface="Montserrat"/>
              </a:rPr>
              <a:t>2. We generate the plots for the data set.</a:t>
            </a:r>
            <a:endParaRPr sz="1800">
              <a:latin typeface="Montserrat"/>
              <a:ea typeface="Montserrat"/>
              <a:cs typeface="Montserrat"/>
              <a:sym typeface="Montserrat"/>
            </a:endParaRPr>
          </a:p>
          <a:p>
            <a:pPr marL="0" lvl="0" indent="0" algn="just" rtl="0">
              <a:lnSpc>
                <a:spcPct val="95000"/>
              </a:lnSpc>
              <a:spcBef>
                <a:spcPts val="1400"/>
              </a:spcBef>
              <a:spcAft>
                <a:spcPts val="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METHODS</a:t>
            </a:r>
            <a:endParaRPr b="1"/>
          </a:p>
        </p:txBody>
      </p:sp>
      <p:sp>
        <p:nvSpPr>
          <p:cNvPr id="158" name="Google Shape;158;p17"/>
          <p:cNvSpPr txBox="1">
            <a:spLocks noGrp="1"/>
          </p:cNvSpPr>
          <p:nvPr>
            <p:ph type="body" idx="1"/>
          </p:nvPr>
        </p:nvSpPr>
        <p:spPr>
          <a:xfrm>
            <a:off x="1351075" y="1567550"/>
            <a:ext cx="7038900" cy="2911200"/>
          </a:xfrm>
          <a:prstGeom prst="rect">
            <a:avLst/>
          </a:prstGeom>
        </p:spPr>
        <p:txBody>
          <a:bodyPr spcFirstLastPara="1" wrap="square" lIns="91425" tIns="91425" rIns="91425" bIns="91425" anchor="t" anchorCtr="0">
            <a:normAutofit/>
          </a:bodyPr>
          <a:lstStyle/>
          <a:p>
            <a:pPr marL="0" lvl="0" indent="0" algn="just" rtl="0">
              <a:lnSpc>
                <a:spcPct val="95000"/>
              </a:lnSpc>
              <a:spcBef>
                <a:spcPts val="1400"/>
              </a:spcBef>
              <a:spcAft>
                <a:spcPts val="0"/>
              </a:spcAft>
              <a:buNone/>
            </a:pPr>
            <a:r>
              <a:rPr lang="en-GB" sz="1800" dirty="0">
                <a:latin typeface="Montserrat"/>
                <a:ea typeface="Montserrat"/>
                <a:cs typeface="Montserrat"/>
                <a:sym typeface="Montserrat"/>
              </a:rPr>
              <a:t>We use four predictive analysis algorithms on the data set:</a:t>
            </a:r>
            <a:endParaRPr sz="1800" dirty="0">
              <a:latin typeface="Montserrat"/>
              <a:ea typeface="Montserrat"/>
              <a:cs typeface="Montserrat"/>
              <a:sym typeface="Montserrat"/>
            </a:endParaRPr>
          </a:p>
          <a:p>
            <a:pPr marL="0" lvl="0" indent="0" algn="just" rtl="0">
              <a:lnSpc>
                <a:spcPct val="95000"/>
              </a:lnSpc>
              <a:spcBef>
                <a:spcPts val="1400"/>
              </a:spcBef>
              <a:spcAft>
                <a:spcPts val="0"/>
              </a:spcAft>
              <a:buNone/>
            </a:pPr>
            <a:r>
              <a:rPr lang="en-GB" sz="1800" dirty="0">
                <a:latin typeface="Montserrat"/>
                <a:ea typeface="Montserrat"/>
                <a:cs typeface="Montserrat"/>
                <a:sym typeface="Montserrat"/>
              </a:rPr>
              <a:t>• Logistic Regression.</a:t>
            </a:r>
            <a:endParaRPr sz="1800" dirty="0">
              <a:latin typeface="Montserrat"/>
              <a:ea typeface="Montserrat"/>
              <a:cs typeface="Montserrat"/>
              <a:sym typeface="Montserrat"/>
            </a:endParaRPr>
          </a:p>
          <a:p>
            <a:pPr marL="0" lvl="0" indent="0" algn="just" rtl="0">
              <a:lnSpc>
                <a:spcPct val="95000"/>
              </a:lnSpc>
              <a:spcBef>
                <a:spcPts val="1400"/>
              </a:spcBef>
              <a:spcAft>
                <a:spcPts val="0"/>
              </a:spcAft>
              <a:buNone/>
            </a:pPr>
            <a:r>
              <a:rPr lang="en-GB" sz="1800" dirty="0">
                <a:latin typeface="Montserrat"/>
                <a:ea typeface="Montserrat"/>
                <a:cs typeface="Montserrat"/>
                <a:sym typeface="Montserrat"/>
              </a:rPr>
              <a:t>• Decision Tree.</a:t>
            </a:r>
            <a:endParaRPr sz="1800" dirty="0">
              <a:latin typeface="Montserrat"/>
              <a:ea typeface="Montserrat"/>
              <a:cs typeface="Montserrat"/>
              <a:sym typeface="Montserrat"/>
            </a:endParaRPr>
          </a:p>
          <a:p>
            <a:pPr marL="0" lvl="0" indent="0" algn="just" rtl="0">
              <a:lnSpc>
                <a:spcPct val="95000"/>
              </a:lnSpc>
              <a:spcBef>
                <a:spcPts val="1400"/>
              </a:spcBef>
              <a:spcAft>
                <a:spcPts val="0"/>
              </a:spcAft>
              <a:buNone/>
            </a:pPr>
            <a:r>
              <a:rPr lang="en-GB" sz="1800" dirty="0">
                <a:latin typeface="Montserrat"/>
                <a:ea typeface="Montserrat"/>
                <a:cs typeface="Montserrat"/>
                <a:sym typeface="Montserrat"/>
              </a:rPr>
              <a:t>• Random Forest Classifier.</a:t>
            </a:r>
            <a:endParaRPr sz="1800" dirty="0">
              <a:latin typeface="Montserrat"/>
              <a:ea typeface="Montserrat"/>
              <a:cs typeface="Montserrat"/>
              <a:sym typeface="Montserrat"/>
            </a:endParaRPr>
          </a:p>
          <a:p>
            <a:pPr marL="0" lvl="0" indent="0" algn="just" rtl="0">
              <a:lnSpc>
                <a:spcPct val="95000"/>
              </a:lnSpc>
              <a:spcBef>
                <a:spcPts val="1400"/>
              </a:spcBef>
              <a:spcAft>
                <a:spcPts val="200"/>
              </a:spcAft>
              <a:buNone/>
            </a:pPr>
            <a:r>
              <a:rPr lang="en-GB" sz="1800" dirty="0">
                <a:latin typeface="Montserrat"/>
                <a:ea typeface="Montserrat"/>
                <a:cs typeface="Montserrat"/>
                <a:sym typeface="Montserrat"/>
              </a:rPr>
              <a:t>• k-Nearest Neighbours.</a:t>
            </a:r>
            <a:endParaRPr sz="1800" dirty="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FOR PREDICTION AND ACCURACY</a:t>
            </a:r>
            <a:endParaRPr b="1"/>
          </a:p>
        </p:txBody>
      </p:sp>
      <p:sp>
        <p:nvSpPr>
          <p:cNvPr id="164" name="Google Shape;16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lnSpc>
                <a:spcPct val="95000"/>
              </a:lnSpc>
              <a:spcBef>
                <a:spcPts val="1400"/>
              </a:spcBef>
              <a:spcAft>
                <a:spcPts val="200"/>
              </a:spcAft>
              <a:buNone/>
            </a:pPr>
            <a:r>
              <a:rPr lang="en-GB" sz="1600">
                <a:latin typeface="Montserrat"/>
                <a:ea typeface="Montserrat"/>
                <a:cs typeface="Montserrat"/>
                <a:sym typeface="Montserrat"/>
              </a:rPr>
              <a:t>We use the following formula’s</a:t>
            </a:r>
            <a:endParaRPr sz="1600">
              <a:latin typeface="Montserrat"/>
              <a:ea typeface="Montserrat"/>
              <a:cs typeface="Montserrat"/>
              <a:sym typeface="Montserrat"/>
            </a:endParaRPr>
          </a:p>
        </p:txBody>
      </p:sp>
      <p:pic>
        <p:nvPicPr>
          <p:cNvPr id="165" name="Google Shape;165;p18"/>
          <p:cNvPicPr preferRelativeResize="0"/>
          <p:nvPr/>
        </p:nvPicPr>
        <p:blipFill>
          <a:blip r:embed="rId3">
            <a:alphaModFix/>
          </a:blip>
          <a:stretch>
            <a:fillRect/>
          </a:stretch>
        </p:blipFill>
        <p:spPr>
          <a:xfrm>
            <a:off x="1297511" y="2114699"/>
            <a:ext cx="6824689" cy="914100"/>
          </a:xfrm>
          <a:prstGeom prst="rect">
            <a:avLst/>
          </a:prstGeom>
          <a:noFill/>
          <a:ln>
            <a:noFill/>
          </a:ln>
        </p:spPr>
      </p:pic>
      <p:pic>
        <p:nvPicPr>
          <p:cNvPr id="166" name="Google Shape;166;p18"/>
          <p:cNvPicPr preferRelativeResize="0"/>
          <p:nvPr/>
        </p:nvPicPr>
        <p:blipFill>
          <a:blip r:embed="rId4">
            <a:alphaModFix/>
          </a:blip>
          <a:stretch>
            <a:fillRect/>
          </a:stretch>
        </p:blipFill>
        <p:spPr>
          <a:xfrm>
            <a:off x="1297500" y="3222150"/>
            <a:ext cx="6824699" cy="104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LOGISTIC REGRESSION</a:t>
            </a:r>
            <a:endParaRPr b="1" dirty="0"/>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2000">
                <a:latin typeface="Montserrat"/>
                <a:ea typeface="Montserrat"/>
                <a:cs typeface="Montserrat"/>
                <a:sym typeface="Montserrat"/>
              </a:rPr>
              <a:t>Logistic regression is a </a:t>
            </a:r>
            <a:r>
              <a:rPr lang="en-GB" sz="2000">
                <a:uFill>
                  <a:noFill/>
                </a:uFill>
                <a:latin typeface="Montserrat"/>
                <a:ea typeface="Montserrat"/>
                <a:cs typeface="Montserrat"/>
                <a:sym typeface="Montserrat"/>
                <a:hlinkClick r:id="rId3"/>
              </a:rPr>
              <a:t>statistical model</a:t>
            </a:r>
            <a:r>
              <a:rPr lang="en-GB" sz="2000">
                <a:latin typeface="Montserrat"/>
                <a:ea typeface="Montserrat"/>
                <a:cs typeface="Montserrat"/>
                <a:sym typeface="Montserrat"/>
              </a:rPr>
              <a:t> that in its basic form uses a </a:t>
            </a:r>
            <a:r>
              <a:rPr lang="en-GB" sz="2000">
                <a:uFill>
                  <a:noFill/>
                </a:uFill>
                <a:latin typeface="Montserrat"/>
                <a:ea typeface="Montserrat"/>
                <a:cs typeface="Montserrat"/>
                <a:sym typeface="Montserrat"/>
                <a:hlinkClick r:id="rId4"/>
              </a:rPr>
              <a:t>logistic function</a:t>
            </a:r>
            <a:r>
              <a:rPr lang="en-GB" sz="2000">
                <a:latin typeface="Montserrat"/>
                <a:ea typeface="Montserrat"/>
                <a:cs typeface="Montserrat"/>
                <a:sym typeface="Montserrat"/>
              </a:rPr>
              <a:t> to model a </a:t>
            </a:r>
            <a:r>
              <a:rPr lang="en-GB" sz="2000">
                <a:uFill>
                  <a:noFill/>
                </a:uFill>
                <a:latin typeface="Montserrat"/>
                <a:ea typeface="Montserrat"/>
                <a:cs typeface="Montserrat"/>
                <a:sym typeface="Montserrat"/>
                <a:hlinkClick r:id="rId5"/>
              </a:rPr>
              <a:t>binary</a:t>
            </a:r>
            <a:r>
              <a:rPr lang="en-GB" sz="2000">
                <a:latin typeface="Montserrat"/>
                <a:ea typeface="Montserrat"/>
                <a:cs typeface="Montserrat"/>
                <a:sym typeface="Montserrat"/>
              </a:rPr>
              <a:t> </a:t>
            </a:r>
            <a:r>
              <a:rPr lang="en-GB" sz="2000">
                <a:uFill>
                  <a:noFill/>
                </a:uFill>
                <a:latin typeface="Montserrat"/>
                <a:ea typeface="Montserrat"/>
                <a:cs typeface="Montserrat"/>
                <a:sym typeface="Montserrat"/>
                <a:hlinkClick r:id="rId6"/>
              </a:rPr>
              <a:t>dependent variable</a:t>
            </a:r>
            <a:r>
              <a:rPr lang="en-GB" sz="2000">
                <a:latin typeface="Montserrat"/>
                <a:ea typeface="Montserrat"/>
                <a:cs typeface="Montserrat"/>
                <a:sym typeface="Montserrat"/>
              </a:rPr>
              <a:t>, although many more complex </a:t>
            </a:r>
            <a:r>
              <a:rPr lang="en-GB" sz="2000">
                <a:uFill>
                  <a:noFill/>
                </a:uFill>
                <a:latin typeface="Montserrat"/>
                <a:ea typeface="Montserrat"/>
                <a:cs typeface="Montserrat"/>
                <a:sym typeface="Montserrat"/>
                <a:hlinkClick r:id="rId7"/>
              </a:rPr>
              <a:t>extensions</a:t>
            </a:r>
            <a:r>
              <a:rPr lang="en-GB" sz="2000">
                <a:latin typeface="Montserrat"/>
                <a:ea typeface="Montserrat"/>
                <a:cs typeface="Montserrat"/>
                <a:sym typeface="Montserrat"/>
              </a:rPr>
              <a:t> exist. In </a:t>
            </a:r>
            <a:r>
              <a:rPr lang="en-GB" sz="2000">
                <a:uFill>
                  <a:noFill/>
                </a:uFill>
                <a:latin typeface="Montserrat"/>
                <a:ea typeface="Montserrat"/>
                <a:cs typeface="Montserrat"/>
                <a:sym typeface="Montserrat"/>
                <a:hlinkClick r:id="rId8"/>
              </a:rPr>
              <a:t>regression analysis</a:t>
            </a:r>
            <a:r>
              <a:rPr lang="en-GB" sz="2000">
                <a:latin typeface="Montserrat"/>
                <a:ea typeface="Montserrat"/>
                <a:cs typeface="Montserrat"/>
                <a:sym typeface="Montserrat"/>
              </a:rPr>
              <a:t>, logistic regression is </a:t>
            </a:r>
            <a:r>
              <a:rPr lang="en-GB" sz="2000">
                <a:uFill>
                  <a:noFill/>
                </a:uFill>
                <a:latin typeface="Montserrat"/>
                <a:ea typeface="Montserrat"/>
                <a:cs typeface="Montserrat"/>
                <a:sym typeface="Montserrat"/>
                <a:hlinkClick r:id="rId9"/>
              </a:rPr>
              <a:t>estimating</a:t>
            </a:r>
            <a:r>
              <a:rPr lang="en-GB" sz="2000">
                <a:latin typeface="Montserrat"/>
                <a:ea typeface="Montserrat"/>
                <a:cs typeface="Montserrat"/>
                <a:sym typeface="Montserrat"/>
              </a:rPr>
              <a:t> the parameters of a logistic model (a form of </a:t>
            </a:r>
            <a:r>
              <a:rPr lang="en-GB" sz="2000">
                <a:uFill>
                  <a:noFill/>
                </a:uFill>
                <a:latin typeface="Montserrat"/>
                <a:ea typeface="Montserrat"/>
                <a:cs typeface="Montserrat"/>
                <a:sym typeface="Montserrat"/>
                <a:hlinkClick r:id="rId10"/>
              </a:rPr>
              <a:t>binary regression</a:t>
            </a:r>
            <a:r>
              <a:rPr lang="en-GB" sz="2000">
                <a:latin typeface="Montserrat"/>
                <a:ea typeface="Montserrat"/>
                <a:cs typeface="Montserrat"/>
                <a:sym typeface="Montserrat"/>
              </a:rPr>
              <a:t>).</a:t>
            </a:r>
            <a:endParaRPr sz="20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DECISION TREE</a:t>
            </a:r>
            <a:endParaRPr b="1"/>
          </a:p>
        </p:txBody>
      </p:sp>
      <p:sp>
        <p:nvSpPr>
          <p:cNvPr id="178" name="Google Shape;178;p20"/>
          <p:cNvSpPr txBox="1">
            <a:spLocks noGrp="1"/>
          </p:cNvSpPr>
          <p:nvPr>
            <p:ph type="body" idx="1"/>
          </p:nvPr>
        </p:nvSpPr>
        <p:spPr>
          <a:xfrm>
            <a:off x="1297500" y="1587625"/>
            <a:ext cx="7038900" cy="32646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2000">
                <a:latin typeface="Montserrat"/>
                <a:ea typeface="Montserrat"/>
                <a:cs typeface="Montserrat"/>
                <a:sym typeface="Montserrat"/>
              </a:rPr>
              <a:t>A decision tree is a </a:t>
            </a:r>
            <a:r>
              <a:rPr lang="en-GB" sz="2000">
                <a:uFill>
                  <a:noFill/>
                </a:uFill>
                <a:latin typeface="Montserrat"/>
                <a:ea typeface="Montserrat"/>
                <a:cs typeface="Montserrat"/>
                <a:sym typeface="Montserrat"/>
                <a:hlinkClick r:id="rId3"/>
              </a:rPr>
              <a:t>flowchart</a:t>
            </a:r>
            <a:r>
              <a:rPr lang="en-GB" sz="2000">
                <a:latin typeface="Montserrat"/>
                <a:ea typeface="Montserrat"/>
                <a:cs typeface="Montserrat"/>
                <a:sym typeface="Montserrat"/>
              </a:rPr>
              <a:t>-like structure in which each internal node represents a "test" on an attribute (e.g. whether a coin flip comes up heads or tails), each branch represents the outcome of the test, and each leaf node represents a class label (decision taken after computing all attributes). The paths from root to leaf represent classification rules.</a:t>
            </a:r>
            <a:endParaRPr sz="20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RANDOM FOREST CLASSIFIER</a:t>
            </a:r>
            <a:endParaRPr b="1"/>
          </a:p>
        </p:txBody>
      </p:sp>
      <p:sp>
        <p:nvSpPr>
          <p:cNvPr id="184" name="Google Shape;184;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2100">
                <a:latin typeface="Montserrat"/>
                <a:ea typeface="Montserrat"/>
                <a:cs typeface="Montserrat"/>
                <a:sym typeface="Montserrat"/>
              </a:rPr>
              <a:t>Random forest, like its name implies, consists of a large number of individual decision trees that operate as an </a:t>
            </a:r>
            <a:r>
              <a:rPr lang="en-GB" sz="2100">
                <a:uFill>
                  <a:noFill/>
                </a:uFill>
                <a:latin typeface="Montserrat"/>
                <a:ea typeface="Montserrat"/>
                <a:cs typeface="Montserrat"/>
                <a:sym typeface="Montserrat"/>
                <a:hlinkClick r:id="rId3"/>
              </a:rPr>
              <a:t>ensemble</a:t>
            </a:r>
            <a:r>
              <a:rPr lang="en-GB" sz="2100">
                <a:latin typeface="Montserrat"/>
                <a:ea typeface="Montserrat"/>
                <a:cs typeface="Montserrat"/>
                <a:sym typeface="Montserrat"/>
              </a:rPr>
              <a:t>. Each individual tree in the random forest spits out a class prediction and the class with the most votes becomes our model’s prediction.</a:t>
            </a:r>
            <a:endParaRPr sz="21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753</Words>
  <Application>Microsoft Office PowerPoint</Application>
  <PresentationFormat>On-screen Show (16:9)</PresentationFormat>
  <Paragraphs>43</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Montserrat</vt:lpstr>
      <vt:lpstr>Arial</vt:lpstr>
      <vt:lpstr>Times New Roman</vt:lpstr>
      <vt:lpstr>Lato</vt:lpstr>
      <vt:lpstr>Focus</vt:lpstr>
      <vt:lpstr>Predicting the Income Bracket of a person using US Census Data   </vt:lpstr>
      <vt:lpstr>INTRODUCTION</vt:lpstr>
      <vt:lpstr>ABSTRACT</vt:lpstr>
      <vt:lpstr>PowerPoint Presentation</vt:lpstr>
      <vt:lpstr>METHODS</vt:lpstr>
      <vt:lpstr>FOR PREDICTION AND ACCURACY</vt:lpstr>
      <vt:lpstr>LOGISTIC REGRESSION</vt:lpstr>
      <vt:lpstr>DECISION TREE</vt:lpstr>
      <vt:lpstr>RANDOM FOREST CLASSIFIER</vt:lpstr>
      <vt:lpstr>k-NEAREST NEIGHBOURS</vt:lpstr>
      <vt:lpstr>IMPLEMENTATION</vt:lpstr>
      <vt:lpstr>PowerPoint Presentation</vt:lpstr>
      <vt:lpstr>PowerPoint Presentation</vt:lpstr>
      <vt:lpstr>SUMMARY</vt:lpstr>
      <vt:lpstr>RESULT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Income Bracket of a person using US Census Data   </dc:title>
  <cp:lastModifiedBy>Ajitesh Saranath</cp:lastModifiedBy>
  <cp:revision>7</cp:revision>
  <dcterms:modified xsi:type="dcterms:W3CDTF">2022-01-07T06:05:59Z</dcterms:modified>
</cp:coreProperties>
</file>