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3"/>
  </p:notesMasterIdLst>
  <p:handoutMasterIdLst>
    <p:handoutMasterId r:id="rId24"/>
  </p:handoutMasterIdLst>
  <p:sldIdLst>
    <p:sldId id="277" r:id="rId4"/>
    <p:sldId id="399" r:id="rId5"/>
    <p:sldId id="408" r:id="rId6"/>
    <p:sldId id="412" r:id="rId7"/>
    <p:sldId id="413" r:id="rId8"/>
    <p:sldId id="401" r:id="rId9"/>
    <p:sldId id="414" r:id="rId10"/>
    <p:sldId id="402" r:id="rId11"/>
    <p:sldId id="403" r:id="rId12"/>
    <p:sldId id="415" r:id="rId13"/>
    <p:sldId id="411" r:id="rId14"/>
    <p:sldId id="409" r:id="rId15"/>
    <p:sldId id="404" r:id="rId16"/>
    <p:sldId id="417" r:id="rId17"/>
    <p:sldId id="418" r:id="rId18"/>
    <p:sldId id="419" r:id="rId19"/>
    <p:sldId id="405" r:id="rId20"/>
    <p:sldId id="406" r:id="rId21"/>
    <p:sldId id="40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FFF"/>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p:scale>
          <a:sx n="66" d="100"/>
          <a:sy n="66" d="100"/>
        </p:scale>
        <p:origin x="1555" y="52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98"/>
    </p:cViewPr>
  </p:sorter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5/14/2021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5/14/2021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ieeexplore.ieee.org/document/5778802" TargetMode="External"/><Relationship Id="rId2" Type="http://schemas.openxmlformats.org/officeDocument/2006/relationships/hyperlink" Target="http://www.ijcaonline.org/journal/number15/pxc387502.pdf" TargetMode="External"/><Relationship Id="rId1" Type="http://schemas.openxmlformats.org/officeDocument/2006/relationships/slideLayout" Target="../slideLayouts/slideLayout2.xml"/><Relationship Id="rId5" Type="http://schemas.openxmlformats.org/officeDocument/2006/relationships/hyperlink" Target="https://www.researchgate.net/publication/317615794_Advanced_Encryption_Standard_AES_Algorithm_to_Encrypt_and_Decrypt_Data" TargetMode="External"/><Relationship Id="rId4" Type="http://schemas.openxmlformats.org/officeDocument/2006/relationships/hyperlink" Target="https://pypi.org/project/pyAesCryp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75453"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INFORMATION SECURITY</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Data Shield</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200936" y="4094713"/>
            <a:ext cx="4556822" cy="1969770"/>
          </a:xfrm>
          <a:prstGeom prst="rect">
            <a:avLst/>
          </a:prstGeom>
          <a:noFill/>
        </p:spPr>
        <p:txBody>
          <a:bodyPr wrap="square" rtlCol="0">
            <a:spAutoFit/>
          </a:bodyPr>
          <a:lstStyle/>
          <a:p>
            <a:endParaRPr lang="en-US" sz="1400" b="1" dirty="0"/>
          </a:p>
          <a:p>
            <a:r>
              <a:rPr lang="en-US" sz="1400" b="1" dirty="0"/>
              <a:t>Submitted By :</a:t>
            </a:r>
          </a:p>
          <a:p>
            <a:r>
              <a:rPr lang="en-US" sz="1400" dirty="0"/>
              <a:t>SHUBHAM SINGH  19BCS3558</a:t>
            </a:r>
          </a:p>
          <a:p>
            <a:r>
              <a:rPr lang="en-US" sz="1400" dirty="0"/>
              <a:t>ADITYA SHINDE      19BCS3548</a:t>
            </a:r>
          </a:p>
          <a:p>
            <a:r>
              <a:rPr lang="en-US" sz="1400" dirty="0"/>
              <a:t>SATYAM KUMAR    19BCS3557</a:t>
            </a:r>
          </a:p>
          <a:p>
            <a:r>
              <a:rPr lang="en-US" sz="1400" dirty="0"/>
              <a:t>ABDUL MOGHNI    19BCS3556</a:t>
            </a:r>
          </a:p>
          <a:p>
            <a:r>
              <a:rPr lang="en-US" sz="1400" dirty="0"/>
              <a:t>AJIT KUMAR            19BCS3563 </a:t>
            </a:r>
          </a:p>
          <a:p>
            <a:endParaRPr lang="en-US" sz="2400" dirty="0"/>
          </a:p>
        </p:txBody>
      </p:sp>
      <p:sp>
        <p:nvSpPr>
          <p:cNvPr id="6" name="TextBox 5"/>
          <p:cNvSpPr txBox="1"/>
          <p:nvPr/>
        </p:nvSpPr>
        <p:spPr>
          <a:xfrm>
            <a:off x="7681250" y="4725655"/>
            <a:ext cx="3041667" cy="707886"/>
          </a:xfrm>
          <a:prstGeom prst="rect">
            <a:avLst/>
          </a:prstGeom>
          <a:noFill/>
        </p:spPr>
        <p:txBody>
          <a:bodyPr wrap="none" rtlCol="0">
            <a:spAutoFit/>
          </a:bodyPr>
          <a:lstStyle/>
          <a:p>
            <a:r>
              <a:rPr lang="en-US" sz="2000" b="1" dirty="0"/>
              <a:t>Under the Supervision of: </a:t>
            </a:r>
            <a:endParaRPr lang="en-US" sz="2000" dirty="0"/>
          </a:p>
          <a:p>
            <a:r>
              <a:rPr lang="en-US" sz="2000" dirty="0"/>
              <a:t>PROF. GAURAV SRIVASTAVA</a:t>
            </a:r>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7658"/>
            <a:ext cx="10515600" cy="4352544"/>
          </a:xfrm>
        </p:spPr>
        <p:txBody>
          <a:bodyPr>
            <a:normAutofit fontScale="25000" lnSpcReduction="20000"/>
          </a:bodyPr>
          <a:lstStyle/>
          <a:p>
            <a:pPr marL="0" indent="0">
              <a:buNone/>
            </a:pPr>
            <a:r>
              <a:rPr lang="en-US" sz="11200" dirty="0">
                <a:cs typeface="Times New Roman" panose="02020603050405020304" pitchFamily="18" charset="0"/>
              </a:rPr>
              <a:t>4) Encrypt the selected coefficient by XORing with a random</a:t>
            </a:r>
          </a:p>
          <a:p>
            <a:pPr marL="0" indent="0">
              <a:buNone/>
            </a:pPr>
            <a:r>
              <a:rPr lang="en-US" sz="11200" dirty="0">
                <a:cs typeface="Times New Roman" panose="02020603050405020304" pitchFamily="18" charset="0"/>
              </a:rPr>
              <a:t>     bit generated by random bit generator</a:t>
            </a:r>
          </a:p>
          <a:p>
            <a:pPr marL="0" indent="0">
              <a:buNone/>
            </a:pPr>
            <a:r>
              <a:rPr lang="en-US" sz="11200" dirty="0">
                <a:cs typeface="Times New Roman" panose="02020603050405020304" pitchFamily="18" charset="0"/>
              </a:rPr>
              <a:t>5) Reconstruct the image.</a:t>
            </a:r>
          </a:p>
          <a:p>
            <a:pPr marL="0" indent="0">
              <a:buNone/>
            </a:pPr>
            <a:endParaRPr lang="en-US" sz="11200" b="1" dirty="0">
              <a:cs typeface="Times New Roman" panose="02020603050405020304" pitchFamily="18" charset="0"/>
            </a:endParaRPr>
          </a:p>
          <a:p>
            <a:pPr marL="0" indent="0">
              <a:buNone/>
            </a:pPr>
            <a:r>
              <a:rPr lang="en-US" sz="11200" b="1" dirty="0">
                <a:cs typeface="Times New Roman" panose="02020603050405020304" pitchFamily="18" charset="0"/>
              </a:rPr>
              <a:t>ALGORITHM FOR FILE DECRYPTION</a:t>
            </a:r>
          </a:p>
          <a:p>
            <a:pPr marL="0" indent="0">
              <a:buNone/>
            </a:pPr>
            <a:r>
              <a:rPr lang="en-US" sz="11200" dirty="0">
                <a:cs typeface="Times New Roman" panose="02020603050405020304" pitchFamily="18" charset="0"/>
              </a:rPr>
              <a:t>1) Input encrypted image.</a:t>
            </a:r>
          </a:p>
          <a:p>
            <a:pPr marL="0" indent="0">
              <a:buNone/>
            </a:pPr>
            <a:r>
              <a:rPr lang="en-US" sz="11200" dirty="0">
                <a:cs typeface="Times New Roman" panose="02020603050405020304" pitchFamily="18" charset="0"/>
              </a:rPr>
              <a:t>2) Encrypt the selected coefficient by XORing with a random</a:t>
            </a:r>
          </a:p>
          <a:p>
            <a:pPr marL="0" indent="0">
              <a:buNone/>
            </a:pPr>
            <a:r>
              <a:rPr lang="en-US" sz="11200" dirty="0">
                <a:cs typeface="Times New Roman" panose="02020603050405020304" pitchFamily="18" charset="0"/>
              </a:rPr>
              <a:t>     bit generated by random bit generator.</a:t>
            </a:r>
          </a:p>
          <a:p>
            <a:pPr marL="0" indent="0">
              <a:buNone/>
            </a:pPr>
            <a:r>
              <a:rPr lang="en-US" sz="11200" dirty="0">
                <a:cs typeface="Times New Roman" panose="02020603050405020304" pitchFamily="18" charset="0"/>
              </a:rPr>
              <a:t>3) Divide the image into 8x8 blocks. </a:t>
            </a:r>
          </a:p>
          <a:p>
            <a:pPr marL="0" indent="0">
              <a:buNone/>
            </a:pPr>
            <a:r>
              <a:rPr lang="en-US" sz="11200" dirty="0">
                <a:cs typeface="Times New Roman" panose="02020603050405020304" pitchFamily="18" charset="0"/>
              </a:rPr>
              <a:t>4) Perform IDCT on all this blocks and save the results in </a:t>
            </a:r>
          </a:p>
          <a:p>
            <a:pPr marL="0" indent="0">
              <a:buNone/>
            </a:pPr>
            <a:r>
              <a:rPr lang="en-US" sz="11200" dirty="0">
                <a:cs typeface="Times New Roman" panose="02020603050405020304" pitchFamily="18" charset="0"/>
              </a:rPr>
              <a:t>    another array.</a:t>
            </a:r>
          </a:p>
          <a:p>
            <a:pPr marL="0" indent="0">
              <a:buNone/>
            </a:pPr>
            <a:r>
              <a:rPr lang="en-US" sz="11200" dirty="0">
                <a:cs typeface="Times New Roman" panose="02020603050405020304" pitchFamily="18" charset="0"/>
              </a:rPr>
              <a:t>5) Decrypted Image is obtained.</a:t>
            </a:r>
          </a:p>
          <a:p>
            <a:pPr marL="0" indent="0">
              <a:buNone/>
            </a:pPr>
            <a:endParaRPr lang="en-US" sz="4000" dirty="0">
              <a:cs typeface="Times New Roman" panose="02020603050405020304" pitchFamily="18" charset="0"/>
            </a:endParaRPr>
          </a:p>
          <a:p>
            <a:pPr marL="0" indent="0">
              <a:buNone/>
            </a:pPr>
            <a:endParaRPr lang="en-US" sz="4000" dirty="0">
              <a:cs typeface="Times New Roman" panose="02020603050405020304" pitchFamily="18" charset="0"/>
            </a:endParaRPr>
          </a:p>
          <a:p>
            <a:pPr marL="0" indent="0">
              <a:buNone/>
            </a:pPr>
            <a:r>
              <a:rPr lang="en-US" sz="4000" dirty="0">
                <a:cs typeface="Times New Roman" panose="02020603050405020304" pitchFamily="18" charset="0"/>
              </a:rPr>
              <a:t>                </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3883964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0392"/>
            <a:ext cx="10515600" cy="6118578"/>
          </a:xfrm>
        </p:spPr>
        <p:txBody>
          <a:bodyPr>
            <a:normAutofit/>
          </a:bodyPr>
          <a:lstStyle/>
          <a:p>
            <a:pPr marL="0" indent="0">
              <a:buNone/>
            </a:pPr>
            <a:endParaRPr lang="en-US" dirty="0">
              <a:cs typeface="Times New Roman" panose="02020603050405020304" pitchFamily="18" charset="0"/>
            </a:endParaRPr>
          </a:p>
          <a:p>
            <a:pPr marL="0" indent="0">
              <a:buNone/>
            </a:pPr>
            <a:r>
              <a:rPr lang="en-US" b="1" dirty="0">
                <a:cs typeface="Times New Roman" panose="02020603050405020304" pitchFamily="18" charset="0"/>
              </a:rPr>
              <a:t>   ALGORITHM FOR AES ENCRYPTION AND DECRYPTION </a:t>
            </a:r>
          </a:p>
          <a:p>
            <a:r>
              <a:rPr lang="en-US" dirty="0">
                <a:cs typeface="Times New Roman" panose="02020603050405020304" pitchFamily="18" charset="0"/>
              </a:rPr>
              <a:t>For text encryption and decryption we used AES Algorithm It’s Based on a design principle known as a substitution-                           permutation network.</a:t>
            </a:r>
          </a:p>
          <a:p>
            <a:r>
              <a:rPr lang="en-US" dirty="0">
                <a:cs typeface="Times New Roman" panose="02020603050405020304" pitchFamily="18" charset="0"/>
              </a:rPr>
              <a:t>It has a fixed block size of 128 bits, and a key size of 128, 192, or 256 bits.</a:t>
            </a:r>
          </a:p>
          <a:p>
            <a:r>
              <a:rPr lang="en-US" dirty="0">
                <a:cs typeface="Times New Roman" panose="02020603050405020304" pitchFamily="18" charset="0"/>
              </a:rPr>
              <a:t>The key size used for an AES cipher specifies the number of repetitions of transformation rounds that convert the input, called the plaintext, into the final output, called the ciphertext.</a:t>
            </a:r>
          </a:p>
          <a:p>
            <a:pPr marL="0" indent="0">
              <a:buNone/>
            </a:pPr>
            <a:endParaRPr lang="en-US" dirty="0">
              <a:cs typeface="Times New Roman" panose="02020603050405020304" pitchFamily="18" charset="0"/>
            </a:endParaRP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1722841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B318EB-6E43-4E10-9CAE-227257262FD5}"/>
              </a:ext>
            </a:extLst>
          </p:cNvPr>
          <p:cNvSpPr>
            <a:spLocks noGrp="1"/>
          </p:cNvSpPr>
          <p:nvPr>
            <p:ph idx="1"/>
          </p:nvPr>
        </p:nvSpPr>
        <p:spPr>
          <a:xfrm>
            <a:off x="838200" y="651581"/>
            <a:ext cx="10515600" cy="4351338"/>
          </a:xfrm>
        </p:spPr>
        <p:txBody>
          <a:bodyPr>
            <a:normAutofit/>
          </a:bodyPr>
          <a:lstStyle/>
          <a:p>
            <a:pPr marL="0" indent="0">
              <a:buNone/>
            </a:pPr>
            <a:r>
              <a:rPr lang="en-US" b="1" dirty="0">
                <a:cs typeface="Times New Roman" panose="02020603050405020304" pitchFamily="18" charset="0"/>
              </a:rPr>
              <a:t>                         DMF</a:t>
            </a:r>
          </a:p>
          <a:p>
            <a:pPr marL="0" indent="0">
              <a:buNone/>
            </a:pPr>
            <a:endParaRPr lang="en-US" b="1" dirty="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26AE2A5-61E6-4237-AF31-64BC6E914BD5}"/>
              </a:ext>
            </a:extLst>
          </p:cNvPr>
          <p:cNvSpPr>
            <a:spLocks noGrp="1"/>
          </p:cNvSpPr>
          <p:nvPr>
            <p:ph type="sldNum" sz="quarter" idx="12"/>
          </p:nvPr>
        </p:nvSpPr>
        <p:spPr/>
        <p:txBody>
          <a:bodyPr/>
          <a:lstStyle/>
          <a:p>
            <a:fld id="{BDCDBBEF-AA6C-4BA6-85B2-A17D7F280E38}" type="slidenum">
              <a:rPr lang="en-US" smtClean="0"/>
              <a:pPr/>
              <a:t>12</a:t>
            </a:fld>
            <a:endParaRPr lang="en-US"/>
          </a:p>
        </p:txBody>
      </p:sp>
      <p:sp>
        <p:nvSpPr>
          <p:cNvPr id="9" name="TextBox 8">
            <a:extLst>
              <a:ext uri="{FF2B5EF4-FFF2-40B4-BE49-F238E27FC236}">
                <a16:creationId xmlns:a16="http://schemas.microsoft.com/office/drawing/2014/main" id="{80194C86-4AE4-490E-BEB2-FA42235FC04F}"/>
              </a:ext>
            </a:extLst>
          </p:cNvPr>
          <p:cNvSpPr txBox="1"/>
          <p:nvPr/>
        </p:nvSpPr>
        <p:spPr>
          <a:xfrm>
            <a:off x="7289801" y="651581"/>
            <a:ext cx="6096000" cy="523220"/>
          </a:xfrm>
          <a:prstGeom prst="rect">
            <a:avLst/>
          </a:prstGeom>
          <a:noFill/>
        </p:spPr>
        <p:txBody>
          <a:bodyPr wrap="square">
            <a:spAutoFit/>
          </a:bodyPr>
          <a:lstStyle/>
          <a:p>
            <a:r>
              <a:rPr lang="en-US" sz="2800" b="1" dirty="0">
                <a:cs typeface="Times New Roman" panose="02020603050405020304" pitchFamily="18" charset="0"/>
              </a:rPr>
              <a:t> Flow Chart</a:t>
            </a:r>
            <a:endParaRPr lang="en-US" sz="2800" dirty="0"/>
          </a:p>
        </p:txBody>
      </p:sp>
      <p:pic>
        <p:nvPicPr>
          <p:cNvPr id="11" name="Picture 10">
            <a:extLst>
              <a:ext uri="{FF2B5EF4-FFF2-40B4-BE49-F238E27FC236}">
                <a16:creationId xmlns:a16="http://schemas.microsoft.com/office/drawing/2014/main" id="{09C2A296-6AE3-4A3A-BEC9-DDCCF3E92827}"/>
              </a:ext>
            </a:extLst>
          </p:cNvPr>
          <p:cNvPicPr/>
          <p:nvPr/>
        </p:nvPicPr>
        <p:blipFill rotWithShape="1">
          <a:blip r:embed="rId2">
            <a:extLst>
              <a:ext uri="{BEBA8EAE-BF5A-486C-A8C5-ECC9F3942E4B}">
                <a14:imgProps xmlns:a14="http://schemas.microsoft.com/office/drawing/2010/main">
                  <a14:imgLayer r:embed="rId3">
                    <a14:imgEffect>
                      <a14:colorTemperature colorTemp="5300"/>
                    </a14:imgEffect>
                  </a14:imgLayer>
                </a14:imgProps>
              </a:ext>
            </a:extLst>
          </a:blip>
          <a:srcRect l="2058" t="1905" r="321" b="2064"/>
          <a:stretch/>
        </p:blipFill>
        <p:spPr bwMode="auto">
          <a:xfrm>
            <a:off x="5718810" y="1839155"/>
            <a:ext cx="5783580" cy="3840480"/>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E5400263-D68E-43BB-A0CD-ABB1E7672643}"/>
              </a:ext>
            </a:extLst>
          </p:cNvPr>
          <p:cNvPicPr>
            <a:picLocks noChangeAspect="1"/>
          </p:cNvPicPr>
          <p:nvPr/>
        </p:nvPicPr>
        <p:blipFill>
          <a:blip r:embed="rId4"/>
          <a:stretch>
            <a:fillRect/>
          </a:stretch>
        </p:blipFill>
        <p:spPr>
          <a:xfrm>
            <a:off x="283892" y="1839155"/>
            <a:ext cx="5286328" cy="3875237"/>
          </a:xfrm>
          <a:prstGeom prst="rect">
            <a:avLst/>
          </a:prstGeom>
        </p:spPr>
      </p:pic>
      <p:sp>
        <p:nvSpPr>
          <p:cNvPr id="8" name="Rectangle: Rounded Corners 7">
            <a:extLst>
              <a:ext uri="{FF2B5EF4-FFF2-40B4-BE49-F238E27FC236}">
                <a16:creationId xmlns:a16="http://schemas.microsoft.com/office/drawing/2014/main" id="{58A492FB-7B1A-4878-82AB-7C114ADF05BB}"/>
              </a:ext>
            </a:extLst>
          </p:cNvPr>
          <p:cNvSpPr/>
          <p:nvPr/>
        </p:nvSpPr>
        <p:spPr>
          <a:xfrm>
            <a:off x="6796454" y="3323492"/>
            <a:ext cx="580292" cy="202223"/>
          </a:xfrm>
          <a:prstGeom prst="roundRect">
            <a:avLst/>
          </a:prstGeom>
          <a:solidFill>
            <a:srgbClr val="F3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9B248646-F02E-4C82-8C23-03C24B51ACCB}"/>
              </a:ext>
            </a:extLst>
          </p:cNvPr>
          <p:cNvSpPr/>
          <p:nvPr/>
        </p:nvSpPr>
        <p:spPr>
          <a:xfrm>
            <a:off x="8267700" y="3413759"/>
            <a:ext cx="373380" cy="105508"/>
          </a:xfrm>
          <a:prstGeom prst="roundRect">
            <a:avLst/>
          </a:prstGeom>
          <a:solidFill>
            <a:srgbClr val="F3FFFF"/>
          </a:solidFill>
          <a:ln>
            <a:solidFill>
              <a:srgbClr val="F3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72718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3" name="Content Placeholder 2"/>
          <p:cNvSpPr>
            <a:spLocks noGrp="1"/>
          </p:cNvSpPr>
          <p:nvPr>
            <p:ph idx="1"/>
          </p:nvPr>
        </p:nvSpPr>
        <p:spPr/>
        <p:txBody>
          <a:bodyPr/>
          <a:lstStyle/>
          <a:p>
            <a:r>
              <a:rPr lang="en-US" dirty="0"/>
              <a:t>The proposed system is implemented successfully and the following results are obtained.</a:t>
            </a:r>
          </a:p>
          <a:p>
            <a:pPr marL="0" indent="0">
              <a:buNone/>
            </a:pPr>
            <a:r>
              <a:rPr lang="en-US" dirty="0"/>
              <a:t>   Experiment No (1):- In which we encrypt &amp; decrypt the image on CLI</a:t>
            </a:r>
          </a:p>
          <a:p>
            <a:pPr marL="0" indent="0">
              <a:buNone/>
            </a:pPr>
            <a:r>
              <a:rPr lang="en-US" dirty="0"/>
              <a:t>    mode .</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dirty="0"/>
          </a:p>
        </p:txBody>
      </p:sp>
      <p:pic>
        <p:nvPicPr>
          <p:cNvPr id="8" name="Picture 7">
            <a:extLst>
              <a:ext uri="{FF2B5EF4-FFF2-40B4-BE49-F238E27FC236}">
                <a16:creationId xmlns:a16="http://schemas.microsoft.com/office/drawing/2014/main" id="{36DA5477-8AF3-4BCA-B00D-538058ED8D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261" y="3626731"/>
            <a:ext cx="3100563" cy="2303639"/>
          </a:xfrm>
          <a:prstGeom prst="rect">
            <a:avLst/>
          </a:prstGeom>
        </p:spPr>
      </p:pic>
      <p:pic>
        <p:nvPicPr>
          <p:cNvPr id="10" name="Picture 9">
            <a:extLst>
              <a:ext uri="{FF2B5EF4-FFF2-40B4-BE49-F238E27FC236}">
                <a16:creationId xmlns:a16="http://schemas.microsoft.com/office/drawing/2014/main" id="{834D2594-0F66-4666-A751-0E5AFB8149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4796" y="3658018"/>
            <a:ext cx="3100563" cy="2281061"/>
          </a:xfrm>
          <a:prstGeom prst="rect">
            <a:avLst/>
          </a:prstGeom>
        </p:spPr>
      </p:pic>
      <p:sp>
        <p:nvSpPr>
          <p:cNvPr id="12" name="TextBox 11">
            <a:extLst>
              <a:ext uri="{FF2B5EF4-FFF2-40B4-BE49-F238E27FC236}">
                <a16:creationId xmlns:a16="http://schemas.microsoft.com/office/drawing/2014/main" id="{F1E6215C-3891-478C-9ADA-7068B795CAFD}"/>
              </a:ext>
            </a:extLst>
          </p:cNvPr>
          <p:cNvSpPr txBox="1"/>
          <p:nvPr/>
        </p:nvSpPr>
        <p:spPr>
          <a:xfrm>
            <a:off x="1070988" y="5913237"/>
            <a:ext cx="10050023" cy="369332"/>
          </a:xfrm>
          <a:prstGeom prst="rect">
            <a:avLst/>
          </a:prstGeom>
          <a:noFill/>
        </p:spPr>
        <p:txBody>
          <a:bodyPr wrap="square">
            <a:spAutoFit/>
          </a:bodyPr>
          <a:lstStyle/>
          <a:p>
            <a:r>
              <a:rPr lang="en-US" dirty="0"/>
              <a:t>Original Image                                          Applying Encryption                                                Encrypted Image</a:t>
            </a:r>
          </a:p>
        </p:txBody>
      </p:sp>
      <p:pic>
        <p:nvPicPr>
          <p:cNvPr id="7" name="Picture 6">
            <a:extLst>
              <a:ext uri="{FF2B5EF4-FFF2-40B4-BE49-F238E27FC236}">
                <a16:creationId xmlns:a16="http://schemas.microsoft.com/office/drawing/2014/main" id="{3B94D451-453A-4758-831B-91267E9316F8}"/>
              </a:ext>
            </a:extLst>
          </p:cNvPr>
          <p:cNvPicPr>
            <a:picLocks noChangeAspect="1"/>
          </p:cNvPicPr>
          <p:nvPr/>
        </p:nvPicPr>
        <p:blipFill rotWithShape="1">
          <a:blip r:embed="rId4"/>
          <a:srcRect l="1710" t="3396" r="6451" b="9461"/>
          <a:stretch/>
        </p:blipFill>
        <p:spPr>
          <a:xfrm>
            <a:off x="4325072" y="3654494"/>
            <a:ext cx="3638475" cy="2230981"/>
          </a:xfrm>
          <a:prstGeom prst="rect">
            <a:avLst/>
          </a:prstGeom>
        </p:spPr>
      </p:pic>
      <p:pic>
        <p:nvPicPr>
          <p:cNvPr id="6" name="Picture 5">
            <a:extLst>
              <a:ext uri="{FF2B5EF4-FFF2-40B4-BE49-F238E27FC236}">
                <a16:creationId xmlns:a16="http://schemas.microsoft.com/office/drawing/2014/main" id="{48FD261F-3B6B-443F-85E2-253D77DC28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55487" y="-1243501"/>
            <a:ext cx="4351339" cy="4351339"/>
          </a:xfrm>
          <a:prstGeom prst="rect">
            <a:avLst/>
          </a:prstGeom>
        </p:spPr>
      </p:pic>
    </p:spTree>
    <p:extLst>
      <p:ext uri="{BB962C8B-B14F-4D97-AF65-F5344CB8AC3E}">
        <p14:creationId xmlns:p14="http://schemas.microsoft.com/office/powerpoint/2010/main" val="4003662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                                      </a:t>
            </a:r>
            <a:endParaRPr lang="en-US" sz="18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
        <p:nvSpPr>
          <p:cNvPr id="6" name="TextBox 5">
            <a:extLst>
              <a:ext uri="{FF2B5EF4-FFF2-40B4-BE49-F238E27FC236}">
                <a16:creationId xmlns:a16="http://schemas.microsoft.com/office/drawing/2014/main" id="{4A33B4E1-5356-41CC-8411-A505FF594A14}"/>
              </a:ext>
            </a:extLst>
          </p:cNvPr>
          <p:cNvSpPr txBox="1"/>
          <p:nvPr/>
        </p:nvSpPr>
        <p:spPr>
          <a:xfrm>
            <a:off x="1429896" y="3750380"/>
            <a:ext cx="9738607" cy="369332"/>
          </a:xfrm>
          <a:prstGeom prst="rect">
            <a:avLst/>
          </a:prstGeom>
          <a:noFill/>
        </p:spPr>
        <p:txBody>
          <a:bodyPr wrap="square">
            <a:spAutoFit/>
          </a:bodyPr>
          <a:lstStyle/>
          <a:p>
            <a:r>
              <a:rPr lang="en-US" sz="1800" dirty="0"/>
              <a:t> </a:t>
            </a:r>
            <a:r>
              <a:rPr lang="en-US" dirty="0"/>
              <a:t>Applying decryption</a:t>
            </a:r>
            <a:r>
              <a:rPr lang="en-US" sz="1800" dirty="0"/>
              <a:t>                                                                                Decrypted Image </a:t>
            </a:r>
            <a:endParaRPr lang="en-US" dirty="0"/>
          </a:p>
        </p:txBody>
      </p:sp>
      <p:pic>
        <p:nvPicPr>
          <p:cNvPr id="8" name="Picture 7">
            <a:extLst>
              <a:ext uri="{FF2B5EF4-FFF2-40B4-BE49-F238E27FC236}">
                <a16:creationId xmlns:a16="http://schemas.microsoft.com/office/drawing/2014/main" id="{23194181-CD9C-48BC-8F88-5AF5BB8BEC89}"/>
              </a:ext>
            </a:extLst>
          </p:cNvPr>
          <p:cNvPicPr>
            <a:picLocks noChangeAspect="1"/>
          </p:cNvPicPr>
          <p:nvPr/>
        </p:nvPicPr>
        <p:blipFill rotWithShape="1">
          <a:blip r:embed="rId2"/>
          <a:srcRect t="1874" r="23161" b="10270"/>
          <a:stretch/>
        </p:blipFill>
        <p:spPr>
          <a:xfrm>
            <a:off x="918106" y="681037"/>
            <a:ext cx="4974696" cy="2889956"/>
          </a:xfrm>
          <a:prstGeom prst="rect">
            <a:avLst/>
          </a:prstGeom>
        </p:spPr>
      </p:pic>
      <p:pic>
        <p:nvPicPr>
          <p:cNvPr id="9" name="Picture 8">
            <a:extLst>
              <a:ext uri="{FF2B5EF4-FFF2-40B4-BE49-F238E27FC236}">
                <a16:creationId xmlns:a16="http://schemas.microsoft.com/office/drawing/2014/main" id="{C3D341A1-711C-4DC6-93E0-7B63D78D32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99200" y="681037"/>
            <a:ext cx="4572000" cy="2889956"/>
          </a:xfrm>
          <a:prstGeom prst="rect">
            <a:avLst/>
          </a:prstGeom>
        </p:spPr>
      </p:pic>
      <p:sp>
        <p:nvSpPr>
          <p:cNvPr id="11" name="TextBox 10">
            <a:extLst>
              <a:ext uri="{FF2B5EF4-FFF2-40B4-BE49-F238E27FC236}">
                <a16:creationId xmlns:a16="http://schemas.microsoft.com/office/drawing/2014/main" id="{16C119E4-01DF-494C-BE8D-D973F0456CD4}"/>
              </a:ext>
            </a:extLst>
          </p:cNvPr>
          <p:cNvSpPr txBox="1"/>
          <p:nvPr/>
        </p:nvSpPr>
        <p:spPr>
          <a:xfrm>
            <a:off x="918106" y="4411777"/>
            <a:ext cx="10250397" cy="954107"/>
          </a:xfrm>
          <a:prstGeom prst="rect">
            <a:avLst/>
          </a:prstGeom>
          <a:noFill/>
        </p:spPr>
        <p:txBody>
          <a:bodyPr wrap="square">
            <a:spAutoFit/>
          </a:bodyPr>
          <a:lstStyle/>
          <a:p>
            <a:pPr marL="0" indent="0">
              <a:buNone/>
            </a:pPr>
            <a:r>
              <a:rPr lang="en-US" sz="2800" dirty="0"/>
              <a:t>Experiment No (2):- In which we encrypt &amp; decrypt the image on GUI mode.</a:t>
            </a:r>
          </a:p>
        </p:txBody>
      </p:sp>
    </p:spTree>
    <p:extLst>
      <p:ext uri="{BB962C8B-B14F-4D97-AF65-F5344CB8AC3E}">
        <p14:creationId xmlns:p14="http://schemas.microsoft.com/office/powerpoint/2010/main" val="269046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1ABF385-97C5-4F5F-9FB0-8FD542B08A79}"/>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3040" t="5739"/>
          <a:stretch/>
        </p:blipFill>
        <p:spPr>
          <a:xfrm rot="5400000">
            <a:off x="1364759" y="320542"/>
            <a:ext cx="3109660" cy="3937000"/>
          </a:xfrm>
        </p:spPr>
      </p:pic>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
        <p:nvSpPr>
          <p:cNvPr id="10" name="TextBox 9">
            <a:extLst>
              <a:ext uri="{FF2B5EF4-FFF2-40B4-BE49-F238E27FC236}">
                <a16:creationId xmlns:a16="http://schemas.microsoft.com/office/drawing/2014/main" id="{6AA998AE-9FB6-4913-9FE5-B6EC317A9364}"/>
              </a:ext>
            </a:extLst>
          </p:cNvPr>
          <p:cNvSpPr txBox="1"/>
          <p:nvPr/>
        </p:nvSpPr>
        <p:spPr>
          <a:xfrm>
            <a:off x="1766711" y="4151434"/>
            <a:ext cx="10078156" cy="369332"/>
          </a:xfrm>
          <a:prstGeom prst="rect">
            <a:avLst/>
          </a:prstGeom>
          <a:noFill/>
        </p:spPr>
        <p:txBody>
          <a:bodyPr wrap="square">
            <a:spAutoFit/>
          </a:bodyPr>
          <a:lstStyle/>
          <a:p>
            <a:r>
              <a:rPr lang="en-US" dirty="0"/>
              <a:t>Original Image                                              Applying Encryption                               Encrypted Image</a:t>
            </a:r>
          </a:p>
        </p:txBody>
      </p:sp>
      <p:pic>
        <p:nvPicPr>
          <p:cNvPr id="12" name="Picture 11">
            <a:extLst>
              <a:ext uri="{FF2B5EF4-FFF2-40B4-BE49-F238E27FC236}">
                <a16:creationId xmlns:a16="http://schemas.microsoft.com/office/drawing/2014/main" id="{D0729E6F-5A49-4E53-8580-2F652579F04D}"/>
              </a:ext>
            </a:extLst>
          </p:cNvPr>
          <p:cNvPicPr>
            <a:picLocks noChangeAspect="1"/>
          </p:cNvPicPr>
          <p:nvPr/>
        </p:nvPicPr>
        <p:blipFill rotWithShape="1">
          <a:blip r:embed="rId3"/>
          <a:srcRect t="993" r="2754" b="3159"/>
          <a:stretch/>
        </p:blipFill>
        <p:spPr>
          <a:xfrm>
            <a:off x="5000978" y="734212"/>
            <a:ext cx="3609622" cy="3109660"/>
          </a:xfrm>
          <a:prstGeom prst="rect">
            <a:avLst/>
          </a:prstGeom>
        </p:spPr>
      </p:pic>
      <p:pic>
        <p:nvPicPr>
          <p:cNvPr id="14" name="Picture 13">
            <a:extLst>
              <a:ext uri="{FF2B5EF4-FFF2-40B4-BE49-F238E27FC236}">
                <a16:creationId xmlns:a16="http://schemas.microsoft.com/office/drawing/2014/main" id="{88B62DA1-F2F8-4F00-BD48-01FF62457E36}"/>
              </a:ext>
            </a:extLst>
          </p:cNvPr>
          <p:cNvPicPr>
            <a:picLocks noChangeAspect="1"/>
          </p:cNvPicPr>
          <p:nvPr/>
        </p:nvPicPr>
        <p:blipFill>
          <a:blip r:embed="rId4"/>
          <a:stretch>
            <a:fillRect/>
          </a:stretch>
        </p:blipFill>
        <p:spPr>
          <a:xfrm>
            <a:off x="8630358" y="734212"/>
            <a:ext cx="2723442" cy="3153231"/>
          </a:xfrm>
          <a:prstGeom prst="rect">
            <a:avLst/>
          </a:prstGeom>
        </p:spPr>
      </p:pic>
    </p:spTree>
    <p:extLst>
      <p:ext uri="{BB962C8B-B14F-4D97-AF65-F5344CB8AC3E}">
        <p14:creationId xmlns:p14="http://schemas.microsoft.com/office/powerpoint/2010/main" val="3404839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82DECB8-8B81-42EC-9D27-6F77030BCE64}"/>
              </a:ext>
            </a:extLst>
          </p:cNvPr>
          <p:cNvPicPr>
            <a:picLocks noGrp="1" noChangeAspect="1"/>
          </p:cNvPicPr>
          <p:nvPr>
            <p:ph idx="1"/>
          </p:nvPr>
        </p:nvPicPr>
        <p:blipFill>
          <a:blip r:embed="rId2"/>
          <a:stretch>
            <a:fillRect/>
          </a:stretch>
        </p:blipFill>
        <p:spPr>
          <a:xfrm>
            <a:off x="1043512" y="776288"/>
            <a:ext cx="4454176" cy="3805760"/>
          </a:xfrm>
        </p:spPr>
      </p:pic>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pic>
        <p:nvPicPr>
          <p:cNvPr id="7" name="Content Placeholder 5">
            <a:extLst>
              <a:ext uri="{FF2B5EF4-FFF2-40B4-BE49-F238E27FC236}">
                <a16:creationId xmlns:a16="http://schemas.microsoft.com/office/drawing/2014/main" id="{8BE8B57D-CE30-4FC5-9BFB-04C4431EFF3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040" t="5739"/>
          <a:stretch/>
        </p:blipFill>
        <p:spPr>
          <a:xfrm rot="5400000">
            <a:off x="6532742" y="243590"/>
            <a:ext cx="3805760" cy="4871156"/>
          </a:xfrm>
          <a:prstGeom prst="rect">
            <a:avLst/>
          </a:prstGeom>
        </p:spPr>
      </p:pic>
      <p:sp>
        <p:nvSpPr>
          <p:cNvPr id="9" name="TextBox 8">
            <a:extLst>
              <a:ext uri="{FF2B5EF4-FFF2-40B4-BE49-F238E27FC236}">
                <a16:creationId xmlns:a16="http://schemas.microsoft.com/office/drawing/2014/main" id="{914A01B5-FF51-4A46-B7A1-F1CF1FB4BB56}"/>
              </a:ext>
            </a:extLst>
          </p:cNvPr>
          <p:cNvSpPr txBox="1"/>
          <p:nvPr/>
        </p:nvSpPr>
        <p:spPr>
          <a:xfrm>
            <a:off x="1715910" y="4915201"/>
            <a:ext cx="8568267" cy="369332"/>
          </a:xfrm>
          <a:prstGeom prst="rect">
            <a:avLst/>
          </a:prstGeom>
          <a:noFill/>
        </p:spPr>
        <p:txBody>
          <a:bodyPr wrap="square">
            <a:spAutoFit/>
          </a:bodyPr>
          <a:lstStyle/>
          <a:p>
            <a:r>
              <a:rPr lang="en-US" dirty="0"/>
              <a:t>Applying decryption</a:t>
            </a:r>
            <a:r>
              <a:rPr lang="en-US" sz="1800" dirty="0"/>
              <a:t>                                                                                </a:t>
            </a:r>
            <a:r>
              <a:rPr lang="en-US" dirty="0"/>
              <a:t>D</a:t>
            </a:r>
            <a:r>
              <a:rPr lang="en-US" sz="1800" dirty="0"/>
              <a:t>ecrypted Image </a:t>
            </a:r>
            <a:endParaRPr lang="en-US" dirty="0"/>
          </a:p>
        </p:txBody>
      </p:sp>
    </p:spTree>
    <p:extLst>
      <p:ext uri="{BB962C8B-B14F-4D97-AF65-F5344CB8AC3E}">
        <p14:creationId xmlns:p14="http://schemas.microsoft.com/office/powerpoint/2010/main" val="3461416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838200" y="1859492"/>
            <a:ext cx="10515600" cy="4351338"/>
          </a:xfrm>
        </p:spPr>
        <p:txBody>
          <a:bodyPr/>
          <a:lstStyle/>
          <a:p>
            <a:r>
              <a:rPr lang="en-US" dirty="0"/>
              <a:t>In this work a technique for faster image, text encryption is proposed. </a:t>
            </a:r>
          </a:p>
          <a:p>
            <a:r>
              <a:rPr lang="en-US" dirty="0"/>
              <a:t>Experiments have demonstrated that the algorithm can fully encrypt the 2D and 3D images. The original 2D and 3D images can also be completely reconstructed without any distortion.</a:t>
            </a:r>
          </a:p>
          <a:p>
            <a:r>
              <a:rPr lang="en-US" dirty="0"/>
              <a:t>The presented algorithms are easy to implement in hardware because they operate at the binary levels.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val="880465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lstStyle/>
          <a:p>
            <a:r>
              <a:rPr lang="en-US" dirty="0"/>
              <a:t>Encryption of folders and Drive/Disk in later version.</a:t>
            </a:r>
          </a:p>
          <a:p>
            <a:r>
              <a:rPr lang="en-US" dirty="0"/>
              <a:t>Restricting user to access or commit changes to encrypted files.</a:t>
            </a:r>
          </a:p>
          <a:p>
            <a:r>
              <a:rPr lang="en-US" dirty="0"/>
              <a:t>Auto code execution from GUI and Responsive.</a:t>
            </a:r>
          </a:p>
          <a:p>
            <a:r>
              <a:rPr lang="en-US" dirty="0"/>
              <a:t>Complete GUI based </a:t>
            </a:r>
            <a:r>
              <a:rPr lang="en-US" dirty="0" err="1"/>
              <a:t>Aes</a:t>
            </a:r>
            <a:r>
              <a:rPr lang="en-US" dirty="0"/>
              <a:t> encryption Desktop Application File (exe).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spTree>
    <p:extLst>
      <p:ext uri="{BB962C8B-B14F-4D97-AF65-F5344CB8AC3E}">
        <p14:creationId xmlns:p14="http://schemas.microsoft.com/office/powerpoint/2010/main" val="1952428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chor="t">
            <a:normAutofit/>
          </a:bodyPr>
          <a:lstStyle/>
          <a:p>
            <a:pPr marL="342900" indent="-342900" algn="just">
              <a:lnSpc>
                <a:spcPct val="115000"/>
              </a:lnSpc>
              <a:buAutoNum type="arabicPeriod"/>
            </a:pPr>
            <a:r>
              <a:rPr lang="en-US" sz="1400" dirty="0">
                <a:effectLst/>
                <a:latin typeface="Times New Roman" panose="02020603050405020304" pitchFamily="18" charset="0"/>
                <a:ea typeface="Times New Roman" panose="02020603050405020304" pitchFamily="18" charset="0"/>
              </a:rPr>
              <a:t>Ayushi “A Symmetric Key Cryptographic Algorithm”  International Journal of Computer Applications (IJCA) ISSN : 0975 – 8887)  Vol. 1 – No. 15 , February 2010. Available: </a:t>
            </a:r>
            <a:r>
              <a:rPr lang="en-US" sz="1400" u="sng" dirty="0">
                <a:solidFill>
                  <a:srgbClr val="0000FF"/>
                </a:solidFill>
                <a:effectLst/>
                <a:latin typeface="Times New Roman" panose="02020603050405020304" pitchFamily="18" charset="0"/>
                <a:ea typeface="Times New Roman" panose="02020603050405020304" pitchFamily="18" charset="0"/>
                <a:hlinkClick r:id="rId2"/>
              </a:rPr>
              <a:t>http://www.ijcaonline.org/journal/number15/pxc387502.pdf</a:t>
            </a:r>
            <a:r>
              <a:rPr lang="en-US" sz="1400" dirty="0">
                <a:effectLst/>
                <a:latin typeface="Times New Roman" panose="02020603050405020304" pitchFamily="18" charset="0"/>
                <a:ea typeface="Times New Roman" panose="02020603050405020304" pitchFamily="18" charset="0"/>
              </a:rPr>
              <a:t> </a:t>
            </a:r>
            <a:endParaRPr lang="en-IN" sz="1400" dirty="0">
              <a:latin typeface="Times New Roman" panose="02020603050405020304" pitchFamily="18" charset="0"/>
              <a:ea typeface="Times New Roman" panose="02020603050405020304" pitchFamily="18" charset="0"/>
            </a:endParaRPr>
          </a:p>
          <a:p>
            <a:pPr marL="342900" indent="-342900" algn="just">
              <a:lnSpc>
                <a:spcPct val="115000"/>
              </a:lnSpc>
              <a:buAutoNum type="arabicPeriod"/>
            </a:pPr>
            <a:r>
              <a:rPr lang="en-US" sz="1400" b="0" kern="0" dirty="0">
                <a:solidFill>
                  <a:srgbClr val="000000"/>
                </a:solidFill>
                <a:effectLst/>
                <a:latin typeface="Calibri" panose="020F0502020204030204" pitchFamily="34" charset="0"/>
                <a:ea typeface="Times New Roman" panose="02020603050405020304" pitchFamily="18" charset="0"/>
              </a:rPr>
              <a:t> </a:t>
            </a:r>
            <a:r>
              <a:rPr lang="en-US" sz="1400" b="0" kern="0" dirty="0">
                <a:solidFill>
                  <a:srgbClr val="333333"/>
                </a:solidFill>
                <a:effectLst/>
                <a:latin typeface="Calibri" panose="020F0502020204030204" pitchFamily="34" charset="0"/>
                <a:ea typeface="Times New Roman" panose="02020603050405020304" pitchFamily="18" charset="0"/>
              </a:rPr>
              <a:t>Research on a Normal File Encryption and Decryption </a:t>
            </a:r>
            <a:r>
              <a:rPr lang="en-US" sz="1400" u="sng" dirty="0">
                <a:solidFill>
                  <a:srgbClr val="0000FF"/>
                </a:solidFill>
                <a:effectLst/>
                <a:latin typeface="Times New Roman" panose="02020603050405020304" pitchFamily="18" charset="0"/>
                <a:ea typeface="Times New Roman" panose="02020603050405020304" pitchFamily="18" charset="0"/>
                <a:hlinkClick r:id="rId3"/>
              </a:rPr>
              <a:t>https://ieeexplore.ieee.org/document/5778802</a:t>
            </a:r>
            <a:r>
              <a:rPr lang="en-US" sz="1400" u="none" strike="noStrike" dirty="0">
                <a:solidFill>
                  <a:srgbClr val="0000FF"/>
                </a:solidFill>
                <a:effectLst/>
                <a:latin typeface="Times New Roman" panose="02020603050405020304" pitchFamily="18" charset="0"/>
                <a:ea typeface="Times New Roman" panose="02020603050405020304" pitchFamily="18" charset="0"/>
              </a:rPr>
              <a:t> </a:t>
            </a:r>
            <a:endParaRPr lang="en-IN" sz="1400" u="none" strike="noStrike" dirty="0">
              <a:latin typeface="Times New Roman" panose="02020603050405020304" pitchFamily="18" charset="0"/>
              <a:ea typeface="Times New Roman" panose="02020603050405020304" pitchFamily="18" charset="0"/>
            </a:endParaRPr>
          </a:p>
          <a:p>
            <a:pPr marL="342900" indent="-342900" algn="just">
              <a:lnSpc>
                <a:spcPct val="115000"/>
              </a:lnSpc>
              <a:buAutoNum type="arabicPeriod"/>
            </a:pPr>
            <a:r>
              <a:rPr lang="en-US" sz="1400" dirty="0">
                <a:solidFill>
                  <a:srgbClr val="000000"/>
                </a:solidFill>
                <a:effectLst/>
                <a:latin typeface="Times New Roman" panose="02020603050405020304" pitchFamily="18" charset="0"/>
                <a:ea typeface="Times New Roman" panose="02020603050405020304" pitchFamily="18" charset="0"/>
              </a:rPr>
              <a:t>Document of pycryptAes module </a:t>
            </a:r>
            <a:r>
              <a:rPr lang="en-US" sz="1400" u="sng" dirty="0">
                <a:solidFill>
                  <a:srgbClr val="0000FF"/>
                </a:solidFill>
                <a:effectLst/>
                <a:latin typeface="Times New Roman" panose="02020603050405020304" pitchFamily="18" charset="0"/>
                <a:ea typeface="Times New Roman" panose="02020603050405020304" pitchFamily="18" charset="0"/>
                <a:hlinkClick r:id="rId4"/>
              </a:rPr>
              <a:t>https://pypi.org/project/pyAesCrypt/</a:t>
            </a:r>
            <a:endParaRPr lang="en-IN" sz="1400" u="sng" dirty="0">
              <a:latin typeface="Times New Roman" panose="02020603050405020304" pitchFamily="18" charset="0"/>
              <a:ea typeface="Times New Roman" panose="02020603050405020304" pitchFamily="18" charset="0"/>
            </a:endParaRPr>
          </a:p>
          <a:p>
            <a:pPr marL="342900" indent="-342900">
              <a:lnSpc>
                <a:spcPct val="115000"/>
              </a:lnSpc>
              <a:buAutoNum type="arabicPeriod"/>
            </a:pPr>
            <a:r>
              <a:rPr lang="en-US" sz="1400" dirty="0">
                <a:solidFill>
                  <a:srgbClr val="000000"/>
                </a:solidFill>
                <a:effectLst/>
                <a:latin typeface="Times New Roman" panose="02020603050405020304" pitchFamily="18" charset="0"/>
                <a:ea typeface="Times New Roman" panose="02020603050405020304" pitchFamily="18" charset="0"/>
              </a:rPr>
              <a:t>Research paper for AES algorithm.</a:t>
            </a:r>
            <a:r>
              <a:rPr lang="en-IN" sz="1400" dirty="0">
                <a:latin typeface="Times New Roman" panose="02020603050405020304" pitchFamily="18" charset="0"/>
                <a:ea typeface="Times New Roman" panose="02020603050405020304" pitchFamily="18" charset="0"/>
              </a:rPr>
              <a:t> </a:t>
            </a:r>
            <a:r>
              <a:rPr lang="en-US" sz="1400" u="sng" dirty="0">
                <a:solidFill>
                  <a:srgbClr val="0000FF"/>
                </a:solidFill>
                <a:effectLst/>
                <a:latin typeface="Times New Roman" panose="02020603050405020304" pitchFamily="18" charset="0"/>
                <a:ea typeface="Times New Roman" panose="02020603050405020304" pitchFamily="18" charset="0"/>
                <a:hlinkClick r:id="rId5"/>
              </a:rPr>
              <a:t>https://www.researchgate.net/publication/317615794_Advanced_Encryption_Standard_AES_Algorithm_to_Encrypt_and_Decrypt_Data</a:t>
            </a:r>
            <a:endParaRPr lang="en-US" sz="1400" u="sng" dirty="0">
              <a:solidFill>
                <a:srgbClr val="0000FF"/>
              </a:solidFill>
              <a:effectLst/>
              <a:latin typeface="Times New Roman" panose="02020603050405020304" pitchFamily="18" charset="0"/>
              <a:ea typeface="Times New Roman" panose="02020603050405020304" pitchFamily="18" charset="0"/>
            </a:endParaRPr>
          </a:p>
          <a:p>
            <a:pPr marL="342900" indent="-342900">
              <a:lnSpc>
                <a:spcPct val="115000"/>
              </a:lnSpc>
              <a:buAutoNum type="arabicPeriod"/>
            </a:pPr>
            <a:r>
              <a:rPr lang="en-US" sz="1400" dirty="0">
                <a:solidFill>
                  <a:srgbClr val="000000"/>
                </a:solidFill>
                <a:effectLst/>
                <a:latin typeface="Times New Roman" panose="02020603050405020304" pitchFamily="18" charset="0"/>
                <a:ea typeface="Times New Roman" panose="02020603050405020304" pitchFamily="18" charset="0"/>
              </a:rPr>
              <a:t>Research paper for XOR algorithm </a:t>
            </a:r>
            <a:r>
              <a:rPr lang="en-US" sz="1400" u="sng" dirty="0">
                <a:solidFill>
                  <a:srgbClr val="0000FF"/>
                </a:solidFill>
                <a:latin typeface="Times New Roman" panose="02020603050405020304" pitchFamily="18" charset="0"/>
                <a:ea typeface="Times New Roman" panose="02020603050405020304" pitchFamily="18" charset="0"/>
              </a:rPr>
              <a:t>https://www.researchgate.net/publication/50247254_Encryption_using_XOR_based_Extended_Key_for_Information_Security_-_A_Novel_Approach</a:t>
            </a:r>
          </a:p>
          <a:p>
            <a:pPr marL="342900" indent="-342900">
              <a:lnSpc>
                <a:spcPct val="115000"/>
              </a:lnSpc>
              <a:buAutoNum type="arabicPeriod"/>
            </a:pPr>
            <a:r>
              <a:rPr lang="en-IN" sz="1400" dirty="0">
                <a:effectLst/>
                <a:latin typeface="Times New Roman" panose="02020603050405020304" pitchFamily="18" charset="0"/>
                <a:ea typeface="Times New Roman" panose="02020603050405020304" pitchFamily="18" charset="0"/>
              </a:rPr>
              <a:t> </a:t>
            </a:r>
            <a:r>
              <a:rPr lang="en-US" sz="1400" dirty="0">
                <a:effectLst/>
                <a:latin typeface="Arial" panose="020B0604020202020204" pitchFamily="34" charset="0"/>
                <a:ea typeface="Times New Roman" panose="02020603050405020304" pitchFamily="18" charset="0"/>
              </a:rPr>
              <a:t>William “Cryptography and Network Security Principles and Practice”, Fifth Edition, Pearson Education, Prentice Hall, </a:t>
            </a:r>
            <a:r>
              <a:rPr lang="en-US" sz="1400" dirty="0">
                <a:effectLst/>
                <a:latin typeface="Times New Roman" panose="02020603050405020304" pitchFamily="18" charset="0"/>
                <a:ea typeface="Times New Roman" panose="02020603050405020304" pitchFamily="18" charset="0"/>
              </a:rPr>
              <a:t>2011.</a:t>
            </a:r>
            <a:endParaRPr lang="en-IN" sz="1400" dirty="0">
              <a:effectLst/>
              <a:latin typeface="Times New Roman" panose="02020603050405020304" pitchFamily="18" charset="0"/>
              <a:ea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chor="ctr">
            <a:normAutofit/>
          </a:bodyPr>
          <a:lstStyle/>
          <a:p>
            <a:r>
              <a:rPr lang="en-US" sz="2600" dirty="0">
                <a:latin typeface="Times New Roman"/>
                <a:cs typeface="Times New Roman"/>
              </a:rPr>
              <a:t>Introduction to Project</a:t>
            </a:r>
          </a:p>
          <a:p>
            <a:r>
              <a:rPr lang="en-US" sz="2600" dirty="0">
                <a:latin typeface="Times New Roman"/>
                <a:cs typeface="Times New Roman"/>
              </a:rPr>
              <a:t>Problem Formulation</a:t>
            </a:r>
          </a:p>
          <a:p>
            <a:r>
              <a:rPr lang="en-US" sz="2600" dirty="0">
                <a:latin typeface="Times New Roman"/>
                <a:cs typeface="Times New Roman"/>
              </a:rPr>
              <a:t>Objectives of the work </a:t>
            </a:r>
          </a:p>
          <a:p>
            <a:r>
              <a:rPr lang="en-US" sz="2600" dirty="0">
                <a:latin typeface="Times New Roman"/>
                <a:cs typeface="Times New Roman"/>
              </a:rPr>
              <a:t>Methodology used</a:t>
            </a:r>
          </a:p>
          <a:p>
            <a:r>
              <a:rPr lang="en-US" sz="2600" spc="-10" dirty="0">
                <a:latin typeface="Times New Roman"/>
                <a:cs typeface="Times New Roman"/>
              </a:rPr>
              <a:t>Results and Outputs</a:t>
            </a:r>
          </a:p>
          <a:p>
            <a:r>
              <a:rPr lang="en-US" sz="2600" spc="-10" dirty="0">
                <a:latin typeface="Times New Roman"/>
                <a:cs typeface="Times New Roman"/>
              </a:rPr>
              <a:t>Conclusion</a:t>
            </a:r>
          </a:p>
          <a:p>
            <a:r>
              <a:rPr lang="en-US" sz="2600" dirty="0">
                <a:latin typeface="Times New Roman"/>
                <a:cs typeface="Times New Roman"/>
              </a:rPr>
              <a:t>Future Scope</a:t>
            </a:r>
          </a:p>
          <a:p>
            <a:r>
              <a:rPr lang="en-US" sz="2600" dirty="0">
                <a:latin typeface="Times New Roman"/>
                <a:cs typeface="Times New Roman"/>
              </a:rPr>
              <a:t>References</a:t>
            </a:r>
            <a:endParaRPr lang="en-US" sz="2600"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EA9DA-EECA-443C-8C58-B824E1C9D51A}"/>
              </a:ext>
            </a:extLst>
          </p:cNvPr>
          <p:cNvSpPr>
            <a:spLocks noGrp="1"/>
          </p:cNvSpPr>
          <p:nvPr>
            <p:ph type="title"/>
          </p:nvPr>
        </p:nvSpPr>
        <p:spPr/>
        <p:txBody>
          <a:bodyPr/>
          <a:lstStyle/>
          <a:p>
            <a:r>
              <a:rPr lang="en-US" dirty="0"/>
              <a:t>Introduction to Project</a:t>
            </a:r>
          </a:p>
        </p:txBody>
      </p:sp>
      <p:sp>
        <p:nvSpPr>
          <p:cNvPr id="3" name="Content Placeholder 2">
            <a:extLst>
              <a:ext uri="{FF2B5EF4-FFF2-40B4-BE49-F238E27FC236}">
                <a16:creationId xmlns:a16="http://schemas.microsoft.com/office/drawing/2014/main" id="{38EB22DB-9FF0-4F27-9C45-28B9BC85049E}"/>
              </a:ext>
            </a:extLst>
          </p:cNvPr>
          <p:cNvSpPr>
            <a:spLocks noGrp="1"/>
          </p:cNvSpPr>
          <p:nvPr>
            <p:ph idx="1"/>
          </p:nvPr>
        </p:nvSpPr>
        <p:spPr>
          <a:xfrm>
            <a:off x="838200" y="2554046"/>
            <a:ext cx="10515600" cy="4352544"/>
          </a:xfrm>
        </p:spPr>
        <p:txBody>
          <a:bodyPr anchor="ctr">
            <a:normAutofit/>
          </a:bodyPr>
          <a:lstStyle/>
          <a:p>
            <a:pPr algn="just">
              <a:lnSpc>
                <a:spcPct val="150000"/>
              </a:lnSpc>
              <a:spcAft>
                <a:spcPts val="800"/>
              </a:spcAft>
            </a:pPr>
            <a:r>
              <a:rPr lang="en-US" sz="2000" dirty="0">
                <a:solidFill>
                  <a:srgbClr val="000000"/>
                </a:solidFill>
                <a:effectLst/>
                <a:ea typeface="SimSun" panose="02010600030101010101" pitchFamily="2" charset="-122"/>
              </a:rPr>
              <a:t>Cyber Crime is a major concern with the tremendous growth of digital data, as with this emerging threat there is a high risk of data to </a:t>
            </a:r>
            <a:r>
              <a:rPr lang="en-US" sz="2000" dirty="0">
                <a:solidFill>
                  <a:srgbClr val="000000"/>
                </a:solidFill>
                <a:ea typeface="SimSun" panose="02010600030101010101" pitchFamily="2" charset="-122"/>
              </a:rPr>
              <a:t>be</a:t>
            </a:r>
            <a:r>
              <a:rPr lang="en-US" sz="2000" dirty="0">
                <a:solidFill>
                  <a:srgbClr val="000000"/>
                </a:solidFill>
                <a:effectLst/>
                <a:ea typeface="SimSun" panose="02010600030101010101" pitchFamily="2" charset="-122"/>
              </a:rPr>
              <a:t> stolen. Protecting the important and personal data at individual end is must.</a:t>
            </a:r>
          </a:p>
          <a:p>
            <a:pPr algn="just">
              <a:lnSpc>
                <a:spcPct val="150000"/>
              </a:lnSpc>
              <a:spcAft>
                <a:spcPts val="800"/>
              </a:spcAft>
            </a:pPr>
            <a:r>
              <a:rPr lang="en-US" sz="2000" dirty="0">
                <a:solidFill>
                  <a:srgbClr val="000000"/>
                </a:solidFill>
                <a:effectLst/>
                <a:ea typeface="SimSun" panose="02010600030101010101" pitchFamily="2" charset="-122"/>
              </a:rPr>
              <a:t>If a system gets hijacked by attacker and able to gain access of your data and expose your work to malicious sites with negative intended it may create </a:t>
            </a:r>
            <a:r>
              <a:rPr lang="en-US" sz="2000" dirty="0">
                <a:solidFill>
                  <a:srgbClr val="000000"/>
                </a:solidFill>
                <a:ea typeface="SimSun" panose="02010600030101010101" pitchFamily="2" charset="-122"/>
              </a:rPr>
              <a:t>a</a:t>
            </a:r>
            <a:r>
              <a:rPr lang="en-US" sz="2000" dirty="0">
                <a:solidFill>
                  <a:srgbClr val="000000"/>
                </a:solidFill>
                <a:effectLst/>
                <a:ea typeface="SimSun" panose="02010600030101010101" pitchFamily="2" charset="-122"/>
              </a:rPr>
              <a:t> huge problem and to nullify this cybercrime we propose this idea  –</a:t>
            </a:r>
            <a:r>
              <a:rPr lang="en-US" sz="2000" dirty="0">
                <a:solidFill>
                  <a:srgbClr val="000000"/>
                </a:solidFill>
                <a:ea typeface="SimSun" panose="02010600030101010101" pitchFamily="2" charset="-122"/>
              </a:rPr>
              <a:t>  “Data Shield”.</a:t>
            </a:r>
            <a:endParaRPr lang="en-IN" sz="2000" dirty="0">
              <a:effectLst/>
              <a:ea typeface="SimSun" panose="02010600030101010101" pitchFamily="2" charset="-122"/>
            </a:endParaRPr>
          </a:p>
          <a:p>
            <a:pPr algn="just">
              <a:lnSpc>
                <a:spcPct val="150000"/>
              </a:lnSpc>
              <a:spcAft>
                <a:spcPts val="800"/>
              </a:spcAft>
            </a:pPr>
            <a:endParaRPr lang="en-IN" sz="1400" dirty="0">
              <a:effectLst/>
              <a:latin typeface="Times New Roman" panose="02020603050405020304" pitchFamily="18" charset="0"/>
              <a:ea typeface="SimSun" panose="02010600030101010101" pitchFamily="2" charset="-122"/>
            </a:endParaRPr>
          </a:p>
          <a:p>
            <a:pPr algn="just">
              <a:lnSpc>
                <a:spcPct val="150000"/>
              </a:lnSpc>
              <a:spcAft>
                <a:spcPts val="800"/>
              </a:spcAft>
            </a:pPr>
            <a:endParaRPr lang="en-US" sz="4000" dirty="0"/>
          </a:p>
        </p:txBody>
      </p:sp>
      <p:sp>
        <p:nvSpPr>
          <p:cNvPr id="4" name="Slide Number Placeholder 3">
            <a:extLst>
              <a:ext uri="{FF2B5EF4-FFF2-40B4-BE49-F238E27FC236}">
                <a16:creationId xmlns:a16="http://schemas.microsoft.com/office/drawing/2014/main" id="{32C80346-9CF0-40A9-9359-3000CEE9DC68}"/>
              </a:ext>
            </a:extLst>
          </p:cNvPr>
          <p:cNvSpPr>
            <a:spLocks noGrp="1"/>
          </p:cNvSpPr>
          <p:nvPr>
            <p:ph type="sldNum" sz="quarter" idx="12"/>
          </p:nvPr>
        </p:nvSpPr>
        <p:spPr/>
        <p:txBody>
          <a:bodyPr/>
          <a:lstStyle/>
          <a:p>
            <a:fld id="{BDCDBBEF-AA6C-4BA6-85B2-A17D7F280E38}" type="slidenum">
              <a:rPr lang="en-US" smtClean="0"/>
              <a:pPr/>
              <a:t>3</a:t>
            </a:fld>
            <a:endParaRPr lang="en-US"/>
          </a:p>
        </p:txBody>
      </p:sp>
      <p:pic>
        <p:nvPicPr>
          <p:cNvPr id="6" name="Picture 5">
            <a:extLst>
              <a:ext uri="{FF2B5EF4-FFF2-40B4-BE49-F238E27FC236}">
                <a16:creationId xmlns:a16="http://schemas.microsoft.com/office/drawing/2014/main" id="{DAA3B282-455D-4047-AD9F-2E11DCFDBC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7860" y="-1412676"/>
            <a:ext cx="5129784" cy="5129784"/>
          </a:xfrm>
          <a:prstGeom prst="rect">
            <a:avLst/>
          </a:prstGeom>
        </p:spPr>
      </p:pic>
    </p:spTree>
    <p:extLst>
      <p:ext uri="{BB962C8B-B14F-4D97-AF65-F5344CB8AC3E}">
        <p14:creationId xmlns:p14="http://schemas.microsoft.com/office/powerpoint/2010/main" val="2719410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EB22DB-9FF0-4F27-9C45-28B9BC85049E}"/>
              </a:ext>
            </a:extLst>
          </p:cNvPr>
          <p:cNvSpPr>
            <a:spLocks noGrp="1"/>
          </p:cNvSpPr>
          <p:nvPr>
            <p:ph idx="1"/>
          </p:nvPr>
        </p:nvSpPr>
        <p:spPr>
          <a:xfrm>
            <a:off x="838200" y="572556"/>
            <a:ext cx="10515600" cy="5783794"/>
          </a:xfrm>
        </p:spPr>
        <p:txBody>
          <a:bodyPr anchor="ctr">
            <a:normAutofit fontScale="25000" lnSpcReduction="20000"/>
          </a:bodyPr>
          <a:lstStyle/>
          <a:p>
            <a:pPr algn="just">
              <a:lnSpc>
                <a:spcPct val="150000"/>
              </a:lnSpc>
              <a:spcAft>
                <a:spcPts val="800"/>
              </a:spcAft>
            </a:pPr>
            <a:r>
              <a:rPr lang="en-US" sz="11200" dirty="0">
                <a:solidFill>
                  <a:srgbClr val="000000"/>
                </a:solidFill>
                <a:effectLst/>
                <a:ea typeface="SimSun" panose="02010600030101010101" pitchFamily="2" charset="-122"/>
              </a:rPr>
              <a:t> This project intends to solve these threats and protect user data. It will encrypt all the data and store the data in encrypted format, when the data is required back it will decrypt it in its original form.</a:t>
            </a:r>
          </a:p>
          <a:p>
            <a:pPr algn="just">
              <a:lnSpc>
                <a:spcPct val="150000"/>
              </a:lnSpc>
              <a:spcAft>
                <a:spcPts val="800"/>
              </a:spcAft>
            </a:pPr>
            <a:r>
              <a:rPr lang="en-US" sz="11200" dirty="0">
                <a:solidFill>
                  <a:srgbClr val="000000"/>
                </a:solidFill>
                <a:effectLst/>
                <a:ea typeface="SimSun" panose="02010600030101010101" pitchFamily="2" charset="-122"/>
              </a:rPr>
              <a:t>In case even if the attacker gets </a:t>
            </a:r>
            <a:r>
              <a:rPr lang="en-US" sz="11200" dirty="0">
                <a:solidFill>
                  <a:srgbClr val="000000"/>
                </a:solidFill>
                <a:ea typeface="SimSun" panose="02010600030101010101" pitchFamily="2" charset="-122"/>
              </a:rPr>
              <a:t>the access to user’s </a:t>
            </a:r>
            <a:r>
              <a:rPr lang="en-US" sz="11200" dirty="0">
                <a:solidFill>
                  <a:srgbClr val="000000"/>
                </a:solidFill>
                <a:effectLst/>
                <a:ea typeface="SimSun" panose="02010600030101010101" pitchFamily="2" charset="-122"/>
              </a:rPr>
              <a:t>data it will be in encrypted format and the attacker won't be able to </a:t>
            </a:r>
            <a:r>
              <a:rPr lang="en-US" sz="11200" dirty="0">
                <a:solidFill>
                  <a:srgbClr val="000000"/>
                </a:solidFill>
                <a:ea typeface="SimSun" panose="02010600030101010101" pitchFamily="2" charset="-122"/>
              </a:rPr>
              <a:t>use it</a:t>
            </a:r>
            <a:r>
              <a:rPr lang="en-US" sz="11200" dirty="0">
                <a:solidFill>
                  <a:srgbClr val="000000"/>
                </a:solidFill>
                <a:effectLst/>
                <a:ea typeface="SimSun" panose="02010600030101010101" pitchFamily="2" charset="-122"/>
              </a:rPr>
              <a:t>.</a:t>
            </a:r>
            <a:r>
              <a:rPr lang="en-US" sz="11200" dirty="0">
                <a:effectLst/>
                <a:ea typeface="SimSun" panose="02010600030101010101" pitchFamily="2" charset="-122"/>
              </a:rPr>
              <a:t> </a:t>
            </a:r>
            <a:r>
              <a:rPr lang="en-US" sz="11200" dirty="0">
                <a:solidFill>
                  <a:srgbClr val="000000"/>
                </a:solidFill>
                <a:effectLst/>
                <a:ea typeface="SimSun" panose="02010600030101010101" pitchFamily="2" charset="-122"/>
              </a:rPr>
              <a:t>This project basically targets on the security of data of its users and thus protects it from the </a:t>
            </a:r>
            <a:r>
              <a:rPr lang="en-US" sz="11200" dirty="0">
                <a:solidFill>
                  <a:srgbClr val="000000"/>
                </a:solidFill>
                <a:ea typeface="SimSun" panose="02010600030101010101" pitchFamily="2" charset="-122"/>
              </a:rPr>
              <a:t>malicious attack and breach.		</a:t>
            </a:r>
            <a:endParaRPr lang="en-US" sz="4000" dirty="0">
              <a:solidFill>
                <a:srgbClr val="000000"/>
              </a:solidFill>
              <a:effectLst/>
              <a:ea typeface="SimSun" panose="02010600030101010101" pitchFamily="2" charset="-122"/>
            </a:endParaRPr>
          </a:p>
          <a:p>
            <a:pPr algn="just">
              <a:lnSpc>
                <a:spcPct val="150000"/>
              </a:lnSpc>
              <a:spcAft>
                <a:spcPts val="800"/>
              </a:spcAft>
            </a:pPr>
            <a:endParaRPr lang="en-US" sz="4000" dirty="0"/>
          </a:p>
        </p:txBody>
      </p:sp>
      <p:sp>
        <p:nvSpPr>
          <p:cNvPr id="4" name="Slide Number Placeholder 3">
            <a:extLst>
              <a:ext uri="{FF2B5EF4-FFF2-40B4-BE49-F238E27FC236}">
                <a16:creationId xmlns:a16="http://schemas.microsoft.com/office/drawing/2014/main" id="{32C80346-9CF0-40A9-9359-3000CEE9DC68}"/>
              </a:ext>
            </a:extLst>
          </p:cNvPr>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1714350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EB22DB-9FF0-4F27-9C45-28B9BC85049E}"/>
              </a:ext>
            </a:extLst>
          </p:cNvPr>
          <p:cNvSpPr>
            <a:spLocks noGrp="1"/>
          </p:cNvSpPr>
          <p:nvPr>
            <p:ph idx="1"/>
          </p:nvPr>
        </p:nvSpPr>
        <p:spPr>
          <a:xfrm>
            <a:off x="838200" y="493537"/>
            <a:ext cx="10515600" cy="4351338"/>
          </a:xfrm>
        </p:spPr>
        <p:txBody>
          <a:bodyPr>
            <a:normAutofit/>
          </a:bodyPr>
          <a:lstStyle/>
          <a:p>
            <a:pPr algn="just">
              <a:lnSpc>
                <a:spcPct val="150000"/>
              </a:lnSpc>
              <a:spcAft>
                <a:spcPts val="800"/>
              </a:spcAft>
            </a:pPr>
            <a:r>
              <a:rPr lang="en-US" sz="3000" dirty="0">
                <a:solidFill>
                  <a:srgbClr val="000000"/>
                </a:solidFill>
                <a:effectLst/>
                <a:ea typeface="SimSun" panose="02010600030101010101" pitchFamily="2" charset="-122"/>
              </a:rPr>
              <a:t>Here a key is used encrypt the user data and then store it, when needed by the user the data can be further decrypted by using the same key.</a:t>
            </a:r>
            <a:endParaRPr lang="en-IN" dirty="0">
              <a:effectLst/>
              <a:ea typeface="SimSun" panose="02010600030101010101" pitchFamily="2" charset="-122"/>
            </a:endParaRPr>
          </a:p>
          <a:p>
            <a:pPr algn="just">
              <a:lnSpc>
                <a:spcPct val="150000"/>
              </a:lnSpc>
              <a:spcAft>
                <a:spcPts val="800"/>
              </a:spcAft>
            </a:pPr>
            <a:endParaRPr lang="en-US" sz="4000" dirty="0"/>
          </a:p>
        </p:txBody>
      </p:sp>
      <p:sp>
        <p:nvSpPr>
          <p:cNvPr id="4" name="Slide Number Placeholder 3">
            <a:extLst>
              <a:ext uri="{FF2B5EF4-FFF2-40B4-BE49-F238E27FC236}">
                <a16:creationId xmlns:a16="http://schemas.microsoft.com/office/drawing/2014/main" id="{32C80346-9CF0-40A9-9359-3000CEE9DC68}"/>
              </a:ext>
            </a:extLst>
          </p:cNvPr>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992742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a:xfrm>
            <a:off x="838200" y="1825625"/>
            <a:ext cx="9631680" cy="4351338"/>
          </a:xfrm>
        </p:spPr>
        <p:txBody>
          <a:bodyPr anchor="ctr">
            <a:noAutofit/>
          </a:bodyPr>
          <a:lstStyle/>
          <a:p>
            <a:r>
              <a:rPr lang="en-US" dirty="0">
                <a:cs typeface="Times New Roman" panose="02020603050405020304" pitchFamily="18" charset="0"/>
              </a:rPr>
              <a:t>Tons of data generation per day leading major threat to its security.</a:t>
            </a:r>
          </a:p>
          <a:p>
            <a:r>
              <a:rPr lang="en-US" dirty="0">
                <a:cs typeface="Times New Roman" panose="02020603050405020304" pitchFamily="18" charset="0"/>
              </a:rPr>
              <a:t>Cyber crime has adverse effects and greatly affects directly or indirectly all of us.</a:t>
            </a:r>
          </a:p>
          <a:p>
            <a:r>
              <a:rPr lang="en-US" dirty="0">
                <a:cs typeface="Times New Roman" panose="02020603050405020304" pitchFamily="18" charset="0"/>
              </a:rPr>
              <a:t>The access to unencrypted data lead to such cyber crime. </a:t>
            </a:r>
          </a:p>
          <a:p>
            <a:pPr marL="0" indent="0">
              <a:buNone/>
            </a:pPr>
            <a:endParaRPr lang="en-US" dirty="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pic>
        <p:nvPicPr>
          <p:cNvPr id="6" name="Picture 5">
            <a:extLst>
              <a:ext uri="{FF2B5EF4-FFF2-40B4-BE49-F238E27FC236}">
                <a16:creationId xmlns:a16="http://schemas.microsoft.com/office/drawing/2014/main" id="{A9A1AD34-00A5-4B60-B1C0-7F9D8F105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0347" y="-760611"/>
            <a:ext cx="4761905" cy="4761905"/>
          </a:xfrm>
          <a:prstGeom prst="rect">
            <a:avLst/>
          </a:prstGeom>
        </p:spPr>
      </p:pic>
    </p:spTree>
    <p:extLst>
      <p:ext uri="{BB962C8B-B14F-4D97-AF65-F5344CB8AC3E}">
        <p14:creationId xmlns:p14="http://schemas.microsoft.com/office/powerpoint/2010/main" val="4093034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19315"/>
            <a:ext cx="10515600" cy="4351338"/>
          </a:xfrm>
        </p:spPr>
        <p:txBody>
          <a:bodyPr anchor="b">
            <a:noAutofit/>
          </a:bodyPr>
          <a:lstStyle/>
          <a:p>
            <a:r>
              <a:rPr lang="en-US" dirty="0">
                <a:cs typeface="Times New Roman" panose="02020603050405020304" pitchFamily="18" charset="0"/>
              </a:rPr>
              <a:t>Here the cryptography plays an roles in securing the data.</a:t>
            </a:r>
          </a:p>
          <a:p>
            <a:r>
              <a:rPr lang="en-US" dirty="0">
                <a:cs typeface="Times New Roman" panose="02020603050405020304" pitchFamily="18" charset="0"/>
              </a:rPr>
              <a:t>The approach used to encounter this problem is to encrypt files on system with the password and decrypt with the same password when required.</a:t>
            </a:r>
          </a:p>
          <a:p>
            <a:r>
              <a:rPr lang="en-US" dirty="0">
                <a:cs typeface="Times New Roman" panose="02020603050405020304" pitchFamily="18" charset="0"/>
              </a:rPr>
              <a:t>The encrypted files won’t be of no use even if it reaches wrong hands.</a:t>
            </a:r>
          </a:p>
          <a:p>
            <a:pPr marL="0" indent="0">
              <a:buNone/>
            </a:pPr>
            <a:endParaRPr lang="en-US" dirty="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pic>
        <p:nvPicPr>
          <p:cNvPr id="5" name="Picture 4">
            <a:extLst>
              <a:ext uri="{FF2B5EF4-FFF2-40B4-BE49-F238E27FC236}">
                <a16:creationId xmlns:a16="http://schemas.microsoft.com/office/drawing/2014/main" id="{A9A6C026-F8AC-484A-BE4E-6238EEBFD4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0407" y="-841713"/>
            <a:ext cx="4761905" cy="4761905"/>
          </a:xfrm>
          <a:prstGeom prst="rect">
            <a:avLst/>
          </a:prstGeom>
        </p:spPr>
      </p:pic>
    </p:spTree>
    <p:extLst>
      <p:ext uri="{BB962C8B-B14F-4D97-AF65-F5344CB8AC3E}">
        <p14:creationId xmlns:p14="http://schemas.microsoft.com/office/powerpoint/2010/main" val="810180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dirty="0">
                <a:cs typeface="Times New Roman" panose="02020603050405020304" pitchFamily="18" charset="0"/>
              </a:rPr>
              <a:t>To explore and implement an encryption and decryption program to use with the aim of providing the user with a basic knowledge of the fundamental techniques of encryption and decryption.</a:t>
            </a:r>
          </a:p>
          <a:p>
            <a:r>
              <a:rPr lang="en-US" dirty="0">
                <a:cs typeface="Times New Roman" panose="02020603050405020304" pitchFamily="18" charset="0"/>
              </a:rPr>
              <a:t>To provide the user with authentication, integrity, confidentiality and non-repudiation of the data. To provide the user with an enhanced security of their data.</a:t>
            </a:r>
          </a:p>
          <a:p>
            <a:r>
              <a:rPr lang="en-US" dirty="0">
                <a:cs typeface="Times New Roman" panose="02020603050405020304" pitchFamily="18" charset="0"/>
              </a:rPr>
              <a:t>To provide the user with a way to easily and conveniently protect the data or information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pic>
        <p:nvPicPr>
          <p:cNvPr id="6" name="Picture 5">
            <a:extLst>
              <a:ext uri="{FF2B5EF4-FFF2-40B4-BE49-F238E27FC236}">
                <a16:creationId xmlns:a16="http://schemas.microsoft.com/office/drawing/2014/main" id="{3A580B33-FCF7-43E8-B272-3D655CF2C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4380" y="-1332904"/>
            <a:ext cx="4484072" cy="4484072"/>
          </a:xfrm>
          <a:prstGeom prst="rect">
            <a:avLst/>
          </a:prstGeom>
        </p:spPr>
      </p:pic>
    </p:spTree>
    <p:extLst>
      <p:ext uri="{BB962C8B-B14F-4D97-AF65-F5344CB8AC3E}">
        <p14:creationId xmlns:p14="http://schemas.microsoft.com/office/powerpoint/2010/main" val="474965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Methodology Used</a:t>
            </a:r>
            <a:endParaRPr lang="en-US" dirty="0"/>
          </a:p>
        </p:txBody>
      </p:sp>
      <p:sp>
        <p:nvSpPr>
          <p:cNvPr id="3" name="Content Placeholder 2"/>
          <p:cNvSpPr>
            <a:spLocks noGrp="1"/>
          </p:cNvSpPr>
          <p:nvPr>
            <p:ph idx="1"/>
          </p:nvPr>
        </p:nvSpPr>
        <p:spPr/>
        <p:txBody>
          <a:bodyPr>
            <a:normAutofit lnSpcReduction="10000"/>
          </a:bodyPr>
          <a:lstStyle/>
          <a:p>
            <a:r>
              <a:rPr lang="en-US" dirty="0">
                <a:cs typeface="Times New Roman" panose="02020603050405020304" pitchFamily="18" charset="0"/>
              </a:rPr>
              <a:t>The methodology used in this work produce a simple and secure solution for image, text encryption and decryption. This technique is easy to implement and understand. The following steps give a brief idea about the methodology involved in this entire work.</a:t>
            </a:r>
          </a:p>
          <a:p>
            <a:endParaRPr lang="en-US" dirty="0">
              <a:cs typeface="Times New Roman" panose="02020603050405020304" pitchFamily="18" charset="0"/>
            </a:endParaRPr>
          </a:p>
          <a:p>
            <a:pPr marL="0" indent="0">
              <a:buNone/>
            </a:pPr>
            <a:r>
              <a:rPr lang="en-US" b="1" dirty="0">
                <a:cs typeface="Times New Roman" panose="02020603050405020304" pitchFamily="18" charset="0"/>
              </a:rPr>
              <a:t>   ALGORITHM FOR FILE ENCRYPTION </a:t>
            </a:r>
          </a:p>
          <a:p>
            <a:pPr marL="0" indent="0">
              <a:buNone/>
            </a:pPr>
            <a:r>
              <a:rPr lang="en-US" dirty="0">
                <a:cs typeface="Times New Roman" panose="02020603050405020304" pitchFamily="18" charset="0"/>
              </a:rPr>
              <a:t>1) Input image to be encrypted </a:t>
            </a:r>
          </a:p>
          <a:p>
            <a:pPr marL="0" indent="0">
              <a:buNone/>
            </a:pPr>
            <a:r>
              <a:rPr lang="en-US" dirty="0">
                <a:cs typeface="Times New Roman" panose="02020603050405020304" pitchFamily="18" charset="0"/>
              </a:rPr>
              <a:t>2) Divide the image into 8x8 blocks.</a:t>
            </a:r>
          </a:p>
          <a:p>
            <a:pPr marL="0" indent="0">
              <a:buNone/>
            </a:pPr>
            <a:r>
              <a:rPr lang="en-US" dirty="0">
                <a:cs typeface="Times New Roman" panose="02020603050405020304" pitchFamily="18" charset="0"/>
              </a:rPr>
              <a:t>3) Perform DCT on all this blocks and save the results in</a:t>
            </a:r>
          </a:p>
          <a:p>
            <a:pPr marL="0" indent="0">
              <a:buNone/>
            </a:pPr>
            <a:r>
              <a:rPr lang="en-US" dirty="0">
                <a:cs typeface="Times New Roman" panose="02020603050405020304" pitchFamily="18" charset="0"/>
              </a:rPr>
              <a:t>    another array.</a:t>
            </a:r>
          </a:p>
          <a:p>
            <a:pPr marL="0" indent="0">
              <a:buNone/>
            </a:pPr>
            <a:endParaRPr lang="en-US" sz="3600" dirty="0">
              <a:cs typeface="Times New Roman" panose="02020603050405020304" pitchFamily="18" charset="0"/>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pic>
        <p:nvPicPr>
          <p:cNvPr id="6" name="Picture 5">
            <a:extLst>
              <a:ext uri="{FF2B5EF4-FFF2-40B4-BE49-F238E27FC236}">
                <a16:creationId xmlns:a16="http://schemas.microsoft.com/office/drawing/2014/main" id="{A2674E1C-32CB-406A-80B2-59D3034341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3439" y="-1146513"/>
            <a:ext cx="4575513" cy="4575513"/>
          </a:xfrm>
          <a:prstGeom prst="rect">
            <a:avLst/>
          </a:prstGeom>
        </p:spPr>
      </p:pic>
    </p:spTree>
    <p:extLst>
      <p:ext uri="{BB962C8B-B14F-4D97-AF65-F5344CB8AC3E}">
        <p14:creationId xmlns:p14="http://schemas.microsoft.com/office/powerpoint/2010/main" val="228524012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7474</TotalTime>
  <Words>1104</Words>
  <Application>Microsoft Office PowerPoint</Application>
  <PresentationFormat>Widescreen</PresentationFormat>
  <Paragraphs>121</Paragraphs>
  <Slides>19</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19</vt:i4>
      </vt:variant>
    </vt:vector>
  </HeadingPairs>
  <TitlesOfParts>
    <vt:vector size="29" baseType="lpstr">
      <vt:lpstr>Arial</vt:lpstr>
      <vt:lpstr>Arial Black</vt:lpstr>
      <vt:lpstr>Calibri</vt:lpstr>
      <vt:lpstr>Calibri Light</vt:lpstr>
      <vt:lpstr>Casper</vt:lpstr>
      <vt:lpstr>Raleway ExtraBold</vt:lpstr>
      <vt:lpstr>Times New Roman</vt:lpstr>
      <vt:lpstr>1_Office Theme</vt:lpstr>
      <vt:lpstr>2_Office Theme</vt:lpstr>
      <vt:lpstr>Contents Slide Master</vt:lpstr>
      <vt:lpstr>PowerPoint Presentation</vt:lpstr>
      <vt:lpstr>Outline</vt:lpstr>
      <vt:lpstr>Introduction to Project</vt:lpstr>
      <vt:lpstr>PowerPoint Presentation</vt:lpstr>
      <vt:lpstr>PowerPoint Presentation</vt:lpstr>
      <vt:lpstr>Problem Formulation</vt:lpstr>
      <vt:lpstr>PowerPoint Presentation</vt:lpstr>
      <vt:lpstr>Objectives</vt:lpstr>
      <vt:lpstr>Methodology Used</vt:lpstr>
      <vt:lpstr>PowerPoint Presentation</vt:lpstr>
      <vt:lpstr>PowerPoint Presentation</vt:lpstr>
      <vt:lpstr>PowerPoint Presentation</vt:lpstr>
      <vt:lpstr>Results and Outputs</vt:lpstr>
      <vt:lpstr>PowerPoint Presentation</vt:lpstr>
      <vt:lpstr>PowerPoint Presentation</vt:lpstr>
      <vt:lpstr>PowerPoint Presentation</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Aditya Shinde</cp:lastModifiedBy>
  <cp:revision>544</cp:revision>
  <dcterms:created xsi:type="dcterms:W3CDTF">2019-01-09T10:33:58Z</dcterms:created>
  <dcterms:modified xsi:type="dcterms:W3CDTF">2021-05-14T08:27:32Z</dcterms:modified>
</cp:coreProperties>
</file>