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7" r:id="rId9"/>
    <p:sldId id="263" r:id="rId10"/>
    <p:sldId id="264" r:id="rId11"/>
    <p:sldId id="268" r:id="rId12"/>
    <p:sldId id="265" r:id="rId13"/>
    <p:sldId id="266" r:id="rId14"/>
  </p:sldIdLst>
  <p:sldSz cx="18288000" cy="10287000"/>
  <p:notesSz cx="6858000" cy="9144000"/>
  <p:embeddedFontLst>
    <p:embeddedFont>
      <p:font typeface="Futura" panose="020B0604020202020204" charset="0"/>
      <p:regular r:id="rId15"/>
    </p:embeddedFont>
    <p:embeddedFont>
      <p:font typeface="Futura Bold"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9" d="100"/>
          <a:sy n="39" d="100"/>
        </p:scale>
        <p:origin x="660"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4/30/2025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svg"/></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rot="6539814">
            <a:off x="8442332" y="1042779"/>
            <a:ext cx="13999615" cy="13999615"/>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gradFill>
                <a:gsLst>
                  <a:gs pos="0">
                    <a:srgbClr val="3454FF">
                      <a:alpha val="100000"/>
                    </a:srgbClr>
                  </a:gs>
                  <a:gs pos="100000">
                    <a:srgbClr val="F8FF75">
                      <a:alpha val="100000"/>
                    </a:srgbClr>
                  </a:gs>
                </a:gsLst>
                <a:lin ang="0"/>
              </a:gradFill>
              <a:prstDash val="solid"/>
              <a:miter/>
            </a:ln>
          </p:spPr>
          <p:txBody>
            <a:bodyPr/>
            <a:lstStyle/>
            <a:p>
              <a:endParaRPr lang="en-IN"/>
            </a:p>
          </p:txBody>
        </p:sp>
        <p:sp>
          <p:nvSpPr>
            <p:cNvPr id="5" name="TextBox 5"/>
            <p:cNvSpPr txBox="1"/>
            <p:nvPr/>
          </p:nvSpPr>
          <p:spPr>
            <a:xfrm>
              <a:off x="76200" y="28575"/>
              <a:ext cx="660400" cy="708025"/>
            </a:xfrm>
            <a:prstGeom prst="rect">
              <a:avLst/>
            </a:prstGeom>
          </p:spPr>
          <p:txBody>
            <a:bodyPr lIns="50800" tIns="50800" rIns="50800" bIns="50800" rtlCol="0" anchor="ctr"/>
            <a:lstStyle/>
            <a:p>
              <a:pPr algn="ctr">
                <a:lnSpc>
                  <a:spcPts val="3355"/>
                </a:lnSpc>
              </a:pPr>
              <a:endParaRPr/>
            </a:p>
          </p:txBody>
        </p:sp>
      </p:grpSp>
      <p:grpSp>
        <p:nvGrpSpPr>
          <p:cNvPr id="6" name="Group 6"/>
          <p:cNvGrpSpPr/>
          <p:nvPr/>
        </p:nvGrpSpPr>
        <p:grpSpPr>
          <a:xfrm rot="6539814">
            <a:off x="10199398" y="2799845"/>
            <a:ext cx="10485482" cy="10485482"/>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gradFill>
                <a:gsLst>
                  <a:gs pos="0">
                    <a:srgbClr val="3454FF">
                      <a:alpha val="100000"/>
                    </a:srgbClr>
                  </a:gs>
                  <a:gs pos="100000">
                    <a:srgbClr val="F8FF75">
                      <a:alpha val="100000"/>
                    </a:srgbClr>
                  </a:gs>
                </a:gsLst>
                <a:lin ang="0"/>
              </a:gradFill>
              <a:prstDash val="solid"/>
              <a:miter/>
            </a:ln>
          </p:spPr>
          <p:txBody>
            <a:bodyPr/>
            <a:lstStyle/>
            <a:p>
              <a:endParaRPr lang="en-IN"/>
            </a:p>
          </p:txBody>
        </p:sp>
        <p:sp>
          <p:nvSpPr>
            <p:cNvPr id="8" name="TextBox 8"/>
            <p:cNvSpPr txBox="1"/>
            <p:nvPr/>
          </p:nvSpPr>
          <p:spPr>
            <a:xfrm>
              <a:off x="76200" y="28575"/>
              <a:ext cx="660400" cy="708025"/>
            </a:xfrm>
            <a:prstGeom prst="rect">
              <a:avLst/>
            </a:prstGeom>
          </p:spPr>
          <p:txBody>
            <a:bodyPr lIns="50800" tIns="50800" rIns="50800" bIns="50800" rtlCol="0" anchor="ctr"/>
            <a:lstStyle/>
            <a:p>
              <a:pPr algn="ctr">
                <a:lnSpc>
                  <a:spcPts val="3355"/>
                </a:lnSpc>
              </a:pPr>
              <a:endParaRPr/>
            </a:p>
          </p:txBody>
        </p:sp>
      </p:grpSp>
      <p:sp>
        <p:nvSpPr>
          <p:cNvPr id="9" name="Freeform 9"/>
          <p:cNvSpPr/>
          <p:nvPr/>
        </p:nvSpPr>
        <p:spPr>
          <a:xfrm>
            <a:off x="9144000" y="5546271"/>
            <a:ext cx="5998759" cy="5998759"/>
          </a:xfrm>
          <a:custGeom>
            <a:avLst/>
            <a:gdLst/>
            <a:ahLst/>
            <a:cxnLst/>
            <a:rect l="l" t="t" r="r" b="b"/>
            <a:pathLst>
              <a:path w="5998759" h="5998759">
                <a:moveTo>
                  <a:pt x="0" y="0"/>
                </a:moveTo>
                <a:lnTo>
                  <a:pt x="5998759" y="0"/>
                </a:lnTo>
                <a:lnTo>
                  <a:pt x="5998759" y="5998760"/>
                </a:lnTo>
                <a:lnTo>
                  <a:pt x="0" y="599876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nvGrpSpPr>
          <p:cNvPr id="10" name="Group 10"/>
          <p:cNvGrpSpPr>
            <a:grpSpLocks noChangeAspect="1"/>
          </p:cNvGrpSpPr>
          <p:nvPr/>
        </p:nvGrpSpPr>
        <p:grpSpPr>
          <a:xfrm>
            <a:off x="11351976" y="1164661"/>
            <a:ext cx="5246130" cy="10380370"/>
            <a:chOff x="0" y="0"/>
            <a:chExt cx="2620010" cy="5184140"/>
          </a:xfrm>
        </p:grpSpPr>
        <p:sp>
          <p:nvSpPr>
            <p:cNvPr id="11" name="Freeform 11"/>
            <p:cNvSpPr/>
            <p:nvPr/>
          </p:nvSpPr>
          <p:spPr>
            <a:xfrm>
              <a:off x="53340" y="25400"/>
              <a:ext cx="2513330" cy="5132070"/>
            </a:xfrm>
            <a:custGeom>
              <a:avLst/>
              <a:gdLst/>
              <a:ahLst/>
              <a:cxnLst/>
              <a:rect l="l" t="t" r="r" b="b"/>
              <a:pathLst>
                <a:path w="2513330" h="513207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txBody>
            <a:bodyPr/>
            <a:lstStyle/>
            <a:p>
              <a:endParaRPr lang="en-IN"/>
            </a:p>
          </p:txBody>
        </p:sp>
        <p:sp>
          <p:nvSpPr>
            <p:cNvPr id="12" name="Freeform 12"/>
            <p:cNvSpPr/>
            <p:nvPr/>
          </p:nvSpPr>
          <p:spPr>
            <a:xfrm>
              <a:off x="185420" y="156210"/>
              <a:ext cx="2251710" cy="4876800"/>
            </a:xfrm>
            <a:custGeom>
              <a:avLst/>
              <a:gdLst/>
              <a:ahLst/>
              <a:cxnLst/>
              <a:rect l="l" t="t" r="r" b="b"/>
              <a:pathLst>
                <a:path w="2251710" h="487680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4"/>
              <a:stretch>
                <a:fillRect l="-22189" r="-22189"/>
              </a:stretch>
            </a:blipFill>
          </p:spPr>
          <p:txBody>
            <a:bodyPr/>
            <a:lstStyle/>
            <a:p>
              <a:endParaRPr lang="en-IN"/>
            </a:p>
          </p:txBody>
        </p:sp>
        <p:sp>
          <p:nvSpPr>
            <p:cNvPr id="13" name="Freeform 13"/>
            <p:cNvSpPr/>
            <p:nvPr/>
          </p:nvSpPr>
          <p:spPr>
            <a:xfrm>
              <a:off x="1121410" y="198120"/>
              <a:ext cx="347980" cy="43180"/>
            </a:xfrm>
            <a:custGeom>
              <a:avLst/>
              <a:gdLst/>
              <a:ahLst/>
              <a:cxnLst/>
              <a:rect l="l" t="t" r="r" b="b"/>
              <a:pathLst>
                <a:path w="347980" h="431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555555"/>
            </a:solidFill>
          </p:spPr>
          <p:txBody>
            <a:bodyPr/>
            <a:lstStyle/>
            <a:p>
              <a:endParaRPr lang="en-IN"/>
            </a:p>
          </p:txBody>
        </p:sp>
        <p:sp>
          <p:nvSpPr>
            <p:cNvPr id="14" name="Freeform 14"/>
            <p:cNvSpPr/>
            <p:nvPr/>
          </p:nvSpPr>
          <p:spPr>
            <a:xfrm>
              <a:off x="1578312" y="187909"/>
              <a:ext cx="66636" cy="63602"/>
            </a:xfrm>
            <a:custGeom>
              <a:avLst/>
              <a:gdLst/>
              <a:ahLst/>
              <a:cxnLst/>
              <a:rect l="l" t="t" r="r" b="b"/>
              <a:pathLst>
                <a:path w="66636" h="63602">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555555"/>
            </a:solidFill>
          </p:spPr>
          <p:txBody>
            <a:bodyPr/>
            <a:lstStyle/>
            <a:p>
              <a:endParaRPr lang="en-IN"/>
            </a:p>
          </p:txBody>
        </p:sp>
        <p:sp>
          <p:nvSpPr>
            <p:cNvPr id="15" name="Freeform 15"/>
            <p:cNvSpPr/>
            <p:nvPr/>
          </p:nvSpPr>
          <p:spPr>
            <a:xfrm>
              <a:off x="0" y="685800"/>
              <a:ext cx="27940" cy="213360"/>
            </a:xfrm>
            <a:custGeom>
              <a:avLst/>
              <a:gdLst/>
              <a:ahLst/>
              <a:cxnLst/>
              <a:rect l="l" t="t" r="r" b="b"/>
              <a:pathLst>
                <a:path w="27940" h="21336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2E2E2E"/>
            </a:solidFill>
          </p:spPr>
          <p:txBody>
            <a:bodyPr/>
            <a:lstStyle/>
            <a:p>
              <a:endParaRPr lang="en-IN"/>
            </a:p>
          </p:txBody>
        </p:sp>
        <p:sp>
          <p:nvSpPr>
            <p:cNvPr id="16" name="Freeform 16"/>
            <p:cNvSpPr/>
            <p:nvPr/>
          </p:nvSpPr>
          <p:spPr>
            <a:xfrm>
              <a:off x="0" y="1057910"/>
              <a:ext cx="27940" cy="384810"/>
            </a:xfrm>
            <a:custGeom>
              <a:avLst/>
              <a:gdLst/>
              <a:ahLst/>
              <a:cxnLst/>
              <a:rect l="l" t="t" r="r" b="b"/>
              <a:pathLst>
                <a:path w="27940" h="38481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2E2E2E"/>
            </a:solidFill>
          </p:spPr>
          <p:txBody>
            <a:bodyPr/>
            <a:lstStyle/>
            <a:p>
              <a:endParaRPr lang="en-IN"/>
            </a:p>
          </p:txBody>
        </p:sp>
        <p:sp>
          <p:nvSpPr>
            <p:cNvPr id="17" name="Freeform 17"/>
            <p:cNvSpPr/>
            <p:nvPr/>
          </p:nvSpPr>
          <p:spPr>
            <a:xfrm>
              <a:off x="0" y="1526540"/>
              <a:ext cx="27940" cy="386080"/>
            </a:xfrm>
            <a:custGeom>
              <a:avLst/>
              <a:gdLst/>
              <a:ahLst/>
              <a:cxnLst/>
              <a:rect l="l" t="t" r="r" b="b"/>
              <a:pathLst>
                <a:path w="27940" h="38608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2E2E2E"/>
            </a:solidFill>
          </p:spPr>
          <p:txBody>
            <a:bodyPr/>
            <a:lstStyle/>
            <a:p>
              <a:endParaRPr lang="en-IN"/>
            </a:p>
          </p:txBody>
        </p:sp>
        <p:sp>
          <p:nvSpPr>
            <p:cNvPr id="18" name="Freeform 18"/>
            <p:cNvSpPr/>
            <p:nvPr/>
          </p:nvSpPr>
          <p:spPr>
            <a:xfrm>
              <a:off x="2592070" y="1184910"/>
              <a:ext cx="27940" cy="618490"/>
            </a:xfrm>
            <a:custGeom>
              <a:avLst/>
              <a:gdLst/>
              <a:ahLst/>
              <a:cxnLst/>
              <a:rect l="l" t="t" r="r" b="b"/>
              <a:pathLst>
                <a:path w="27940" h="61849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2E2E2E"/>
            </a:solidFill>
          </p:spPr>
          <p:txBody>
            <a:bodyPr/>
            <a:lstStyle/>
            <a:p>
              <a:endParaRPr lang="en-IN"/>
            </a:p>
          </p:txBody>
        </p:sp>
        <p:sp>
          <p:nvSpPr>
            <p:cNvPr id="19" name="Freeform 19"/>
            <p:cNvSpPr/>
            <p:nvPr/>
          </p:nvSpPr>
          <p:spPr>
            <a:xfrm>
              <a:off x="27940" y="0"/>
              <a:ext cx="2564130" cy="5182870"/>
            </a:xfrm>
            <a:custGeom>
              <a:avLst/>
              <a:gdLst/>
              <a:ahLst/>
              <a:cxnLst/>
              <a:rect l="l" t="t" r="r" b="b"/>
              <a:pathLst>
                <a:path w="2564130" h="518287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555555"/>
            </a:solidFill>
          </p:spPr>
          <p:txBody>
            <a:bodyPr/>
            <a:lstStyle/>
            <a:p>
              <a:endParaRPr lang="en-IN"/>
            </a:p>
          </p:txBody>
        </p:sp>
      </p:grpSp>
      <p:sp>
        <p:nvSpPr>
          <p:cNvPr id="20" name="Freeform 20"/>
          <p:cNvSpPr/>
          <p:nvPr/>
        </p:nvSpPr>
        <p:spPr>
          <a:xfrm>
            <a:off x="6545011" y="-3453531"/>
            <a:ext cx="5197978" cy="5197978"/>
          </a:xfrm>
          <a:custGeom>
            <a:avLst/>
            <a:gdLst/>
            <a:ahLst/>
            <a:cxnLst/>
            <a:rect l="l" t="t" r="r" b="b"/>
            <a:pathLst>
              <a:path w="5197978" h="5197978">
                <a:moveTo>
                  <a:pt x="0" y="0"/>
                </a:moveTo>
                <a:lnTo>
                  <a:pt x="5197978" y="0"/>
                </a:lnTo>
                <a:lnTo>
                  <a:pt x="5197978" y="5197978"/>
                </a:lnTo>
                <a:lnTo>
                  <a:pt x="0" y="519797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21" name="TextBox 21"/>
          <p:cNvSpPr txBox="1"/>
          <p:nvPr/>
        </p:nvSpPr>
        <p:spPr>
          <a:xfrm>
            <a:off x="1009159" y="2046300"/>
            <a:ext cx="9195721" cy="1736178"/>
          </a:xfrm>
          <a:prstGeom prst="rect">
            <a:avLst/>
          </a:prstGeom>
        </p:spPr>
        <p:txBody>
          <a:bodyPr lIns="0" tIns="0" rIns="0" bIns="0" rtlCol="0" anchor="t">
            <a:spAutoFit/>
          </a:bodyPr>
          <a:lstStyle/>
          <a:p>
            <a:pPr algn="l">
              <a:lnSpc>
                <a:spcPts val="11777"/>
              </a:lnSpc>
            </a:pPr>
            <a:r>
              <a:rPr lang="en-US" sz="10706" b="1">
                <a:solidFill>
                  <a:srgbClr val="122DBE"/>
                </a:solidFill>
                <a:latin typeface="Futura Bold"/>
                <a:ea typeface="Futura Bold"/>
                <a:cs typeface="Futura Bold"/>
                <a:sym typeface="Futura Bold"/>
              </a:rPr>
              <a:t>SKILLNEST</a:t>
            </a:r>
          </a:p>
        </p:txBody>
      </p:sp>
      <p:sp>
        <p:nvSpPr>
          <p:cNvPr id="22" name="TextBox 22"/>
          <p:cNvSpPr txBox="1"/>
          <p:nvPr/>
        </p:nvSpPr>
        <p:spPr>
          <a:xfrm>
            <a:off x="1136198" y="6122819"/>
            <a:ext cx="6659260" cy="763407"/>
          </a:xfrm>
          <a:prstGeom prst="rect">
            <a:avLst/>
          </a:prstGeom>
        </p:spPr>
        <p:txBody>
          <a:bodyPr lIns="0" tIns="0" rIns="0" bIns="0" rtlCol="0" anchor="t">
            <a:spAutoFit/>
          </a:bodyPr>
          <a:lstStyle/>
          <a:p>
            <a:pPr algn="l">
              <a:lnSpc>
                <a:spcPts val="5697"/>
              </a:lnSpc>
              <a:spcBef>
                <a:spcPct val="0"/>
              </a:spcBef>
            </a:pPr>
            <a:r>
              <a:rPr lang="en-US" sz="4069" dirty="0">
                <a:solidFill>
                  <a:srgbClr val="000000"/>
                </a:solidFill>
                <a:latin typeface="Futura"/>
                <a:ea typeface="Futura"/>
                <a:cs typeface="Futura"/>
                <a:sym typeface="Futura"/>
              </a:rPr>
              <a:t>Kiran Vijayan &amp; Ajith Reddy</a:t>
            </a:r>
          </a:p>
        </p:txBody>
      </p:sp>
      <p:sp>
        <p:nvSpPr>
          <p:cNvPr id="24" name="TextBox 22">
            <a:extLst>
              <a:ext uri="{FF2B5EF4-FFF2-40B4-BE49-F238E27FC236}">
                <a16:creationId xmlns:a16="http://schemas.microsoft.com/office/drawing/2014/main" id="{29497DDE-EC61-CC0A-678A-0512ADADB328}"/>
              </a:ext>
            </a:extLst>
          </p:cNvPr>
          <p:cNvSpPr txBox="1"/>
          <p:nvPr/>
        </p:nvSpPr>
        <p:spPr>
          <a:xfrm>
            <a:off x="838200" y="5295900"/>
            <a:ext cx="6659260" cy="639534"/>
          </a:xfrm>
          <a:prstGeom prst="rect">
            <a:avLst/>
          </a:prstGeom>
        </p:spPr>
        <p:txBody>
          <a:bodyPr lIns="0" tIns="0" rIns="0" bIns="0" rtlCol="0" anchor="t">
            <a:spAutoFit/>
          </a:bodyPr>
          <a:lstStyle/>
          <a:p>
            <a:pPr algn="ctr">
              <a:lnSpc>
                <a:spcPts val="5697"/>
              </a:lnSpc>
              <a:spcBef>
                <a:spcPct val="0"/>
              </a:spcBef>
            </a:pPr>
            <a:r>
              <a:rPr lang="en-US" sz="4069" dirty="0">
                <a:solidFill>
                  <a:srgbClr val="000000"/>
                </a:solidFill>
                <a:latin typeface="Futura"/>
                <a:ea typeface="Futura"/>
                <a:cs typeface="Futura"/>
                <a:sym typeface="Futura"/>
              </a:rPr>
              <a:t>presented by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21748"/>
            <a:ext cx="8443503" cy="8443503"/>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gradFill>
                <a:gsLst>
                  <a:gs pos="0">
                    <a:srgbClr val="3454FF">
                      <a:alpha val="100000"/>
                    </a:srgbClr>
                  </a:gs>
                  <a:gs pos="100000">
                    <a:srgbClr val="F8FF75">
                      <a:alpha val="100000"/>
                    </a:srgbClr>
                  </a:gs>
                </a:gsLst>
                <a:lin ang="0"/>
              </a:gradFill>
              <a:prstDash val="solid"/>
              <a:miter/>
            </a:ln>
          </p:spPr>
          <p:txBody>
            <a:bodyPr/>
            <a:lstStyle/>
            <a:p>
              <a:endParaRPr lang="en-IN"/>
            </a:p>
          </p:txBody>
        </p:sp>
        <p:sp>
          <p:nvSpPr>
            <p:cNvPr id="4" name="TextBox 4"/>
            <p:cNvSpPr txBox="1"/>
            <p:nvPr/>
          </p:nvSpPr>
          <p:spPr>
            <a:xfrm>
              <a:off x="76200" y="28575"/>
              <a:ext cx="660400" cy="708025"/>
            </a:xfrm>
            <a:prstGeom prst="rect">
              <a:avLst/>
            </a:prstGeom>
          </p:spPr>
          <p:txBody>
            <a:bodyPr lIns="50800" tIns="50800" rIns="50800" bIns="50800" rtlCol="0" anchor="ctr"/>
            <a:lstStyle/>
            <a:p>
              <a:pPr algn="ctr">
                <a:lnSpc>
                  <a:spcPts val="3355"/>
                </a:lnSpc>
              </a:pPr>
              <a:endParaRPr/>
            </a:p>
          </p:txBody>
        </p:sp>
      </p:grpSp>
      <p:grpSp>
        <p:nvGrpSpPr>
          <p:cNvPr id="5" name="Group 5"/>
          <p:cNvGrpSpPr/>
          <p:nvPr/>
        </p:nvGrpSpPr>
        <p:grpSpPr>
          <a:xfrm>
            <a:off x="-355905" y="-965514"/>
            <a:ext cx="4712117" cy="11921863"/>
            <a:chOff x="0" y="0"/>
            <a:chExt cx="553577" cy="1400573"/>
          </a:xfrm>
        </p:grpSpPr>
        <p:sp>
          <p:nvSpPr>
            <p:cNvPr id="6" name="Freeform 6"/>
            <p:cNvSpPr/>
            <p:nvPr/>
          </p:nvSpPr>
          <p:spPr>
            <a:xfrm>
              <a:off x="0" y="0"/>
              <a:ext cx="553577" cy="1400573"/>
            </a:xfrm>
            <a:custGeom>
              <a:avLst/>
              <a:gdLst/>
              <a:ahLst/>
              <a:cxnLst/>
              <a:rect l="l" t="t" r="r" b="b"/>
              <a:pathLst>
                <a:path w="553577" h="1400573">
                  <a:moveTo>
                    <a:pt x="0" y="0"/>
                  </a:moveTo>
                  <a:lnTo>
                    <a:pt x="553577" y="0"/>
                  </a:lnTo>
                  <a:lnTo>
                    <a:pt x="553577" y="1400573"/>
                  </a:lnTo>
                  <a:lnTo>
                    <a:pt x="0" y="1400573"/>
                  </a:lnTo>
                  <a:close/>
                </a:path>
              </a:pathLst>
            </a:custGeom>
            <a:solidFill>
              <a:srgbClr val="FFFFFF"/>
            </a:solidFill>
            <a:ln cap="sq">
              <a:noFill/>
              <a:prstDash val="solid"/>
              <a:miter/>
            </a:ln>
          </p:spPr>
          <p:txBody>
            <a:bodyPr/>
            <a:lstStyle/>
            <a:p>
              <a:endParaRPr lang="en-IN"/>
            </a:p>
          </p:txBody>
        </p:sp>
        <p:sp>
          <p:nvSpPr>
            <p:cNvPr id="7" name="TextBox 7"/>
            <p:cNvSpPr txBox="1"/>
            <p:nvPr/>
          </p:nvSpPr>
          <p:spPr>
            <a:xfrm>
              <a:off x="0" y="-47625"/>
              <a:ext cx="553577" cy="1448198"/>
            </a:xfrm>
            <a:prstGeom prst="rect">
              <a:avLst/>
            </a:prstGeom>
          </p:spPr>
          <p:txBody>
            <a:bodyPr lIns="50800" tIns="50800" rIns="50800" bIns="50800" rtlCol="0" anchor="ctr"/>
            <a:lstStyle/>
            <a:p>
              <a:pPr algn="ctr">
                <a:lnSpc>
                  <a:spcPts val="3355"/>
                </a:lnSpc>
              </a:pPr>
              <a:endParaRPr/>
            </a:p>
          </p:txBody>
        </p:sp>
      </p:grpSp>
      <p:grpSp>
        <p:nvGrpSpPr>
          <p:cNvPr id="8" name="Group 8"/>
          <p:cNvGrpSpPr/>
          <p:nvPr/>
        </p:nvGrpSpPr>
        <p:grpSpPr>
          <a:xfrm>
            <a:off x="4089343" y="788314"/>
            <a:ext cx="266868" cy="266868"/>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0923AD">
                    <a:alpha val="100000"/>
                  </a:srgbClr>
                </a:gs>
                <a:gs pos="100000">
                  <a:srgbClr val="3454FF">
                    <a:alpha val="100000"/>
                  </a:srgbClr>
                </a:gs>
              </a:gsLst>
              <a:lin ang="2700000"/>
            </a:gradFill>
            <a:ln cap="sq">
              <a:noFill/>
              <a:prstDash val="solid"/>
              <a:miter/>
            </a:ln>
          </p:spPr>
          <p:txBody>
            <a:bodyPr/>
            <a:lstStyle/>
            <a:p>
              <a:endParaRPr lang="en-IN"/>
            </a:p>
          </p:txBody>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3355"/>
                </a:lnSpc>
              </a:pPr>
              <a:endParaRPr/>
            </a:p>
          </p:txBody>
        </p:sp>
      </p:grpSp>
      <p:grpSp>
        <p:nvGrpSpPr>
          <p:cNvPr id="11" name="Group 11"/>
          <p:cNvGrpSpPr/>
          <p:nvPr/>
        </p:nvGrpSpPr>
        <p:grpSpPr>
          <a:xfrm>
            <a:off x="4088318" y="9231818"/>
            <a:ext cx="266868" cy="266868"/>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0923AD">
                    <a:alpha val="100000"/>
                  </a:srgbClr>
                </a:gs>
                <a:gs pos="100000">
                  <a:srgbClr val="3454FF">
                    <a:alpha val="100000"/>
                  </a:srgbClr>
                </a:gs>
              </a:gsLst>
              <a:lin ang="2700000"/>
            </a:gradFill>
            <a:ln cap="sq">
              <a:noFill/>
              <a:prstDash val="solid"/>
              <a:miter/>
            </a:ln>
          </p:spPr>
          <p:txBody>
            <a:bodyPr/>
            <a:lstStyle/>
            <a:p>
              <a:endParaRPr lang="en-IN"/>
            </a:p>
          </p:txBody>
        </p:sp>
        <p:sp>
          <p:nvSpPr>
            <p:cNvPr id="13" name="TextBox 13"/>
            <p:cNvSpPr txBox="1"/>
            <p:nvPr/>
          </p:nvSpPr>
          <p:spPr>
            <a:xfrm>
              <a:off x="76200" y="28575"/>
              <a:ext cx="660400" cy="708025"/>
            </a:xfrm>
            <a:prstGeom prst="rect">
              <a:avLst/>
            </a:prstGeom>
          </p:spPr>
          <p:txBody>
            <a:bodyPr lIns="50800" tIns="50800" rIns="50800" bIns="50800" rtlCol="0" anchor="ctr"/>
            <a:lstStyle/>
            <a:p>
              <a:pPr algn="ctr">
                <a:lnSpc>
                  <a:spcPts val="3355"/>
                </a:lnSpc>
              </a:pPr>
              <a:endParaRPr/>
            </a:p>
          </p:txBody>
        </p:sp>
      </p:grpSp>
      <p:sp>
        <p:nvSpPr>
          <p:cNvPr id="14" name="AutoShape 14"/>
          <p:cNvSpPr/>
          <p:nvPr/>
        </p:nvSpPr>
        <p:spPr>
          <a:xfrm flipV="1">
            <a:off x="1047750" y="3226642"/>
            <a:ext cx="0" cy="2646053"/>
          </a:xfrm>
          <a:prstGeom prst="line">
            <a:avLst/>
          </a:prstGeom>
          <a:ln w="38100" cap="flat">
            <a:solidFill>
              <a:srgbClr val="122DBE"/>
            </a:solidFill>
            <a:prstDash val="solid"/>
            <a:headEnd type="none" w="sm" len="sm"/>
            <a:tailEnd type="none" w="sm" len="sm"/>
          </a:ln>
        </p:spPr>
        <p:txBody>
          <a:bodyPr/>
          <a:lstStyle/>
          <a:p>
            <a:endParaRPr lang="en-IN"/>
          </a:p>
        </p:txBody>
      </p:sp>
      <p:grpSp>
        <p:nvGrpSpPr>
          <p:cNvPr id="15" name="Group 15"/>
          <p:cNvGrpSpPr/>
          <p:nvPr/>
        </p:nvGrpSpPr>
        <p:grpSpPr>
          <a:xfrm>
            <a:off x="8817404" y="-955544"/>
            <a:ext cx="11489619" cy="12198088"/>
            <a:chOff x="0" y="0"/>
            <a:chExt cx="3550701" cy="3769643"/>
          </a:xfrm>
        </p:grpSpPr>
        <p:sp>
          <p:nvSpPr>
            <p:cNvPr id="16" name="Freeform 16"/>
            <p:cNvSpPr/>
            <p:nvPr/>
          </p:nvSpPr>
          <p:spPr>
            <a:xfrm>
              <a:off x="0" y="0"/>
              <a:ext cx="3550701" cy="3769643"/>
            </a:xfrm>
            <a:custGeom>
              <a:avLst/>
              <a:gdLst/>
              <a:ahLst/>
              <a:cxnLst/>
              <a:rect l="l" t="t" r="r" b="b"/>
              <a:pathLst>
                <a:path w="3550701" h="3769643">
                  <a:moveTo>
                    <a:pt x="67382" y="0"/>
                  </a:moveTo>
                  <a:lnTo>
                    <a:pt x="3483319" y="0"/>
                  </a:lnTo>
                  <a:cubicBezTo>
                    <a:pt x="3520533" y="0"/>
                    <a:pt x="3550701" y="30168"/>
                    <a:pt x="3550701" y="67382"/>
                  </a:cubicBezTo>
                  <a:lnTo>
                    <a:pt x="3550701" y="3702261"/>
                  </a:lnTo>
                  <a:cubicBezTo>
                    <a:pt x="3550701" y="3739475"/>
                    <a:pt x="3520533" y="3769643"/>
                    <a:pt x="3483319" y="3769643"/>
                  </a:cubicBezTo>
                  <a:lnTo>
                    <a:pt x="67382" y="3769643"/>
                  </a:lnTo>
                  <a:cubicBezTo>
                    <a:pt x="49511" y="3769643"/>
                    <a:pt x="32372" y="3762544"/>
                    <a:pt x="19736" y="3749908"/>
                  </a:cubicBezTo>
                  <a:cubicBezTo>
                    <a:pt x="7099" y="3737271"/>
                    <a:pt x="0" y="3720132"/>
                    <a:pt x="0" y="3702261"/>
                  </a:cubicBezTo>
                  <a:lnTo>
                    <a:pt x="0" y="67382"/>
                  </a:lnTo>
                  <a:cubicBezTo>
                    <a:pt x="0" y="30168"/>
                    <a:pt x="30168" y="0"/>
                    <a:pt x="67382" y="0"/>
                  </a:cubicBezTo>
                  <a:close/>
                </a:path>
              </a:pathLst>
            </a:custGeom>
            <a:gradFill rotWithShape="1">
              <a:gsLst>
                <a:gs pos="0">
                  <a:srgbClr val="0923AD">
                    <a:alpha val="100000"/>
                  </a:srgbClr>
                </a:gs>
                <a:gs pos="100000">
                  <a:srgbClr val="3454FF">
                    <a:alpha val="100000"/>
                  </a:srgbClr>
                </a:gs>
              </a:gsLst>
              <a:lin ang="2700000"/>
            </a:gradFill>
          </p:spPr>
          <p:txBody>
            <a:bodyPr/>
            <a:lstStyle/>
            <a:p>
              <a:endParaRPr lang="en-IN"/>
            </a:p>
          </p:txBody>
        </p:sp>
        <p:sp>
          <p:nvSpPr>
            <p:cNvPr id="17" name="TextBox 17"/>
            <p:cNvSpPr txBox="1"/>
            <p:nvPr/>
          </p:nvSpPr>
          <p:spPr>
            <a:xfrm>
              <a:off x="0" y="-47625"/>
              <a:ext cx="3550701" cy="3817268"/>
            </a:xfrm>
            <a:prstGeom prst="rect">
              <a:avLst/>
            </a:prstGeom>
          </p:spPr>
          <p:txBody>
            <a:bodyPr lIns="50800" tIns="50800" rIns="50800" bIns="50800" rtlCol="0" anchor="ctr"/>
            <a:lstStyle/>
            <a:p>
              <a:pPr algn="ctr">
                <a:lnSpc>
                  <a:spcPts val="3355"/>
                </a:lnSpc>
              </a:pPr>
              <a:endParaRPr/>
            </a:p>
          </p:txBody>
        </p:sp>
      </p:grpSp>
      <p:sp>
        <p:nvSpPr>
          <p:cNvPr id="18" name="Freeform 18"/>
          <p:cNvSpPr/>
          <p:nvPr/>
        </p:nvSpPr>
        <p:spPr>
          <a:xfrm>
            <a:off x="11774324" y="9548320"/>
            <a:ext cx="3263814" cy="3263814"/>
          </a:xfrm>
          <a:custGeom>
            <a:avLst/>
            <a:gdLst/>
            <a:ahLst/>
            <a:cxnLst/>
            <a:rect l="l" t="t" r="r" b="b"/>
            <a:pathLst>
              <a:path w="3263814" h="3263814">
                <a:moveTo>
                  <a:pt x="0" y="0"/>
                </a:moveTo>
                <a:lnTo>
                  <a:pt x="3263814" y="0"/>
                </a:lnTo>
                <a:lnTo>
                  <a:pt x="3263814" y="3263814"/>
                </a:lnTo>
                <a:lnTo>
                  <a:pt x="0" y="32638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9" name="Freeform 19"/>
          <p:cNvSpPr/>
          <p:nvPr/>
        </p:nvSpPr>
        <p:spPr>
          <a:xfrm>
            <a:off x="11774324" y="-2475500"/>
            <a:ext cx="3263814" cy="3263814"/>
          </a:xfrm>
          <a:custGeom>
            <a:avLst/>
            <a:gdLst/>
            <a:ahLst/>
            <a:cxnLst/>
            <a:rect l="l" t="t" r="r" b="b"/>
            <a:pathLst>
              <a:path w="3263814" h="3263814">
                <a:moveTo>
                  <a:pt x="0" y="0"/>
                </a:moveTo>
                <a:lnTo>
                  <a:pt x="3263814" y="0"/>
                </a:lnTo>
                <a:lnTo>
                  <a:pt x="3263814" y="3263814"/>
                </a:lnTo>
                <a:lnTo>
                  <a:pt x="0" y="32638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20" name="TextBox 20"/>
          <p:cNvSpPr txBox="1"/>
          <p:nvPr/>
        </p:nvSpPr>
        <p:spPr>
          <a:xfrm>
            <a:off x="1768634" y="3131392"/>
            <a:ext cx="5858217" cy="4006500"/>
          </a:xfrm>
          <a:prstGeom prst="rect">
            <a:avLst/>
          </a:prstGeom>
        </p:spPr>
        <p:txBody>
          <a:bodyPr lIns="0" tIns="0" rIns="0" bIns="0" rtlCol="0" anchor="t">
            <a:spAutoFit/>
          </a:bodyPr>
          <a:lstStyle/>
          <a:p>
            <a:pPr algn="l">
              <a:lnSpc>
                <a:spcPts val="10017"/>
              </a:lnSpc>
            </a:pPr>
            <a:r>
              <a:rPr lang="en-US" sz="9106" b="1">
                <a:solidFill>
                  <a:srgbClr val="122DBE"/>
                </a:solidFill>
                <a:latin typeface="Futura Bold"/>
                <a:ea typeface="Futura Bold"/>
                <a:cs typeface="Futura Bold"/>
                <a:sym typeface="Futura Bold"/>
              </a:rPr>
              <a:t>OUR PROJECT</a:t>
            </a:r>
          </a:p>
          <a:p>
            <a:pPr algn="l">
              <a:lnSpc>
                <a:spcPts val="10017"/>
              </a:lnSpc>
            </a:pPr>
            <a:r>
              <a:rPr lang="en-US" sz="9106" b="1">
                <a:solidFill>
                  <a:srgbClr val="122DBE"/>
                </a:solidFill>
                <a:latin typeface="Futura Bold"/>
                <a:ea typeface="Futura Bold"/>
                <a:cs typeface="Futura Bold"/>
                <a:sym typeface="Futura Bold"/>
              </a:rPr>
              <a:t>DEMO</a:t>
            </a:r>
          </a:p>
        </p:txBody>
      </p:sp>
      <p:grpSp>
        <p:nvGrpSpPr>
          <p:cNvPr id="21" name="Group 21"/>
          <p:cNvGrpSpPr>
            <a:grpSpLocks noChangeAspect="1"/>
          </p:cNvGrpSpPr>
          <p:nvPr/>
        </p:nvGrpSpPr>
        <p:grpSpPr>
          <a:xfrm>
            <a:off x="11351976" y="1164661"/>
            <a:ext cx="5246130" cy="10380370"/>
            <a:chOff x="0" y="0"/>
            <a:chExt cx="2620010" cy="5184140"/>
          </a:xfrm>
        </p:grpSpPr>
        <p:sp>
          <p:nvSpPr>
            <p:cNvPr id="22" name="Freeform 22"/>
            <p:cNvSpPr/>
            <p:nvPr/>
          </p:nvSpPr>
          <p:spPr>
            <a:xfrm>
              <a:off x="53340" y="25400"/>
              <a:ext cx="2513330" cy="5132070"/>
            </a:xfrm>
            <a:custGeom>
              <a:avLst/>
              <a:gdLst/>
              <a:ahLst/>
              <a:cxnLst/>
              <a:rect l="l" t="t" r="r" b="b"/>
              <a:pathLst>
                <a:path w="2513330" h="513207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txBody>
            <a:bodyPr/>
            <a:lstStyle/>
            <a:p>
              <a:endParaRPr lang="en-IN"/>
            </a:p>
          </p:txBody>
        </p:sp>
        <p:sp>
          <p:nvSpPr>
            <p:cNvPr id="23" name="Freeform 23"/>
            <p:cNvSpPr/>
            <p:nvPr/>
          </p:nvSpPr>
          <p:spPr>
            <a:xfrm>
              <a:off x="185420" y="156210"/>
              <a:ext cx="2251710" cy="4876800"/>
            </a:xfrm>
            <a:custGeom>
              <a:avLst/>
              <a:gdLst/>
              <a:ahLst/>
              <a:cxnLst/>
              <a:rect l="l" t="t" r="r" b="b"/>
              <a:pathLst>
                <a:path w="2251710" h="487680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4"/>
              <a:stretch>
                <a:fillRect l="-22189" r="-22189"/>
              </a:stretch>
            </a:blipFill>
          </p:spPr>
          <p:txBody>
            <a:bodyPr/>
            <a:lstStyle/>
            <a:p>
              <a:endParaRPr lang="en-IN"/>
            </a:p>
          </p:txBody>
        </p:sp>
        <p:sp>
          <p:nvSpPr>
            <p:cNvPr id="24" name="Freeform 24"/>
            <p:cNvSpPr/>
            <p:nvPr/>
          </p:nvSpPr>
          <p:spPr>
            <a:xfrm>
              <a:off x="1121410" y="198120"/>
              <a:ext cx="347980" cy="43180"/>
            </a:xfrm>
            <a:custGeom>
              <a:avLst/>
              <a:gdLst/>
              <a:ahLst/>
              <a:cxnLst/>
              <a:rect l="l" t="t" r="r" b="b"/>
              <a:pathLst>
                <a:path w="347980" h="431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555555"/>
            </a:solidFill>
          </p:spPr>
          <p:txBody>
            <a:bodyPr/>
            <a:lstStyle/>
            <a:p>
              <a:endParaRPr lang="en-IN"/>
            </a:p>
          </p:txBody>
        </p:sp>
        <p:sp>
          <p:nvSpPr>
            <p:cNvPr id="25" name="Freeform 25"/>
            <p:cNvSpPr/>
            <p:nvPr/>
          </p:nvSpPr>
          <p:spPr>
            <a:xfrm>
              <a:off x="1578312" y="187909"/>
              <a:ext cx="66636" cy="63602"/>
            </a:xfrm>
            <a:custGeom>
              <a:avLst/>
              <a:gdLst/>
              <a:ahLst/>
              <a:cxnLst/>
              <a:rect l="l" t="t" r="r" b="b"/>
              <a:pathLst>
                <a:path w="66636" h="63602">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555555"/>
            </a:solidFill>
          </p:spPr>
          <p:txBody>
            <a:bodyPr/>
            <a:lstStyle/>
            <a:p>
              <a:endParaRPr lang="en-IN"/>
            </a:p>
          </p:txBody>
        </p:sp>
        <p:sp>
          <p:nvSpPr>
            <p:cNvPr id="26" name="Freeform 26"/>
            <p:cNvSpPr/>
            <p:nvPr/>
          </p:nvSpPr>
          <p:spPr>
            <a:xfrm>
              <a:off x="0" y="685800"/>
              <a:ext cx="27940" cy="213360"/>
            </a:xfrm>
            <a:custGeom>
              <a:avLst/>
              <a:gdLst/>
              <a:ahLst/>
              <a:cxnLst/>
              <a:rect l="l" t="t" r="r" b="b"/>
              <a:pathLst>
                <a:path w="27940" h="21336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2E2E2E"/>
            </a:solidFill>
          </p:spPr>
          <p:txBody>
            <a:bodyPr/>
            <a:lstStyle/>
            <a:p>
              <a:endParaRPr lang="en-IN"/>
            </a:p>
          </p:txBody>
        </p:sp>
        <p:sp>
          <p:nvSpPr>
            <p:cNvPr id="27" name="Freeform 27"/>
            <p:cNvSpPr/>
            <p:nvPr/>
          </p:nvSpPr>
          <p:spPr>
            <a:xfrm>
              <a:off x="0" y="1057910"/>
              <a:ext cx="27940" cy="384810"/>
            </a:xfrm>
            <a:custGeom>
              <a:avLst/>
              <a:gdLst/>
              <a:ahLst/>
              <a:cxnLst/>
              <a:rect l="l" t="t" r="r" b="b"/>
              <a:pathLst>
                <a:path w="27940" h="38481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2E2E2E"/>
            </a:solidFill>
          </p:spPr>
          <p:txBody>
            <a:bodyPr/>
            <a:lstStyle/>
            <a:p>
              <a:endParaRPr lang="en-IN"/>
            </a:p>
          </p:txBody>
        </p:sp>
        <p:sp>
          <p:nvSpPr>
            <p:cNvPr id="28" name="Freeform 28"/>
            <p:cNvSpPr/>
            <p:nvPr/>
          </p:nvSpPr>
          <p:spPr>
            <a:xfrm>
              <a:off x="0" y="1526540"/>
              <a:ext cx="27940" cy="386080"/>
            </a:xfrm>
            <a:custGeom>
              <a:avLst/>
              <a:gdLst/>
              <a:ahLst/>
              <a:cxnLst/>
              <a:rect l="l" t="t" r="r" b="b"/>
              <a:pathLst>
                <a:path w="27940" h="38608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2E2E2E"/>
            </a:solidFill>
          </p:spPr>
          <p:txBody>
            <a:bodyPr/>
            <a:lstStyle/>
            <a:p>
              <a:endParaRPr lang="en-IN"/>
            </a:p>
          </p:txBody>
        </p:sp>
        <p:sp>
          <p:nvSpPr>
            <p:cNvPr id="29" name="Freeform 29"/>
            <p:cNvSpPr/>
            <p:nvPr/>
          </p:nvSpPr>
          <p:spPr>
            <a:xfrm>
              <a:off x="2592070" y="1184910"/>
              <a:ext cx="27940" cy="618490"/>
            </a:xfrm>
            <a:custGeom>
              <a:avLst/>
              <a:gdLst/>
              <a:ahLst/>
              <a:cxnLst/>
              <a:rect l="l" t="t" r="r" b="b"/>
              <a:pathLst>
                <a:path w="27940" h="61849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2E2E2E"/>
            </a:solidFill>
          </p:spPr>
          <p:txBody>
            <a:bodyPr/>
            <a:lstStyle/>
            <a:p>
              <a:endParaRPr lang="en-IN"/>
            </a:p>
          </p:txBody>
        </p:sp>
        <p:sp>
          <p:nvSpPr>
            <p:cNvPr id="30" name="Freeform 30"/>
            <p:cNvSpPr/>
            <p:nvPr/>
          </p:nvSpPr>
          <p:spPr>
            <a:xfrm>
              <a:off x="27940" y="0"/>
              <a:ext cx="2564130" cy="5182870"/>
            </a:xfrm>
            <a:custGeom>
              <a:avLst/>
              <a:gdLst/>
              <a:ahLst/>
              <a:cxnLst/>
              <a:rect l="l" t="t" r="r" b="b"/>
              <a:pathLst>
                <a:path w="2564130" h="518287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555555"/>
            </a:solidFill>
          </p:spPr>
          <p:txBody>
            <a:bodyPr/>
            <a:lstStyle/>
            <a:p>
              <a:endParaRPr lang="en-IN"/>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9">
            <a:extLst>
              <a:ext uri="{FF2B5EF4-FFF2-40B4-BE49-F238E27FC236}">
                <a16:creationId xmlns:a16="http://schemas.microsoft.com/office/drawing/2014/main" id="{7D7C735F-58ED-ACF9-E206-761844BF8C96}"/>
              </a:ext>
            </a:extLst>
          </p:cNvPr>
          <p:cNvSpPr txBox="1"/>
          <p:nvPr/>
        </p:nvSpPr>
        <p:spPr>
          <a:xfrm>
            <a:off x="341043" y="251839"/>
            <a:ext cx="10707957" cy="1154162"/>
          </a:xfrm>
          <a:prstGeom prst="rect">
            <a:avLst/>
          </a:prstGeom>
        </p:spPr>
        <p:txBody>
          <a:bodyPr wrap="square" lIns="0" tIns="0" rIns="0" bIns="0" rtlCol="0" anchor="t">
            <a:spAutoFit/>
          </a:bodyPr>
          <a:lstStyle/>
          <a:p>
            <a:pPr algn="l">
              <a:lnSpc>
                <a:spcPts val="9004"/>
              </a:lnSpc>
            </a:pPr>
            <a:r>
              <a:rPr lang="en-US" sz="8186" b="1" dirty="0">
                <a:solidFill>
                  <a:srgbClr val="122DBE"/>
                </a:solidFill>
                <a:latin typeface="Futura Bold"/>
                <a:ea typeface="Futura Bold"/>
                <a:cs typeface="Futura Bold"/>
                <a:sym typeface="Futura Bold"/>
              </a:rPr>
              <a:t>Feature Enhancement</a:t>
            </a:r>
          </a:p>
        </p:txBody>
      </p:sp>
      <p:sp>
        <p:nvSpPr>
          <p:cNvPr id="7" name="TextBox 6">
            <a:extLst>
              <a:ext uri="{FF2B5EF4-FFF2-40B4-BE49-F238E27FC236}">
                <a16:creationId xmlns:a16="http://schemas.microsoft.com/office/drawing/2014/main" id="{36642923-32DB-CB08-0F72-73DA909761F5}"/>
              </a:ext>
            </a:extLst>
          </p:cNvPr>
          <p:cNvSpPr txBox="1"/>
          <p:nvPr/>
        </p:nvSpPr>
        <p:spPr>
          <a:xfrm>
            <a:off x="685800" y="1866900"/>
            <a:ext cx="16230600" cy="3785652"/>
          </a:xfrm>
          <a:prstGeom prst="rect">
            <a:avLst/>
          </a:prstGeom>
          <a:noFill/>
        </p:spPr>
        <p:txBody>
          <a:bodyPr wrap="square" rtlCol="0">
            <a:spAutoFit/>
          </a:bodyPr>
          <a:lstStyle/>
          <a:p>
            <a:pPr marL="1371600" indent="-1371600">
              <a:buFont typeface="+mj-lt"/>
              <a:buAutoNum type="arabicPeriod"/>
            </a:pPr>
            <a:r>
              <a:rPr lang="en-US" sz="8000" dirty="0"/>
              <a:t>Notes</a:t>
            </a:r>
          </a:p>
          <a:p>
            <a:pPr marL="1371600" indent="-1371600">
              <a:buFont typeface="+mj-lt"/>
              <a:buAutoNum type="arabicPeriod"/>
            </a:pPr>
            <a:r>
              <a:rPr lang="en-US" sz="8000" dirty="0"/>
              <a:t>Streaks</a:t>
            </a:r>
          </a:p>
          <a:p>
            <a:pPr marL="1371600" indent="-1371600">
              <a:buFont typeface="+mj-lt"/>
              <a:buAutoNum type="arabicPeriod"/>
            </a:pPr>
            <a:r>
              <a:rPr lang="en-US" sz="8000" dirty="0"/>
              <a:t>Leaderboard for Learners</a:t>
            </a:r>
          </a:p>
        </p:txBody>
      </p:sp>
    </p:spTree>
    <p:extLst>
      <p:ext uri="{BB962C8B-B14F-4D97-AF65-F5344CB8AC3E}">
        <p14:creationId xmlns:p14="http://schemas.microsoft.com/office/powerpoint/2010/main" val="1011697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60" y="5696931"/>
            <a:ext cx="6074924" cy="6074924"/>
          </a:xfrm>
          <a:custGeom>
            <a:avLst/>
            <a:gdLst/>
            <a:ahLst/>
            <a:cxnLst/>
            <a:rect l="l" t="t" r="r" b="b"/>
            <a:pathLst>
              <a:path w="6074924" h="6074924">
                <a:moveTo>
                  <a:pt x="0" y="0"/>
                </a:moveTo>
                <a:lnTo>
                  <a:pt x="6074924" y="0"/>
                </a:lnTo>
                <a:lnTo>
                  <a:pt x="6074924" y="6074924"/>
                </a:lnTo>
                <a:lnTo>
                  <a:pt x="0" y="60749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AutoShape 3"/>
          <p:cNvSpPr/>
          <p:nvPr/>
        </p:nvSpPr>
        <p:spPr>
          <a:xfrm flipH="1" flipV="1">
            <a:off x="589742" y="1122257"/>
            <a:ext cx="0" cy="915197"/>
          </a:xfrm>
          <a:prstGeom prst="line">
            <a:avLst/>
          </a:prstGeom>
          <a:ln w="38100" cap="flat">
            <a:solidFill>
              <a:srgbClr val="122DBE"/>
            </a:solidFill>
            <a:prstDash val="solid"/>
            <a:headEnd type="none" w="sm" len="sm"/>
            <a:tailEnd type="none" w="sm" len="sm"/>
          </a:ln>
        </p:spPr>
        <p:txBody>
          <a:bodyPr/>
          <a:lstStyle/>
          <a:p>
            <a:endParaRPr lang="en-IN"/>
          </a:p>
        </p:txBody>
      </p:sp>
      <p:sp>
        <p:nvSpPr>
          <p:cNvPr id="4" name="TextBox 4"/>
          <p:cNvSpPr txBox="1"/>
          <p:nvPr/>
        </p:nvSpPr>
        <p:spPr>
          <a:xfrm>
            <a:off x="1038225" y="942975"/>
            <a:ext cx="6834764" cy="1326969"/>
          </a:xfrm>
          <a:prstGeom prst="rect">
            <a:avLst/>
          </a:prstGeom>
        </p:spPr>
        <p:txBody>
          <a:bodyPr lIns="0" tIns="0" rIns="0" bIns="0" rtlCol="0" anchor="t">
            <a:spAutoFit/>
          </a:bodyPr>
          <a:lstStyle/>
          <a:p>
            <a:pPr algn="l">
              <a:lnSpc>
                <a:spcPts val="9004"/>
              </a:lnSpc>
            </a:pPr>
            <a:r>
              <a:rPr lang="en-US" sz="8186" b="1" dirty="0">
                <a:solidFill>
                  <a:srgbClr val="122DBE"/>
                </a:solidFill>
                <a:latin typeface="Futura Bold"/>
                <a:ea typeface="Futura Bold"/>
                <a:cs typeface="Futura Bold"/>
                <a:sym typeface="Futura Bold"/>
              </a:rPr>
              <a:t>Conclusion</a:t>
            </a:r>
          </a:p>
        </p:txBody>
      </p:sp>
      <p:sp>
        <p:nvSpPr>
          <p:cNvPr id="5" name="TextBox 5"/>
          <p:cNvSpPr txBox="1"/>
          <p:nvPr/>
        </p:nvSpPr>
        <p:spPr>
          <a:xfrm>
            <a:off x="1817097" y="3035275"/>
            <a:ext cx="7326903" cy="3938182"/>
          </a:xfrm>
          <a:prstGeom prst="rect">
            <a:avLst/>
          </a:prstGeom>
        </p:spPr>
        <p:txBody>
          <a:bodyPr lIns="0" tIns="0" rIns="0" bIns="0" rtlCol="0" anchor="t">
            <a:spAutoFit/>
          </a:bodyPr>
          <a:lstStyle/>
          <a:p>
            <a:pPr algn="l">
              <a:lnSpc>
                <a:spcPts val="4420"/>
              </a:lnSpc>
            </a:pPr>
            <a:r>
              <a:rPr lang="en-US" sz="3480">
                <a:solidFill>
                  <a:srgbClr val="000000"/>
                </a:solidFill>
                <a:latin typeface="Futura"/>
                <a:ea typeface="Futura"/>
                <a:cs typeface="Futura"/>
                <a:sym typeface="Futura"/>
              </a:rPr>
              <a:t>SKILLNEST empowers digital learners through structured guidance, certified trainer support, and interactive workflows, effectively bridging the gap between self-paced study and personalized, engaging education for improved learning outcomes.</a:t>
            </a:r>
          </a:p>
        </p:txBody>
      </p:sp>
      <p:pic>
        <p:nvPicPr>
          <p:cNvPr id="7" name="Picture 6" descr="A logo with a light bulb and two heads">
            <a:extLst>
              <a:ext uri="{FF2B5EF4-FFF2-40B4-BE49-F238E27FC236}">
                <a16:creationId xmlns:a16="http://schemas.microsoft.com/office/drawing/2014/main" id="{E8D3F71B-FC05-A6E2-8075-2E24B57614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10799" y="942974"/>
            <a:ext cx="6715125" cy="67151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rgbClr val="0923AD">
                <a:alpha val="100000"/>
              </a:srgbClr>
            </a:gs>
            <a:gs pos="100000">
              <a:srgbClr val="3454FF">
                <a:alpha val="100000"/>
              </a:srgbClr>
            </a:gs>
          </a:gsLst>
          <a:lin ang="2700000"/>
        </a:gradFill>
        <a:effectLst/>
      </p:bgPr>
    </p:bg>
    <p:spTree>
      <p:nvGrpSpPr>
        <p:cNvPr id="1" name=""/>
        <p:cNvGrpSpPr/>
        <p:nvPr/>
      </p:nvGrpSpPr>
      <p:grpSpPr>
        <a:xfrm>
          <a:off x="0" y="0"/>
          <a:ext cx="0" cy="0"/>
          <a:chOff x="0" y="0"/>
          <a:chExt cx="0" cy="0"/>
        </a:xfrm>
      </p:grpSpPr>
      <p:grpSp>
        <p:nvGrpSpPr>
          <p:cNvPr id="2" name="Group 2"/>
          <p:cNvGrpSpPr/>
          <p:nvPr/>
        </p:nvGrpSpPr>
        <p:grpSpPr>
          <a:xfrm rot="-3577295">
            <a:off x="6975234" y="2258493"/>
            <a:ext cx="13999615" cy="13999615"/>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gradFill>
                <a:gsLst>
                  <a:gs pos="0">
                    <a:srgbClr val="3454FF">
                      <a:alpha val="61000"/>
                    </a:srgbClr>
                  </a:gs>
                  <a:gs pos="100000">
                    <a:srgbClr val="F8FF75">
                      <a:alpha val="61000"/>
                    </a:srgbClr>
                  </a:gs>
                </a:gsLst>
                <a:lin ang="0"/>
              </a:gradFill>
              <a:prstDash val="solid"/>
              <a:miter/>
            </a:ln>
          </p:spPr>
          <p:txBody>
            <a:bodyPr/>
            <a:lstStyle/>
            <a:p>
              <a:endParaRPr lang="en-IN"/>
            </a:p>
          </p:txBody>
        </p:sp>
        <p:sp>
          <p:nvSpPr>
            <p:cNvPr id="4" name="TextBox 4"/>
            <p:cNvSpPr txBox="1"/>
            <p:nvPr/>
          </p:nvSpPr>
          <p:spPr>
            <a:xfrm>
              <a:off x="76200" y="28575"/>
              <a:ext cx="660400" cy="708025"/>
            </a:xfrm>
            <a:prstGeom prst="rect">
              <a:avLst/>
            </a:prstGeom>
          </p:spPr>
          <p:txBody>
            <a:bodyPr lIns="50800" tIns="50800" rIns="50800" bIns="50800" rtlCol="0" anchor="ctr"/>
            <a:lstStyle/>
            <a:p>
              <a:pPr algn="ctr">
                <a:lnSpc>
                  <a:spcPts val="3355"/>
                </a:lnSpc>
              </a:pPr>
              <a:endParaRPr/>
            </a:p>
          </p:txBody>
        </p:sp>
      </p:grpSp>
      <p:grpSp>
        <p:nvGrpSpPr>
          <p:cNvPr id="5" name="Group 5"/>
          <p:cNvGrpSpPr/>
          <p:nvPr/>
        </p:nvGrpSpPr>
        <p:grpSpPr>
          <a:xfrm rot="-3577295">
            <a:off x="8732300" y="4015559"/>
            <a:ext cx="10485482" cy="10485482"/>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gradFill>
                <a:gsLst>
                  <a:gs pos="0">
                    <a:srgbClr val="3454FF">
                      <a:alpha val="61000"/>
                    </a:srgbClr>
                  </a:gs>
                  <a:gs pos="100000">
                    <a:srgbClr val="F8FF75">
                      <a:alpha val="61000"/>
                    </a:srgbClr>
                  </a:gs>
                </a:gsLst>
                <a:lin ang="0"/>
              </a:gradFill>
              <a:prstDash val="solid"/>
              <a:miter/>
            </a:ln>
          </p:spPr>
          <p:txBody>
            <a:bodyPr/>
            <a:lstStyle/>
            <a:p>
              <a:endParaRPr lang="en-IN"/>
            </a:p>
          </p:txBody>
        </p:sp>
        <p:sp>
          <p:nvSpPr>
            <p:cNvPr id="7" name="TextBox 7"/>
            <p:cNvSpPr txBox="1"/>
            <p:nvPr/>
          </p:nvSpPr>
          <p:spPr>
            <a:xfrm>
              <a:off x="76200" y="28575"/>
              <a:ext cx="660400" cy="708025"/>
            </a:xfrm>
            <a:prstGeom prst="rect">
              <a:avLst/>
            </a:prstGeom>
          </p:spPr>
          <p:txBody>
            <a:bodyPr lIns="50800" tIns="50800" rIns="50800" bIns="50800" rtlCol="0" anchor="ctr"/>
            <a:lstStyle/>
            <a:p>
              <a:pPr algn="ctr">
                <a:lnSpc>
                  <a:spcPts val="3355"/>
                </a:lnSpc>
              </a:pPr>
              <a:endParaRPr/>
            </a:p>
          </p:txBody>
        </p:sp>
      </p:grpSp>
      <p:sp>
        <p:nvSpPr>
          <p:cNvPr id="8" name="Freeform 8"/>
          <p:cNvSpPr/>
          <p:nvPr/>
        </p:nvSpPr>
        <p:spPr>
          <a:xfrm>
            <a:off x="9144000" y="5616126"/>
            <a:ext cx="6812564" cy="6812564"/>
          </a:xfrm>
          <a:custGeom>
            <a:avLst/>
            <a:gdLst/>
            <a:ahLst/>
            <a:cxnLst/>
            <a:rect l="l" t="t" r="r" b="b"/>
            <a:pathLst>
              <a:path w="6812564" h="6812564">
                <a:moveTo>
                  <a:pt x="0" y="0"/>
                </a:moveTo>
                <a:lnTo>
                  <a:pt x="6812564" y="0"/>
                </a:lnTo>
                <a:lnTo>
                  <a:pt x="6812564" y="6812564"/>
                </a:lnTo>
                <a:lnTo>
                  <a:pt x="0" y="68125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9" name="Freeform 9"/>
          <p:cNvSpPr/>
          <p:nvPr/>
        </p:nvSpPr>
        <p:spPr>
          <a:xfrm>
            <a:off x="6545011" y="-3453531"/>
            <a:ext cx="5197978" cy="5197978"/>
          </a:xfrm>
          <a:custGeom>
            <a:avLst/>
            <a:gdLst/>
            <a:ahLst/>
            <a:cxnLst/>
            <a:rect l="l" t="t" r="r" b="b"/>
            <a:pathLst>
              <a:path w="5197978" h="5197978">
                <a:moveTo>
                  <a:pt x="0" y="0"/>
                </a:moveTo>
                <a:lnTo>
                  <a:pt x="5197978" y="0"/>
                </a:lnTo>
                <a:lnTo>
                  <a:pt x="5197978" y="5197978"/>
                </a:lnTo>
                <a:lnTo>
                  <a:pt x="0" y="519797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0" name="TextBox 10"/>
          <p:cNvSpPr txBox="1"/>
          <p:nvPr/>
        </p:nvSpPr>
        <p:spPr>
          <a:xfrm>
            <a:off x="4587658" y="2801566"/>
            <a:ext cx="9112683" cy="1335673"/>
          </a:xfrm>
          <a:prstGeom prst="rect">
            <a:avLst/>
          </a:prstGeom>
        </p:spPr>
        <p:txBody>
          <a:bodyPr lIns="0" tIns="0" rIns="0" bIns="0" rtlCol="0" anchor="t">
            <a:spAutoFit/>
          </a:bodyPr>
          <a:lstStyle/>
          <a:p>
            <a:pPr algn="ctr">
              <a:lnSpc>
                <a:spcPts val="8886"/>
              </a:lnSpc>
            </a:pPr>
            <a:r>
              <a:rPr lang="en-US" sz="8544" b="1">
                <a:solidFill>
                  <a:srgbClr val="F8FF75"/>
                </a:solidFill>
                <a:latin typeface="Futura Bold"/>
                <a:ea typeface="Futura Bold"/>
                <a:cs typeface="Futura Bold"/>
                <a:sym typeface="Futura Bold"/>
              </a:rPr>
              <a:t>Thank you</a:t>
            </a:r>
          </a:p>
        </p:txBody>
      </p:sp>
      <p:sp>
        <p:nvSpPr>
          <p:cNvPr id="11" name="TextBox 11"/>
          <p:cNvSpPr txBox="1"/>
          <p:nvPr/>
        </p:nvSpPr>
        <p:spPr>
          <a:xfrm>
            <a:off x="4685814" y="3720630"/>
            <a:ext cx="9112683" cy="918841"/>
          </a:xfrm>
          <a:prstGeom prst="rect">
            <a:avLst/>
          </a:prstGeom>
        </p:spPr>
        <p:txBody>
          <a:bodyPr lIns="0" tIns="0" rIns="0" bIns="0" rtlCol="0" anchor="t">
            <a:spAutoFit/>
          </a:bodyPr>
          <a:lstStyle/>
          <a:p>
            <a:pPr algn="ctr">
              <a:lnSpc>
                <a:spcPts val="8886"/>
              </a:lnSpc>
            </a:pPr>
            <a:r>
              <a:rPr lang="en-US" sz="2800" b="1" dirty="0">
                <a:solidFill>
                  <a:srgbClr val="F8FF75"/>
                </a:solidFill>
                <a:latin typeface="Futura Bold"/>
                <a:ea typeface="Futura Bold"/>
                <a:cs typeface="Futura Bold"/>
                <a:sym typeface="Futura Bold"/>
              </a:rPr>
              <a:t>for your time and attention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H="1" flipV="1">
            <a:off x="589742" y="1122257"/>
            <a:ext cx="0" cy="915197"/>
          </a:xfrm>
          <a:prstGeom prst="line">
            <a:avLst/>
          </a:prstGeom>
          <a:ln w="38100" cap="flat">
            <a:solidFill>
              <a:srgbClr val="122DBE"/>
            </a:solidFill>
            <a:prstDash val="solid"/>
            <a:headEnd type="none" w="sm" len="sm"/>
            <a:tailEnd type="none" w="sm" len="sm"/>
          </a:ln>
        </p:spPr>
        <p:txBody>
          <a:bodyPr/>
          <a:lstStyle/>
          <a:p>
            <a:endParaRPr lang="en-IN"/>
          </a:p>
        </p:txBody>
      </p:sp>
      <p:sp>
        <p:nvSpPr>
          <p:cNvPr id="3" name="Freeform 3"/>
          <p:cNvSpPr/>
          <p:nvPr/>
        </p:nvSpPr>
        <p:spPr>
          <a:xfrm>
            <a:off x="589742" y="7489605"/>
            <a:ext cx="5507704" cy="5507704"/>
          </a:xfrm>
          <a:custGeom>
            <a:avLst/>
            <a:gdLst/>
            <a:ahLst/>
            <a:cxnLst/>
            <a:rect l="l" t="t" r="r" b="b"/>
            <a:pathLst>
              <a:path w="5507704" h="5507704">
                <a:moveTo>
                  <a:pt x="0" y="0"/>
                </a:moveTo>
                <a:lnTo>
                  <a:pt x="5507704" y="0"/>
                </a:lnTo>
                <a:lnTo>
                  <a:pt x="5507704" y="5507704"/>
                </a:lnTo>
                <a:lnTo>
                  <a:pt x="0" y="550770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TextBox 4"/>
          <p:cNvSpPr txBox="1"/>
          <p:nvPr/>
        </p:nvSpPr>
        <p:spPr>
          <a:xfrm>
            <a:off x="989404" y="942975"/>
            <a:ext cx="8164118" cy="1326969"/>
          </a:xfrm>
          <a:prstGeom prst="rect">
            <a:avLst/>
          </a:prstGeom>
        </p:spPr>
        <p:txBody>
          <a:bodyPr lIns="0" tIns="0" rIns="0" bIns="0" rtlCol="0" anchor="t">
            <a:spAutoFit/>
          </a:bodyPr>
          <a:lstStyle/>
          <a:p>
            <a:pPr algn="l">
              <a:lnSpc>
                <a:spcPts val="9004"/>
              </a:lnSpc>
            </a:pPr>
            <a:r>
              <a:rPr lang="en-US" sz="8186" b="1">
                <a:solidFill>
                  <a:srgbClr val="122DBE"/>
                </a:solidFill>
                <a:latin typeface="Futura Bold"/>
                <a:ea typeface="Futura Bold"/>
                <a:cs typeface="Futura Bold"/>
                <a:sym typeface="Futura Bold"/>
              </a:rPr>
              <a:t>Abstract</a:t>
            </a:r>
          </a:p>
        </p:txBody>
      </p:sp>
      <p:sp>
        <p:nvSpPr>
          <p:cNvPr id="5" name="TextBox 5"/>
          <p:cNvSpPr txBox="1"/>
          <p:nvPr/>
        </p:nvSpPr>
        <p:spPr>
          <a:xfrm>
            <a:off x="989404" y="2431889"/>
            <a:ext cx="9855058" cy="4923018"/>
          </a:xfrm>
          <a:prstGeom prst="rect">
            <a:avLst/>
          </a:prstGeom>
        </p:spPr>
        <p:txBody>
          <a:bodyPr lIns="0" tIns="0" rIns="0" bIns="0" rtlCol="0" anchor="t">
            <a:spAutoFit/>
          </a:bodyPr>
          <a:lstStyle/>
          <a:p>
            <a:pPr algn="l">
              <a:lnSpc>
                <a:spcPts val="4802"/>
              </a:lnSpc>
              <a:spcBef>
                <a:spcPct val="0"/>
              </a:spcBef>
            </a:pPr>
            <a:r>
              <a:rPr lang="en-US" sz="3430">
                <a:solidFill>
                  <a:srgbClr val="000000"/>
                </a:solidFill>
                <a:latin typeface="Futura"/>
                <a:ea typeface="Futura"/>
                <a:cs typeface="Futura"/>
                <a:sym typeface="Futura"/>
              </a:rPr>
              <a:t>A digital learning platform designed to combat common e-learning challenges by connecting certified trainers with learners in an interactive environment. It enables course creation, assignment management, and personalized feedback, fostering engagement, organization, and accountability to enhance learning outcomes and reduce the isolation often faced in self-directed education.</a:t>
            </a:r>
          </a:p>
        </p:txBody>
      </p:sp>
      <p:sp>
        <p:nvSpPr>
          <p:cNvPr id="6" name="TextBox 6"/>
          <p:cNvSpPr txBox="1"/>
          <p:nvPr/>
        </p:nvSpPr>
        <p:spPr>
          <a:xfrm>
            <a:off x="12120137" y="6917467"/>
            <a:ext cx="4864867" cy="437440"/>
          </a:xfrm>
          <a:prstGeom prst="rect">
            <a:avLst/>
          </a:prstGeom>
        </p:spPr>
        <p:txBody>
          <a:bodyPr lIns="0" tIns="0" rIns="0" bIns="0" rtlCol="0" anchor="t">
            <a:spAutoFit/>
          </a:bodyPr>
          <a:lstStyle/>
          <a:p>
            <a:pPr algn="l">
              <a:lnSpc>
                <a:spcPts val="3189"/>
              </a:lnSpc>
              <a:spcBef>
                <a:spcPct val="0"/>
              </a:spcBef>
            </a:pPr>
            <a:r>
              <a:rPr lang="en-US" sz="2277" b="1">
                <a:solidFill>
                  <a:srgbClr val="FFFFFF"/>
                </a:solidFill>
                <a:latin typeface="Futura Bold"/>
                <a:ea typeface="Futura Bold"/>
                <a:cs typeface="Futura Bold"/>
                <a:sym typeface="Futura Bold"/>
              </a:rPr>
              <a:t>How to choose the right mix</a:t>
            </a:r>
          </a:p>
        </p:txBody>
      </p:sp>
      <p:sp>
        <p:nvSpPr>
          <p:cNvPr id="7" name="Freeform 7"/>
          <p:cNvSpPr/>
          <p:nvPr/>
        </p:nvSpPr>
        <p:spPr>
          <a:xfrm>
            <a:off x="12209230" y="7489605"/>
            <a:ext cx="5507704" cy="5507704"/>
          </a:xfrm>
          <a:custGeom>
            <a:avLst/>
            <a:gdLst/>
            <a:ahLst/>
            <a:cxnLst/>
            <a:rect l="l" t="t" r="r" b="b"/>
            <a:pathLst>
              <a:path w="5507704" h="5507704">
                <a:moveTo>
                  <a:pt x="0" y="0"/>
                </a:moveTo>
                <a:lnTo>
                  <a:pt x="5507704" y="0"/>
                </a:lnTo>
                <a:lnTo>
                  <a:pt x="5507704" y="5507704"/>
                </a:lnTo>
                <a:lnTo>
                  <a:pt x="0" y="550770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pic>
        <p:nvPicPr>
          <p:cNvPr id="9" name="Picture 8" descr="A logo with a light bulb and two heads&#10;&#10;AI-generated content may be incorrect.">
            <a:extLst>
              <a:ext uri="{FF2B5EF4-FFF2-40B4-BE49-F238E27FC236}">
                <a16:creationId xmlns:a16="http://schemas.microsoft.com/office/drawing/2014/main" id="{E149ABAB-394C-26C8-D8E6-FD44DDB60E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67636" y="942974"/>
            <a:ext cx="6130959" cy="613095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0923AD">
                <a:alpha val="100000"/>
              </a:srgbClr>
            </a:gs>
            <a:gs pos="100000">
              <a:srgbClr val="3454FF">
                <a:alpha val="100000"/>
              </a:srgbClr>
            </a:gs>
          </a:gsLst>
          <a:lin ang="2700000"/>
        </a:gradFill>
        <a:effectLst/>
      </p:bgPr>
    </p:bg>
    <p:spTree>
      <p:nvGrpSpPr>
        <p:cNvPr id="1" name=""/>
        <p:cNvGrpSpPr/>
        <p:nvPr/>
      </p:nvGrpSpPr>
      <p:grpSpPr>
        <a:xfrm>
          <a:off x="0" y="0"/>
          <a:ext cx="0" cy="0"/>
          <a:chOff x="0" y="0"/>
          <a:chExt cx="0" cy="0"/>
        </a:xfrm>
      </p:grpSpPr>
      <p:grpSp>
        <p:nvGrpSpPr>
          <p:cNvPr id="2" name="Group 2"/>
          <p:cNvGrpSpPr/>
          <p:nvPr/>
        </p:nvGrpSpPr>
        <p:grpSpPr>
          <a:xfrm>
            <a:off x="0" y="51077"/>
            <a:ext cx="18288000" cy="3692248"/>
            <a:chOff x="0" y="0"/>
            <a:chExt cx="24384000" cy="4922997"/>
          </a:xfrm>
        </p:grpSpPr>
        <p:pic>
          <p:nvPicPr>
            <p:cNvPr id="3" name="Picture 3"/>
            <p:cNvPicPr>
              <a:picLocks noChangeAspect="1"/>
            </p:cNvPicPr>
            <p:nvPr/>
          </p:nvPicPr>
          <p:blipFill>
            <a:blip r:embed="rId2"/>
            <a:srcRect t="34030" r="161" b="35714"/>
            <a:stretch>
              <a:fillRect/>
            </a:stretch>
          </p:blipFill>
          <p:spPr>
            <a:xfrm>
              <a:off x="0" y="0"/>
              <a:ext cx="24384000" cy="4922997"/>
            </a:xfrm>
            <a:prstGeom prst="rect">
              <a:avLst/>
            </a:prstGeom>
          </p:spPr>
        </p:pic>
      </p:grpSp>
      <p:grpSp>
        <p:nvGrpSpPr>
          <p:cNvPr id="4" name="Group 4"/>
          <p:cNvGrpSpPr/>
          <p:nvPr/>
        </p:nvGrpSpPr>
        <p:grpSpPr>
          <a:xfrm>
            <a:off x="15714677" y="8242490"/>
            <a:ext cx="1544623" cy="838395"/>
            <a:chOff x="0" y="0"/>
            <a:chExt cx="477343" cy="259094"/>
          </a:xfrm>
        </p:grpSpPr>
        <p:sp>
          <p:nvSpPr>
            <p:cNvPr id="5" name="Freeform 5"/>
            <p:cNvSpPr/>
            <p:nvPr/>
          </p:nvSpPr>
          <p:spPr>
            <a:xfrm>
              <a:off x="0" y="0"/>
              <a:ext cx="477343" cy="259094"/>
            </a:xfrm>
            <a:custGeom>
              <a:avLst/>
              <a:gdLst/>
              <a:ahLst/>
              <a:cxnLst/>
              <a:rect l="l" t="t" r="r" b="b"/>
              <a:pathLst>
                <a:path w="477343" h="259094">
                  <a:moveTo>
                    <a:pt x="129547" y="0"/>
                  </a:moveTo>
                  <a:lnTo>
                    <a:pt x="347796" y="0"/>
                  </a:lnTo>
                  <a:cubicBezTo>
                    <a:pt x="382154" y="0"/>
                    <a:pt x="415105" y="13649"/>
                    <a:pt x="439400" y="37943"/>
                  </a:cubicBezTo>
                  <a:cubicBezTo>
                    <a:pt x="463695" y="62238"/>
                    <a:pt x="477343" y="95189"/>
                    <a:pt x="477343" y="129547"/>
                  </a:cubicBezTo>
                  <a:lnTo>
                    <a:pt x="477343" y="129547"/>
                  </a:lnTo>
                  <a:cubicBezTo>
                    <a:pt x="477343" y="201094"/>
                    <a:pt x="419343" y="259094"/>
                    <a:pt x="347796" y="259094"/>
                  </a:cubicBezTo>
                  <a:lnTo>
                    <a:pt x="129547" y="259094"/>
                  </a:lnTo>
                  <a:cubicBezTo>
                    <a:pt x="95189" y="259094"/>
                    <a:pt x="62238" y="245445"/>
                    <a:pt x="37943" y="221151"/>
                  </a:cubicBezTo>
                  <a:cubicBezTo>
                    <a:pt x="13649" y="196856"/>
                    <a:pt x="0" y="163905"/>
                    <a:pt x="0" y="129547"/>
                  </a:cubicBezTo>
                  <a:lnTo>
                    <a:pt x="0" y="129547"/>
                  </a:lnTo>
                  <a:cubicBezTo>
                    <a:pt x="0" y="95189"/>
                    <a:pt x="13649" y="62238"/>
                    <a:pt x="37943" y="37943"/>
                  </a:cubicBezTo>
                  <a:cubicBezTo>
                    <a:pt x="62238" y="13649"/>
                    <a:pt x="95189" y="0"/>
                    <a:pt x="129547" y="0"/>
                  </a:cubicBezTo>
                  <a:close/>
                </a:path>
              </a:pathLst>
            </a:custGeom>
            <a:solidFill>
              <a:srgbClr val="F8FF75"/>
            </a:solidFill>
          </p:spPr>
          <p:txBody>
            <a:bodyPr/>
            <a:lstStyle/>
            <a:p>
              <a:endParaRPr lang="en-IN"/>
            </a:p>
          </p:txBody>
        </p:sp>
        <p:sp>
          <p:nvSpPr>
            <p:cNvPr id="6" name="TextBox 6"/>
            <p:cNvSpPr txBox="1"/>
            <p:nvPr/>
          </p:nvSpPr>
          <p:spPr>
            <a:xfrm>
              <a:off x="0" y="-47625"/>
              <a:ext cx="477343" cy="306719"/>
            </a:xfrm>
            <a:prstGeom prst="rect">
              <a:avLst/>
            </a:prstGeom>
          </p:spPr>
          <p:txBody>
            <a:bodyPr lIns="50800" tIns="50800" rIns="50800" bIns="50800" rtlCol="0" anchor="ctr"/>
            <a:lstStyle/>
            <a:p>
              <a:pPr algn="ctr">
                <a:lnSpc>
                  <a:spcPts val="3355"/>
                </a:lnSpc>
              </a:pPr>
              <a:endParaRPr/>
            </a:p>
          </p:txBody>
        </p:sp>
      </p:grpSp>
      <p:sp>
        <p:nvSpPr>
          <p:cNvPr id="7" name="AutoShape 7"/>
          <p:cNvSpPr/>
          <p:nvPr/>
        </p:nvSpPr>
        <p:spPr>
          <a:xfrm flipV="1">
            <a:off x="1067451" y="9549653"/>
            <a:ext cx="16230600" cy="0"/>
          </a:xfrm>
          <a:prstGeom prst="line">
            <a:avLst/>
          </a:prstGeom>
          <a:ln w="28575" cap="flat">
            <a:gradFill>
              <a:gsLst>
                <a:gs pos="0">
                  <a:srgbClr val="3454FF">
                    <a:alpha val="100000"/>
                  </a:srgbClr>
                </a:gs>
                <a:gs pos="100000">
                  <a:srgbClr val="F8FF75">
                    <a:alpha val="100000"/>
                  </a:srgbClr>
                </a:gs>
              </a:gsLst>
              <a:lin ang="0"/>
            </a:gradFill>
            <a:prstDash val="solid"/>
            <a:headEnd type="none" w="sm" len="sm"/>
            <a:tailEnd type="none" w="sm" len="sm"/>
          </a:ln>
        </p:spPr>
        <p:txBody>
          <a:bodyPr/>
          <a:lstStyle/>
          <a:p>
            <a:endParaRPr lang="en-IN"/>
          </a:p>
        </p:txBody>
      </p:sp>
      <p:sp>
        <p:nvSpPr>
          <p:cNvPr id="8" name="Freeform 8"/>
          <p:cNvSpPr/>
          <p:nvPr/>
        </p:nvSpPr>
        <p:spPr>
          <a:xfrm>
            <a:off x="16040938" y="8450827"/>
            <a:ext cx="892101" cy="421721"/>
          </a:xfrm>
          <a:custGeom>
            <a:avLst/>
            <a:gdLst/>
            <a:ahLst/>
            <a:cxnLst/>
            <a:rect l="l" t="t" r="r" b="b"/>
            <a:pathLst>
              <a:path w="892101" h="421721">
                <a:moveTo>
                  <a:pt x="0" y="0"/>
                </a:moveTo>
                <a:lnTo>
                  <a:pt x="892101" y="0"/>
                </a:lnTo>
                <a:lnTo>
                  <a:pt x="892101" y="421721"/>
                </a:lnTo>
                <a:lnTo>
                  <a:pt x="0" y="4217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9" name="TextBox 9"/>
          <p:cNvSpPr txBox="1"/>
          <p:nvPr/>
        </p:nvSpPr>
        <p:spPr>
          <a:xfrm>
            <a:off x="769571" y="4107620"/>
            <a:ext cx="6410997" cy="2749459"/>
          </a:xfrm>
          <a:prstGeom prst="rect">
            <a:avLst/>
          </a:prstGeom>
        </p:spPr>
        <p:txBody>
          <a:bodyPr lIns="0" tIns="0" rIns="0" bIns="0" rtlCol="0" anchor="t">
            <a:spAutoFit/>
          </a:bodyPr>
          <a:lstStyle/>
          <a:p>
            <a:pPr algn="l">
              <a:lnSpc>
                <a:spcPts val="10084"/>
              </a:lnSpc>
            </a:pPr>
            <a:r>
              <a:rPr lang="en-US" sz="9167" b="1">
                <a:solidFill>
                  <a:srgbClr val="F8FF75"/>
                </a:solidFill>
                <a:latin typeface="Futura Bold"/>
                <a:ea typeface="Futura Bold"/>
                <a:cs typeface="Futura Bold"/>
                <a:sym typeface="Futura Bold"/>
              </a:rPr>
              <a:t>About </a:t>
            </a:r>
          </a:p>
          <a:p>
            <a:pPr algn="l">
              <a:lnSpc>
                <a:spcPts val="10084"/>
              </a:lnSpc>
            </a:pPr>
            <a:r>
              <a:rPr lang="en-US" sz="9167" b="1">
                <a:solidFill>
                  <a:srgbClr val="F8FF75"/>
                </a:solidFill>
                <a:latin typeface="Futura Bold"/>
                <a:ea typeface="Futura Bold"/>
                <a:cs typeface="Futura Bold"/>
                <a:sym typeface="Futura Bold"/>
              </a:rPr>
              <a:t>SKILLNEST</a:t>
            </a:r>
          </a:p>
        </p:txBody>
      </p:sp>
      <p:sp>
        <p:nvSpPr>
          <p:cNvPr id="10" name="TextBox 10"/>
          <p:cNvSpPr txBox="1"/>
          <p:nvPr/>
        </p:nvSpPr>
        <p:spPr>
          <a:xfrm>
            <a:off x="5895019" y="3903867"/>
            <a:ext cx="11364281" cy="5177018"/>
          </a:xfrm>
          <a:prstGeom prst="rect">
            <a:avLst/>
          </a:prstGeom>
        </p:spPr>
        <p:txBody>
          <a:bodyPr lIns="0" tIns="0" rIns="0" bIns="0" rtlCol="0" anchor="t">
            <a:spAutoFit/>
          </a:bodyPr>
          <a:lstStyle/>
          <a:p>
            <a:pPr marL="524726" lvl="1" indent="-262363" algn="just">
              <a:lnSpc>
                <a:spcPts val="3402"/>
              </a:lnSpc>
              <a:buAutoNum type="arabicPeriod"/>
            </a:pPr>
            <a:r>
              <a:rPr lang="en-US" sz="2430" dirty="0">
                <a:solidFill>
                  <a:srgbClr val="FFFFFF"/>
                </a:solidFill>
                <a:latin typeface="Futura"/>
                <a:ea typeface="Futura"/>
                <a:cs typeface="Futura"/>
                <a:sym typeface="Futura"/>
              </a:rPr>
              <a:t>Certified Trainer Ecosystem: Only verified and certified trainers, approved by the platform admins, can create courses, ensuring quality and credibility of the content.</a:t>
            </a:r>
          </a:p>
          <a:p>
            <a:pPr marL="524726" lvl="1" indent="-262363" algn="just">
              <a:lnSpc>
                <a:spcPts val="3402"/>
              </a:lnSpc>
              <a:buAutoNum type="arabicPeriod"/>
            </a:pPr>
            <a:r>
              <a:rPr lang="en-US" sz="2430" dirty="0">
                <a:solidFill>
                  <a:srgbClr val="FFFFFF"/>
                </a:solidFill>
                <a:latin typeface="Futura"/>
                <a:ea typeface="Futura"/>
                <a:cs typeface="Futura"/>
                <a:sym typeface="Futura"/>
              </a:rPr>
              <a:t>Structured Course Management: Trainers can create multiple courses, divide them into modules, and assign tasks or assignments for effective learning flow.</a:t>
            </a:r>
          </a:p>
          <a:p>
            <a:pPr marL="524726" lvl="1" indent="-262363" algn="just">
              <a:lnSpc>
                <a:spcPts val="3402"/>
              </a:lnSpc>
              <a:buAutoNum type="arabicPeriod"/>
            </a:pPr>
            <a:r>
              <a:rPr lang="en-US" sz="2430" dirty="0">
                <a:solidFill>
                  <a:srgbClr val="FFFFFF"/>
                </a:solidFill>
                <a:latin typeface="Futura"/>
                <a:ea typeface="Futura"/>
                <a:cs typeface="Futura"/>
                <a:sym typeface="Futura"/>
              </a:rPr>
              <a:t>Interactive Learner Experience: Learners can explore all available courses, access detailed modules, and submit assignments for trainer evaluation.</a:t>
            </a:r>
          </a:p>
          <a:p>
            <a:pPr marL="524726" lvl="1" indent="-262363" algn="just">
              <a:lnSpc>
                <a:spcPts val="3402"/>
              </a:lnSpc>
              <a:buAutoNum type="arabicPeriod"/>
            </a:pPr>
            <a:r>
              <a:rPr lang="en-US" sz="2430" dirty="0">
                <a:solidFill>
                  <a:srgbClr val="FFFFFF"/>
                </a:solidFill>
                <a:latin typeface="Futura"/>
                <a:ea typeface="Futura"/>
                <a:cs typeface="Futura"/>
                <a:sym typeface="Futura"/>
              </a:rPr>
              <a:t>Assignment Evaluation Workflow: Submitted assignments are automatically routed to the respective trainer who created them, allowing for grading.</a:t>
            </a:r>
          </a:p>
          <a:p>
            <a:pPr marL="524726" lvl="1" indent="-262363" algn="just">
              <a:lnSpc>
                <a:spcPts val="3402"/>
              </a:lnSpc>
              <a:spcBef>
                <a:spcPct val="0"/>
              </a:spcBef>
              <a:buAutoNum type="arabicPeriod"/>
            </a:pPr>
            <a:r>
              <a:rPr lang="en-US" sz="2430" dirty="0">
                <a:solidFill>
                  <a:srgbClr val="FFFFFF"/>
                </a:solidFill>
                <a:latin typeface="Futura"/>
                <a:ea typeface="Futura"/>
                <a:cs typeface="Futura"/>
                <a:sym typeface="Futura"/>
              </a:rPr>
              <a:t>User Role Authentication: The platform uses secure login systems for trainers and learners, ensuring role-specific access and functionality.</a:t>
            </a:r>
          </a:p>
          <a:p>
            <a:pPr algn="just">
              <a:lnSpc>
                <a:spcPts val="3402"/>
              </a:lnSpc>
              <a:spcBef>
                <a:spcPct val="0"/>
              </a:spcBef>
            </a:pPr>
            <a:endParaRPr lang="en-US" sz="2430" dirty="0">
              <a:solidFill>
                <a:srgbClr val="FFFFFF"/>
              </a:solidFill>
              <a:latin typeface="Futura"/>
              <a:ea typeface="Futura"/>
              <a:cs typeface="Futura"/>
              <a:sym typeface="Futur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16230437" y="1234119"/>
            <a:ext cx="6937040" cy="6937040"/>
          </a:xfrm>
          <a:custGeom>
            <a:avLst/>
            <a:gdLst/>
            <a:ahLst/>
            <a:cxnLst/>
            <a:rect l="l" t="t" r="r" b="b"/>
            <a:pathLst>
              <a:path w="6937040" h="6937040">
                <a:moveTo>
                  <a:pt x="0" y="0"/>
                </a:moveTo>
                <a:lnTo>
                  <a:pt x="6937040" y="0"/>
                </a:lnTo>
                <a:lnTo>
                  <a:pt x="6937040" y="6937040"/>
                </a:lnTo>
                <a:lnTo>
                  <a:pt x="0" y="693704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nvGrpSpPr>
          <p:cNvPr id="3" name="Group 3"/>
          <p:cNvGrpSpPr/>
          <p:nvPr/>
        </p:nvGrpSpPr>
        <p:grpSpPr>
          <a:xfrm>
            <a:off x="5763942" y="4226167"/>
            <a:ext cx="326822" cy="326822"/>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IN"/>
            </a:p>
          </p:txBody>
        </p:sp>
        <p:sp>
          <p:nvSpPr>
            <p:cNvPr id="5" name="TextBox 5"/>
            <p:cNvSpPr txBox="1"/>
            <p:nvPr/>
          </p:nvSpPr>
          <p:spPr>
            <a:xfrm>
              <a:off x="76200" y="28575"/>
              <a:ext cx="660400" cy="708025"/>
            </a:xfrm>
            <a:prstGeom prst="rect">
              <a:avLst/>
            </a:prstGeom>
          </p:spPr>
          <p:txBody>
            <a:bodyPr lIns="50800" tIns="50800" rIns="50800" bIns="50800" rtlCol="0" anchor="ctr"/>
            <a:lstStyle/>
            <a:p>
              <a:pPr algn="ctr">
                <a:lnSpc>
                  <a:spcPts val="3355"/>
                </a:lnSpc>
              </a:pPr>
              <a:endParaRPr/>
            </a:p>
          </p:txBody>
        </p:sp>
      </p:grpSp>
      <p:grpSp>
        <p:nvGrpSpPr>
          <p:cNvPr id="6" name="Group 6"/>
          <p:cNvGrpSpPr/>
          <p:nvPr/>
        </p:nvGrpSpPr>
        <p:grpSpPr>
          <a:xfrm>
            <a:off x="5763942" y="8394827"/>
            <a:ext cx="326822" cy="326822"/>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IN"/>
            </a:p>
          </p:txBody>
        </p:sp>
        <p:sp>
          <p:nvSpPr>
            <p:cNvPr id="8" name="TextBox 8"/>
            <p:cNvSpPr txBox="1"/>
            <p:nvPr/>
          </p:nvSpPr>
          <p:spPr>
            <a:xfrm>
              <a:off x="76200" y="28575"/>
              <a:ext cx="660400" cy="708025"/>
            </a:xfrm>
            <a:prstGeom prst="rect">
              <a:avLst/>
            </a:prstGeom>
          </p:spPr>
          <p:txBody>
            <a:bodyPr lIns="50800" tIns="50800" rIns="50800" bIns="50800" rtlCol="0" anchor="ctr"/>
            <a:lstStyle/>
            <a:p>
              <a:pPr algn="ctr">
                <a:lnSpc>
                  <a:spcPts val="3355"/>
                </a:lnSpc>
              </a:pPr>
              <a:endParaRPr/>
            </a:p>
          </p:txBody>
        </p:sp>
      </p:grpSp>
      <p:sp>
        <p:nvSpPr>
          <p:cNvPr id="9" name="TextBox 9"/>
          <p:cNvSpPr txBox="1"/>
          <p:nvPr/>
        </p:nvSpPr>
        <p:spPr>
          <a:xfrm>
            <a:off x="341043" y="251839"/>
            <a:ext cx="6706961" cy="1326969"/>
          </a:xfrm>
          <a:prstGeom prst="rect">
            <a:avLst/>
          </a:prstGeom>
        </p:spPr>
        <p:txBody>
          <a:bodyPr lIns="0" tIns="0" rIns="0" bIns="0" rtlCol="0" anchor="t">
            <a:spAutoFit/>
          </a:bodyPr>
          <a:lstStyle/>
          <a:p>
            <a:pPr algn="l">
              <a:lnSpc>
                <a:spcPts val="9004"/>
              </a:lnSpc>
            </a:pPr>
            <a:r>
              <a:rPr lang="en-US" sz="8186" b="1">
                <a:solidFill>
                  <a:srgbClr val="122DBE"/>
                </a:solidFill>
                <a:latin typeface="Futura Bold"/>
                <a:ea typeface="Futura Bold"/>
                <a:cs typeface="Futura Bold"/>
                <a:sym typeface="Futura Bold"/>
              </a:rPr>
              <a:t>Key Features</a:t>
            </a:r>
          </a:p>
        </p:txBody>
      </p:sp>
      <p:sp>
        <p:nvSpPr>
          <p:cNvPr id="10" name="TextBox 10"/>
          <p:cNvSpPr txBox="1"/>
          <p:nvPr/>
        </p:nvSpPr>
        <p:spPr>
          <a:xfrm>
            <a:off x="6423546" y="8238056"/>
            <a:ext cx="5912470" cy="898081"/>
          </a:xfrm>
          <a:prstGeom prst="rect">
            <a:avLst/>
          </a:prstGeom>
        </p:spPr>
        <p:txBody>
          <a:bodyPr lIns="0" tIns="0" rIns="0" bIns="0" rtlCol="0" anchor="t">
            <a:spAutoFit/>
          </a:bodyPr>
          <a:lstStyle/>
          <a:p>
            <a:pPr algn="l">
              <a:lnSpc>
                <a:spcPts val="2320"/>
              </a:lnSpc>
            </a:pPr>
            <a:r>
              <a:rPr lang="en-US" sz="1827">
                <a:solidFill>
                  <a:srgbClr val="FFFFFF"/>
                </a:solidFill>
                <a:latin typeface="Futura"/>
                <a:ea typeface="Futura"/>
                <a:cs typeface="Futura"/>
                <a:sym typeface="Futura"/>
              </a:rPr>
              <a:t>Lorem ipsum dolor sit amet, consectetur adipiscing elit. Morbi sit amet metus neque. Mauris scelerisque egestas magna eget scelerisque.</a:t>
            </a:r>
          </a:p>
        </p:txBody>
      </p:sp>
      <p:sp>
        <p:nvSpPr>
          <p:cNvPr id="11" name="TextBox 11"/>
          <p:cNvSpPr txBox="1"/>
          <p:nvPr/>
        </p:nvSpPr>
        <p:spPr>
          <a:xfrm>
            <a:off x="341043" y="5497985"/>
            <a:ext cx="5195115" cy="1106631"/>
          </a:xfrm>
          <a:prstGeom prst="rect">
            <a:avLst/>
          </a:prstGeom>
        </p:spPr>
        <p:txBody>
          <a:bodyPr lIns="0" tIns="0" rIns="0" bIns="0" rtlCol="0" anchor="t">
            <a:spAutoFit/>
          </a:bodyPr>
          <a:lstStyle/>
          <a:p>
            <a:pPr algn="l">
              <a:lnSpc>
                <a:spcPts val="7574"/>
              </a:lnSpc>
            </a:pPr>
            <a:r>
              <a:rPr lang="en-US" sz="6886" b="1">
                <a:solidFill>
                  <a:srgbClr val="122DBE"/>
                </a:solidFill>
                <a:latin typeface="Futura Bold"/>
                <a:ea typeface="Futura Bold"/>
                <a:cs typeface="Futura Bold"/>
                <a:sym typeface="Futura Bold"/>
              </a:rPr>
              <a:t>1.AUTH API :</a:t>
            </a:r>
          </a:p>
        </p:txBody>
      </p:sp>
      <p:sp>
        <p:nvSpPr>
          <p:cNvPr id="12" name="TextBox 12"/>
          <p:cNvSpPr txBox="1"/>
          <p:nvPr/>
        </p:nvSpPr>
        <p:spPr>
          <a:xfrm>
            <a:off x="388744" y="1652197"/>
            <a:ext cx="6659260" cy="763407"/>
          </a:xfrm>
          <a:prstGeom prst="rect">
            <a:avLst/>
          </a:prstGeom>
        </p:spPr>
        <p:txBody>
          <a:bodyPr lIns="0" tIns="0" rIns="0" bIns="0" rtlCol="0" anchor="t">
            <a:spAutoFit/>
          </a:bodyPr>
          <a:lstStyle/>
          <a:p>
            <a:pPr algn="l">
              <a:lnSpc>
                <a:spcPts val="5697"/>
              </a:lnSpc>
              <a:spcBef>
                <a:spcPct val="0"/>
              </a:spcBef>
            </a:pPr>
            <a:r>
              <a:rPr lang="en-US" sz="4069">
                <a:solidFill>
                  <a:srgbClr val="000000"/>
                </a:solidFill>
                <a:latin typeface="Futura"/>
                <a:ea typeface="Futura"/>
                <a:cs typeface="Futura"/>
                <a:sym typeface="Futura"/>
              </a:rPr>
              <a:t>Frontend : Angular</a:t>
            </a:r>
          </a:p>
        </p:txBody>
      </p:sp>
      <p:sp>
        <p:nvSpPr>
          <p:cNvPr id="13" name="TextBox 13"/>
          <p:cNvSpPr txBox="1"/>
          <p:nvPr/>
        </p:nvSpPr>
        <p:spPr>
          <a:xfrm>
            <a:off x="388744" y="3102810"/>
            <a:ext cx="6659260" cy="763407"/>
          </a:xfrm>
          <a:prstGeom prst="rect">
            <a:avLst/>
          </a:prstGeom>
        </p:spPr>
        <p:txBody>
          <a:bodyPr lIns="0" tIns="0" rIns="0" bIns="0" rtlCol="0" anchor="t">
            <a:spAutoFit/>
          </a:bodyPr>
          <a:lstStyle/>
          <a:p>
            <a:pPr algn="l">
              <a:lnSpc>
                <a:spcPts val="5697"/>
              </a:lnSpc>
              <a:spcBef>
                <a:spcPct val="0"/>
              </a:spcBef>
            </a:pPr>
            <a:r>
              <a:rPr lang="en-US" sz="4069">
                <a:solidFill>
                  <a:srgbClr val="000000"/>
                </a:solidFill>
                <a:latin typeface="Futura"/>
                <a:ea typeface="Futura"/>
                <a:cs typeface="Futura"/>
                <a:sym typeface="Futura"/>
              </a:rPr>
              <a:t>Database : MSSQL</a:t>
            </a:r>
          </a:p>
        </p:txBody>
      </p:sp>
      <p:sp>
        <p:nvSpPr>
          <p:cNvPr id="14" name="TextBox 14"/>
          <p:cNvSpPr txBox="1"/>
          <p:nvPr/>
        </p:nvSpPr>
        <p:spPr>
          <a:xfrm>
            <a:off x="341043" y="2263203"/>
            <a:ext cx="8072507" cy="763407"/>
          </a:xfrm>
          <a:prstGeom prst="rect">
            <a:avLst/>
          </a:prstGeom>
        </p:spPr>
        <p:txBody>
          <a:bodyPr lIns="0" tIns="0" rIns="0" bIns="0" rtlCol="0" anchor="t">
            <a:spAutoFit/>
          </a:bodyPr>
          <a:lstStyle/>
          <a:p>
            <a:pPr algn="l">
              <a:lnSpc>
                <a:spcPts val="5697"/>
              </a:lnSpc>
              <a:spcBef>
                <a:spcPct val="0"/>
              </a:spcBef>
            </a:pPr>
            <a:r>
              <a:rPr lang="en-US" sz="4069">
                <a:solidFill>
                  <a:srgbClr val="000000"/>
                </a:solidFill>
                <a:latin typeface="Futura"/>
                <a:ea typeface="Futura"/>
                <a:cs typeface="Futura"/>
                <a:sym typeface="Futura"/>
              </a:rPr>
              <a:t>Backend  : ASP.NET Core Web API</a:t>
            </a:r>
          </a:p>
        </p:txBody>
      </p:sp>
      <p:sp>
        <p:nvSpPr>
          <p:cNvPr id="15" name="TextBox 15"/>
          <p:cNvSpPr txBox="1"/>
          <p:nvPr/>
        </p:nvSpPr>
        <p:spPr>
          <a:xfrm>
            <a:off x="388744" y="4009092"/>
            <a:ext cx="6706961" cy="1326969"/>
          </a:xfrm>
          <a:prstGeom prst="rect">
            <a:avLst/>
          </a:prstGeom>
        </p:spPr>
        <p:txBody>
          <a:bodyPr lIns="0" tIns="0" rIns="0" bIns="0" rtlCol="0" anchor="t">
            <a:spAutoFit/>
          </a:bodyPr>
          <a:lstStyle/>
          <a:p>
            <a:pPr algn="l">
              <a:lnSpc>
                <a:spcPts val="9004"/>
              </a:lnSpc>
            </a:pPr>
            <a:r>
              <a:rPr lang="en-US" sz="8186" b="1">
                <a:solidFill>
                  <a:srgbClr val="122DBE"/>
                </a:solidFill>
                <a:latin typeface="Futura Bold"/>
                <a:ea typeface="Futura Bold"/>
                <a:cs typeface="Futura Bold"/>
                <a:sym typeface="Futura Bold"/>
              </a:rPr>
              <a:t>API</a:t>
            </a:r>
          </a:p>
        </p:txBody>
      </p:sp>
      <p:sp>
        <p:nvSpPr>
          <p:cNvPr id="16" name="TextBox 16"/>
          <p:cNvSpPr txBox="1"/>
          <p:nvPr/>
        </p:nvSpPr>
        <p:spPr>
          <a:xfrm>
            <a:off x="5927354" y="5564660"/>
            <a:ext cx="9797962" cy="3703386"/>
          </a:xfrm>
          <a:prstGeom prst="rect">
            <a:avLst/>
          </a:prstGeom>
        </p:spPr>
        <p:txBody>
          <a:bodyPr lIns="0" tIns="0" rIns="0" bIns="0" rtlCol="0" anchor="t">
            <a:spAutoFit/>
          </a:bodyPr>
          <a:lstStyle/>
          <a:p>
            <a:pPr algn="l">
              <a:lnSpc>
                <a:spcPts val="4826"/>
              </a:lnSpc>
              <a:spcBef>
                <a:spcPct val="0"/>
              </a:spcBef>
            </a:pPr>
            <a:r>
              <a:rPr lang="en-US" sz="3447">
                <a:solidFill>
                  <a:srgbClr val="000000"/>
                </a:solidFill>
                <a:latin typeface="Futura"/>
                <a:ea typeface="Futura"/>
                <a:cs typeface="Futura"/>
                <a:sym typeface="Futura"/>
              </a:rPr>
              <a:t>The Auth API is responsible for managing user identities and securing communication between the client (Angular app) and backend APIs. It handles user registration, login, role-based authorization (learner, trainer, admin), and approval mechanisms for trainers.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16230437" y="1234119"/>
            <a:ext cx="6937040" cy="6937040"/>
          </a:xfrm>
          <a:custGeom>
            <a:avLst/>
            <a:gdLst/>
            <a:ahLst/>
            <a:cxnLst/>
            <a:rect l="l" t="t" r="r" b="b"/>
            <a:pathLst>
              <a:path w="6937040" h="6937040">
                <a:moveTo>
                  <a:pt x="0" y="0"/>
                </a:moveTo>
                <a:lnTo>
                  <a:pt x="6937040" y="0"/>
                </a:lnTo>
                <a:lnTo>
                  <a:pt x="6937040" y="6937040"/>
                </a:lnTo>
                <a:lnTo>
                  <a:pt x="0" y="693704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nvGrpSpPr>
          <p:cNvPr id="3" name="Group 3"/>
          <p:cNvGrpSpPr/>
          <p:nvPr/>
        </p:nvGrpSpPr>
        <p:grpSpPr>
          <a:xfrm>
            <a:off x="5763942" y="4226167"/>
            <a:ext cx="326822" cy="326822"/>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IN"/>
            </a:p>
          </p:txBody>
        </p:sp>
        <p:sp>
          <p:nvSpPr>
            <p:cNvPr id="5" name="TextBox 5"/>
            <p:cNvSpPr txBox="1"/>
            <p:nvPr/>
          </p:nvSpPr>
          <p:spPr>
            <a:xfrm>
              <a:off x="76200" y="28575"/>
              <a:ext cx="660400" cy="708025"/>
            </a:xfrm>
            <a:prstGeom prst="rect">
              <a:avLst/>
            </a:prstGeom>
          </p:spPr>
          <p:txBody>
            <a:bodyPr lIns="50800" tIns="50800" rIns="50800" bIns="50800" rtlCol="0" anchor="ctr"/>
            <a:lstStyle/>
            <a:p>
              <a:pPr algn="ctr">
                <a:lnSpc>
                  <a:spcPts val="3355"/>
                </a:lnSpc>
              </a:pPr>
              <a:endParaRPr/>
            </a:p>
          </p:txBody>
        </p:sp>
      </p:grpSp>
      <p:grpSp>
        <p:nvGrpSpPr>
          <p:cNvPr id="6" name="Group 6"/>
          <p:cNvGrpSpPr/>
          <p:nvPr/>
        </p:nvGrpSpPr>
        <p:grpSpPr>
          <a:xfrm>
            <a:off x="5763942" y="8394827"/>
            <a:ext cx="326822" cy="326822"/>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IN"/>
            </a:p>
          </p:txBody>
        </p:sp>
        <p:sp>
          <p:nvSpPr>
            <p:cNvPr id="8" name="TextBox 8"/>
            <p:cNvSpPr txBox="1"/>
            <p:nvPr/>
          </p:nvSpPr>
          <p:spPr>
            <a:xfrm>
              <a:off x="76200" y="28575"/>
              <a:ext cx="660400" cy="708025"/>
            </a:xfrm>
            <a:prstGeom prst="rect">
              <a:avLst/>
            </a:prstGeom>
          </p:spPr>
          <p:txBody>
            <a:bodyPr lIns="50800" tIns="50800" rIns="50800" bIns="50800" rtlCol="0" anchor="ctr"/>
            <a:lstStyle/>
            <a:p>
              <a:pPr algn="ctr">
                <a:lnSpc>
                  <a:spcPts val="3355"/>
                </a:lnSpc>
              </a:pPr>
              <a:endParaRPr/>
            </a:p>
          </p:txBody>
        </p:sp>
      </p:grpSp>
      <p:sp>
        <p:nvSpPr>
          <p:cNvPr id="9" name="TextBox 9"/>
          <p:cNvSpPr txBox="1"/>
          <p:nvPr/>
        </p:nvSpPr>
        <p:spPr>
          <a:xfrm>
            <a:off x="4774149" y="9466963"/>
            <a:ext cx="5912470" cy="262188"/>
          </a:xfrm>
          <a:prstGeom prst="rect">
            <a:avLst/>
          </a:prstGeom>
        </p:spPr>
        <p:txBody>
          <a:bodyPr lIns="0" tIns="0" rIns="0" bIns="0" rtlCol="0" anchor="t">
            <a:spAutoFit/>
          </a:bodyPr>
          <a:lstStyle/>
          <a:p>
            <a:pPr algn="l">
              <a:lnSpc>
                <a:spcPts val="2320"/>
              </a:lnSpc>
            </a:pPr>
            <a:r>
              <a:rPr lang="en-US" sz="1827" dirty="0">
                <a:solidFill>
                  <a:srgbClr val="FFFFFF"/>
                </a:solidFill>
                <a:latin typeface="Futura"/>
                <a:ea typeface="Futura"/>
                <a:cs typeface="Futura"/>
                <a:sym typeface="Futura"/>
              </a:rPr>
              <a:t>j</a:t>
            </a:r>
          </a:p>
        </p:txBody>
      </p:sp>
      <p:sp>
        <p:nvSpPr>
          <p:cNvPr id="10" name="TextBox 10"/>
          <p:cNvSpPr txBox="1"/>
          <p:nvPr/>
        </p:nvSpPr>
        <p:spPr>
          <a:xfrm>
            <a:off x="6423546" y="7887600"/>
            <a:ext cx="4263073" cy="340709"/>
          </a:xfrm>
          <a:prstGeom prst="rect">
            <a:avLst/>
          </a:prstGeom>
        </p:spPr>
        <p:txBody>
          <a:bodyPr lIns="0" tIns="0" rIns="0" bIns="0" rtlCol="0" anchor="t">
            <a:spAutoFit/>
          </a:bodyPr>
          <a:lstStyle/>
          <a:p>
            <a:pPr algn="l">
              <a:lnSpc>
                <a:spcPts val="2553"/>
              </a:lnSpc>
              <a:spcBef>
                <a:spcPct val="0"/>
              </a:spcBef>
            </a:pPr>
            <a:r>
              <a:rPr lang="en-US" sz="1824" b="1">
                <a:solidFill>
                  <a:srgbClr val="FFFFFF"/>
                </a:solidFill>
                <a:latin typeface="Futura Bold"/>
                <a:ea typeface="Futura Bold"/>
                <a:cs typeface="Futura Bold"/>
                <a:sym typeface="Futura Bold"/>
              </a:rPr>
              <a:t>How to stay ahead of the curve</a:t>
            </a:r>
          </a:p>
        </p:txBody>
      </p:sp>
      <p:sp>
        <p:nvSpPr>
          <p:cNvPr id="11" name="TextBox 11"/>
          <p:cNvSpPr txBox="1"/>
          <p:nvPr/>
        </p:nvSpPr>
        <p:spPr>
          <a:xfrm>
            <a:off x="568828" y="209954"/>
            <a:ext cx="6641229" cy="1106631"/>
          </a:xfrm>
          <a:prstGeom prst="rect">
            <a:avLst/>
          </a:prstGeom>
        </p:spPr>
        <p:txBody>
          <a:bodyPr lIns="0" tIns="0" rIns="0" bIns="0" rtlCol="0" anchor="t">
            <a:spAutoFit/>
          </a:bodyPr>
          <a:lstStyle/>
          <a:p>
            <a:pPr algn="l">
              <a:lnSpc>
                <a:spcPts val="7574"/>
              </a:lnSpc>
            </a:pPr>
            <a:r>
              <a:rPr lang="en-US" sz="6886" b="1">
                <a:solidFill>
                  <a:srgbClr val="122DBE"/>
                </a:solidFill>
                <a:latin typeface="Futura Bold"/>
                <a:ea typeface="Futura Bold"/>
                <a:cs typeface="Futura Bold"/>
                <a:sym typeface="Futura Bold"/>
              </a:rPr>
              <a:t>2.COURSE API :</a:t>
            </a:r>
          </a:p>
        </p:txBody>
      </p:sp>
      <p:sp>
        <p:nvSpPr>
          <p:cNvPr id="12" name="TextBox 12"/>
          <p:cNvSpPr txBox="1"/>
          <p:nvPr/>
        </p:nvSpPr>
        <p:spPr>
          <a:xfrm>
            <a:off x="1524565" y="1270625"/>
            <a:ext cx="9797962" cy="2484186"/>
          </a:xfrm>
          <a:prstGeom prst="rect">
            <a:avLst/>
          </a:prstGeom>
        </p:spPr>
        <p:txBody>
          <a:bodyPr lIns="0" tIns="0" rIns="0" bIns="0" rtlCol="0" anchor="t">
            <a:spAutoFit/>
          </a:bodyPr>
          <a:lstStyle/>
          <a:p>
            <a:pPr algn="l">
              <a:lnSpc>
                <a:spcPts val="4826"/>
              </a:lnSpc>
              <a:spcBef>
                <a:spcPct val="0"/>
              </a:spcBef>
            </a:pPr>
            <a:r>
              <a:rPr lang="en-US" sz="3447" dirty="0">
                <a:solidFill>
                  <a:srgbClr val="000000"/>
                </a:solidFill>
                <a:latin typeface="Futura"/>
                <a:ea typeface="Futura"/>
                <a:cs typeface="Futura"/>
                <a:sym typeface="Futura"/>
              </a:rPr>
              <a:t>The Course API enables trainers to manage educational content and allows learners to view course material. It is the core educational resource management component.</a:t>
            </a:r>
          </a:p>
        </p:txBody>
      </p:sp>
      <p:sp>
        <p:nvSpPr>
          <p:cNvPr id="13" name="TextBox 13"/>
          <p:cNvSpPr txBox="1"/>
          <p:nvPr/>
        </p:nvSpPr>
        <p:spPr>
          <a:xfrm>
            <a:off x="1491908" y="4980051"/>
            <a:ext cx="9797962" cy="2484186"/>
          </a:xfrm>
          <a:prstGeom prst="rect">
            <a:avLst/>
          </a:prstGeom>
        </p:spPr>
        <p:txBody>
          <a:bodyPr lIns="0" tIns="0" rIns="0" bIns="0" rtlCol="0" anchor="t">
            <a:spAutoFit/>
          </a:bodyPr>
          <a:lstStyle/>
          <a:p>
            <a:pPr algn="l">
              <a:lnSpc>
                <a:spcPts val="4826"/>
              </a:lnSpc>
              <a:spcBef>
                <a:spcPct val="0"/>
              </a:spcBef>
            </a:pPr>
            <a:r>
              <a:rPr lang="en-US" sz="3447" dirty="0">
                <a:solidFill>
                  <a:srgbClr val="000000"/>
                </a:solidFill>
                <a:latin typeface="Futura"/>
                <a:ea typeface="Futura"/>
                <a:cs typeface="Futura"/>
                <a:sym typeface="Futura"/>
              </a:rPr>
              <a:t>The Assignment API facilitates assignment creation, submission, review, and evaluation. It supports trainer-learner interaction through practical assessments and grading.</a:t>
            </a:r>
          </a:p>
        </p:txBody>
      </p:sp>
      <p:sp>
        <p:nvSpPr>
          <p:cNvPr id="14" name="TextBox 14"/>
          <p:cNvSpPr txBox="1"/>
          <p:nvPr/>
        </p:nvSpPr>
        <p:spPr>
          <a:xfrm>
            <a:off x="624519" y="3826687"/>
            <a:ext cx="7397152" cy="1106631"/>
          </a:xfrm>
          <a:prstGeom prst="rect">
            <a:avLst/>
          </a:prstGeom>
        </p:spPr>
        <p:txBody>
          <a:bodyPr lIns="0" tIns="0" rIns="0" bIns="0" rtlCol="0" anchor="t">
            <a:spAutoFit/>
          </a:bodyPr>
          <a:lstStyle/>
          <a:p>
            <a:pPr algn="l">
              <a:lnSpc>
                <a:spcPts val="7574"/>
              </a:lnSpc>
            </a:pPr>
            <a:r>
              <a:rPr lang="en-US" sz="6886" b="1" dirty="0">
                <a:solidFill>
                  <a:srgbClr val="122DBE"/>
                </a:solidFill>
                <a:latin typeface="Futura Bold"/>
                <a:ea typeface="Futura Bold"/>
                <a:cs typeface="Futura Bold"/>
                <a:sym typeface="Futura Bold"/>
              </a:rPr>
              <a:t>3.Assignment API :</a:t>
            </a:r>
          </a:p>
        </p:txBody>
      </p:sp>
      <p:sp>
        <p:nvSpPr>
          <p:cNvPr id="15" name="TextBox 9">
            <a:extLst>
              <a:ext uri="{FF2B5EF4-FFF2-40B4-BE49-F238E27FC236}">
                <a16:creationId xmlns:a16="http://schemas.microsoft.com/office/drawing/2014/main" id="{689DA1C0-ED61-2266-FD18-42E7EF0731DB}"/>
              </a:ext>
            </a:extLst>
          </p:cNvPr>
          <p:cNvSpPr txBox="1"/>
          <p:nvPr/>
        </p:nvSpPr>
        <p:spPr>
          <a:xfrm>
            <a:off x="624519" y="7518419"/>
            <a:ext cx="9129081" cy="1013739"/>
          </a:xfrm>
          <a:prstGeom prst="rect">
            <a:avLst/>
          </a:prstGeom>
        </p:spPr>
        <p:txBody>
          <a:bodyPr wrap="square" lIns="0" tIns="0" rIns="0" bIns="0" rtlCol="0" anchor="t">
            <a:spAutoFit/>
          </a:bodyPr>
          <a:lstStyle/>
          <a:p>
            <a:pPr>
              <a:lnSpc>
                <a:spcPts val="9004"/>
              </a:lnSpc>
            </a:pPr>
            <a:r>
              <a:rPr lang="en-US" sz="6600" b="1" dirty="0">
                <a:solidFill>
                  <a:srgbClr val="122DBE"/>
                </a:solidFill>
                <a:latin typeface="Futura Bold"/>
                <a:ea typeface="Futura Bold"/>
                <a:cs typeface="Futura Bold"/>
                <a:sym typeface="Futura Bold"/>
              </a:rPr>
              <a:t>Global API- Geo Location </a:t>
            </a:r>
          </a:p>
        </p:txBody>
      </p:sp>
      <p:sp>
        <p:nvSpPr>
          <p:cNvPr id="18" name="TextBox 17">
            <a:extLst>
              <a:ext uri="{FF2B5EF4-FFF2-40B4-BE49-F238E27FC236}">
                <a16:creationId xmlns:a16="http://schemas.microsoft.com/office/drawing/2014/main" id="{185F5018-B702-8440-1CF2-5B8A3F9CD9C9}"/>
              </a:ext>
            </a:extLst>
          </p:cNvPr>
          <p:cNvSpPr txBox="1"/>
          <p:nvPr/>
        </p:nvSpPr>
        <p:spPr>
          <a:xfrm>
            <a:off x="1491908" y="8820632"/>
            <a:ext cx="12749130" cy="646331"/>
          </a:xfrm>
          <a:prstGeom prst="rect">
            <a:avLst/>
          </a:prstGeom>
          <a:noFill/>
        </p:spPr>
        <p:txBody>
          <a:bodyPr wrap="square" rtlCol="0">
            <a:spAutoFit/>
          </a:bodyPr>
          <a:lstStyle/>
          <a:p>
            <a:r>
              <a:rPr lang="en-IN" sz="3600" dirty="0">
                <a:latin typeface="Futura" panose="020B0604020202020204" charset="0"/>
              </a:rPr>
              <a:t>Will get coordinates of the current user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16230437" y="1234119"/>
            <a:ext cx="6937040" cy="6937040"/>
          </a:xfrm>
          <a:custGeom>
            <a:avLst/>
            <a:gdLst/>
            <a:ahLst/>
            <a:cxnLst/>
            <a:rect l="l" t="t" r="r" b="b"/>
            <a:pathLst>
              <a:path w="6937040" h="6937040">
                <a:moveTo>
                  <a:pt x="0" y="0"/>
                </a:moveTo>
                <a:lnTo>
                  <a:pt x="6937040" y="0"/>
                </a:lnTo>
                <a:lnTo>
                  <a:pt x="6937040" y="6937040"/>
                </a:lnTo>
                <a:lnTo>
                  <a:pt x="0" y="693704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nvGrpSpPr>
          <p:cNvPr id="3" name="Group 3"/>
          <p:cNvGrpSpPr/>
          <p:nvPr/>
        </p:nvGrpSpPr>
        <p:grpSpPr>
          <a:xfrm>
            <a:off x="5763942" y="4226167"/>
            <a:ext cx="326822" cy="326822"/>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IN"/>
            </a:p>
          </p:txBody>
        </p:sp>
        <p:sp>
          <p:nvSpPr>
            <p:cNvPr id="5" name="TextBox 5"/>
            <p:cNvSpPr txBox="1"/>
            <p:nvPr/>
          </p:nvSpPr>
          <p:spPr>
            <a:xfrm>
              <a:off x="76200" y="28575"/>
              <a:ext cx="660400" cy="708025"/>
            </a:xfrm>
            <a:prstGeom prst="rect">
              <a:avLst/>
            </a:prstGeom>
          </p:spPr>
          <p:txBody>
            <a:bodyPr lIns="50800" tIns="50800" rIns="50800" bIns="50800" rtlCol="0" anchor="ctr"/>
            <a:lstStyle/>
            <a:p>
              <a:pPr algn="ctr">
                <a:lnSpc>
                  <a:spcPts val="3355"/>
                </a:lnSpc>
              </a:pPr>
              <a:endParaRPr/>
            </a:p>
          </p:txBody>
        </p:sp>
      </p:grpSp>
      <p:grpSp>
        <p:nvGrpSpPr>
          <p:cNvPr id="6" name="Group 6"/>
          <p:cNvGrpSpPr/>
          <p:nvPr/>
        </p:nvGrpSpPr>
        <p:grpSpPr>
          <a:xfrm>
            <a:off x="5763942" y="8394827"/>
            <a:ext cx="326822" cy="326822"/>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IN"/>
            </a:p>
          </p:txBody>
        </p:sp>
        <p:sp>
          <p:nvSpPr>
            <p:cNvPr id="8" name="TextBox 8"/>
            <p:cNvSpPr txBox="1"/>
            <p:nvPr/>
          </p:nvSpPr>
          <p:spPr>
            <a:xfrm>
              <a:off x="76200" y="28575"/>
              <a:ext cx="660400" cy="708025"/>
            </a:xfrm>
            <a:prstGeom prst="rect">
              <a:avLst/>
            </a:prstGeom>
          </p:spPr>
          <p:txBody>
            <a:bodyPr lIns="50800" tIns="50800" rIns="50800" bIns="50800" rtlCol="0" anchor="ctr"/>
            <a:lstStyle/>
            <a:p>
              <a:pPr algn="ctr">
                <a:lnSpc>
                  <a:spcPts val="3355"/>
                </a:lnSpc>
              </a:pPr>
              <a:endParaRPr/>
            </a:p>
          </p:txBody>
        </p:sp>
      </p:grpSp>
      <p:sp>
        <p:nvSpPr>
          <p:cNvPr id="9" name="TextBox 9"/>
          <p:cNvSpPr txBox="1"/>
          <p:nvPr/>
        </p:nvSpPr>
        <p:spPr>
          <a:xfrm>
            <a:off x="341043" y="251839"/>
            <a:ext cx="11341099" cy="1326969"/>
          </a:xfrm>
          <a:prstGeom prst="rect">
            <a:avLst/>
          </a:prstGeom>
        </p:spPr>
        <p:txBody>
          <a:bodyPr lIns="0" tIns="0" rIns="0" bIns="0" rtlCol="0" anchor="t">
            <a:spAutoFit/>
          </a:bodyPr>
          <a:lstStyle/>
          <a:p>
            <a:pPr algn="l">
              <a:lnSpc>
                <a:spcPts val="9004"/>
              </a:lnSpc>
            </a:pPr>
            <a:r>
              <a:rPr lang="en-US" sz="8186" b="1">
                <a:solidFill>
                  <a:srgbClr val="122DBE"/>
                </a:solidFill>
                <a:latin typeface="Futura Bold"/>
                <a:ea typeface="Futura Bold"/>
                <a:cs typeface="Futura Bold"/>
                <a:sym typeface="Futura Bold"/>
              </a:rPr>
              <a:t>SYSTEM ARCHITECTURE</a:t>
            </a:r>
          </a:p>
        </p:txBody>
      </p:sp>
      <p:sp>
        <p:nvSpPr>
          <p:cNvPr id="10" name="TextBox 10"/>
          <p:cNvSpPr txBox="1"/>
          <p:nvPr/>
        </p:nvSpPr>
        <p:spPr>
          <a:xfrm>
            <a:off x="6423546" y="8238056"/>
            <a:ext cx="5912470" cy="898081"/>
          </a:xfrm>
          <a:prstGeom prst="rect">
            <a:avLst/>
          </a:prstGeom>
        </p:spPr>
        <p:txBody>
          <a:bodyPr lIns="0" tIns="0" rIns="0" bIns="0" rtlCol="0" anchor="t">
            <a:spAutoFit/>
          </a:bodyPr>
          <a:lstStyle/>
          <a:p>
            <a:pPr algn="l">
              <a:lnSpc>
                <a:spcPts val="2320"/>
              </a:lnSpc>
            </a:pPr>
            <a:r>
              <a:rPr lang="en-US" sz="1827">
                <a:solidFill>
                  <a:srgbClr val="FFFFFF"/>
                </a:solidFill>
                <a:latin typeface="Futura"/>
                <a:ea typeface="Futura"/>
                <a:cs typeface="Futura"/>
                <a:sym typeface="Futura"/>
              </a:rPr>
              <a:t>Lorem ipsum dolor sit amet, consectetur adipiscing elit. Morbi sit amet metus neque. Mauris scelerisque egestas magna eget scelerisque.</a:t>
            </a:r>
          </a:p>
        </p:txBody>
      </p:sp>
      <p:sp>
        <p:nvSpPr>
          <p:cNvPr id="11" name="TextBox 11"/>
          <p:cNvSpPr txBox="1"/>
          <p:nvPr/>
        </p:nvSpPr>
        <p:spPr>
          <a:xfrm>
            <a:off x="6423546" y="7887600"/>
            <a:ext cx="4263073" cy="340709"/>
          </a:xfrm>
          <a:prstGeom prst="rect">
            <a:avLst/>
          </a:prstGeom>
        </p:spPr>
        <p:txBody>
          <a:bodyPr lIns="0" tIns="0" rIns="0" bIns="0" rtlCol="0" anchor="t">
            <a:spAutoFit/>
          </a:bodyPr>
          <a:lstStyle/>
          <a:p>
            <a:pPr algn="l">
              <a:lnSpc>
                <a:spcPts val="2553"/>
              </a:lnSpc>
              <a:spcBef>
                <a:spcPct val="0"/>
              </a:spcBef>
            </a:pPr>
            <a:r>
              <a:rPr lang="en-US" sz="1824" b="1">
                <a:solidFill>
                  <a:srgbClr val="FFFFFF"/>
                </a:solidFill>
                <a:latin typeface="Futura Bold"/>
                <a:ea typeface="Futura Bold"/>
                <a:cs typeface="Futura Bold"/>
                <a:sym typeface="Futura Bold"/>
              </a:rPr>
              <a:t>How to stay ahead of the curve</a:t>
            </a:r>
          </a:p>
        </p:txBody>
      </p:sp>
      <p:pic>
        <p:nvPicPr>
          <p:cNvPr id="15" name="Picture 14" descr="A screenshot of a computer">
            <a:extLst>
              <a:ext uri="{FF2B5EF4-FFF2-40B4-BE49-F238E27FC236}">
                <a16:creationId xmlns:a16="http://schemas.microsoft.com/office/drawing/2014/main" id="{CCD2FED1-07AD-8EE0-45DA-80EB132D0E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 y="2400300"/>
            <a:ext cx="13258800" cy="673039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5763942" y="4226167"/>
            <a:ext cx="326822" cy="326822"/>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IN"/>
            </a:p>
          </p:txBody>
        </p:sp>
        <p:sp>
          <p:nvSpPr>
            <p:cNvPr id="5" name="TextBox 5"/>
            <p:cNvSpPr txBox="1"/>
            <p:nvPr/>
          </p:nvSpPr>
          <p:spPr>
            <a:xfrm>
              <a:off x="76200" y="28575"/>
              <a:ext cx="660400" cy="708025"/>
            </a:xfrm>
            <a:prstGeom prst="rect">
              <a:avLst/>
            </a:prstGeom>
          </p:spPr>
          <p:txBody>
            <a:bodyPr lIns="50800" tIns="50800" rIns="50800" bIns="50800" rtlCol="0" anchor="ctr"/>
            <a:lstStyle/>
            <a:p>
              <a:pPr algn="ctr">
                <a:lnSpc>
                  <a:spcPts val="3355"/>
                </a:lnSpc>
              </a:pPr>
              <a:endParaRPr/>
            </a:p>
          </p:txBody>
        </p:sp>
      </p:grpSp>
      <p:grpSp>
        <p:nvGrpSpPr>
          <p:cNvPr id="6" name="Group 6"/>
          <p:cNvGrpSpPr/>
          <p:nvPr/>
        </p:nvGrpSpPr>
        <p:grpSpPr>
          <a:xfrm>
            <a:off x="5763942" y="8394827"/>
            <a:ext cx="326822" cy="326822"/>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IN"/>
            </a:p>
          </p:txBody>
        </p:sp>
        <p:sp>
          <p:nvSpPr>
            <p:cNvPr id="8" name="TextBox 8"/>
            <p:cNvSpPr txBox="1"/>
            <p:nvPr/>
          </p:nvSpPr>
          <p:spPr>
            <a:xfrm>
              <a:off x="76200" y="28575"/>
              <a:ext cx="660400" cy="708025"/>
            </a:xfrm>
            <a:prstGeom prst="rect">
              <a:avLst/>
            </a:prstGeom>
          </p:spPr>
          <p:txBody>
            <a:bodyPr lIns="50800" tIns="50800" rIns="50800" bIns="50800" rtlCol="0" anchor="ctr"/>
            <a:lstStyle/>
            <a:p>
              <a:pPr algn="ctr">
                <a:lnSpc>
                  <a:spcPts val="3355"/>
                </a:lnSpc>
              </a:pPr>
              <a:endParaRPr/>
            </a:p>
          </p:txBody>
        </p:sp>
      </p:grpSp>
      <p:sp>
        <p:nvSpPr>
          <p:cNvPr id="9" name="TextBox 9"/>
          <p:cNvSpPr txBox="1"/>
          <p:nvPr/>
        </p:nvSpPr>
        <p:spPr>
          <a:xfrm>
            <a:off x="341043" y="251839"/>
            <a:ext cx="6082503" cy="1326969"/>
          </a:xfrm>
          <a:prstGeom prst="rect">
            <a:avLst/>
          </a:prstGeom>
        </p:spPr>
        <p:txBody>
          <a:bodyPr lIns="0" tIns="0" rIns="0" bIns="0" rtlCol="0" anchor="t">
            <a:spAutoFit/>
          </a:bodyPr>
          <a:lstStyle/>
          <a:p>
            <a:pPr algn="l">
              <a:lnSpc>
                <a:spcPts val="9004"/>
              </a:lnSpc>
            </a:pPr>
            <a:r>
              <a:rPr lang="en-US" sz="8186" b="1">
                <a:solidFill>
                  <a:srgbClr val="122DBE"/>
                </a:solidFill>
                <a:latin typeface="Futura Bold"/>
                <a:ea typeface="Futura Bold"/>
                <a:cs typeface="Futura Bold"/>
                <a:sym typeface="Futura Bold"/>
              </a:rPr>
              <a:t>FLOWCHART</a:t>
            </a:r>
          </a:p>
        </p:txBody>
      </p:sp>
      <p:sp>
        <p:nvSpPr>
          <p:cNvPr id="10" name="TextBox 10"/>
          <p:cNvSpPr txBox="1"/>
          <p:nvPr/>
        </p:nvSpPr>
        <p:spPr>
          <a:xfrm>
            <a:off x="6423546" y="8238056"/>
            <a:ext cx="5912470" cy="898081"/>
          </a:xfrm>
          <a:prstGeom prst="rect">
            <a:avLst/>
          </a:prstGeom>
        </p:spPr>
        <p:txBody>
          <a:bodyPr lIns="0" tIns="0" rIns="0" bIns="0" rtlCol="0" anchor="t">
            <a:spAutoFit/>
          </a:bodyPr>
          <a:lstStyle/>
          <a:p>
            <a:pPr algn="l">
              <a:lnSpc>
                <a:spcPts val="2320"/>
              </a:lnSpc>
            </a:pPr>
            <a:r>
              <a:rPr lang="en-US" sz="1827">
                <a:solidFill>
                  <a:srgbClr val="FFFFFF"/>
                </a:solidFill>
                <a:latin typeface="Futura"/>
                <a:ea typeface="Futura"/>
                <a:cs typeface="Futura"/>
                <a:sym typeface="Futura"/>
              </a:rPr>
              <a:t>Lorem ipsum dolor sit amet, consectetur adipiscing elit. Morbi sit amet metus neque. Mauris scelerisque egestas magna eget scelerisque.</a:t>
            </a:r>
          </a:p>
        </p:txBody>
      </p:sp>
      <p:sp>
        <p:nvSpPr>
          <p:cNvPr id="11" name="TextBox 11"/>
          <p:cNvSpPr txBox="1"/>
          <p:nvPr/>
        </p:nvSpPr>
        <p:spPr>
          <a:xfrm>
            <a:off x="6423546" y="7887600"/>
            <a:ext cx="4263073" cy="340709"/>
          </a:xfrm>
          <a:prstGeom prst="rect">
            <a:avLst/>
          </a:prstGeom>
        </p:spPr>
        <p:txBody>
          <a:bodyPr lIns="0" tIns="0" rIns="0" bIns="0" rtlCol="0" anchor="t">
            <a:spAutoFit/>
          </a:bodyPr>
          <a:lstStyle/>
          <a:p>
            <a:pPr algn="l">
              <a:lnSpc>
                <a:spcPts val="2553"/>
              </a:lnSpc>
              <a:spcBef>
                <a:spcPct val="0"/>
              </a:spcBef>
            </a:pPr>
            <a:r>
              <a:rPr lang="en-US" sz="1824" b="1">
                <a:solidFill>
                  <a:srgbClr val="FFFFFF"/>
                </a:solidFill>
                <a:latin typeface="Futura Bold"/>
                <a:ea typeface="Futura Bold"/>
                <a:cs typeface="Futura Bold"/>
                <a:sym typeface="Futura Bold"/>
              </a:rPr>
              <a:t>How to stay ahead of the curve</a:t>
            </a:r>
          </a:p>
        </p:txBody>
      </p:sp>
      <p:pic>
        <p:nvPicPr>
          <p:cNvPr id="13" name="Picture 12" descr="A diagram of a company">
            <a:extLst>
              <a:ext uri="{FF2B5EF4-FFF2-40B4-BE49-F238E27FC236}">
                <a16:creationId xmlns:a16="http://schemas.microsoft.com/office/drawing/2014/main" id="{990DDADA-3F1A-1B60-067D-47C441C646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14500"/>
            <a:ext cx="18288000" cy="85725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9">
            <a:extLst>
              <a:ext uri="{FF2B5EF4-FFF2-40B4-BE49-F238E27FC236}">
                <a16:creationId xmlns:a16="http://schemas.microsoft.com/office/drawing/2014/main" id="{DC0C0E90-145F-2A16-C819-9FB5626E5077}"/>
              </a:ext>
            </a:extLst>
          </p:cNvPr>
          <p:cNvSpPr txBox="1"/>
          <p:nvPr/>
        </p:nvSpPr>
        <p:spPr>
          <a:xfrm>
            <a:off x="341043" y="251839"/>
            <a:ext cx="11393757" cy="1154162"/>
          </a:xfrm>
          <a:prstGeom prst="rect">
            <a:avLst/>
          </a:prstGeom>
        </p:spPr>
        <p:txBody>
          <a:bodyPr wrap="square" lIns="0" tIns="0" rIns="0" bIns="0" rtlCol="0" anchor="t">
            <a:spAutoFit/>
          </a:bodyPr>
          <a:lstStyle/>
          <a:p>
            <a:pPr algn="l">
              <a:lnSpc>
                <a:spcPts val="9004"/>
              </a:lnSpc>
            </a:pPr>
            <a:r>
              <a:rPr lang="en-US" sz="8186" b="1" dirty="0">
                <a:solidFill>
                  <a:srgbClr val="122DBE"/>
                </a:solidFill>
                <a:latin typeface="Futura Bold"/>
                <a:ea typeface="Futura Bold"/>
                <a:cs typeface="Futura Bold"/>
                <a:sym typeface="Futura Bold"/>
              </a:rPr>
              <a:t>USE CASE DIAGRAM</a:t>
            </a:r>
          </a:p>
        </p:txBody>
      </p:sp>
      <p:pic>
        <p:nvPicPr>
          <p:cNvPr id="4" name="Picture 3">
            <a:extLst>
              <a:ext uri="{FF2B5EF4-FFF2-40B4-BE49-F238E27FC236}">
                <a16:creationId xmlns:a16="http://schemas.microsoft.com/office/drawing/2014/main" id="{38D9F682-DAEA-3B01-1B93-F51275F13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1900237"/>
            <a:ext cx="10134600" cy="8134924"/>
          </a:xfrm>
          <a:prstGeom prst="rect">
            <a:avLst/>
          </a:prstGeom>
        </p:spPr>
      </p:pic>
    </p:spTree>
    <p:extLst>
      <p:ext uri="{BB962C8B-B14F-4D97-AF65-F5344CB8AC3E}">
        <p14:creationId xmlns:p14="http://schemas.microsoft.com/office/powerpoint/2010/main" val="1466501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25591" y="773666"/>
            <a:ext cx="4893951" cy="8443503"/>
            <a:chOff x="0" y="0"/>
            <a:chExt cx="471108" cy="812800"/>
          </a:xfrm>
        </p:grpSpPr>
        <p:sp>
          <p:nvSpPr>
            <p:cNvPr id="3" name="Freeform 3"/>
            <p:cNvSpPr/>
            <p:nvPr/>
          </p:nvSpPr>
          <p:spPr>
            <a:xfrm>
              <a:off x="0" y="0"/>
              <a:ext cx="471108" cy="812800"/>
            </a:xfrm>
            <a:custGeom>
              <a:avLst/>
              <a:gdLst/>
              <a:ahLst/>
              <a:cxnLst/>
              <a:rect l="l" t="t" r="r" b="b"/>
              <a:pathLst>
                <a:path w="471108" h="812800">
                  <a:moveTo>
                    <a:pt x="235554" y="0"/>
                  </a:moveTo>
                  <a:cubicBezTo>
                    <a:pt x="105461" y="0"/>
                    <a:pt x="0" y="181951"/>
                    <a:pt x="0" y="406400"/>
                  </a:cubicBezTo>
                  <a:cubicBezTo>
                    <a:pt x="0" y="630849"/>
                    <a:pt x="105461" y="812800"/>
                    <a:pt x="235554" y="812800"/>
                  </a:cubicBezTo>
                  <a:cubicBezTo>
                    <a:pt x="365647" y="812800"/>
                    <a:pt x="471108" y="630849"/>
                    <a:pt x="471108" y="406400"/>
                  </a:cubicBezTo>
                  <a:cubicBezTo>
                    <a:pt x="471108" y="181951"/>
                    <a:pt x="365647" y="0"/>
                    <a:pt x="235554" y="0"/>
                  </a:cubicBezTo>
                  <a:close/>
                </a:path>
              </a:pathLst>
            </a:custGeom>
            <a:solidFill>
              <a:srgbClr val="000000">
                <a:alpha val="0"/>
              </a:srgbClr>
            </a:solidFill>
            <a:ln w="38100" cap="sq">
              <a:gradFill>
                <a:gsLst>
                  <a:gs pos="0">
                    <a:srgbClr val="3454FF">
                      <a:alpha val="100000"/>
                    </a:srgbClr>
                  </a:gs>
                  <a:gs pos="100000">
                    <a:srgbClr val="F8FF75">
                      <a:alpha val="100000"/>
                    </a:srgbClr>
                  </a:gs>
                </a:gsLst>
                <a:lin ang="0"/>
              </a:gradFill>
              <a:prstDash val="solid"/>
              <a:miter/>
            </a:ln>
          </p:spPr>
          <p:txBody>
            <a:bodyPr/>
            <a:lstStyle/>
            <a:p>
              <a:endParaRPr lang="en-IN"/>
            </a:p>
          </p:txBody>
        </p:sp>
        <p:sp>
          <p:nvSpPr>
            <p:cNvPr id="4" name="TextBox 4"/>
            <p:cNvSpPr txBox="1"/>
            <p:nvPr/>
          </p:nvSpPr>
          <p:spPr>
            <a:xfrm>
              <a:off x="44166" y="28575"/>
              <a:ext cx="382775" cy="708025"/>
            </a:xfrm>
            <a:prstGeom prst="rect">
              <a:avLst/>
            </a:prstGeom>
          </p:spPr>
          <p:txBody>
            <a:bodyPr lIns="50800" tIns="50800" rIns="50800" bIns="50800" rtlCol="0" anchor="ctr"/>
            <a:lstStyle/>
            <a:p>
              <a:pPr algn="ctr">
                <a:lnSpc>
                  <a:spcPts val="3355"/>
                </a:lnSpc>
              </a:pPr>
              <a:endParaRPr/>
            </a:p>
          </p:txBody>
        </p:sp>
      </p:grpSp>
      <p:grpSp>
        <p:nvGrpSpPr>
          <p:cNvPr id="5" name="Group 5"/>
          <p:cNvGrpSpPr/>
          <p:nvPr/>
        </p:nvGrpSpPr>
        <p:grpSpPr>
          <a:xfrm>
            <a:off x="-355905" y="-965514"/>
            <a:ext cx="4712117" cy="11921863"/>
            <a:chOff x="0" y="0"/>
            <a:chExt cx="553577" cy="1400573"/>
          </a:xfrm>
        </p:grpSpPr>
        <p:sp>
          <p:nvSpPr>
            <p:cNvPr id="6" name="Freeform 6"/>
            <p:cNvSpPr/>
            <p:nvPr/>
          </p:nvSpPr>
          <p:spPr>
            <a:xfrm>
              <a:off x="0" y="0"/>
              <a:ext cx="553577" cy="1400573"/>
            </a:xfrm>
            <a:custGeom>
              <a:avLst/>
              <a:gdLst/>
              <a:ahLst/>
              <a:cxnLst/>
              <a:rect l="l" t="t" r="r" b="b"/>
              <a:pathLst>
                <a:path w="553577" h="1400573">
                  <a:moveTo>
                    <a:pt x="0" y="0"/>
                  </a:moveTo>
                  <a:lnTo>
                    <a:pt x="553577" y="0"/>
                  </a:lnTo>
                  <a:lnTo>
                    <a:pt x="553577" y="1400573"/>
                  </a:lnTo>
                  <a:lnTo>
                    <a:pt x="0" y="1400573"/>
                  </a:lnTo>
                  <a:close/>
                </a:path>
              </a:pathLst>
            </a:custGeom>
            <a:solidFill>
              <a:srgbClr val="FFFFFF"/>
            </a:solidFill>
            <a:ln cap="sq">
              <a:noFill/>
              <a:prstDash val="solid"/>
              <a:miter/>
            </a:ln>
          </p:spPr>
          <p:txBody>
            <a:bodyPr/>
            <a:lstStyle/>
            <a:p>
              <a:endParaRPr lang="en-IN"/>
            </a:p>
          </p:txBody>
        </p:sp>
        <p:sp>
          <p:nvSpPr>
            <p:cNvPr id="7" name="TextBox 7"/>
            <p:cNvSpPr txBox="1"/>
            <p:nvPr/>
          </p:nvSpPr>
          <p:spPr>
            <a:xfrm>
              <a:off x="0" y="-47625"/>
              <a:ext cx="553577" cy="1448198"/>
            </a:xfrm>
            <a:prstGeom prst="rect">
              <a:avLst/>
            </a:prstGeom>
          </p:spPr>
          <p:txBody>
            <a:bodyPr lIns="50800" tIns="50800" rIns="50800" bIns="50800" rtlCol="0" anchor="ctr"/>
            <a:lstStyle/>
            <a:p>
              <a:pPr algn="ctr">
                <a:lnSpc>
                  <a:spcPts val="3355"/>
                </a:lnSpc>
              </a:pPr>
              <a:endParaRPr/>
            </a:p>
          </p:txBody>
        </p:sp>
      </p:grpSp>
      <p:grpSp>
        <p:nvGrpSpPr>
          <p:cNvPr id="8" name="Group 8"/>
          <p:cNvGrpSpPr/>
          <p:nvPr/>
        </p:nvGrpSpPr>
        <p:grpSpPr>
          <a:xfrm>
            <a:off x="4089343" y="788314"/>
            <a:ext cx="266868" cy="266868"/>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0923AD">
                    <a:alpha val="100000"/>
                  </a:srgbClr>
                </a:gs>
                <a:gs pos="100000">
                  <a:srgbClr val="3454FF">
                    <a:alpha val="100000"/>
                  </a:srgbClr>
                </a:gs>
              </a:gsLst>
              <a:lin ang="2700000"/>
            </a:gradFill>
            <a:ln cap="sq">
              <a:noFill/>
              <a:prstDash val="solid"/>
              <a:miter/>
            </a:ln>
          </p:spPr>
          <p:txBody>
            <a:bodyPr/>
            <a:lstStyle/>
            <a:p>
              <a:endParaRPr lang="en-IN"/>
            </a:p>
          </p:txBody>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3355"/>
                </a:lnSpc>
              </a:pPr>
              <a:endParaRPr/>
            </a:p>
          </p:txBody>
        </p:sp>
      </p:grpSp>
      <p:grpSp>
        <p:nvGrpSpPr>
          <p:cNvPr id="11" name="Group 11"/>
          <p:cNvGrpSpPr/>
          <p:nvPr/>
        </p:nvGrpSpPr>
        <p:grpSpPr>
          <a:xfrm>
            <a:off x="4088318" y="9231818"/>
            <a:ext cx="266868" cy="266868"/>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0923AD">
                    <a:alpha val="100000"/>
                  </a:srgbClr>
                </a:gs>
                <a:gs pos="100000">
                  <a:srgbClr val="3454FF">
                    <a:alpha val="100000"/>
                  </a:srgbClr>
                </a:gs>
              </a:gsLst>
              <a:lin ang="2700000"/>
            </a:gradFill>
            <a:ln cap="sq">
              <a:noFill/>
              <a:prstDash val="solid"/>
              <a:miter/>
            </a:ln>
          </p:spPr>
          <p:txBody>
            <a:bodyPr/>
            <a:lstStyle/>
            <a:p>
              <a:endParaRPr lang="en-IN"/>
            </a:p>
          </p:txBody>
        </p:sp>
        <p:sp>
          <p:nvSpPr>
            <p:cNvPr id="13" name="TextBox 13"/>
            <p:cNvSpPr txBox="1"/>
            <p:nvPr/>
          </p:nvSpPr>
          <p:spPr>
            <a:xfrm>
              <a:off x="76200" y="28575"/>
              <a:ext cx="660400" cy="708025"/>
            </a:xfrm>
            <a:prstGeom prst="rect">
              <a:avLst/>
            </a:prstGeom>
          </p:spPr>
          <p:txBody>
            <a:bodyPr lIns="50800" tIns="50800" rIns="50800" bIns="50800" rtlCol="0" anchor="ctr"/>
            <a:lstStyle/>
            <a:p>
              <a:pPr algn="ctr">
                <a:lnSpc>
                  <a:spcPts val="3355"/>
                </a:lnSpc>
              </a:pPr>
              <a:endParaRPr/>
            </a:p>
          </p:txBody>
        </p:sp>
      </p:grpSp>
      <p:sp>
        <p:nvSpPr>
          <p:cNvPr id="19" name="TextBox 19"/>
          <p:cNvSpPr txBox="1"/>
          <p:nvPr/>
        </p:nvSpPr>
        <p:spPr>
          <a:xfrm>
            <a:off x="402266" y="2802730"/>
            <a:ext cx="5740601" cy="2741303"/>
          </a:xfrm>
          <a:prstGeom prst="rect">
            <a:avLst/>
          </a:prstGeom>
        </p:spPr>
        <p:txBody>
          <a:bodyPr lIns="0" tIns="0" rIns="0" bIns="0" rtlCol="0" anchor="t">
            <a:spAutoFit/>
          </a:bodyPr>
          <a:lstStyle/>
          <a:p>
            <a:pPr algn="l">
              <a:lnSpc>
                <a:spcPts val="10017"/>
              </a:lnSpc>
            </a:pPr>
            <a:r>
              <a:rPr lang="en-US" sz="9106" b="1">
                <a:solidFill>
                  <a:srgbClr val="122DBE"/>
                </a:solidFill>
                <a:latin typeface="Futura Bold"/>
                <a:ea typeface="Futura Bold"/>
                <a:cs typeface="Futura Bold"/>
                <a:sym typeface="Futura Bold"/>
              </a:rPr>
              <a:t>CLASS</a:t>
            </a:r>
          </a:p>
          <a:p>
            <a:pPr algn="l">
              <a:lnSpc>
                <a:spcPts val="10017"/>
              </a:lnSpc>
            </a:pPr>
            <a:r>
              <a:rPr lang="en-US" sz="9106" b="1">
                <a:solidFill>
                  <a:srgbClr val="122DBE"/>
                </a:solidFill>
                <a:latin typeface="Futura Bold"/>
                <a:ea typeface="Futura Bold"/>
                <a:cs typeface="Futura Bold"/>
                <a:sym typeface="Futura Bold"/>
              </a:rPr>
              <a:t>DIAGRAM</a:t>
            </a:r>
          </a:p>
        </p:txBody>
      </p:sp>
      <p:pic>
        <p:nvPicPr>
          <p:cNvPr id="20" name="Picture 19" descr="A black background with white text">
            <a:extLst>
              <a:ext uri="{FF2B5EF4-FFF2-40B4-BE49-F238E27FC236}">
                <a16:creationId xmlns:a16="http://schemas.microsoft.com/office/drawing/2014/main" id="{C962C3C9-B0E8-F0B2-08AC-1908A27BC8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8429" y="266701"/>
            <a:ext cx="10561371" cy="9829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TotalTime>
  <Words>476</Words>
  <Application>Microsoft Office PowerPoint</Application>
  <PresentationFormat>Custom</PresentationFormat>
  <Paragraphs>48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Futura Bold</vt:lpstr>
      <vt:lpstr>Futura</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 Text Magic Studio Magic Design for Presentations L&amp;P</dc:title>
  <dc:creator>Ajith Reddy Tekula(UST,IN)</dc:creator>
  <cp:lastModifiedBy>Kiran Vijayan(UST,IN)</cp:lastModifiedBy>
  <cp:revision>4</cp:revision>
  <dcterms:created xsi:type="dcterms:W3CDTF">2006-08-16T00:00:00Z</dcterms:created>
  <dcterms:modified xsi:type="dcterms:W3CDTF">2025-04-30T06:27:20Z</dcterms:modified>
  <dc:identifier>DAGmCwgFnPU</dc:identifier>
</cp:coreProperties>
</file>