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15BCE-40DA-4E3A-BF55-1D5B3D3D3B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FA68E4-4844-435E-8C7C-EE0A73A6EBD6}">
      <dgm:prSet/>
      <dgm:spPr>
        <a:gradFill rotWithShape="0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Analyzing Revenue Distribution Across Product Categories: Insights from SQL Data</a:t>
          </a:r>
          <a:endParaRPr lang="en-IN" dirty="0">
            <a:solidFill>
              <a:schemeClr val="tx1"/>
            </a:solidFill>
          </a:endParaRPr>
        </a:p>
      </dgm:t>
    </dgm:pt>
    <dgm:pt modelId="{9B72B5E5-E667-4579-BCF6-219F8D83F6BF}" type="parTrans" cxnId="{312B21FF-5228-4BEC-A36B-D24878DAEB0E}">
      <dgm:prSet/>
      <dgm:spPr/>
      <dgm:t>
        <a:bodyPr/>
        <a:lstStyle/>
        <a:p>
          <a:endParaRPr lang="en-IN"/>
        </a:p>
      </dgm:t>
    </dgm:pt>
    <dgm:pt modelId="{90291869-84DA-49E9-9E09-74FA64F518A8}" type="sibTrans" cxnId="{312B21FF-5228-4BEC-A36B-D24878DAEB0E}">
      <dgm:prSet/>
      <dgm:spPr/>
      <dgm:t>
        <a:bodyPr/>
        <a:lstStyle/>
        <a:p>
          <a:endParaRPr lang="en-IN"/>
        </a:p>
      </dgm:t>
    </dgm:pt>
    <dgm:pt modelId="{4E0A794B-94A9-49BA-A94B-45616FECEBF9}" type="pres">
      <dgm:prSet presAssocID="{B8915BCE-40DA-4E3A-BF55-1D5B3D3D3B33}" presName="linear" presStyleCnt="0">
        <dgm:presLayoutVars>
          <dgm:animLvl val="lvl"/>
          <dgm:resizeHandles val="exact"/>
        </dgm:presLayoutVars>
      </dgm:prSet>
      <dgm:spPr/>
    </dgm:pt>
    <dgm:pt modelId="{D62CC97E-A223-48B1-BA2D-202243F39FDA}" type="pres">
      <dgm:prSet presAssocID="{02FA68E4-4844-435E-8C7C-EE0A73A6EBD6}" presName="parentText" presStyleLbl="node1" presStyleIdx="0" presStyleCnt="1" custScaleY="83553">
        <dgm:presLayoutVars>
          <dgm:chMax val="0"/>
          <dgm:bulletEnabled val="1"/>
        </dgm:presLayoutVars>
      </dgm:prSet>
      <dgm:spPr/>
    </dgm:pt>
  </dgm:ptLst>
  <dgm:cxnLst>
    <dgm:cxn modelId="{AEB93E68-9175-4C2D-8699-505E83E469E8}" type="presOf" srcId="{02FA68E4-4844-435E-8C7C-EE0A73A6EBD6}" destId="{D62CC97E-A223-48B1-BA2D-202243F39FDA}" srcOrd="0" destOrd="0" presId="urn:microsoft.com/office/officeart/2005/8/layout/vList2"/>
    <dgm:cxn modelId="{A5D23AD4-399D-4FD4-A8E5-A0D5390705E6}" type="presOf" srcId="{B8915BCE-40DA-4E3A-BF55-1D5B3D3D3B33}" destId="{4E0A794B-94A9-49BA-A94B-45616FECEBF9}" srcOrd="0" destOrd="0" presId="urn:microsoft.com/office/officeart/2005/8/layout/vList2"/>
    <dgm:cxn modelId="{312B21FF-5228-4BEC-A36B-D24878DAEB0E}" srcId="{B8915BCE-40DA-4E3A-BF55-1D5B3D3D3B33}" destId="{02FA68E4-4844-435E-8C7C-EE0A73A6EBD6}" srcOrd="0" destOrd="0" parTransId="{9B72B5E5-E667-4579-BCF6-219F8D83F6BF}" sibTransId="{90291869-84DA-49E9-9E09-74FA64F518A8}"/>
    <dgm:cxn modelId="{A15703C5-18DA-4BEE-817E-6FCE984B3751}" type="presParOf" srcId="{4E0A794B-94A9-49BA-A94B-45616FECEBF9}" destId="{D62CC97E-A223-48B1-BA2D-202243F39F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CC97E-A223-48B1-BA2D-202243F39FDA}">
      <dsp:nvSpPr>
        <dsp:cNvPr id="0" name=""/>
        <dsp:cNvSpPr/>
      </dsp:nvSpPr>
      <dsp:spPr>
        <a:xfrm>
          <a:off x="0" y="150437"/>
          <a:ext cx="5883736" cy="1360777"/>
        </a:xfrm>
        <a:prstGeom prst="roundRect">
          <a:avLst/>
        </a:prstGeom>
        <a:gradFill rotWithShape="0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Analyzing Revenue Distribution Across Product Categories: Insights from SQL Data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66428" y="216865"/>
        <a:ext cx="5750880" cy="1227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CD3BB-D9E8-4793-8024-DD5394F5E59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FEB48-4AFD-496D-9107-0774F1E56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2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FEB48-4AFD-496D-9107-0774F1E561D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8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BC9D-1CB3-5145-F050-CF95F79C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/>
              <a:t>Leveraging Data for Sales Optimization: Customer and Product Analysis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36F04-962B-B140-A7B3-D98B7D192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346686"/>
              </p:ext>
            </p:extLst>
          </p:nvPr>
        </p:nvGraphicFramePr>
        <p:xfrm>
          <a:off x="684212" y="4129548"/>
          <a:ext cx="5883736" cy="16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51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9888-ABA0-719C-A577-A07313CC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470" y="347952"/>
            <a:ext cx="8534400" cy="1507067"/>
          </a:xfrm>
        </p:spPr>
        <p:txBody>
          <a:bodyPr>
            <a:normAutofit/>
          </a:bodyPr>
          <a:lstStyle/>
          <a:p>
            <a:r>
              <a:rPr lang="en-IN" sz="3200" dirty="0"/>
              <a:t>7. </a:t>
            </a:r>
            <a:r>
              <a:rPr lang="en-US" sz="3200" dirty="0"/>
              <a:t>How many orders are there for 	each order status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2994B-0302-F5A0-B572-A102C69BD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310" y="2359792"/>
            <a:ext cx="8534400" cy="3003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008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25A4-BC12-DA47-6C8A-0F0361F6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948" y="318455"/>
            <a:ext cx="8534400" cy="1507067"/>
          </a:xfrm>
        </p:spPr>
        <p:txBody>
          <a:bodyPr>
            <a:normAutofit/>
          </a:bodyPr>
          <a:lstStyle/>
          <a:p>
            <a:r>
              <a:rPr lang="en-IN" sz="3200" dirty="0"/>
              <a:t>8. </a:t>
            </a:r>
            <a:r>
              <a:rPr lang="en-US" sz="3200" dirty="0"/>
              <a:t>What is the average quantity of 	products sold per order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25657-3F13-1CBA-F62A-B94893531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75" y="2375037"/>
            <a:ext cx="8534400" cy="2925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365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FB77-2479-710A-8562-CA557718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316" y="387280"/>
            <a:ext cx="8534400" cy="1507067"/>
          </a:xfrm>
        </p:spPr>
        <p:txBody>
          <a:bodyPr>
            <a:normAutofit/>
          </a:bodyPr>
          <a:lstStyle/>
          <a:p>
            <a:r>
              <a:rPr lang="en-IN" sz="3200" dirty="0"/>
              <a:t>9. </a:t>
            </a:r>
            <a:r>
              <a:rPr lang="en-US" sz="3200" dirty="0"/>
              <a:t>Which month had the highest total 	sales revenue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A8A6E-BEB6-629F-4A22-4F4F0F7F1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450" y="2408715"/>
            <a:ext cx="8534400" cy="2863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866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6146-13E5-6EF5-99EA-AA9F5A2E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135" y="446273"/>
            <a:ext cx="8534400" cy="1507067"/>
          </a:xfrm>
        </p:spPr>
        <p:txBody>
          <a:bodyPr>
            <a:normAutofit/>
          </a:bodyPr>
          <a:lstStyle/>
          <a:p>
            <a:r>
              <a:rPr lang="en-IN" sz="3200" dirty="0"/>
              <a:t>10. </a:t>
            </a:r>
            <a:r>
              <a:rPr lang="en-US" sz="3200" dirty="0"/>
              <a:t>How many orders were shipped on 	  each shipping date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B9A71-C454-FECD-2002-31935AAC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90" y="2330246"/>
            <a:ext cx="8534400" cy="3020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832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D873-7B6C-D4AD-136D-1ED5B7D5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129" y="541320"/>
            <a:ext cx="8534400" cy="1507067"/>
          </a:xfrm>
        </p:spPr>
        <p:txBody>
          <a:bodyPr>
            <a:noAutofit/>
          </a:bodyPr>
          <a:lstStyle/>
          <a:p>
            <a:r>
              <a:rPr lang="en-IN" sz="2800" dirty="0"/>
              <a:t>11. </a:t>
            </a:r>
            <a:r>
              <a:rPr lang="en-US" sz="2800" dirty="0"/>
              <a:t>What is the total revenue generated for 	  each product category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89F38-79CB-2A5D-4C70-21923FE30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686" y="2497394"/>
            <a:ext cx="8534400" cy="3213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606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C554-7FE8-8AC2-7925-F5422FEE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304801"/>
            <a:ext cx="8534400" cy="1540386"/>
          </a:xfrm>
        </p:spPr>
        <p:txBody>
          <a:bodyPr>
            <a:normAutofit/>
          </a:bodyPr>
          <a:lstStyle/>
          <a:p>
            <a:r>
              <a:rPr lang="en-IN" sz="2800" dirty="0"/>
              <a:t>12. </a:t>
            </a:r>
            <a:r>
              <a:rPr lang="en-US" sz="2800" dirty="0"/>
              <a:t>What is the revenue distribution across 		  different product categories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FCA0C-8327-529D-F912-0A1C5D5D4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148" y="2241755"/>
            <a:ext cx="8534400" cy="3391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304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384404-53AC-11BB-F1CC-E70B625A4E84}"/>
              </a:ext>
            </a:extLst>
          </p:cNvPr>
          <p:cNvSpPr txBox="1"/>
          <p:nvPr/>
        </p:nvSpPr>
        <p:spPr>
          <a:xfrm>
            <a:off x="1229032" y="481780"/>
            <a:ext cx="995024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Insights</a:t>
            </a:r>
          </a:p>
          <a:p>
            <a:endParaRPr lang="en-US" dirty="0"/>
          </a:p>
          <a:p>
            <a:r>
              <a:rPr lang="en-US" b="1" dirty="0"/>
              <a:t>Category Revenue Distribution</a:t>
            </a:r>
            <a:r>
              <a:rPr lang="en-US" dirty="0"/>
              <a:t>: </a:t>
            </a:r>
          </a:p>
          <a:p>
            <a:r>
              <a:rPr lang="en-US" dirty="0"/>
              <a:t>               The total revenue is concentrated in a few key product categories, with the top categories contributing a significant portion of the overall sales. This indicates which product lines are the most profitable.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Sales Performance by Day</a:t>
            </a:r>
            <a:r>
              <a:rPr lang="en-US" dirty="0"/>
              <a:t>:</a:t>
            </a:r>
          </a:p>
          <a:p>
            <a:r>
              <a:rPr lang="en-US" dirty="0"/>
              <a:t>              The data reveals patterns in sales performance across different days of the week, showing peak sales on specific days, which could inform targeted marketing and promotional strategies.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Customer Purchase Behavior</a:t>
            </a:r>
            <a:r>
              <a:rPr lang="en-US" dirty="0"/>
              <a:t>:</a:t>
            </a:r>
          </a:p>
          <a:p>
            <a:r>
              <a:rPr lang="en-US" dirty="0"/>
              <a:t>             Analysis of customer order data shows that a small percentage of customers account for a large share of revenue, suggesting the importance of focusing on high-value customers for retention and personalized offers.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5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63B23A-ACAE-513E-5278-33BA32E3F8A9}"/>
              </a:ext>
            </a:extLst>
          </p:cNvPr>
          <p:cNvSpPr txBox="1"/>
          <p:nvPr/>
        </p:nvSpPr>
        <p:spPr>
          <a:xfrm>
            <a:off x="688258" y="599768"/>
            <a:ext cx="1084498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Objective: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project aims to analyze sales data to uncover key insights into customer behavior, product popularity, and overall sales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examining trends and patterns in customer purchases and product sales, the project seeks to identify areas for potential growth and optimization.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analysis will guide data-driven decision-making to enhance business strategies and improve revenue outcomes.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020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1ABE-9E89-E2A8-2412-7C9ECE51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2" y="0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Entity relationship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07FBF-467B-EB66-79A7-380140277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027" y="1507067"/>
            <a:ext cx="7894320" cy="4968613"/>
          </a:xfrm>
        </p:spPr>
      </p:pic>
    </p:spTree>
    <p:extLst>
      <p:ext uri="{BB962C8B-B14F-4D97-AF65-F5344CB8AC3E}">
        <p14:creationId xmlns:p14="http://schemas.microsoft.com/office/powerpoint/2010/main" val="405667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EF2B-8ABF-5CE1-0B4E-BEEFCC24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825" y="249629"/>
            <a:ext cx="9157878" cy="1507067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1. What is the total revenue generated  	from all sales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93A1E-2F8E-5FB6-D3A2-05A4E2FAD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564" y="2015614"/>
            <a:ext cx="8534400" cy="3008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841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72F9-1D65-837C-C77B-2D275ADD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02" y="240070"/>
            <a:ext cx="8931736" cy="1507067"/>
          </a:xfrm>
        </p:spPr>
        <p:txBody>
          <a:bodyPr>
            <a:normAutofit/>
          </a:bodyPr>
          <a:lstStyle/>
          <a:p>
            <a:r>
              <a:rPr lang="en-US" sz="3200" dirty="0"/>
              <a:t>2. How many orders have been placed         	in total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BE711-0E16-7F7A-42D9-2C2C73E06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670" y="1961343"/>
            <a:ext cx="8534400" cy="3593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126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4AD0-01EE-A254-4717-CCD834B2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308" y="406945"/>
            <a:ext cx="9256202" cy="1507067"/>
          </a:xfrm>
        </p:spPr>
        <p:txBody>
          <a:bodyPr>
            <a:normAutofit/>
          </a:bodyPr>
          <a:lstStyle/>
          <a:p>
            <a:r>
              <a:rPr lang="en-IN" sz="3200" dirty="0"/>
              <a:t>3. </a:t>
            </a:r>
            <a:r>
              <a:rPr lang="en-US" sz="3200" dirty="0"/>
              <a:t>Which customer has placed the 	highest 	number of orders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F099D-63A3-AC48-AF7B-A2BC783D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889" y="2455739"/>
            <a:ext cx="8534400" cy="3023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42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BA59-7898-1FCF-AB5D-DB1682B3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67616"/>
            <a:ext cx="8534400" cy="1507067"/>
          </a:xfrm>
        </p:spPr>
        <p:txBody>
          <a:bodyPr/>
          <a:lstStyle/>
          <a:p>
            <a:r>
              <a:rPr lang="en-IN" dirty="0"/>
              <a:t>4. </a:t>
            </a:r>
            <a:r>
              <a:rPr lang="en-US" sz="3200" dirty="0"/>
              <a:t>Which customer has spent the most 	 money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634EA-C1B1-6844-2C6C-854E2BA25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658" y="2219558"/>
            <a:ext cx="8534400" cy="3398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883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21CE-17E1-3E76-E90E-B01C7AB2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135" y="397113"/>
            <a:ext cx="8534400" cy="1507067"/>
          </a:xfrm>
        </p:spPr>
        <p:txBody>
          <a:bodyPr>
            <a:normAutofit/>
          </a:bodyPr>
          <a:lstStyle/>
          <a:p>
            <a:r>
              <a:rPr lang="en-IN" sz="3200" dirty="0"/>
              <a:t>5. </a:t>
            </a:r>
            <a:r>
              <a:rPr lang="en-US" sz="3200" dirty="0"/>
              <a:t>Which product has been sold the 	 	most in terms of quantity</a:t>
            </a:r>
            <a:endParaRPr lang="en-IN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0C5295-4EAB-1656-5DBA-F415F4BF5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0025" y="2265574"/>
            <a:ext cx="8534400" cy="3366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303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1D93-F482-6863-5FBD-99C965C2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387280"/>
            <a:ext cx="8534400" cy="1507067"/>
          </a:xfrm>
        </p:spPr>
        <p:txBody>
          <a:bodyPr>
            <a:normAutofit/>
          </a:bodyPr>
          <a:lstStyle/>
          <a:p>
            <a:r>
              <a:rPr lang="en-IN" sz="3200" dirty="0"/>
              <a:t>6. What were the total sales for each 	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9D279-D781-41F6-49DB-78653A4C2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989" y="2254045"/>
            <a:ext cx="8534400" cy="323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73030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357</Words>
  <Application>Microsoft Office PowerPoint</Application>
  <PresentationFormat>Widescreen</PresentationFormat>
  <Paragraphs>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Slice</vt:lpstr>
      <vt:lpstr>Leveraging Data for Sales Optimization: Customer and Product Analysis</vt:lpstr>
      <vt:lpstr>PowerPoint Presentation</vt:lpstr>
      <vt:lpstr>Entity relationship diagram </vt:lpstr>
      <vt:lpstr>1. What is the total revenue generated   from all sales</vt:lpstr>
      <vt:lpstr>2. How many orders have been placed          in total</vt:lpstr>
      <vt:lpstr>3. Which customer has placed the  highest  number of orders</vt:lpstr>
      <vt:lpstr>4. Which customer has spent the most   money</vt:lpstr>
      <vt:lpstr>5. Which product has been sold the    most in terms of quantity</vt:lpstr>
      <vt:lpstr>6. What were the total sales for each  day</vt:lpstr>
      <vt:lpstr>7. How many orders are there for  each order status</vt:lpstr>
      <vt:lpstr>8. What is the average quantity of  products sold per order</vt:lpstr>
      <vt:lpstr>9. Which month had the highest total  sales revenue</vt:lpstr>
      <vt:lpstr>10. How many orders were shipped on    each shipping date</vt:lpstr>
      <vt:lpstr>11. What is the total revenue generated for    each product category</vt:lpstr>
      <vt:lpstr>12. What is the revenue distribution across     different product categories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kumaravel Thondaman</dc:creator>
  <cp:lastModifiedBy>kumaravel Thondaman</cp:lastModifiedBy>
  <cp:revision>1</cp:revision>
  <dcterms:created xsi:type="dcterms:W3CDTF">2024-08-28T11:40:24Z</dcterms:created>
  <dcterms:modified xsi:type="dcterms:W3CDTF">2024-08-28T14:26:21Z</dcterms:modified>
</cp:coreProperties>
</file>