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nva Sans" panose="020B0604020202020204" charset="0"/>
      <p:regular r:id="rId15"/>
    </p:embeddedFont>
    <p:embeddedFont>
      <p:font typeface="Canva Sans Bold" panose="020B0604020202020204" charset="0"/>
      <p:regular r:id="rId16"/>
    </p:embeddedFont>
    <p:embeddedFont>
      <p:font typeface="Dynamo Condensed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5D3582-B77D-4186-89E0-C6A8C5A1807F}" v="6" dt="2024-03-28T18:10:22.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11.svg"/><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11.svg"/><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26684" y="1820667"/>
            <a:ext cx="6645665" cy="6645665"/>
          </a:xfrm>
          <a:custGeom>
            <a:avLst/>
            <a:gdLst/>
            <a:ahLst/>
            <a:cxnLst/>
            <a:rect l="l" t="t" r="r" b="b"/>
            <a:pathLst>
              <a:path w="6645665" h="6645665">
                <a:moveTo>
                  <a:pt x="0" y="0"/>
                </a:moveTo>
                <a:lnTo>
                  <a:pt x="6645665" y="0"/>
                </a:lnTo>
                <a:lnTo>
                  <a:pt x="6645665" y="6645666"/>
                </a:lnTo>
                <a:lnTo>
                  <a:pt x="0" y="6645666"/>
                </a:lnTo>
                <a:lnTo>
                  <a:pt x="0" y="0"/>
                </a:lnTo>
                <a:close/>
              </a:path>
            </a:pathLst>
          </a:custGeom>
          <a:blipFill>
            <a:blip r:embed="rId2"/>
            <a:stretch>
              <a:fillRect/>
            </a:stretch>
          </a:blipFill>
        </p:spPr>
      </p:sp>
      <p:sp>
        <p:nvSpPr>
          <p:cNvPr id="3" name="TextBox 3"/>
          <p:cNvSpPr txBox="1"/>
          <p:nvPr/>
        </p:nvSpPr>
        <p:spPr>
          <a:xfrm>
            <a:off x="7522604" y="3771876"/>
            <a:ext cx="10205181" cy="1724768"/>
          </a:xfrm>
          <a:prstGeom prst="rect">
            <a:avLst/>
          </a:prstGeom>
        </p:spPr>
        <p:txBody>
          <a:bodyPr wrap="square" lIns="0" tIns="0" rIns="0" bIns="0" rtlCol="0" anchor="t">
            <a:spAutoFit/>
          </a:bodyPr>
          <a:lstStyle/>
          <a:p>
            <a:pPr algn="ctr">
              <a:lnSpc>
                <a:spcPts val="14368"/>
              </a:lnSpc>
              <a:spcBef>
                <a:spcPct val="0"/>
              </a:spcBef>
            </a:pPr>
            <a:r>
              <a:rPr lang="en-US" sz="10262">
                <a:solidFill>
                  <a:srgbClr val="000000"/>
                </a:solidFill>
                <a:latin typeface="Canva Sans Bold"/>
              </a:rPr>
              <a:t>THE SAVIOUR</a:t>
            </a:r>
          </a:p>
        </p:txBody>
      </p:sp>
      <p:sp>
        <p:nvSpPr>
          <p:cNvPr id="4" name="TextBox 4"/>
          <p:cNvSpPr txBox="1"/>
          <p:nvPr/>
        </p:nvSpPr>
        <p:spPr>
          <a:xfrm>
            <a:off x="9379347" y="5434358"/>
            <a:ext cx="6596971" cy="645061"/>
          </a:xfrm>
          <a:prstGeom prst="rect">
            <a:avLst/>
          </a:prstGeom>
        </p:spPr>
        <p:txBody>
          <a:bodyPr wrap="square" lIns="0" tIns="0" rIns="0" bIns="0" rtlCol="0" anchor="t">
            <a:spAutoFit/>
          </a:bodyPr>
          <a:lstStyle/>
          <a:p>
            <a:pPr algn="ctr">
              <a:lnSpc>
                <a:spcPts val="5226"/>
              </a:lnSpc>
              <a:spcBef>
                <a:spcPct val="0"/>
              </a:spcBef>
            </a:pPr>
            <a:r>
              <a:rPr lang="en-US" sz="3732">
                <a:solidFill>
                  <a:srgbClr val="000000"/>
                </a:solidFill>
                <a:latin typeface="Canva Sans"/>
              </a:rPr>
              <a:t>“Light In Despair”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6618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stretch>
              <a:fillRect/>
            </a:stretch>
          </a:blipFill>
        </p:spPr>
      </p:sp>
      <p:sp>
        <p:nvSpPr>
          <p:cNvPr id="3" name="Freeform 3"/>
          <p:cNvSpPr/>
          <p:nvPr/>
        </p:nvSpPr>
        <p:spPr>
          <a:xfrm>
            <a:off x="8024081" y="8153596"/>
            <a:ext cx="1104704" cy="1104704"/>
          </a:xfrm>
          <a:custGeom>
            <a:avLst/>
            <a:gdLst/>
            <a:ahLst/>
            <a:cxnLst/>
            <a:rect l="l" t="t" r="r" b="b"/>
            <a:pathLst>
              <a:path w="1104704" h="1104704">
                <a:moveTo>
                  <a:pt x="0" y="0"/>
                </a:moveTo>
                <a:lnTo>
                  <a:pt x="1104704" y="0"/>
                </a:lnTo>
                <a:lnTo>
                  <a:pt x="1104704" y="1104704"/>
                </a:lnTo>
                <a:lnTo>
                  <a:pt x="0" y="1104704"/>
                </a:lnTo>
                <a:lnTo>
                  <a:pt x="0" y="0"/>
                </a:lnTo>
                <a:close/>
              </a:path>
            </a:pathLst>
          </a:custGeom>
          <a:blipFill>
            <a:blip r:embed="rId3"/>
            <a:stretch>
              <a:fillRect/>
            </a:stretch>
          </a:blipFill>
        </p:spPr>
      </p:sp>
      <p:sp>
        <p:nvSpPr>
          <p:cNvPr id="4" name="Freeform 4"/>
          <p:cNvSpPr/>
          <p:nvPr/>
        </p:nvSpPr>
        <p:spPr>
          <a:xfrm>
            <a:off x="8709685" y="6597177"/>
            <a:ext cx="2147706" cy="1675210"/>
          </a:xfrm>
          <a:custGeom>
            <a:avLst/>
            <a:gdLst/>
            <a:ahLst/>
            <a:cxnLst/>
            <a:rect l="l" t="t" r="r" b="b"/>
            <a:pathLst>
              <a:path w="2147706" h="1675210">
                <a:moveTo>
                  <a:pt x="0" y="0"/>
                </a:moveTo>
                <a:lnTo>
                  <a:pt x="2147705" y="0"/>
                </a:lnTo>
                <a:lnTo>
                  <a:pt x="2147705" y="1675211"/>
                </a:lnTo>
                <a:lnTo>
                  <a:pt x="0" y="1675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4015277" y="7158792"/>
            <a:ext cx="1361073" cy="1442545"/>
          </a:xfrm>
          <a:custGeom>
            <a:avLst/>
            <a:gdLst/>
            <a:ahLst/>
            <a:cxnLst/>
            <a:rect l="l" t="t" r="r" b="b"/>
            <a:pathLst>
              <a:path w="1361073" h="1442545">
                <a:moveTo>
                  <a:pt x="0" y="0"/>
                </a:moveTo>
                <a:lnTo>
                  <a:pt x="1361072" y="0"/>
                </a:lnTo>
                <a:lnTo>
                  <a:pt x="1361072" y="1442545"/>
                </a:lnTo>
                <a:lnTo>
                  <a:pt x="0" y="1442545"/>
                </a:lnTo>
                <a:lnTo>
                  <a:pt x="0" y="0"/>
                </a:lnTo>
                <a:close/>
              </a:path>
            </a:pathLst>
          </a:custGeom>
          <a:blipFill>
            <a:blip r:embed="rId6"/>
            <a:stretch>
              <a:fillRect/>
            </a:stretch>
          </a:blipFill>
        </p:spPr>
      </p:sp>
      <p:sp>
        <p:nvSpPr>
          <p:cNvPr id="6" name="Freeform 6"/>
          <p:cNvSpPr/>
          <p:nvPr/>
        </p:nvSpPr>
        <p:spPr>
          <a:xfrm>
            <a:off x="5185489" y="8471645"/>
            <a:ext cx="1573309" cy="1573309"/>
          </a:xfrm>
          <a:custGeom>
            <a:avLst/>
            <a:gdLst/>
            <a:ahLst/>
            <a:cxnLst/>
            <a:rect l="l" t="t" r="r" b="b"/>
            <a:pathLst>
              <a:path w="1573309" h="1573309">
                <a:moveTo>
                  <a:pt x="0" y="0"/>
                </a:moveTo>
                <a:lnTo>
                  <a:pt x="1573310" y="0"/>
                </a:lnTo>
                <a:lnTo>
                  <a:pt x="1573310" y="1573310"/>
                </a:lnTo>
                <a:lnTo>
                  <a:pt x="0" y="1573310"/>
                </a:lnTo>
                <a:lnTo>
                  <a:pt x="0" y="0"/>
                </a:lnTo>
                <a:close/>
              </a:path>
            </a:pathLst>
          </a:custGeom>
          <a:blipFill>
            <a:blip r:embed="rId7"/>
            <a:stretch>
              <a:fillRect/>
            </a:stretch>
          </a:blipFill>
        </p:spPr>
      </p:sp>
      <p:sp>
        <p:nvSpPr>
          <p:cNvPr id="7" name="Freeform 7"/>
          <p:cNvSpPr/>
          <p:nvPr/>
        </p:nvSpPr>
        <p:spPr>
          <a:xfrm>
            <a:off x="11565396" y="7249987"/>
            <a:ext cx="2044801" cy="2044801"/>
          </a:xfrm>
          <a:custGeom>
            <a:avLst/>
            <a:gdLst/>
            <a:ahLst/>
            <a:cxnLst/>
            <a:rect l="l" t="t" r="r" b="b"/>
            <a:pathLst>
              <a:path w="2044801" h="2044801">
                <a:moveTo>
                  <a:pt x="0" y="0"/>
                </a:moveTo>
                <a:lnTo>
                  <a:pt x="2044802" y="0"/>
                </a:lnTo>
                <a:lnTo>
                  <a:pt x="2044802" y="2044802"/>
                </a:lnTo>
                <a:lnTo>
                  <a:pt x="0" y="2044802"/>
                </a:lnTo>
                <a:lnTo>
                  <a:pt x="0" y="0"/>
                </a:lnTo>
                <a:close/>
              </a:path>
            </a:pathLst>
          </a:custGeom>
          <a:blipFill>
            <a:blip r:embed="rId8"/>
            <a:stretch>
              <a:fillRect/>
            </a:stretch>
          </a:blipFill>
        </p:spPr>
      </p:sp>
      <p:sp>
        <p:nvSpPr>
          <p:cNvPr id="8" name="Freeform 8"/>
          <p:cNvSpPr/>
          <p:nvPr/>
        </p:nvSpPr>
        <p:spPr>
          <a:xfrm>
            <a:off x="10551927" y="7577995"/>
            <a:ext cx="1401858" cy="1401858"/>
          </a:xfrm>
          <a:custGeom>
            <a:avLst/>
            <a:gdLst/>
            <a:ahLst/>
            <a:cxnLst/>
            <a:rect l="l" t="t" r="r" b="b"/>
            <a:pathLst>
              <a:path w="1401858" h="1401858">
                <a:moveTo>
                  <a:pt x="0" y="0"/>
                </a:moveTo>
                <a:lnTo>
                  <a:pt x="1401857" y="0"/>
                </a:lnTo>
                <a:lnTo>
                  <a:pt x="1401857" y="1401858"/>
                </a:lnTo>
                <a:lnTo>
                  <a:pt x="0" y="1401858"/>
                </a:lnTo>
                <a:lnTo>
                  <a:pt x="0" y="0"/>
                </a:lnTo>
                <a:close/>
              </a:path>
            </a:pathLst>
          </a:custGeom>
          <a:blipFill>
            <a:blip r:embed="rId9"/>
            <a:stretch>
              <a:fillRect/>
            </a:stretch>
          </a:blipFill>
        </p:spPr>
      </p:sp>
      <p:sp>
        <p:nvSpPr>
          <p:cNvPr id="9" name="TextBox 9"/>
          <p:cNvSpPr txBox="1"/>
          <p:nvPr/>
        </p:nvSpPr>
        <p:spPr>
          <a:xfrm>
            <a:off x="8797833" y="6720540"/>
            <a:ext cx="1971409" cy="857455"/>
          </a:xfrm>
          <a:prstGeom prst="rect">
            <a:avLst/>
          </a:prstGeom>
        </p:spPr>
        <p:txBody>
          <a:bodyPr lIns="0" tIns="0" rIns="0" bIns="0" rtlCol="0" anchor="t">
            <a:spAutoFit/>
          </a:bodyPr>
          <a:lstStyle/>
          <a:p>
            <a:pPr algn="ctr">
              <a:lnSpc>
                <a:spcPts val="1724"/>
              </a:lnSpc>
              <a:spcBef>
                <a:spcPct val="0"/>
              </a:spcBef>
            </a:pPr>
            <a:r>
              <a:rPr lang="en-US" sz="1231">
                <a:solidFill>
                  <a:srgbClr val="000000"/>
                </a:solidFill>
                <a:latin typeface="Canva Sans"/>
              </a:rPr>
              <a:t> I overheard some survivors mentioning a cave in the mountains to the north</a:t>
            </a:r>
          </a:p>
        </p:txBody>
      </p:sp>
      <p:grpSp>
        <p:nvGrpSpPr>
          <p:cNvPr id="10" name="Group 10"/>
          <p:cNvGrpSpPr/>
          <p:nvPr/>
        </p:nvGrpSpPr>
        <p:grpSpPr>
          <a:xfrm>
            <a:off x="9597292" y="-791158"/>
            <a:ext cx="4422183" cy="3304971"/>
            <a:chOff x="0" y="0"/>
            <a:chExt cx="5896245" cy="4406628"/>
          </a:xfrm>
        </p:grpSpPr>
        <p:sp>
          <p:nvSpPr>
            <p:cNvPr id="11" name="Freeform 11"/>
            <p:cNvSpPr/>
            <p:nvPr/>
          </p:nvSpPr>
          <p:spPr>
            <a:xfrm>
              <a:off x="1865653" y="0"/>
              <a:ext cx="4030591" cy="4406628"/>
            </a:xfrm>
            <a:custGeom>
              <a:avLst/>
              <a:gdLst/>
              <a:ahLst/>
              <a:cxnLst/>
              <a:rect l="l" t="t" r="r" b="b"/>
              <a:pathLst>
                <a:path w="4030591" h="4406628">
                  <a:moveTo>
                    <a:pt x="0" y="0"/>
                  </a:moveTo>
                  <a:lnTo>
                    <a:pt x="4030592" y="0"/>
                  </a:lnTo>
                  <a:lnTo>
                    <a:pt x="4030592" y="4406628"/>
                  </a:lnTo>
                  <a:lnTo>
                    <a:pt x="0" y="4406628"/>
                  </a:lnTo>
                  <a:lnTo>
                    <a:pt x="0" y="0"/>
                  </a:lnTo>
                  <a:close/>
                </a:path>
              </a:pathLst>
            </a:custGeom>
            <a:blipFill>
              <a:blip r:embed="rId10"/>
              <a:stretch>
                <a:fillRect r="-9329"/>
              </a:stretch>
            </a:blipFill>
          </p:spPr>
        </p:sp>
        <p:sp>
          <p:nvSpPr>
            <p:cNvPr id="12" name="Freeform 12"/>
            <p:cNvSpPr/>
            <p:nvPr/>
          </p:nvSpPr>
          <p:spPr>
            <a:xfrm>
              <a:off x="909305" y="0"/>
              <a:ext cx="1127343" cy="4406628"/>
            </a:xfrm>
            <a:custGeom>
              <a:avLst/>
              <a:gdLst/>
              <a:ahLst/>
              <a:cxnLst/>
              <a:rect l="l" t="t" r="r" b="b"/>
              <a:pathLst>
                <a:path w="1127343" h="4406628">
                  <a:moveTo>
                    <a:pt x="0" y="0"/>
                  </a:moveTo>
                  <a:lnTo>
                    <a:pt x="1127342" y="0"/>
                  </a:lnTo>
                  <a:lnTo>
                    <a:pt x="1127342" y="4406628"/>
                  </a:lnTo>
                  <a:lnTo>
                    <a:pt x="0" y="4406628"/>
                  </a:lnTo>
                  <a:lnTo>
                    <a:pt x="0" y="0"/>
                  </a:lnTo>
                  <a:close/>
                </a:path>
              </a:pathLst>
            </a:custGeom>
            <a:blipFill>
              <a:blip r:embed="rId10"/>
              <a:stretch>
                <a:fillRect r="-290886"/>
              </a:stretch>
            </a:blipFill>
          </p:spPr>
        </p:sp>
        <p:sp>
          <p:nvSpPr>
            <p:cNvPr id="13" name="Freeform 13"/>
            <p:cNvSpPr/>
            <p:nvPr/>
          </p:nvSpPr>
          <p:spPr>
            <a:xfrm>
              <a:off x="0" y="0"/>
              <a:ext cx="1127343" cy="4406628"/>
            </a:xfrm>
            <a:custGeom>
              <a:avLst/>
              <a:gdLst/>
              <a:ahLst/>
              <a:cxnLst/>
              <a:rect l="l" t="t" r="r" b="b"/>
              <a:pathLst>
                <a:path w="1127343" h="4406628">
                  <a:moveTo>
                    <a:pt x="0" y="0"/>
                  </a:moveTo>
                  <a:lnTo>
                    <a:pt x="1127343" y="0"/>
                  </a:lnTo>
                  <a:lnTo>
                    <a:pt x="1127343" y="4406628"/>
                  </a:lnTo>
                  <a:lnTo>
                    <a:pt x="0" y="4406628"/>
                  </a:lnTo>
                  <a:lnTo>
                    <a:pt x="0" y="0"/>
                  </a:lnTo>
                  <a:close/>
                </a:path>
              </a:pathLst>
            </a:custGeom>
            <a:blipFill>
              <a:blip r:embed="rId10"/>
              <a:stretch>
                <a:fillRect r="-290886"/>
              </a:stretch>
            </a:blipFill>
          </p:spPr>
        </p:sp>
      </p:grpSp>
      <p:sp>
        <p:nvSpPr>
          <p:cNvPr id="14" name="Freeform 14"/>
          <p:cNvSpPr/>
          <p:nvPr/>
        </p:nvSpPr>
        <p:spPr>
          <a:xfrm>
            <a:off x="10857390" y="5926438"/>
            <a:ext cx="1953627" cy="1953627"/>
          </a:xfrm>
          <a:custGeom>
            <a:avLst/>
            <a:gdLst/>
            <a:ahLst/>
            <a:cxnLst/>
            <a:rect l="l" t="t" r="r" b="b"/>
            <a:pathLst>
              <a:path w="1953627" h="1953627">
                <a:moveTo>
                  <a:pt x="0" y="0"/>
                </a:moveTo>
                <a:lnTo>
                  <a:pt x="1953628" y="0"/>
                </a:lnTo>
                <a:lnTo>
                  <a:pt x="1953628" y="1953627"/>
                </a:lnTo>
                <a:lnTo>
                  <a:pt x="0" y="1953627"/>
                </a:lnTo>
                <a:lnTo>
                  <a:pt x="0" y="0"/>
                </a:lnTo>
                <a:close/>
              </a:path>
            </a:pathLst>
          </a:custGeom>
          <a:blipFill>
            <a:blip r:embed="rId11"/>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6618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stretch>
              <a:fillRect/>
            </a:stretch>
          </a:blipFill>
        </p:spPr>
      </p:sp>
      <p:sp>
        <p:nvSpPr>
          <p:cNvPr id="3" name="Freeform 3"/>
          <p:cNvSpPr/>
          <p:nvPr/>
        </p:nvSpPr>
        <p:spPr>
          <a:xfrm>
            <a:off x="11375590" y="2945901"/>
            <a:ext cx="2477595" cy="1932524"/>
          </a:xfrm>
          <a:custGeom>
            <a:avLst/>
            <a:gdLst/>
            <a:ahLst/>
            <a:cxnLst/>
            <a:rect l="l" t="t" r="r" b="b"/>
            <a:pathLst>
              <a:path w="2477595" h="1932524">
                <a:moveTo>
                  <a:pt x="0" y="0"/>
                </a:moveTo>
                <a:lnTo>
                  <a:pt x="2477595" y="0"/>
                </a:lnTo>
                <a:lnTo>
                  <a:pt x="2477595" y="1932524"/>
                </a:lnTo>
                <a:lnTo>
                  <a:pt x="0" y="1932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015277" y="7158792"/>
            <a:ext cx="1361073" cy="1442545"/>
          </a:xfrm>
          <a:custGeom>
            <a:avLst/>
            <a:gdLst/>
            <a:ahLst/>
            <a:cxnLst/>
            <a:rect l="l" t="t" r="r" b="b"/>
            <a:pathLst>
              <a:path w="1361073" h="1442545">
                <a:moveTo>
                  <a:pt x="0" y="0"/>
                </a:moveTo>
                <a:lnTo>
                  <a:pt x="1361072" y="0"/>
                </a:lnTo>
                <a:lnTo>
                  <a:pt x="1361072" y="1442545"/>
                </a:lnTo>
                <a:lnTo>
                  <a:pt x="0" y="1442545"/>
                </a:lnTo>
                <a:lnTo>
                  <a:pt x="0" y="0"/>
                </a:lnTo>
                <a:close/>
              </a:path>
            </a:pathLst>
          </a:custGeom>
          <a:blipFill>
            <a:blip r:embed="rId5"/>
            <a:stretch>
              <a:fillRect/>
            </a:stretch>
          </a:blipFill>
        </p:spPr>
      </p:sp>
      <p:sp>
        <p:nvSpPr>
          <p:cNvPr id="5" name="Freeform 5"/>
          <p:cNvSpPr/>
          <p:nvPr/>
        </p:nvSpPr>
        <p:spPr>
          <a:xfrm>
            <a:off x="8871700" y="5585483"/>
            <a:ext cx="1573309" cy="1573309"/>
          </a:xfrm>
          <a:custGeom>
            <a:avLst/>
            <a:gdLst/>
            <a:ahLst/>
            <a:cxnLst/>
            <a:rect l="l" t="t" r="r" b="b"/>
            <a:pathLst>
              <a:path w="1573309" h="1573309">
                <a:moveTo>
                  <a:pt x="0" y="0"/>
                </a:moveTo>
                <a:lnTo>
                  <a:pt x="1573310" y="0"/>
                </a:lnTo>
                <a:lnTo>
                  <a:pt x="1573310" y="1573309"/>
                </a:lnTo>
                <a:lnTo>
                  <a:pt x="0" y="1573309"/>
                </a:lnTo>
                <a:lnTo>
                  <a:pt x="0" y="0"/>
                </a:lnTo>
                <a:close/>
              </a:path>
            </a:pathLst>
          </a:custGeom>
          <a:blipFill>
            <a:blip r:embed="rId6"/>
            <a:stretch>
              <a:fillRect/>
            </a:stretch>
          </a:blipFill>
        </p:spPr>
      </p:sp>
      <p:sp>
        <p:nvSpPr>
          <p:cNvPr id="6" name="Freeform 6"/>
          <p:cNvSpPr/>
          <p:nvPr/>
        </p:nvSpPr>
        <p:spPr>
          <a:xfrm>
            <a:off x="11808383" y="7396732"/>
            <a:ext cx="2044801" cy="2044801"/>
          </a:xfrm>
          <a:custGeom>
            <a:avLst/>
            <a:gdLst/>
            <a:ahLst/>
            <a:cxnLst/>
            <a:rect l="l" t="t" r="r" b="b"/>
            <a:pathLst>
              <a:path w="2044801" h="2044801">
                <a:moveTo>
                  <a:pt x="0" y="0"/>
                </a:moveTo>
                <a:lnTo>
                  <a:pt x="2044802" y="0"/>
                </a:lnTo>
                <a:lnTo>
                  <a:pt x="2044802" y="2044801"/>
                </a:lnTo>
                <a:lnTo>
                  <a:pt x="0" y="2044801"/>
                </a:lnTo>
                <a:lnTo>
                  <a:pt x="0" y="0"/>
                </a:lnTo>
                <a:close/>
              </a:path>
            </a:pathLst>
          </a:custGeom>
          <a:blipFill>
            <a:blip r:embed="rId7"/>
            <a:stretch>
              <a:fillRect/>
            </a:stretch>
          </a:blipFill>
        </p:spPr>
      </p:sp>
      <p:sp>
        <p:nvSpPr>
          <p:cNvPr id="7" name="Freeform 7"/>
          <p:cNvSpPr/>
          <p:nvPr/>
        </p:nvSpPr>
        <p:spPr>
          <a:xfrm>
            <a:off x="10721293" y="7822152"/>
            <a:ext cx="1181389" cy="1181389"/>
          </a:xfrm>
          <a:custGeom>
            <a:avLst/>
            <a:gdLst/>
            <a:ahLst/>
            <a:cxnLst/>
            <a:rect l="l" t="t" r="r" b="b"/>
            <a:pathLst>
              <a:path w="1181389" h="1181389">
                <a:moveTo>
                  <a:pt x="0" y="0"/>
                </a:moveTo>
                <a:lnTo>
                  <a:pt x="1181389" y="0"/>
                </a:lnTo>
                <a:lnTo>
                  <a:pt x="1181389" y="1181389"/>
                </a:lnTo>
                <a:lnTo>
                  <a:pt x="0" y="1181389"/>
                </a:lnTo>
                <a:lnTo>
                  <a:pt x="0" y="0"/>
                </a:lnTo>
                <a:close/>
              </a:path>
            </a:pathLst>
          </a:custGeom>
          <a:blipFill>
            <a:blip r:embed="rId8"/>
            <a:stretch>
              <a:fillRect/>
            </a:stretch>
          </a:blipFill>
        </p:spPr>
      </p:sp>
      <p:grpSp>
        <p:nvGrpSpPr>
          <p:cNvPr id="8" name="Group 8"/>
          <p:cNvGrpSpPr/>
          <p:nvPr/>
        </p:nvGrpSpPr>
        <p:grpSpPr>
          <a:xfrm>
            <a:off x="9597292" y="-791158"/>
            <a:ext cx="4422183" cy="3304971"/>
            <a:chOff x="0" y="0"/>
            <a:chExt cx="5896245" cy="4406628"/>
          </a:xfrm>
        </p:grpSpPr>
        <p:sp>
          <p:nvSpPr>
            <p:cNvPr id="9" name="Freeform 9"/>
            <p:cNvSpPr/>
            <p:nvPr/>
          </p:nvSpPr>
          <p:spPr>
            <a:xfrm>
              <a:off x="1865653" y="0"/>
              <a:ext cx="4030591" cy="4406628"/>
            </a:xfrm>
            <a:custGeom>
              <a:avLst/>
              <a:gdLst/>
              <a:ahLst/>
              <a:cxnLst/>
              <a:rect l="l" t="t" r="r" b="b"/>
              <a:pathLst>
                <a:path w="4030591" h="4406628">
                  <a:moveTo>
                    <a:pt x="0" y="0"/>
                  </a:moveTo>
                  <a:lnTo>
                    <a:pt x="4030592" y="0"/>
                  </a:lnTo>
                  <a:lnTo>
                    <a:pt x="4030592" y="4406628"/>
                  </a:lnTo>
                  <a:lnTo>
                    <a:pt x="0" y="4406628"/>
                  </a:lnTo>
                  <a:lnTo>
                    <a:pt x="0" y="0"/>
                  </a:lnTo>
                  <a:close/>
                </a:path>
              </a:pathLst>
            </a:custGeom>
            <a:blipFill>
              <a:blip r:embed="rId9"/>
              <a:stretch>
                <a:fillRect r="-9329"/>
              </a:stretch>
            </a:blipFill>
          </p:spPr>
        </p:sp>
        <p:sp>
          <p:nvSpPr>
            <p:cNvPr id="10" name="Freeform 10"/>
            <p:cNvSpPr/>
            <p:nvPr/>
          </p:nvSpPr>
          <p:spPr>
            <a:xfrm>
              <a:off x="909305" y="0"/>
              <a:ext cx="1127343" cy="4406628"/>
            </a:xfrm>
            <a:custGeom>
              <a:avLst/>
              <a:gdLst/>
              <a:ahLst/>
              <a:cxnLst/>
              <a:rect l="l" t="t" r="r" b="b"/>
              <a:pathLst>
                <a:path w="1127343" h="4406628">
                  <a:moveTo>
                    <a:pt x="0" y="0"/>
                  </a:moveTo>
                  <a:lnTo>
                    <a:pt x="1127342" y="0"/>
                  </a:lnTo>
                  <a:lnTo>
                    <a:pt x="1127342" y="4406628"/>
                  </a:lnTo>
                  <a:lnTo>
                    <a:pt x="0" y="4406628"/>
                  </a:lnTo>
                  <a:lnTo>
                    <a:pt x="0" y="0"/>
                  </a:lnTo>
                  <a:close/>
                </a:path>
              </a:pathLst>
            </a:custGeom>
            <a:blipFill>
              <a:blip r:embed="rId9"/>
              <a:stretch>
                <a:fillRect r="-290886"/>
              </a:stretch>
            </a:blipFill>
          </p:spPr>
        </p:sp>
        <p:sp>
          <p:nvSpPr>
            <p:cNvPr id="11" name="Freeform 11"/>
            <p:cNvSpPr/>
            <p:nvPr/>
          </p:nvSpPr>
          <p:spPr>
            <a:xfrm>
              <a:off x="0" y="0"/>
              <a:ext cx="1127343" cy="4406628"/>
            </a:xfrm>
            <a:custGeom>
              <a:avLst/>
              <a:gdLst/>
              <a:ahLst/>
              <a:cxnLst/>
              <a:rect l="l" t="t" r="r" b="b"/>
              <a:pathLst>
                <a:path w="1127343" h="4406628">
                  <a:moveTo>
                    <a:pt x="0" y="0"/>
                  </a:moveTo>
                  <a:lnTo>
                    <a:pt x="1127343" y="0"/>
                  </a:lnTo>
                  <a:lnTo>
                    <a:pt x="1127343" y="4406628"/>
                  </a:lnTo>
                  <a:lnTo>
                    <a:pt x="0" y="4406628"/>
                  </a:lnTo>
                  <a:lnTo>
                    <a:pt x="0" y="0"/>
                  </a:lnTo>
                  <a:close/>
                </a:path>
              </a:pathLst>
            </a:custGeom>
            <a:blipFill>
              <a:blip r:embed="rId9"/>
              <a:stretch>
                <a:fillRect r="-290886"/>
              </a:stretch>
            </a:blipFill>
          </p:spPr>
        </p:sp>
      </p:grpSp>
      <p:sp>
        <p:nvSpPr>
          <p:cNvPr id="12" name="Freeform 12"/>
          <p:cNvSpPr/>
          <p:nvPr/>
        </p:nvSpPr>
        <p:spPr>
          <a:xfrm>
            <a:off x="11082693" y="6220273"/>
            <a:ext cx="1953627" cy="1953627"/>
          </a:xfrm>
          <a:custGeom>
            <a:avLst/>
            <a:gdLst/>
            <a:ahLst/>
            <a:cxnLst/>
            <a:rect l="l" t="t" r="r" b="b"/>
            <a:pathLst>
              <a:path w="1953627" h="1953627">
                <a:moveTo>
                  <a:pt x="0" y="0"/>
                </a:moveTo>
                <a:lnTo>
                  <a:pt x="1953627" y="0"/>
                </a:lnTo>
                <a:lnTo>
                  <a:pt x="1953627" y="1953627"/>
                </a:lnTo>
                <a:lnTo>
                  <a:pt x="0" y="1953627"/>
                </a:lnTo>
                <a:lnTo>
                  <a:pt x="0" y="0"/>
                </a:lnTo>
                <a:close/>
              </a:path>
            </a:pathLst>
          </a:custGeom>
          <a:blipFill>
            <a:blip r:embed="rId10"/>
            <a:stretch>
              <a:fillRect/>
            </a:stretch>
          </a:blipFill>
        </p:spPr>
      </p:sp>
      <p:sp>
        <p:nvSpPr>
          <p:cNvPr id="13" name="Freeform 13"/>
          <p:cNvSpPr/>
          <p:nvPr/>
        </p:nvSpPr>
        <p:spPr>
          <a:xfrm>
            <a:off x="10508283" y="4668069"/>
            <a:ext cx="1607409" cy="1607409"/>
          </a:xfrm>
          <a:custGeom>
            <a:avLst/>
            <a:gdLst/>
            <a:ahLst/>
            <a:cxnLst/>
            <a:rect l="l" t="t" r="r" b="b"/>
            <a:pathLst>
              <a:path w="1607409" h="1607409">
                <a:moveTo>
                  <a:pt x="0" y="0"/>
                </a:moveTo>
                <a:lnTo>
                  <a:pt x="1607409" y="0"/>
                </a:lnTo>
                <a:lnTo>
                  <a:pt x="1607409" y="1607409"/>
                </a:lnTo>
                <a:lnTo>
                  <a:pt x="0" y="1607409"/>
                </a:lnTo>
                <a:lnTo>
                  <a:pt x="0" y="0"/>
                </a:lnTo>
                <a:close/>
              </a:path>
            </a:pathLst>
          </a:custGeom>
          <a:blipFill>
            <a:blip r:embed="rId11"/>
            <a:stretch>
              <a:fillRect/>
            </a:stretch>
          </a:blipFill>
        </p:spPr>
      </p:sp>
      <p:sp>
        <p:nvSpPr>
          <p:cNvPr id="14" name="TextBox 14"/>
          <p:cNvSpPr txBox="1"/>
          <p:nvPr/>
        </p:nvSpPr>
        <p:spPr>
          <a:xfrm>
            <a:off x="11808383" y="2987909"/>
            <a:ext cx="1641175" cy="1175335"/>
          </a:xfrm>
          <a:prstGeom prst="rect">
            <a:avLst/>
          </a:prstGeom>
        </p:spPr>
        <p:txBody>
          <a:bodyPr lIns="0" tIns="0" rIns="0" bIns="0" rtlCol="0" anchor="t">
            <a:spAutoFit/>
          </a:bodyPr>
          <a:lstStyle/>
          <a:p>
            <a:pPr algn="ctr">
              <a:lnSpc>
                <a:spcPts val="2358"/>
              </a:lnSpc>
            </a:pPr>
            <a:r>
              <a:rPr lang="en-US" sz="1684">
                <a:solidFill>
                  <a:srgbClr val="000000"/>
                </a:solidFill>
                <a:latin typeface="Canva Sans"/>
              </a:rPr>
              <a:t>STOP!!!</a:t>
            </a:r>
          </a:p>
          <a:p>
            <a:pPr algn="ctr">
              <a:lnSpc>
                <a:spcPts val="2358"/>
              </a:lnSpc>
            </a:pPr>
            <a:r>
              <a:rPr lang="en-US" sz="1684">
                <a:solidFill>
                  <a:srgbClr val="000000"/>
                </a:solidFill>
                <a:latin typeface="Canva Sans"/>
              </a:rPr>
              <a:t>Where are you headed.......</a:t>
            </a:r>
          </a:p>
          <a:p>
            <a:pPr algn="ctr">
              <a:lnSpc>
                <a:spcPts val="2358"/>
              </a:lnSpc>
              <a:spcBef>
                <a:spcPct val="0"/>
              </a:spcBef>
            </a:pPr>
            <a:r>
              <a:rPr lang="en-US" sz="1684">
                <a:solidFill>
                  <a:srgbClr val="000000"/>
                </a:solidFill>
                <a:latin typeface="Canva Sans"/>
              </a:rPr>
              <a:t>Mr Simon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6618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stretch>
              <a:fillRect/>
            </a:stretch>
          </a:blipFill>
        </p:spPr>
      </p:sp>
      <p:sp>
        <p:nvSpPr>
          <p:cNvPr id="3" name="Freeform 3"/>
          <p:cNvSpPr/>
          <p:nvPr/>
        </p:nvSpPr>
        <p:spPr>
          <a:xfrm>
            <a:off x="8593239" y="4284325"/>
            <a:ext cx="1874067" cy="1461772"/>
          </a:xfrm>
          <a:custGeom>
            <a:avLst/>
            <a:gdLst/>
            <a:ahLst/>
            <a:cxnLst/>
            <a:rect l="l" t="t" r="r" b="b"/>
            <a:pathLst>
              <a:path w="1874067" h="1461772">
                <a:moveTo>
                  <a:pt x="0" y="0"/>
                </a:moveTo>
                <a:lnTo>
                  <a:pt x="1874067" y="0"/>
                </a:lnTo>
                <a:lnTo>
                  <a:pt x="1874067" y="1461772"/>
                </a:lnTo>
                <a:lnTo>
                  <a:pt x="0" y="14617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015277" y="7158792"/>
            <a:ext cx="1361073" cy="1442545"/>
          </a:xfrm>
          <a:custGeom>
            <a:avLst/>
            <a:gdLst/>
            <a:ahLst/>
            <a:cxnLst/>
            <a:rect l="l" t="t" r="r" b="b"/>
            <a:pathLst>
              <a:path w="1361073" h="1442545">
                <a:moveTo>
                  <a:pt x="0" y="0"/>
                </a:moveTo>
                <a:lnTo>
                  <a:pt x="1361072" y="0"/>
                </a:lnTo>
                <a:lnTo>
                  <a:pt x="1361072" y="1442545"/>
                </a:lnTo>
                <a:lnTo>
                  <a:pt x="0" y="1442545"/>
                </a:lnTo>
                <a:lnTo>
                  <a:pt x="0" y="0"/>
                </a:lnTo>
                <a:close/>
              </a:path>
            </a:pathLst>
          </a:custGeom>
          <a:blipFill>
            <a:blip r:embed="rId5"/>
            <a:stretch>
              <a:fillRect/>
            </a:stretch>
          </a:blipFill>
        </p:spPr>
      </p:sp>
      <p:sp>
        <p:nvSpPr>
          <p:cNvPr id="5" name="Freeform 5"/>
          <p:cNvSpPr/>
          <p:nvPr/>
        </p:nvSpPr>
        <p:spPr>
          <a:xfrm>
            <a:off x="8210950" y="5585483"/>
            <a:ext cx="1573309" cy="1573309"/>
          </a:xfrm>
          <a:custGeom>
            <a:avLst/>
            <a:gdLst/>
            <a:ahLst/>
            <a:cxnLst/>
            <a:rect l="l" t="t" r="r" b="b"/>
            <a:pathLst>
              <a:path w="1573309" h="1573309">
                <a:moveTo>
                  <a:pt x="0" y="0"/>
                </a:moveTo>
                <a:lnTo>
                  <a:pt x="1573310" y="0"/>
                </a:lnTo>
                <a:lnTo>
                  <a:pt x="1573310" y="1573309"/>
                </a:lnTo>
                <a:lnTo>
                  <a:pt x="0" y="1573309"/>
                </a:lnTo>
                <a:lnTo>
                  <a:pt x="0" y="0"/>
                </a:lnTo>
                <a:close/>
              </a:path>
            </a:pathLst>
          </a:custGeom>
          <a:blipFill>
            <a:blip r:embed="rId6"/>
            <a:stretch>
              <a:fillRect/>
            </a:stretch>
          </a:blipFill>
        </p:spPr>
      </p:sp>
      <p:sp>
        <p:nvSpPr>
          <p:cNvPr id="6" name="Freeform 6"/>
          <p:cNvSpPr/>
          <p:nvPr/>
        </p:nvSpPr>
        <p:spPr>
          <a:xfrm>
            <a:off x="11516562" y="7640463"/>
            <a:ext cx="1921749" cy="1921749"/>
          </a:xfrm>
          <a:custGeom>
            <a:avLst/>
            <a:gdLst/>
            <a:ahLst/>
            <a:cxnLst/>
            <a:rect l="l" t="t" r="r" b="b"/>
            <a:pathLst>
              <a:path w="1921749" h="1921749">
                <a:moveTo>
                  <a:pt x="0" y="0"/>
                </a:moveTo>
                <a:lnTo>
                  <a:pt x="1921750" y="0"/>
                </a:lnTo>
                <a:lnTo>
                  <a:pt x="1921750" y="1921749"/>
                </a:lnTo>
                <a:lnTo>
                  <a:pt x="0" y="1921749"/>
                </a:lnTo>
                <a:lnTo>
                  <a:pt x="0" y="0"/>
                </a:lnTo>
                <a:close/>
              </a:path>
            </a:pathLst>
          </a:custGeom>
          <a:blipFill>
            <a:blip r:embed="rId7"/>
            <a:stretch>
              <a:fillRect/>
            </a:stretch>
          </a:blipFill>
        </p:spPr>
      </p:sp>
      <p:sp>
        <p:nvSpPr>
          <p:cNvPr id="7" name="Freeform 7"/>
          <p:cNvSpPr/>
          <p:nvPr/>
        </p:nvSpPr>
        <p:spPr>
          <a:xfrm>
            <a:off x="10335174" y="8010643"/>
            <a:ext cx="1181389" cy="1181389"/>
          </a:xfrm>
          <a:custGeom>
            <a:avLst/>
            <a:gdLst/>
            <a:ahLst/>
            <a:cxnLst/>
            <a:rect l="l" t="t" r="r" b="b"/>
            <a:pathLst>
              <a:path w="1181389" h="1181389">
                <a:moveTo>
                  <a:pt x="0" y="0"/>
                </a:moveTo>
                <a:lnTo>
                  <a:pt x="1181388" y="0"/>
                </a:lnTo>
                <a:lnTo>
                  <a:pt x="1181388" y="1181389"/>
                </a:lnTo>
                <a:lnTo>
                  <a:pt x="0" y="1181389"/>
                </a:lnTo>
                <a:lnTo>
                  <a:pt x="0" y="0"/>
                </a:lnTo>
                <a:close/>
              </a:path>
            </a:pathLst>
          </a:custGeom>
          <a:blipFill>
            <a:blip r:embed="rId8"/>
            <a:stretch>
              <a:fillRect/>
            </a:stretch>
          </a:blipFill>
        </p:spPr>
      </p:sp>
      <p:grpSp>
        <p:nvGrpSpPr>
          <p:cNvPr id="8" name="Group 8"/>
          <p:cNvGrpSpPr/>
          <p:nvPr/>
        </p:nvGrpSpPr>
        <p:grpSpPr>
          <a:xfrm>
            <a:off x="9597292" y="-791158"/>
            <a:ext cx="4422183" cy="3304971"/>
            <a:chOff x="0" y="0"/>
            <a:chExt cx="5896245" cy="4406628"/>
          </a:xfrm>
        </p:grpSpPr>
        <p:sp>
          <p:nvSpPr>
            <p:cNvPr id="9" name="Freeform 9"/>
            <p:cNvSpPr/>
            <p:nvPr/>
          </p:nvSpPr>
          <p:spPr>
            <a:xfrm>
              <a:off x="1865653" y="0"/>
              <a:ext cx="4030591" cy="4406628"/>
            </a:xfrm>
            <a:custGeom>
              <a:avLst/>
              <a:gdLst/>
              <a:ahLst/>
              <a:cxnLst/>
              <a:rect l="l" t="t" r="r" b="b"/>
              <a:pathLst>
                <a:path w="4030591" h="4406628">
                  <a:moveTo>
                    <a:pt x="0" y="0"/>
                  </a:moveTo>
                  <a:lnTo>
                    <a:pt x="4030592" y="0"/>
                  </a:lnTo>
                  <a:lnTo>
                    <a:pt x="4030592" y="4406628"/>
                  </a:lnTo>
                  <a:lnTo>
                    <a:pt x="0" y="4406628"/>
                  </a:lnTo>
                  <a:lnTo>
                    <a:pt x="0" y="0"/>
                  </a:lnTo>
                  <a:close/>
                </a:path>
              </a:pathLst>
            </a:custGeom>
            <a:blipFill>
              <a:blip r:embed="rId9"/>
              <a:stretch>
                <a:fillRect r="-9329"/>
              </a:stretch>
            </a:blipFill>
          </p:spPr>
        </p:sp>
        <p:sp>
          <p:nvSpPr>
            <p:cNvPr id="10" name="Freeform 10"/>
            <p:cNvSpPr/>
            <p:nvPr/>
          </p:nvSpPr>
          <p:spPr>
            <a:xfrm>
              <a:off x="909305" y="0"/>
              <a:ext cx="1127343" cy="4406628"/>
            </a:xfrm>
            <a:custGeom>
              <a:avLst/>
              <a:gdLst/>
              <a:ahLst/>
              <a:cxnLst/>
              <a:rect l="l" t="t" r="r" b="b"/>
              <a:pathLst>
                <a:path w="1127343" h="4406628">
                  <a:moveTo>
                    <a:pt x="0" y="0"/>
                  </a:moveTo>
                  <a:lnTo>
                    <a:pt x="1127342" y="0"/>
                  </a:lnTo>
                  <a:lnTo>
                    <a:pt x="1127342" y="4406628"/>
                  </a:lnTo>
                  <a:lnTo>
                    <a:pt x="0" y="4406628"/>
                  </a:lnTo>
                  <a:lnTo>
                    <a:pt x="0" y="0"/>
                  </a:lnTo>
                  <a:close/>
                </a:path>
              </a:pathLst>
            </a:custGeom>
            <a:blipFill>
              <a:blip r:embed="rId9"/>
              <a:stretch>
                <a:fillRect r="-290886"/>
              </a:stretch>
            </a:blipFill>
          </p:spPr>
        </p:sp>
        <p:sp>
          <p:nvSpPr>
            <p:cNvPr id="11" name="Freeform 11"/>
            <p:cNvSpPr/>
            <p:nvPr/>
          </p:nvSpPr>
          <p:spPr>
            <a:xfrm>
              <a:off x="0" y="0"/>
              <a:ext cx="1127343" cy="4406628"/>
            </a:xfrm>
            <a:custGeom>
              <a:avLst/>
              <a:gdLst/>
              <a:ahLst/>
              <a:cxnLst/>
              <a:rect l="l" t="t" r="r" b="b"/>
              <a:pathLst>
                <a:path w="1127343" h="4406628">
                  <a:moveTo>
                    <a:pt x="0" y="0"/>
                  </a:moveTo>
                  <a:lnTo>
                    <a:pt x="1127343" y="0"/>
                  </a:lnTo>
                  <a:lnTo>
                    <a:pt x="1127343" y="4406628"/>
                  </a:lnTo>
                  <a:lnTo>
                    <a:pt x="0" y="4406628"/>
                  </a:lnTo>
                  <a:lnTo>
                    <a:pt x="0" y="0"/>
                  </a:lnTo>
                  <a:close/>
                </a:path>
              </a:pathLst>
            </a:custGeom>
            <a:blipFill>
              <a:blip r:embed="rId9"/>
              <a:stretch>
                <a:fillRect r="-290886"/>
              </a:stretch>
            </a:blipFill>
          </p:spPr>
        </p:sp>
      </p:grpSp>
      <p:sp>
        <p:nvSpPr>
          <p:cNvPr id="12" name="Freeform 12"/>
          <p:cNvSpPr/>
          <p:nvPr/>
        </p:nvSpPr>
        <p:spPr>
          <a:xfrm>
            <a:off x="10539749" y="6401001"/>
            <a:ext cx="1953627" cy="1953627"/>
          </a:xfrm>
          <a:custGeom>
            <a:avLst/>
            <a:gdLst/>
            <a:ahLst/>
            <a:cxnLst/>
            <a:rect l="l" t="t" r="r" b="b"/>
            <a:pathLst>
              <a:path w="1953627" h="1953627">
                <a:moveTo>
                  <a:pt x="0" y="0"/>
                </a:moveTo>
                <a:lnTo>
                  <a:pt x="1953627" y="0"/>
                </a:lnTo>
                <a:lnTo>
                  <a:pt x="1953627" y="1953627"/>
                </a:lnTo>
                <a:lnTo>
                  <a:pt x="0" y="1953627"/>
                </a:lnTo>
                <a:lnTo>
                  <a:pt x="0" y="0"/>
                </a:lnTo>
                <a:close/>
              </a:path>
            </a:pathLst>
          </a:custGeom>
          <a:blipFill>
            <a:blip r:embed="rId10"/>
            <a:stretch>
              <a:fillRect/>
            </a:stretch>
          </a:blipFill>
        </p:spPr>
      </p:sp>
      <p:sp>
        <p:nvSpPr>
          <p:cNvPr id="13" name="Freeform 13"/>
          <p:cNvSpPr/>
          <p:nvPr/>
        </p:nvSpPr>
        <p:spPr>
          <a:xfrm>
            <a:off x="10200209" y="4757799"/>
            <a:ext cx="1643202" cy="1643202"/>
          </a:xfrm>
          <a:custGeom>
            <a:avLst/>
            <a:gdLst/>
            <a:ahLst/>
            <a:cxnLst/>
            <a:rect l="l" t="t" r="r" b="b"/>
            <a:pathLst>
              <a:path w="1643202" h="1643202">
                <a:moveTo>
                  <a:pt x="0" y="0"/>
                </a:moveTo>
                <a:lnTo>
                  <a:pt x="1643202" y="0"/>
                </a:lnTo>
                <a:lnTo>
                  <a:pt x="1643202" y="1643202"/>
                </a:lnTo>
                <a:lnTo>
                  <a:pt x="0" y="1643202"/>
                </a:lnTo>
                <a:lnTo>
                  <a:pt x="0" y="0"/>
                </a:lnTo>
                <a:close/>
              </a:path>
            </a:pathLst>
          </a:custGeom>
          <a:blipFill>
            <a:blip r:embed="rId11"/>
            <a:stretch>
              <a:fillRect/>
            </a:stretch>
          </a:blipFill>
        </p:spPr>
      </p:sp>
      <p:sp>
        <p:nvSpPr>
          <p:cNvPr id="14" name="TextBox 14"/>
          <p:cNvSpPr txBox="1"/>
          <p:nvPr/>
        </p:nvSpPr>
        <p:spPr>
          <a:xfrm>
            <a:off x="8709685" y="4343523"/>
            <a:ext cx="1490524" cy="799977"/>
          </a:xfrm>
          <a:prstGeom prst="rect">
            <a:avLst/>
          </a:prstGeom>
        </p:spPr>
        <p:txBody>
          <a:bodyPr lIns="0" tIns="0" rIns="0" bIns="0" rtlCol="0" anchor="t">
            <a:spAutoFit/>
          </a:bodyPr>
          <a:lstStyle/>
          <a:p>
            <a:pPr algn="ctr">
              <a:lnSpc>
                <a:spcPts val="2142"/>
              </a:lnSpc>
              <a:spcBef>
                <a:spcPct val="0"/>
              </a:spcBef>
            </a:pPr>
            <a:r>
              <a:rPr lang="en-US" sz="1530">
                <a:solidFill>
                  <a:srgbClr val="000000"/>
                </a:solidFill>
                <a:latin typeface="Canva Sans"/>
              </a:rPr>
              <a:t>You better not get in my way DEMON!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6618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stretch>
              <a:fillRect/>
            </a:stretch>
          </a:blipFill>
        </p:spPr>
      </p:sp>
      <p:sp>
        <p:nvSpPr>
          <p:cNvPr id="3" name="Freeform 3"/>
          <p:cNvSpPr/>
          <p:nvPr/>
        </p:nvSpPr>
        <p:spPr>
          <a:xfrm>
            <a:off x="4015277" y="7158792"/>
            <a:ext cx="1361073" cy="1442545"/>
          </a:xfrm>
          <a:custGeom>
            <a:avLst/>
            <a:gdLst/>
            <a:ahLst/>
            <a:cxnLst/>
            <a:rect l="l" t="t" r="r" b="b"/>
            <a:pathLst>
              <a:path w="1361073" h="1442545">
                <a:moveTo>
                  <a:pt x="0" y="0"/>
                </a:moveTo>
                <a:lnTo>
                  <a:pt x="1361072" y="0"/>
                </a:lnTo>
                <a:lnTo>
                  <a:pt x="1361072" y="1442545"/>
                </a:lnTo>
                <a:lnTo>
                  <a:pt x="0" y="1442545"/>
                </a:lnTo>
                <a:lnTo>
                  <a:pt x="0" y="0"/>
                </a:lnTo>
                <a:close/>
              </a:path>
            </a:pathLst>
          </a:custGeom>
          <a:blipFill>
            <a:blip r:embed="rId3"/>
            <a:stretch>
              <a:fillRect/>
            </a:stretch>
          </a:blipFill>
        </p:spPr>
      </p:sp>
      <p:sp>
        <p:nvSpPr>
          <p:cNvPr id="4" name="Freeform 4"/>
          <p:cNvSpPr/>
          <p:nvPr/>
        </p:nvSpPr>
        <p:spPr>
          <a:xfrm>
            <a:off x="8210950" y="5585483"/>
            <a:ext cx="1573309" cy="1573309"/>
          </a:xfrm>
          <a:custGeom>
            <a:avLst/>
            <a:gdLst/>
            <a:ahLst/>
            <a:cxnLst/>
            <a:rect l="l" t="t" r="r" b="b"/>
            <a:pathLst>
              <a:path w="1573309" h="1573309">
                <a:moveTo>
                  <a:pt x="0" y="0"/>
                </a:moveTo>
                <a:lnTo>
                  <a:pt x="1573310" y="0"/>
                </a:lnTo>
                <a:lnTo>
                  <a:pt x="1573310" y="1573309"/>
                </a:lnTo>
                <a:lnTo>
                  <a:pt x="0" y="1573309"/>
                </a:lnTo>
                <a:lnTo>
                  <a:pt x="0" y="0"/>
                </a:lnTo>
                <a:close/>
              </a:path>
            </a:pathLst>
          </a:custGeom>
          <a:blipFill>
            <a:blip r:embed="rId4"/>
            <a:stretch>
              <a:fillRect/>
            </a:stretch>
          </a:blipFill>
        </p:spPr>
      </p:sp>
      <p:sp>
        <p:nvSpPr>
          <p:cNvPr id="5" name="Freeform 5"/>
          <p:cNvSpPr/>
          <p:nvPr/>
        </p:nvSpPr>
        <p:spPr>
          <a:xfrm>
            <a:off x="11808383" y="7396732"/>
            <a:ext cx="2044801" cy="2044801"/>
          </a:xfrm>
          <a:custGeom>
            <a:avLst/>
            <a:gdLst/>
            <a:ahLst/>
            <a:cxnLst/>
            <a:rect l="l" t="t" r="r" b="b"/>
            <a:pathLst>
              <a:path w="2044801" h="2044801">
                <a:moveTo>
                  <a:pt x="0" y="0"/>
                </a:moveTo>
                <a:lnTo>
                  <a:pt x="2044802" y="0"/>
                </a:lnTo>
                <a:lnTo>
                  <a:pt x="2044802" y="2044801"/>
                </a:lnTo>
                <a:lnTo>
                  <a:pt x="0" y="2044801"/>
                </a:lnTo>
                <a:lnTo>
                  <a:pt x="0" y="0"/>
                </a:lnTo>
                <a:close/>
              </a:path>
            </a:pathLst>
          </a:custGeom>
          <a:blipFill>
            <a:blip r:embed="rId5"/>
            <a:stretch>
              <a:fillRect/>
            </a:stretch>
          </a:blipFill>
        </p:spPr>
      </p:sp>
      <p:sp>
        <p:nvSpPr>
          <p:cNvPr id="6" name="Freeform 6"/>
          <p:cNvSpPr/>
          <p:nvPr/>
        </p:nvSpPr>
        <p:spPr>
          <a:xfrm>
            <a:off x="10721293" y="7822152"/>
            <a:ext cx="1181389" cy="1181389"/>
          </a:xfrm>
          <a:custGeom>
            <a:avLst/>
            <a:gdLst/>
            <a:ahLst/>
            <a:cxnLst/>
            <a:rect l="l" t="t" r="r" b="b"/>
            <a:pathLst>
              <a:path w="1181389" h="1181389">
                <a:moveTo>
                  <a:pt x="0" y="0"/>
                </a:moveTo>
                <a:lnTo>
                  <a:pt x="1181389" y="0"/>
                </a:lnTo>
                <a:lnTo>
                  <a:pt x="1181389" y="1181389"/>
                </a:lnTo>
                <a:lnTo>
                  <a:pt x="0" y="1181389"/>
                </a:lnTo>
                <a:lnTo>
                  <a:pt x="0" y="0"/>
                </a:lnTo>
                <a:close/>
              </a:path>
            </a:pathLst>
          </a:custGeom>
          <a:blipFill>
            <a:blip r:embed="rId6"/>
            <a:stretch>
              <a:fillRect/>
            </a:stretch>
          </a:blipFill>
        </p:spPr>
      </p:sp>
      <p:grpSp>
        <p:nvGrpSpPr>
          <p:cNvPr id="7" name="Group 7"/>
          <p:cNvGrpSpPr/>
          <p:nvPr/>
        </p:nvGrpSpPr>
        <p:grpSpPr>
          <a:xfrm>
            <a:off x="7792239" y="3878575"/>
            <a:ext cx="2703522" cy="701502"/>
            <a:chOff x="0" y="0"/>
            <a:chExt cx="712039" cy="184758"/>
          </a:xfrm>
        </p:grpSpPr>
        <p:sp>
          <p:nvSpPr>
            <p:cNvPr id="8" name="Freeform 8"/>
            <p:cNvSpPr/>
            <p:nvPr/>
          </p:nvSpPr>
          <p:spPr>
            <a:xfrm>
              <a:off x="0" y="0"/>
              <a:ext cx="712039" cy="184758"/>
            </a:xfrm>
            <a:custGeom>
              <a:avLst/>
              <a:gdLst/>
              <a:ahLst/>
              <a:cxnLst/>
              <a:rect l="l" t="t" r="r" b="b"/>
              <a:pathLst>
                <a:path w="712039" h="184758">
                  <a:moveTo>
                    <a:pt x="92379" y="0"/>
                  </a:moveTo>
                  <a:lnTo>
                    <a:pt x="619660" y="0"/>
                  </a:lnTo>
                  <a:cubicBezTo>
                    <a:pt x="644160" y="0"/>
                    <a:pt x="667657" y="9733"/>
                    <a:pt x="684981" y="27057"/>
                  </a:cubicBezTo>
                  <a:cubicBezTo>
                    <a:pt x="702306" y="44382"/>
                    <a:pt x="712039" y="67878"/>
                    <a:pt x="712039" y="92379"/>
                  </a:cubicBezTo>
                  <a:lnTo>
                    <a:pt x="712039" y="92379"/>
                  </a:lnTo>
                  <a:cubicBezTo>
                    <a:pt x="712039" y="116879"/>
                    <a:pt x="702306" y="140376"/>
                    <a:pt x="684981" y="157701"/>
                  </a:cubicBezTo>
                  <a:cubicBezTo>
                    <a:pt x="667657" y="175025"/>
                    <a:pt x="644160" y="184758"/>
                    <a:pt x="619660" y="184758"/>
                  </a:cubicBezTo>
                  <a:lnTo>
                    <a:pt x="92379" y="184758"/>
                  </a:lnTo>
                  <a:cubicBezTo>
                    <a:pt x="67878" y="184758"/>
                    <a:pt x="44382" y="175025"/>
                    <a:pt x="27057" y="157701"/>
                  </a:cubicBezTo>
                  <a:cubicBezTo>
                    <a:pt x="9733" y="140376"/>
                    <a:pt x="0" y="116879"/>
                    <a:pt x="0" y="92379"/>
                  </a:cubicBezTo>
                  <a:lnTo>
                    <a:pt x="0" y="92379"/>
                  </a:lnTo>
                  <a:cubicBezTo>
                    <a:pt x="0" y="67878"/>
                    <a:pt x="9733" y="44382"/>
                    <a:pt x="27057" y="27057"/>
                  </a:cubicBezTo>
                  <a:cubicBezTo>
                    <a:pt x="44382" y="9733"/>
                    <a:pt x="67878" y="0"/>
                    <a:pt x="92379" y="0"/>
                  </a:cubicBezTo>
                  <a:close/>
                </a:path>
              </a:pathLst>
            </a:custGeom>
            <a:solidFill>
              <a:srgbClr val="004AAD"/>
            </a:solidFill>
          </p:spPr>
        </p:sp>
        <p:sp>
          <p:nvSpPr>
            <p:cNvPr id="9" name="TextBox 9"/>
            <p:cNvSpPr txBox="1"/>
            <p:nvPr/>
          </p:nvSpPr>
          <p:spPr>
            <a:xfrm>
              <a:off x="0" y="-28575"/>
              <a:ext cx="712039" cy="213333"/>
            </a:xfrm>
            <a:prstGeom prst="rect">
              <a:avLst/>
            </a:prstGeom>
          </p:spPr>
          <p:txBody>
            <a:bodyPr lIns="50800" tIns="50800" rIns="50800" bIns="50800" rtlCol="0" anchor="ctr"/>
            <a:lstStyle/>
            <a:p>
              <a:pPr algn="ctr">
                <a:lnSpc>
                  <a:spcPts val="2358"/>
                </a:lnSpc>
              </a:pPr>
              <a:r>
                <a:rPr lang="en-US" sz="1684">
                  <a:solidFill>
                    <a:srgbClr val="FFFFFF"/>
                  </a:solidFill>
                  <a:latin typeface="Canva Sans"/>
                </a:rPr>
                <a:t>COMBAT MODE</a:t>
              </a:r>
            </a:p>
          </p:txBody>
        </p:sp>
      </p:grpSp>
      <p:grpSp>
        <p:nvGrpSpPr>
          <p:cNvPr id="10" name="Group 10"/>
          <p:cNvGrpSpPr/>
          <p:nvPr/>
        </p:nvGrpSpPr>
        <p:grpSpPr>
          <a:xfrm>
            <a:off x="9597292" y="-791158"/>
            <a:ext cx="4422183" cy="3304971"/>
            <a:chOff x="0" y="0"/>
            <a:chExt cx="5896245" cy="4406628"/>
          </a:xfrm>
        </p:grpSpPr>
        <p:sp>
          <p:nvSpPr>
            <p:cNvPr id="11" name="Freeform 11"/>
            <p:cNvSpPr/>
            <p:nvPr/>
          </p:nvSpPr>
          <p:spPr>
            <a:xfrm>
              <a:off x="1865653" y="0"/>
              <a:ext cx="4030591" cy="4406628"/>
            </a:xfrm>
            <a:custGeom>
              <a:avLst/>
              <a:gdLst/>
              <a:ahLst/>
              <a:cxnLst/>
              <a:rect l="l" t="t" r="r" b="b"/>
              <a:pathLst>
                <a:path w="4030591" h="4406628">
                  <a:moveTo>
                    <a:pt x="0" y="0"/>
                  </a:moveTo>
                  <a:lnTo>
                    <a:pt x="4030592" y="0"/>
                  </a:lnTo>
                  <a:lnTo>
                    <a:pt x="4030592" y="4406628"/>
                  </a:lnTo>
                  <a:lnTo>
                    <a:pt x="0" y="4406628"/>
                  </a:lnTo>
                  <a:lnTo>
                    <a:pt x="0" y="0"/>
                  </a:lnTo>
                  <a:close/>
                </a:path>
              </a:pathLst>
            </a:custGeom>
            <a:blipFill>
              <a:blip r:embed="rId7"/>
              <a:stretch>
                <a:fillRect r="-9329"/>
              </a:stretch>
            </a:blipFill>
          </p:spPr>
        </p:sp>
        <p:sp>
          <p:nvSpPr>
            <p:cNvPr id="12" name="Freeform 12"/>
            <p:cNvSpPr/>
            <p:nvPr/>
          </p:nvSpPr>
          <p:spPr>
            <a:xfrm>
              <a:off x="909305" y="0"/>
              <a:ext cx="1127343" cy="4406628"/>
            </a:xfrm>
            <a:custGeom>
              <a:avLst/>
              <a:gdLst/>
              <a:ahLst/>
              <a:cxnLst/>
              <a:rect l="l" t="t" r="r" b="b"/>
              <a:pathLst>
                <a:path w="1127343" h="4406628">
                  <a:moveTo>
                    <a:pt x="0" y="0"/>
                  </a:moveTo>
                  <a:lnTo>
                    <a:pt x="1127342" y="0"/>
                  </a:lnTo>
                  <a:lnTo>
                    <a:pt x="1127342" y="4406628"/>
                  </a:lnTo>
                  <a:lnTo>
                    <a:pt x="0" y="4406628"/>
                  </a:lnTo>
                  <a:lnTo>
                    <a:pt x="0" y="0"/>
                  </a:lnTo>
                  <a:close/>
                </a:path>
              </a:pathLst>
            </a:custGeom>
            <a:blipFill>
              <a:blip r:embed="rId7"/>
              <a:stretch>
                <a:fillRect r="-290886"/>
              </a:stretch>
            </a:blipFill>
          </p:spPr>
        </p:sp>
        <p:sp>
          <p:nvSpPr>
            <p:cNvPr id="13" name="Freeform 13"/>
            <p:cNvSpPr/>
            <p:nvPr/>
          </p:nvSpPr>
          <p:spPr>
            <a:xfrm>
              <a:off x="0" y="0"/>
              <a:ext cx="1127343" cy="4406628"/>
            </a:xfrm>
            <a:custGeom>
              <a:avLst/>
              <a:gdLst/>
              <a:ahLst/>
              <a:cxnLst/>
              <a:rect l="l" t="t" r="r" b="b"/>
              <a:pathLst>
                <a:path w="1127343" h="4406628">
                  <a:moveTo>
                    <a:pt x="0" y="0"/>
                  </a:moveTo>
                  <a:lnTo>
                    <a:pt x="1127343" y="0"/>
                  </a:lnTo>
                  <a:lnTo>
                    <a:pt x="1127343" y="4406628"/>
                  </a:lnTo>
                  <a:lnTo>
                    <a:pt x="0" y="4406628"/>
                  </a:lnTo>
                  <a:lnTo>
                    <a:pt x="0" y="0"/>
                  </a:lnTo>
                  <a:close/>
                </a:path>
              </a:pathLst>
            </a:custGeom>
            <a:blipFill>
              <a:blip r:embed="rId7"/>
              <a:stretch>
                <a:fillRect r="-290886"/>
              </a:stretch>
            </a:blipFill>
          </p:spPr>
        </p:sp>
      </p:grpSp>
      <p:sp>
        <p:nvSpPr>
          <p:cNvPr id="14" name="Freeform 14"/>
          <p:cNvSpPr/>
          <p:nvPr/>
        </p:nvSpPr>
        <p:spPr>
          <a:xfrm>
            <a:off x="10925868" y="6181979"/>
            <a:ext cx="1953627" cy="1953627"/>
          </a:xfrm>
          <a:custGeom>
            <a:avLst/>
            <a:gdLst/>
            <a:ahLst/>
            <a:cxnLst/>
            <a:rect l="l" t="t" r="r" b="b"/>
            <a:pathLst>
              <a:path w="1953627" h="1953627">
                <a:moveTo>
                  <a:pt x="0" y="0"/>
                </a:moveTo>
                <a:lnTo>
                  <a:pt x="1953627" y="0"/>
                </a:lnTo>
                <a:lnTo>
                  <a:pt x="1953627" y="1953627"/>
                </a:lnTo>
                <a:lnTo>
                  <a:pt x="0" y="1953627"/>
                </a:lnTo>
                <a:lnTo>
                  <a:pt x="0" y="0"/>
                </a:lnTo>
                <a:close/>
              </a:path>
            </a:pathLst>
          </a:custGeom>
          <a:blipFill>
            <a:blip r:embed="rId8"/>
            <a:stretch>
              <a:fillRect/>
            </a:stretch>
          </a:blipFill>
        </p:spPr>
      </p:sp>
      <p:sp>
        <p:nvSpPr>
          <p:cNvPr id="15" name="Freeform 15"/>
          <p:cNvSpPr/>
          <p:nvPr/>
        </p:nvSpPr>
        <p:spPr>
          <a:xfrm>
            <a:off x="10229656" y="4580076"/>
            <a:ext cx="1763860" cy="1763860"/>
          </a:xfrm>
          <a:custGeom>
            <a:avLst/>
            <a:gdLst/>
            <a:ahLst/>
            <a:cxnLst/>
            <a:rect l="l" t="t" r="r" b="b"/>
            <a:pathLst>
              <a:path w="1763860" h="1763860">
                <a:moveTo>
                  <a:pt x="0" y="0"/>
                </a:moveTo>
                <a:lnTo>
                  <a:pt x="1763859" y="0"/>
                </a:lnTo>
                <a:lnTo>
                  <a:pt x="1763859" y="1763860"/>
                </a:lnTo>
                <a:lnTo>
                  <a:pt x="0" y="1763860"/>
                </a:lnTo>
                <a:lnTo>
                  <a:pt x="0" y="0"/>
                </a:lnTo>
                <a:close/>
              </a:path>
            </a:pathLst>
          </a:custGeom>
          <a:blipFill>
            <a:blip r:embed="rId9"/>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2831" y="118250"/>
            <a:ext cx="13697447" cy="3508976"/>
          </a:xfrm>
          <a:prstGeom prst="rect">
            <a:avLst/>
          </a:prstGeom>
        </p:spPr>
        <p:txBody>
          <a:bodyPr lIns="0" tIns="0" rIns="0" bIns="0" rtlCol="0" anchor="t">
            <a:spAutoFit/>
          </a:bodyPr>
          <a:lstStyle/>
          <a:p>
            <a:pPr>
              <a:lnSpc>
                <a:spcPts val="3991"/>
              </a:lnSpc>
            </a:pPr>
            <a:r>
              <a:rPr lang="en-US" sz="2851" u="sng">
                <a:solidFill>
                  <a:srgbClr val="000000"/>
                </a:solidFill>
                <a:latin typeface="Canva Sans Bold"/>
              </a:rPr>
              <a:t>Problem statements implemented:</a:t>
            </a:r>
          </a:p>
          <a:p>
            <a:pPr>
              <a:lnSpc>
                <a:spcPts val="3991"/>
              </a:lnSpc>
            </a:pPr>
            <a:endParaRPr lang="en-US" sz="2851" u="sng">
              <a:solidFill>
                <a:srgbClr val="000000"/>
              </a:solidFill>
              <a:latin typeface="Canva Sans Bold"/>
            </a:endParaRPr>
          </a:p>
          <a:p>
            <a:pPr>
              <a:lnSpc>
                <a:spcPts val="3991"/>
              </a:lnSpc>
            </a:pPr>
            <a:r>
              <a:rPr lang="en-US" sz="2851">
                <a:solidFill>
                  <a:srgbClr val="000000"/>
                </a:solidFill>
                <a:latin typeface="Canva Sans"/>
              </a:rPr>
              <a:t>1) 4 directional  “W A S D” keys for movement</a:t>
            </a:r>
          </a:p>
          <a:p>
            <a:pPr>
              <a:lnSpc>
                <a:spcPts val="3991"/>
              </a:lnSpc>
            </a:pPr>
            <a:r>
              <a:rPr lang="en-US" sz="2851">
                <a:solidFill>
                  <a:srgbClr val="000000"/>
                </a:solidFill>
                <a:latin typeface="Canva Sans"/>
              </a:rPr>
              <a:t>2) Blocks</a:t>
            </a:r>
          </a:p>
          <a:p>
            <a:pPr>
              <a:lnSpc>
                <a:spcPts val="3991"/>
              </a:lnSpc>
            </a:pPr>
            <a:r>
              <a:rPr lang="en-US" sz="2851">
                <a:solidFill>
                  <a:srgbClr val="000000"/>
                </a:solidFill>
                <a:latin typeface="Canva Sans"/>
              </a:rPr>
              <a:t>3) Story mode</a:t>
            </a:r>
          </a:p>
          <a:p>
            <a:pPr>
              <a:lnSpc>
                <a:spcPts val="3991"/>
              </a:lnSpc>
            </a:pPr>
            <a:r>
              <a:rPr lang="en-US" sz="2851">
                <a:solidFill>
                  <a:srgbClr val="000000"/>
                </a:solidFill>
                <a:latin typeface="Canva Sans"/>
              </a:rPr>
              <a:t>4) Survival</a:t>
            </a:r>
          </a:p>
          <a:p>
            <a:pPr>
              <a:lnSpc>
                <a:spcPts val="3991"/>
              </a:lnSpc>
              <a:spcBef>
                <a:spcPct val="0"/>
              </a:spcBef>
            </a:pPr>
            <a:r>
              <a:rPr lang="en-US" sz="2851">
                <a:solidFill>
                  <a:srgbClr val="000000"/>
                </a:solidFill>
                <a:latin typeface="Canva Sans"/>
              </a:rPr>
              <a:t>5) Obstacle course</a:t>
            </a:r>
          </a:p>
        </p:txBody>
      </p:sp>
      <p:sp>
        <p:nvSpPr>
          <p:cNvPr id="3" name="TextBox 3"/>
          <p:cNvSpPr txBox="1"/>
          <p:nvPr/>
        </p:nvSpPr>
        <p:spPr>
          <a:xfrm>
            <a:off x="-495903" y="4091966"/>
            <a:ext cx="18323671" cy="6033109"/>
          </a:xfrm>
          <a:prstGeom prst="rect">
            <a:avLst/>
          </a:prstGeom>
        </p:spPr>
        <p:txBody>
          <a:bodyPr lIns="0" tIns="0" rIns="0" bIns="0" rtlCol="0" anchor="t">
            <a:spAutoFit/>
          </a:bodyPr>
          <a:lstStyle/>
          <a:p>
            <a:pPr algn="ctr">
              <a:lnSpc>
                <a:spcPts val="3991"/>
              </a:lnSpc>
            </a:pPr>
            <a:endParaRPr/>
          </a:p>
          <a:p>
            <a:pPr algn="ctr">
              <a:lnSpc>
                <a:spcPts val="3991"/>
              </a:lnSpc>
              <a:spcBef>
                <a:spcPct val="0"/>
              </a:spcBef>
            </a:pPr>
            <a:endParaRPr/>
          </a:p>
          <a:p>
            <a:pPr marL="1846620" lvl="3" indent="-461655">
              <a:lnSpc>
                <a:spcPts val="3991"/>
              </a:lnSpc>
              <a:spcBef>
                <a:spcPct val="0"/>
              </a:spcBef>
              <a:buFont typeface="Arial"/>
              <a:buChar char="￭"/>
            </a:pPr>
            <a:r>
              <a:rPr lang="en-US" sz="2851">
                <a:solidFill>
                  <a:srgbClr val="000000"/>
                </a:solidFill>
                <a:latin typeface="Canva Sans"/>
              </a:rPr>
              <a:t>Our moto is to ignite a spark in the users learning ability and add value to his/her life through a game which helps them learn coding concepts in a steady but powerful manner. This approach will help to develop a hunger in the user’s mind to come up with innovative ideas instead of whiling away time in unproductive tasks. We aim to integrate the power of gamification to reinforce the concept into the user’s mind.</a:t>
            </a:r>
          </a:p>
          <a:p>
            <a:pPr algn="ctr">
              <a:lnSpc>
                <a:spcPts val="3991"/>
              </a:lnSpc>
              <a:spcBef>
                <a:spcPct val="0"/>
              </a:spcBef>
            </a:pPr>
            <a:endParaRPr lang="en-US" sz="2851">
              <a:solidFill>
                <a:srgbClr val="000000"/>
              </a:solidFill>
              <a:latin typeface="Canva Sans"/>
            </a:endParaRPr>
          </a:p>
          <a:p>
            <a:pPr marL="1846620" lvl="3" indent="-461655">
              <a:lnSpc>
                <a:spcPts val="3991"/>
              </a:lnSpc>
              <a:buFont typeface="Arial"/>
              <a:buChar char="￭"/>
            </a:pPr>
            <a:r>
              <a:rPr lang="en-US" sz="2851">
                <a:solidFill>
                  <a:srgbClr val="000000"/>
                </a:solidFill>
                <a:latin typeface="Canva Sans"/>
              </a:rPr>
              <a:t>Brief overview of the game's purpose: Our game aims to teach coding concepts in a fun and engaging way, helping players develop and sharpen their logical skills that can benefit them in various aspects of life.</a:t>
            </a:r>
          </a:p>
          <a:p>
            <a:pPr algn="ctr">
              <a:lnSpc>
                <a:spcPts val="3991"/>
              </a:lnSpc>
              <a:spcBef>
                <a:spcPct val="0"/>
              </a:spcBef>
            </a:pPr>
            <a:endParaRPr lang="en-US" sz="2851">
              <a:solidFill>
                <a:srgbClr val="000000"/>
              </a:solidFill>
              <a:latin typeface="Canva Sans"/>
            </a:endParaRPr>
          </a:p>
        </p:txBody>
      </p:sp>
      <p:sp>
        <p:nvSpPr>
          <p:cNvPr id="4" name="TextBox 4"/>
          <p:cNvSpPr txBox="1"/>
          <p:nvPr/>
        </p:nvSpPr>
        <p:spPr>
          <a:xfrm>
            <a:off x="215181" y="4268934"/>
            <a:ext cx="15434884" cy="548331"/>
          </a:xfrm>
          <a:prstGeom prst="rect">
            <a:avLst/>
          </a:prstGeom>
        </p:spPr>
        <p:txBody>
          <a:bodyPr lIns="0" tIns="0" rIns="0" bIns="0" rtlCol="0" anchor="t">
            <a:spAutoFit/>
          </a:bodyPr>
          <a:lstStyle/>
          <a:p>
            <a:pPr marL="682713" lvl="1" indent="-341357">
              <a:lnSpc>
                <a:spcPts val="4427"/>
              </a:lnSpc>
              <a:buFont typeface="Arial"/>
              <a:buChar char="•"/>
            </a:pPr>
            <a:r>
              <a:rPr lang="en-US" sz="3162">
                <a:solidFill>
                  <a:srgbClr val="000000"/>
                </a:solidFill>
                <a:latin typeface="Canva Sans Bold"/>
              </a:rPr>
              <a:t>AIM: "Learn Coding Concepts Through Adventure"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7885" y="943948"/>
            <a:ext cx="18030115" cy="9764098"/>
          </a:xfrm>
          <a:prstGeom prst="rect">
            <a:avLst/>
          </a:prstGeom>
        </p:spPr>
        <p:txBody>
          <a:bodyPr lIns="0" tIns="0" rIns="0" bIns="0" rtlCol="0" anchor="t">
            <a:spAutoFit/>
          </a:bodyPr>
          <a:lstStyle/>
          <a:p>
            <a:pPr>
              <a:lnSpc>
                <a:spcPts val="3693"/>
              </a:lnSpc>
            </a:pPr>
            <a:r>
              <a:rPr lang="en-US" sz="2638">
                <a:solidFill>
                  <a:srgbClr val="000000"/>
                </a:solidFill>
                <a:latin typeface="Canva Sans"/>
              </a:rPr>
              <a:t>       </a:t>
            </a:r>
            <a:r>
              <a:rPr lang="en-US" sz="2638">
                <a:solidFill>
                  <a:srgbClr val="000000"/>
                </a:solidFill>
                <a:latin typeface="Canva Sans Bold"/>
              </a:rPr>
              <a:t>W</a:t>
            </a:r>
            <a:r>
              <a:rPr lang="en-US" sz="2638">
                <a:solidFill>
                  <a:srgbClr val="000000"/>
                </a:solidFill>
                <a:latin typeface="Canva Sans"/>
              </a:rPr>
              <a:t>elcome to "The Saviour" an adventure game where you step into the shoes of our hero, Simon, the savior of a kingdom. As the game begins, you find yourself amidst chaos, tasked with protecting the city from a dragon that has invaded the jungle.</a:t>
            </a:r>
          </a:p>
          <a:p>
            <a:pPr>
              <a:lnSpc>
                <a:spcPts val="3689"/>
              </a:lnSpc>
            </a:pPr>
            <a:r>
              <a:rPr lang="en-US" sz="2635">
                <a:solidFill>
                  <a:srgbClr val="000000"/>
                </a:solidFill>
                <a:latin typeface="Canva Sans"/>
              </a:rPr>
              <a:t>    In "The Saviour" Simon must go through various obstacles and challenges to reach the dragon's lair. Along the way, he encounters wild animals and must utilize his weapons—a bow and arrows, as well as a sword to defeat them.</a:t>
            </a:r>
          </a:p>
          <a:p>
            <a:pPr>
              <a:lnSpc>
                <a:spcPts val="3689"/>
              </a:lnSpc>
            </a:pPr>
            <a:r>
              <a:rPr lang="en-US" sz="2635">
                <a:solidFill>
                  <a:srgbClr val="000000"/>
                </a:solidFill>
                <a:latin typeface="Canva Sans"/>
              </a:rPr>
              <a:t>    Simon can collect fruits scattered along his path to replenish his health. However, he must also be cautious, as his health decreases gradually while walking and diminishes rapidly when sprinting.</a:t>
            </a:r>
          </a:p>
          <a:p>
            <a:pPr>
              <a:lnSpc>
                <a:spcPts val="3689"/>
              </a:lnSpc>
            </a:pPr>
            <a:r>
              <a:rPr lang="en-US" sz="2635">
                <a:solidFill>
                  <a:srgbClr val="000000"/>
                </a:solidFill>
                <a:latin typeface="Canva Sans"/>
              </a:rPr>
              <a:t>    The game presents players with choices, including selecting the best path at nodes encountered during the journey. These decisions, guided by clues from NPC’s, significantly impact Simon's progress.</a:t>
            </a:r>
          </a:p>
          <a:p>
            <a:pPr>
              <a:lnSpc>
                <a:spcPts val="3689"/>
              </a:lnSpc>
            </a:pPr>
            <a:r>
              <a:rPr lang="en-US" sz="2635">
                <a:solidFill>
                  <a:srgbClr val="000000"/>
                </a:solidFill>
                <a:latin typeface="Canva Sans"/>
              </a:rPr>
              <a:t>    As Simon progresses by killing the wild animals, he earns rewarding updates to his weapons, such as increased arrow capacity and sharper sword blades.</a:t>
            </a:r>
          </a:p>
          <a:p>
            <a:pPr>
              <a:lnSpc>
                <a:spcPts val="3689"/>
              </a:lnSpc>
            </a:pPr>
            <a:r>
              <a:rPr lang="en-US" sz="2635">
                <a:solidFill>
                  <a:srgbClr val="000000"/>
                </a:solidFill>
                <a:latin typeface="Canva Sans"/>
              </a:rPr>
              <a:t>    In "The Saviour" Simon's success also relies on managing his health, making strategic decisions, and being good at combat skills. Failure to defeat creatures or failure to achieve goals results in a loss of health and eventually leads to loss of one of Simon's three lives.</a:t>
            </a:r>
          </a:p>
          <a:p>
            <a:pPr>
              <a:lnSpc>
                <a:spcPts val="3689"/>
              </a:lnSpc>
            </a:pPr>
            <a:r>
              <a:rPr lang="en-US" sz="2635">
                <a:solidFill>
                  <a:srgbClr val="000000"/>
                </a:solidFill>
                <a:latin typeface="Canva Sans"/>
              </a:rPr>
              <a:t>    Throughout the game, players encounter checkpoints that serve as respawning points, allowing them to continue their journey from  checkpoints if they lose a life.</a:t>
            </a:r>
          </a:p>
          <a:p>
            <a:pPr>
              <a:lnSpc>
                <a:spcPts val="3689"/>
              </a:lnSpc>
            </a:pPr>
            <a:r>
              <a:rPr lang="en-US" sz="2635">
                <a:solidFill>
                  <a:srgbClr val="000000"/>
                </a:solidFill>
                <a:latin typeface="Canva Sans"/>
              </a:rPr>
              <a:t>    The ultimate objective of "The Saviour" is for Simon to defeat the dragon, thereby saving the city from further destruction. Only by successfully defeating the dragon can players emerge victorious and restore peace to the habitants.</a:t>
            </a:r>
          </a:p>
          <a:p>
            <a:pPr>
              <a:lnSpc>
                <a:spcPts val="3549"/>
              </a:lnSpc>
              <a:spcBef>
                <a:spcPct val="0"/>
              </a:spcBef>
            </a:pPr>
            <a:endParaRPr lang="en-US" sz="2635">
              <a:solidFill>
                <a:srgbClr val="000000"/>
              </a:solidFill>
              <a:latin typeface="Canva Sans"/>
            </a:endParaRPr>
          </a:p>
        </p:txBody>
      </p:sp>
      <p:sp>
        <p:nvSpPr>
          <p:cNvPr id="3" name="TextBox 3"/>
          <p:cNvSpPr txBox="1"/>
          <p:nvPr/>
        </p:nvSpPr>
        <p:spPr>
          <a:xfrm>
            <a:off x="4781595" y="-133350"/>
            <a:ext cx="7859684" cy="1124923"/>
          </a:xfrm>
          <a:prstGeom prst="rect">
            <a:avLst/>
          </a:prstGeom>
        </p:spPr>
        <p:txBody>
          <a:bodyPr lIns="0" tIns="0" rIns="0" bIns="0" rtlCol="0" anchor="t">
            <a:spAutoFit/>
          </a:bodyPr>
          <a:lstStyle/>
          <a:p>
            <a:pPr algn="ctr">
              <a:lnSpc>
                <a:spcPts val="9134"/>
              </a:lnSpc>
              <a:spcBef>
                <a:spcPct val="0"/>
              </a:spcBef>
            </a:pPr>
            <a:r>
              <a:rPr lang="en-US" sz="6524">
                <a:solidFill>
                  <a:srgbClr val="D84F2F"/>
                </a:solidFill>
                <a:latin typeface="Dynamo Condensed Bold"/>
              </a:rPr>
              <a:t>THE SAVIOUR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6894" y="-57150"/>
            <a:ext cx="17714213" cy="10518983"/>
          </a:xfrm>
          <a:prstGeom prst="rect">
            <a:avLst/>
          </a:prstGeom>
        </p:spPr>
        <p:txBody>
          <a:bodyPr lIns="0" tIns="0" rIns="0" bIns="0" rtlCol="0" anchor="t">
            <a:spAutoFit/>
          </a:bodyPr>
          <a:lstStyle/>
          <a:p>
            <a:pPr algn="just">
              <a:lnSpc>
                <a:spcPts val="4223"/>
              </a:lnSpc>
              <a:spcBef>
                <a:spcPct val="0"/>
              </a:spcBef>
            </a:pPr>
            <a:r>
              <a:rPr lang="en-US" sz="3016" u="sng">
                <a:solidFill>
                  <a:srgbClr val="000000"/>
                </a:solidFill>
                <a:latin typeface="Canva Sans Bold"/>
              </a:rPr>
              <a:t>Game Overview:</a:t>
            </a:r>
          </a:p>
          <a:p>
            <a:pPr marL="1173075" lvl="2" indent="-391025" algn="just">
              <a:lnSpc>
                <a:spcPts val="3803"/>
              </a:lnSpc>
              <a:spcBef>
                <a:spcPct val="0"/>
              </a:spcBef>
              <a:buFont typeface="Arial"/>
              <a:buChar char="⚬"/>
            </a:pPr>
            <a:r>
              <a:rPr lang="en-US" sz="2716">
                <a:solidFill>
                  <a:srgbClr val="000000"/>
                </a:solidFill>
                <a:latin typeface="Canva Sans"/>
              </a:rPr>
              <a:t>Description of the game's setting and story: In a world, players take on the role of a hero on a mission to save the kingdom. Along the way, the hero will encounter challenges that require the use of coding concepts to overcome. After completing a level, the game provides a summary of the coding concept used and how it was applied in the level. This reinforces the concept in the user's mind, making the learning experience more engaging and leaning towards </a:t>
            </a:r>
            <a:r>
              <a:rPr lang="en-US" sz="2716">
                <a:solidFill>
                  <a:srgbClr val="000000"/>
                </a:solidFill>
                <a:latin typeface="Canva Sans Bold"/>
              </a:rPr>
              <a:t>edutainment</a:t>
            </a:r>
            <a:r>
              <a:rPr lang="en-US" sz="2716">
                <a:solidFill>
                  <a:srgbClr val="000000"/>
                </a:solidFill>
                <a:latin typeface="Canva Sans"/>
              </a:rPr>
              <a:t>.</a:t>
            </a:r>
          </a:p>
          <a:p>
            <a:pPr algn="just">
              <a:lnSpc>
                <a:spcPts val="3803"/>
              </a:lnSpc>
              <a:spcBef>
                <a:spcPct val="0"/>
              </a:spcBef>
            </a:pPr>
            <a:endParaRPr lang="en-US" sz="2716">
              <a:solidFill>
                <a:srgbClr val="000000"/>
              </a:solidFill>
              <a:latin typeface="Canva Sans"/>
            </a:endParaRPr>
          </a:p>
          <a:p>
            <a:pPr algn="just">
              <a:lnSpc>
                <a:spcPts val="3803"/>
              </a:lnSpc>
              <a:spcBef>
                <a:spcPct val="0"/>
              </a:spcBef>
            </a:pPr>
            <a:r>
              <a:rPr lang="en-US" sz="2716" u="sng">
                <a:solidFill>
                  <a:srgbClr val="000000"/>
                </a:solidFill>
                <a:latin typeface="Canva Sans Bold"/>
              </a:rPr>
              <a:t>Example/Use case (The use case is in text format as it is to establish a “Proof of Concept” ):</a:t>
            </a:r>
          </a:p>
          <a:p>
            <a:pPr algn="just">
              <a:lnSpc>
                <a:spcPts val="3803"/>
              </a:lnSpc>
              <a:spcBef>
                <a:spcPct val="0"/>
              </a:spcBef>
            </a:pPr>
            <a:r>
              <a:rPr lang="en-US" sz="2716">
                <a:solidFill>
                  <a:srgbClr val="000000"/>
                </a:solidFill>
                <a:latin typeface="Canva Sans"/>
              </a:rPr>
              <a:t>The basic coding terminologies and methods:</a:t>
            </a:r>
          </a:p>
          <a:p>
            <a:pPr marL="1173075" lvl="2" indent="-391025" algn="just">
              <a:lnSpc>
                <a:spcPts val="3803"/>
              </a:lnSpc>
              <a:spcBef>
                <a:spcPct val="0"/>
              </a:spcBef>
              <a:buFont typeface="Arial"/>
              <a:buChar char="⚬"/>
            </a:pPr>
            <a:r>
              <a:rPr lang="en-US" sz="2716" u="sng">
                <a:solidFill>
                  <a:srgbClr val="000000"/>
                </a:solidFill>
                <a:latin typeface="Canva Sans"/>
              </a:rPr>
              <a:t>Loops:</a:t>
            </a:r>
            <a:r>
              <a:rPr lang="en-US" sz="2716">
                <a:solidFill>
                  <a:srgbClr val="000000"/>
                </a:solidFill>
                <a:latin typeface="Canva Sans"/>
              </a:rPr>
              <a:t> The respawn feature based on checkpoints is an application of loops.</a:t>
            </a:r>
          </a:p>
          <a:p>
            <a:pPr marL="1173075" lvl="2" indent="-391025" algn="just">
              <a:lnSpc>
                <a:spcPts val="3803"/>
              </a:lnSpc>
              <a:spcBef>
                <a:spcPct val="0"/>
              </a:spcBef>
              <a:buFont typeface="Arial"/>
              <a:buChar char="⚬"/>
            </a:pPr>
            <a:r>
              <a:rPr lang="en-US" sz="2716" u="sng">
                <a:solidFill>
                  <a:srgbClr val="000000"/>
                </a:solidFill>
                <a:latin typeface="Canva Sans"/>
              </a:rPr>
              <a:t>Conditional Statement:</a:t>
            </a:r>
            <a:r>
              <a:rPr lang="en-US" sz="2716">
                <a:solidFill>
                  <a:srgbClr val="000000"/>
                </a:solidFill>
                <a:latin typeface="Canva Sans"/>
              </a:rPr>
              <a:t> (the if and else conditions) player will get health increment only if he collects fruits, like wise player will get updates of weapons only if he kill the animals else nothing.</a:t>
            </a:r>
          </a:p>
          <a:p>
            <a:pPr marL="1173075" lvl="2" indent="-391025" algn="just">
              <a:lnSpc>
                <a:spcPts val="3803"/>
              </a:lnSpc>
              <a:spcBef>
                <a:spcPct val="0"/>
              </a:spcBef>
              <a:buFont typeface="Arial"/>
              <a:buChar char="⚬"/>
            </a:pPr>
            <a:r>
              <a:rPr lang="en-US" sz="2716" u="sng">
                <a:solidFill>
                  <a:srgbClr val="000000"/>
                </a:solidFill>
                <a:latin typeface="Canva Sans"/>
              </a:rPr>
              <a:t>Functions:</a:t>
            </a:r>
            <a:r>
              <a:rPr lang="en-US" sz="2716">
                <a:solidFill>
                  <a:srgbClr val="000000"/>
                </a:solidFill>
                <a:latin typeface="Canva Sans"/>
              </a:rPr>
              <a:t>(set of reusable instructions) the functional buttons like sprint, use arrow or sword.</a:t>
            </a:r>
          </a:p>
          <a:p>
            <a:pPr algn="just">
              <a:lnSpc>
                <a:spcPts val="3803"/>
              </a:lnSpc>
              <a:spcBef>
                <a:spcPct val="0"/>
              </a:spcBef>
            </a:pPr>
            <a:endParaRPr lang="en-US" sz="2716">
              <a:solidFill>
                <a:srgbClr val="000000"/>
              </a:solidFill>
              <a:latin typeface="Canva Sans"/>
            </a:endParaRPr>
          </a:p>
          <a:p>
            <a:pPr algn="just">
              <a:lnSpc>
                <a:spcPts val="3803"/>
              </a:lnSpc>
              <a:spcBef>
                <a:spcPct val="0"/>
              </a:spcBef>
            </a:pPr>
            <a:r>
              <a:rPr lang="en-US" sz="2716">
                <a:solidFill>
                  <a:srgbClr val="000000"/>
                </a:solidFill>
                <a:latin typeface="Canva Sans"/>
              </a:rPr>
              <a:t>If topic is to understand </a:t>
            </a:r>
            <a:r>
              <a:rPr lang="en-US" sz="2716">
                <a:solidFill>
                  <a:srgbClr val="000000"/>
                </a:solidFill>
                <a:latin typeface="Canva Sans Bold"/>
              </a:rPr>
              <a:t>Classes and Objects</a:t>
            </a:r>
            <a:r>
              <a:rPr lang="en-US" sz="2716">
                <a:solidFill>
                  <a:srgbClr val="000000"/>
                </a:solidFill>
                <a:latin typeface="Canva Sans"/>
              </a:rPr>
              <a:t>, below is our high-level design:</a:t>
            </a:r>
          </a:p>
          <a:p>
            <a:pPr algn="just">
              <a:lnSpc>
                <a:spcPts val="3803"/>
              </a:lnSpc>
              <a:spcBef>
                <a:spcPct val="0"/>
              </a:spcBef>
            </a:pPr>
            <a:r>
              <a:rPr lang="en-US" sz="2716">
                <a:solidFill>
                  <a:srgbClr val="000000"/>
                </a:solidFill>
                <a:latin typeface="Canva Sans"/>
              </a:rPr>
              <a:t>    1)Give a brief introduction to what are classes and objects (giving a gist of the topic)</a:t>
            </a:r>
          </a:p>
          <a:p>
            <a:pPr algn="just">
              <a:lnSpc>
                <a:spcPts val="3803"/>
              </a:lnSpc>
              <a:spcBef>
                <a:spcPct val="0"/>
              </a:spcBef>
            </a:pPr>
            <a:r>
              <a:rPr lang="en-US" sz="2716">
                <a:solidFill>
                  <a:srgbClr val="000000"/>
                </a:solidFill>
                <a:latin typeface="Canva Sans"/>
              </a:rPr>
              <a:t>    2)We will consider real world entities like the Hero and NPC</a:t>
            </a:r>
          </a:p>
          <a:p>
            <a:pPr marL="1173075" lvl="2" indent="-391025" algn="just">
              <a:lnSpc>
                <a:spcPts val="3803"/>
              </a:lnSpc>
              <a:spcBef>
                <a:spcPct val="0"/>
              </a:spcBef>
              <a:buFont typeface="Arial"/>
              <a:buChar char="⚬"/>
            </a:pPr>
            <a:r>
              <a:rPr lang="en-US" sz="2716">
                <a:solidFill>
                  <a:srgbClr val="000000"/>
                </a:solidFill>
                <a:latin typeface="Canva Sans"/>
              </a:rPr>
              <a:t>Class Definition:</a:t>
            </a:r>
          </a:p>
          <a:p>
            <a:pPr marL="1759613" lvl="3" indent="-439903" algn="just">
              <a:lnSpc>
                <a:spcPts val="3803"/>
              </a:lnSpc>
              <a:spcBef>
                <a:spcPct val="0"/>
              </a:spcBef>
              <a:buFont typeface="Arial"/>
              <a:buChar char="￭"/>
            </a:pPr>
            <a:r>
              <a:rPr lang="en-US" sz="2716">
                <a:solidFill>
                  <a:srgbClr val="000000"/>
                </a:solidFill>
                <a:latin typeface="Canva Sans"/>
              </a:rPr>
              <a:t>In our game, we have a class called 'Character' that serves as the blueprint for both the hero and NPCs. This class defines properties such as 'health', 'strength', and 'speed', as well as methods like 'move' and 'attack'.</a:t>
            </a:r>
          </a:p>
          <a:p>
            <a:pPr algn="just">
              <a:lnSpc>
                <a:spcPts val="3803"/>
              </a:lnSpc>
              <a:spcBef>
                <a:spcPct val="0"/>
              </a:spcBef>
            </a:pPr>
            <a:endParaRPr lang="en-US" sz="2716">
              <a:solidFill>
                <a:srgbClr val="000000"/>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7268" y="259455"/>
            <a:ext cx="17569522" cy="9575601"/>
          </a:xfrm>
          <a:prstGeom prst="rect">
            <a:avLst/>
          </a:prstGeom>
        </p:spPr>
        <p:txBody>
          <a:bodyPr lIns="0" tIns="0" rIns="0" bIns="0" rtlCol="0" anchor="t">
            <a:spAutoFit/>
          </a:bodyPr>
          <a:lstStyle/>
          <a:p>
            <a:pPr marL="622401" lvl="1" indent="-311200">
              <a:lnSpc>
                <a:spcPts val="4035"/>
              </a:lnSpc>
              <a:buFont typeface="Arial"/>
              <a:buChar char="•"/>
            </a:pPr>
            <a:r>
              <a:rPr lang="en-US" sz="2882">
                <a:solidFill>
                  <a:srgbClr val="000000"/>
                </a:solidFill>
                <a:latin typeface="Canva Sans"/>
              </a:rPr>
              <a:t>Objects:</a:t>
            </a:r>
          </a:p>
          <a:p>
            <a:pPr marL="1244802" lvl="2" indent="-414934">
              <a:lnSpc>
                <a:spcPts val="4035"/>
              </a:lnSpc>
              <a:buFont typeface="Arial"/>
              <a:buChar char="⚬"/>
            </a:pPr>
            <a:r>
              <a:rPr lang="en-US" sz="2882">
                <a:solidFill>
                  <a:srgbClr val="000000"/>
                </a:solidFill>
                <a:latin typeface="Canva Sans"/>
              </a:rPr>
              <a:t>The hero is an object created from the 'Character' class. It has specific values for properties like 'health', 'strength', and 'speed', and can perform actions like moving and attacking.</a:t>
            </a:r>
          </a:p>
          <a:p>
            <a:pPr marL="1244802" lvl="2" indent="-414934">
              <a:lnSpc>
                <a:spcPts val="4035"/>
              </a:lnSpc>
              <a:buFont typeface="Arial"/>
              <a:buChar char="⚬"/>
            </a:pPr>
            <a:r>
              <a:rPr lang="en-US" sz="2882">
                <a:solidFill>
                  <a:srgbClr val="000000"/>
                </a:solidFill>
                <a:latin typeface="Canva Sans"/>
              </a:rPr>
              <a:t>Similarly, an NPC (Non-Player Character) is another object created from the same 'Character' class, but with different values for its properties. NPCs have their own health, strength, and speed values, and can also perform actions like moving and attacking.</a:t>
            </a:r>
          </a:p>
          <a:p>
            <a:pPr>
              <a:lnSpc>
                <a:spcPts val="4035"/>
              </a:lnSpc>
            </a:pPr>
            <a:endParaRPr lang="en-US" sz="2882">
              <a:solidFill>
                <a:srgbClr val="000000"/>
              </a:solidFill>
              <a:latin typeface="Canva Sans"/>
            </a:endParaRPr>
          </a:p>
          <a:p>
            <a:pPr>
              <a:lnSpc>
                <a:spcPts val="4035"/>
              </a:lnSpc>
            </a:pPr>
            <a:r>
              <a:rPr lang="en-US" sz="2882">
                <a:solidFill>
                  <a:srgbClr val="000000"/>
                </a:solidFill>
                <a:latin typeface="Canva Sans"/>
              </a:rPr>
              <a:t>3) Reinforcing topic by comparison:</a:t>
            </a:r>
          </a:p>
          <a:p>
            <a:pPr marL="622401" lvl="1" indent="-311200">
              <a:lnSpc>
                <a:spcPts val="4035"/>
              </a:lnSpc>
              <a:buFont typeface="Arial"/>
              <a:buChar char="•"/>
            </a:pPr>
            <a:r>
              <a:rPr lang="en-US" sz="2882">
                <a:solidFill>
                  <a:srgbClr val="000000"/>
                </a:solidFill>
                <a:latin typeface="Canva Sans"/>
              </a:rPr>
              <a:t>By comparing the hero and NPC, we can see that they are both instances of the 'Character' class, but with different values for their properties. This demonstrates how classes and objects allow us to create multiple similar entities in our game.</a:t>
            </a:r>
          </a:p>
          <a:p>
            <a:pPr>
              <a:lnSpc>
                <a:spcPts val="4035"/>
              </a:lnSpc>
            </a:pPr>
            <a:endParaRPr lang="en-US" sz="2882">
              <a:solidFill>
                <a:srgbClr val="000000"/>
              </a:solidFill>
              <a:latin typeface="Canva Sans"/>
            </a:endParaRPr>
          </a:p>
          <a:p>
            <a:pPr>
              <a:lnSpc>
                <a:spcPts val="4035"/>
              </a:lnSpc>
            </a:pPr>
            <a:r>
              <a:rPr lang="en-US" sz="2882" u="sng">
                <a:solidFill>
                  <a:srgbClr val="000000"/>
                </a:solidFill>
                <a:latin typeface="Canva Sans Bold"/>
              </a:rPr>
              <a:t>Summary:</a:t>
            </a:r>
          </a:p>
          <a:p>
            <a:pPr marL="622401" lvl="1" indent="-311200">
              <a:lnSpc>
                <a:spcPts val="4035"/>
              </a:lnSpc>
              <a:buFont typeface="Arial"/>
              <a:buChar char="•"/>
            </a:pPr>
            <a:r>
              <a:rPr lang="en-US" sz="2882">
                <a:solidFill>
                  <a:srgbClr val="000000"/>
                </a:solidFill>
                <a:latin typeface="Canva Sans"/>
              </a:rPr>
              <a:t>In this way we will be able to break down complex coding concepts into a simpler and interactive way of learning. This building of logic will eventually translate into code, as logic is the heart and soul of the code. Coding (in any programming language) is just a tool to help you build products but the logic behind the code will help the user to write code in any language if he/she knows the syntax. We want to discourage the “Old School” fashion of rote learning and want to encourage a logical mindset for problem solving.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86961" y="0"/>
            <a:ext cx="13732484" cy="10184680"/>
          </a:xfrm>
          <a:custGeom>
            <a:avLst/>
            <a:gdLst/>
            <a:ahLst/>
            <a:cxnLst/>
            <a:rect l="l" t="t" r="r" b="b"/>
            <a:pathLst>
              <a:path w="13732484" h="10184680">
                <a:moveTo>
                  <a:pt x="0" y="0"/>
                </a:moveTo>
                <a:lnTo>
                  <a:pt x="13732484" y="0"/>
                </a:lnTo>
                <a:lnTo>
                  <a:pt x="13732484" y="10184680"/>
                </a:lnTo>
                <a:lnTo>
                  <a:pt x="0" y="10184680"/>
                </a:lnTo>
                <a:lnTo>
                  <a:pt x="0" y="0"/>
                </a:lnTo>
                <a:close/>
              </a:path>
            </a:pathLst>
          </a:custGeom>
          <a:blipFill>
            <a:blip r:embed="rId2"/>
            <a:stretch>
              <a:fillRect t="-17417" b="-17417"/>
            </a:stretch>
          </a:blipFill>
        </p:spPr>
      </p:sp>
      <p:sp>
        <p:nvSpPr>
          <p:cNvPr id="3" name="Freeform 3"/>
          <p:cNvSpPr/>
          <p:nvPr/>
        </p:nvSpPr>
        <p:spPr>
          <a:xfrm>
            <a:off x="2832117" y="7107260"/>
            <a:ext cx="2158968" cy="2288202"/>
          </a:xfrm>
          <a:custGeom>
            <a:avLst/>
            <a:gdLst/>
            <a:ahLst/>
            <a:cxnLst/>
            <a:rect l="l" t="t" r="r" b="b"/>
            <a:pathLst>
              <a:path w="2158968" h="2288202">
                <a:moveTo>
                  <a:pt x="0" y="0"/>
                </a:moveTo>
                <a:lnTo>
                  <a:pt x="2158967" y="0"/>
                </a:lnTo>
                <a:lnTo>
                  <a:pt x="2158967" y="2288201"/>
                </a:lnTo>
                <a:lnTo>
                  <a:pt x="0" y="2288201"/>
                </a:lnTo>
                <a:lnTo>
                  <a:pt x="0" y="0"/>
                </a:lnTo>
                <a:close/>
              </a:path>
            </a:pathLst>
          </a:custGeom>
          <a:blipFill>
            <a:blip r:embed="rId3"/>
            <a:stretch>
              <a:fillRect/>
            </a:stretch>
          </a:blipFill>
        </p:spPr>
      </p:sp>
      <p:sp>
        <p:nvSpPr>
          <p:cNvPr id="4" name="Freeform 4"/>
          <p:cNvSpPr/>
          <p:nvPr/>
        </p:nvSpPr>
        <p:spPr>
          <a:xfrm>
            <a:off x="8254474" y="6191378"/>
            <a:ext cx="1444721" cy="1444721"/>
          </a:xfrm>
          <a:custGeom>
            <a:avLst/>
            <a:gdLst/>
            <a:ahLst/>
            <a:cxnLst/>
            <a:rect l="l" t="t" r="r" b="b"/>
            <a:pathLst>
              <a:path w="1444721" h="1444721">
                <a:moveTo>
                  <a:pt x="0" y="0"/>
                </a:moveTo>
                <a:lnTo>
                  <a:pt x="1444721" y="0"/>
                </a:lnTo>
                <a:lnTo>
                  <a:pt x="1444721" y="1444721"/>
                </a:lnTo>
                <a:lnTo>
                  <a:pt x="0" y="1444721"/>
                </a:lnTo>
                <a:lnTo>
                  <a:pt x="0" y="0"/>
                </a:lnTo>
                <a:close/>
              </a:path>
            </a:pathLst>
          </a:custGeom>
          <a:blipFill>
            <a:blip r:embed="rId4"/>
            <a:stretch>
              <a:fillRect/>
            </a:stretch>
          </a:blipFill>
        </p:spPr>
      </p:sp>
      <p:sp>
        <p:nvSpPr>
          <p:cNvPr id="5" name="Freeform 5"/>
          <p:cNvSpPr/>
          <p:nvPr/>
        </p:nvSpPr>
        <p:spPr>
          <a:xfrm>
            <a:off x="12525526" y="6913739"/>
            <a:ext cx="2044801" cy="2044801"/>
          </a:xfrm>
          <a:custGeom>
            <a:avLst/>
            <a:gdLst/>
            <a:ahLst/>
            <a:cxnLst/>
            <a:rect l="l" t="t" r="r" b="b"/>
            <a:pathLst>
              <a:path w="2044801" h="2044801">
                <a:moveTo>
                  <a:pt x="0" y="0"/>
                </a:moveTo>
                <a:lnTo>
                  <a:pt x="2044801" y="0"/>
                </a:lnTo>
                <a:lnTo>
                  <a:pt x="2044801" y="2044801"/>
                </a:lnTo>
                <a:lnTo>
                  <a:pt x="0" y="2044801"/>
                </a:lnTo>
                <a:lnTo>
                  <a:pt x="0" y="0"/>
                </a:lnTo>
                <a:close/>
              </a:path>
            </a:pathLst>
          </a:custGeom>
          <a:blipFill>
            <a:blip r:embed="rId5"/>
            <a:stretch>
              <a:fillRect/>
            </a:stretch>
          </a:blipFill>
        </p:spPr>
      </p:sp>
      <p:sp>
        <p:nvSpPr>
          <p:cNvPr id="6" name="Freeform 6"/>
          <p:cNvSpPr/>
          <p:nvPr/>
        </p:nvSpPr>
        <p:spPr>
          <a:xfrm>
            <a:off x="11183676" y="7265214"/>
            <a:ext cx="1341850" cy="1341850"/>
          </a:xfrm>
          <a:custGeom>
            <a:avLst/>
            <a:gdLst/>
            <a:ahLst/>
            <a:cxnLst/>
            <a:rect l="l" t="t" r="r" b="b"/>
            <a:pathLst>
              <a:path w="1341850" h="1341850">
                <a:moveTo>
                  <a:pt x="0" y="0"/>
                </a:moveTo>
                <a:lnTo>
                  <a:pt x="1341850" y="0"/>
                </a:lnTo>
                <a:lnTo>
                  <a:pt x="1341850" y="1341850"/>
                </a:lnTo>
                <a:lnTo>
                  <a:pt x="0" y="1341850"/>
                </a:lnTo>
                <a:lnTo>
                  <a:pt x="0" y="0"/>
                </a:lnTo>
                <a:close/>
              </a:path>
            </a:pathLst>
          </a:custGeom>
          <a:blipFill>
            <a:blip r:embed="rId6"/>
            <a:stretch>
              <a:fillRect/>
            </a:stretch>
          </a:blipFill>
        </p:spPr>
      </p:sp>
      <p:grpSp>
        <p:nvGrpSpPr>
          <p:cNvPr id="7" name="Group 7"/>
          <p:cNvGrpSpPr/>
          <p:nvPr/>
        </p:nvGrpSpPr>
        <p:grpSpPr>
          <a:xfrm>
            <a:off x="11183676" y="-738233"/>
            <a:ext cx="4422183" cy="3304971"/>
            <a:chOff x="0" y="0"/>
            <a:chExt cx="5896245" cy="4406628"/>
          </a:xfrm>
        </p:grpSpPr>
        <p:sp>
          <p:nvSpPr>
            <p:cNvPr id="8" name="Freeform 8"/>
            <p:cNvSpPr/>
            <p:nvPr/>
          </p:nvSpPr>
          <p:spPr>
            <a:xfrm>
              <a:off x="1865653" y="0"/>
              <a:ext cx="4030591" cy="4406628"/>
            </a:xfrm>
            <a:custGeom>
              <a:avLst/>
              <a:gdLst/>
              <a:ahLst/>
              <a:cxnLst/>
              <a:rect l="l" t="t" r="r" b="b"/>
              <a:pathLst>
                <a:path w="4030591" h="4406628">
                  <a:moveTo>
                    <a:pt x="0" y="0"/>
                  </a:moveTo>
                  <a:lnTo>
                    <a:pt x="4030592" y="0"/>
                  </a:lnTo>
                  <a:lnTo>
                    <a:pt x="4030592" y="4406628"/>
                  </a:lnTo>
                  <a:lnTo>
                    <a:pt x="0" y="4406628"/>
                  </a:lnTo>
                  <a:lnTo>
                    <a:pt x="0" y="0"/>
                  </a:lnTo>
                  <a:close/>
                </a:path>
              </a:pathLst>
            </a:custGeom>
            <a:blipFill>
              <a:blip r:embed="rId7"/>
              <a:stretch>
                <a:fillRect r="-9329"/>
              </a:stretch>
            </a:blipFill>
          </p:spPr>
        </p:sp>
        <p:sp>
          <p:nvSpPr>
            <p:cNvPr id="9" name="Freeform 9"/>
            <p:cNvSpPr/>
            <p:nvPr/>
          </p:nvSpPr>
          <p:spPr>
            <a:xfrm>
              <a:off x="909305" y="0"/>
              <a:ext cx="1127343" cy="4406628"/>
            </a:xfrm>
            <a:custGeom>
              <a:avLst/>
              <a:gdLst/>
              <a:ahLst/>
              <a:cxnLst/>
              <a:rect l="l" t="t" r="r" b="b"/>
              <a:pathLst>
                <a:path w="1127343" h="4406628">
                  <a:moveTo>
                    <a:pt x="0" y="0"/>
                  </a:moveTo>
                  <a:lnTo>
                    <a:pt x="1127342" y="0"/>
                  </a:lnTo>
                  <a:lnTo>
                    <a:pt x="1127342" y="4406628"/>
                  </a:lnTo>
                  <a:lnTo>
                    <a:pt x="0" y="4406628"/>
                  </a:lnTo>
                  <a:lnTo>
                    <a:pt x="0" y="0"/>
                  </a:lnTo>
                  <a:close/>
                </a:path>
              </a:pathLst>
            </a:custGeom>
            <a:blipFill>
              <a:blip r:embed="rId7"/>
              <a:stretch>
                <a:fillRect r="-290886"/>
              </a:stretch>
            </a:blipFill>
          </p:spPr>
        </p:sp>
        <p:sp>
          <p:nvSpPr>
            <p:cNvPr id="10" name="Freeform 10"/>
            <p:cNvSpPr/>
            <p:nvPr/>
          </p:nvSpPr>
          <p:spPr>
            <a:xfrm>
              <a:off x="0" y="0"/>
              <a:ext cx="1127343" cy="4406628"/>
            </a:xfrm>
            <a:custGeom>
              <a:avLst/>
              <a:gdLst/>
              <a:ahLst/>
              <a:cxnLst/>
              <a:rect l="l" t="t" r="r" b="b"/>
              <a:pathLst>
                <a:path w="1127343" h="4406628">
                  <a:moveTo>
                    <a:pt x="0" y="0"/>
                  </a:moveTo>
                  <a:lnTo>
                    <a:pt x="1127343" y="0"/>
                  </a:lnTo>
                  <a:lnTo>
                    <a:pt x="1127343" y="4406628"/>
                  </a:lnTo>
                  <a:lnTo>
                    <a:pt x="0" y="4406628"/>
                  </a:lnTo>
                  <a:lnTo>
                    <a:pt x="0" y="0"/>
                  </a:lnTo>
                  <a:close/>
                </a:path>
              </a:pathLst>
            </a:custGeom>
            <a:blipFill>
              <a:blip r:embed="rId7"/>
              <a:stretch>
                <a:fillRect r="-290886"/>
              </a:stretch>
            </a:blipFill>
          </p:spPr>
        </p:sp>
      </p:grpSp>
      <p:sp>
        <p:nvSpPr>
          <p:cNvPr id="11" name="Freeform 11"/>
          <p:cNvSpPr/>
          <p:nvPr/>
        </p:nvSpPr>
        <p:spPr>
          <a:xfrm>
            <a:off x="11594299" y="5682471"/>
            <a:ext cx="1953627" cy="1953627"/>
          </a:xfrm>
          <a:custGeom>
            <a:avLst/>
            <a:gdLst/>
            <a:ahLst/>
            <a:cxnLst/>
            <a:rect l="l" t="t" r="r" b="b"/>
            <a:pathLst>
              <a:path w="1953627" h="1953627">
                <a:moveTo>
                  <a:pt x="0" y="0"/>
                </a:moveTo>
                <a:lnTo>
                  <a:pt x="1953628" y="0"/>
                </a:lnTo>
                <a:lnTo>
                  <a:pt x="1953628" y="1953628"/>
                </a:lnTo>
                <a:lnTo>
                  <a:pt x="0" y="1953628"/>
                </a:lnTo>
                <a:lnTo>
                  <a:pt x="0" y="0"/>
                </a:lnTo>
                <a:close/>
              </a:path>
            </a:pathLst>
          </a:custGeom>
          <a:blipFill>
            <a:blip r:embed="rId8"/>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6618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stretch>
              <a:fillRect/>
            </a:stretch>
          </a:blipFill>
        </p:spPr>
      </p:sp>
      <p:sp>
        <p:nvSpPr>
          <p:cNvPr id="3" name="Freeform 3"/>
          <p:cNvSpPr/>
          <p:nvPr/>
        </p:nvSpPr>
        <p:spPr>
          <a:xfrm>
            <a:off x="8024081" y="8153596"/>
            <a:ext cx="1104704" cy="1104704"/>
          </a:xfrm>
          <a:custGeom>
            <a:avLst/>
            <a:gdLst/>
            <a:ahLst/>
            <a:cxnLst/>
            <a:rect l="l" t="t" r="r" b="b"/>
            <a:pathLst>
              <a:path w="1104704" h="1104704">
                <a:moveTo>
                  <a:pt x="0" y="0"/>
                </a:moveTo>
                <a:lnTo>
                  <a:pt x="1104704" y="0"/>
                </a:lnTo>
                <a:lnTo>
                  <a:pt x="1104704" y="1104704"/>
                </a:lnTo>
                <a:lnTo>
                  <a:pt x="0" y="1104704"/>
                </a:lnTo>
                <a:lnTo>
                  <a:pt x="0" y="0"/>
                </a:lnTo>
                <a:close/>
              </a:path>
            </a:pathLst>
          </a:custGeom>
          <a:blipFill>
            <a:blip r:embed="rId3"/>
            <a:stretch>
              <a:fillRect/>
            </a:stretch>
          </a:blipFill>
        </p:spPr>
      </p:sp>
      <p:sp>
        <p:nvSpPr>
          <p:cNvPr id="4" name="Freeform 4"/>
          <p:cNvSpPr/>
          <p:nvPr/>
        </p:nvSpPr>
        <p:spPr>
          <a:xfrm>
            <a:off x="8847226" y="6957361"/>
            <a:ext cx="1874067" cy="1461772"/>
          </a:xfrm>
          <a:custGeom>
            <a:avLst/>
            <a:gdLst/>
            <a:ahLst/>
            <a:cxnLst/>
            <a:rect l="l" t="t" r="r" b="b"/>
            <a:pathLst>
              <a:path w="1874067" h="1461772">
                <a:moveTo>
                  <a:pt x="0" y="0"/>
                </a:moveTo>
                <a:lnTo>
                  <a:pt x="1874067" y="0"/>
                </a:lnTo>
                <a:lnTo>
                  <a:pt x="1874067" y="1461772"/>
                </a:lnTo>
                <a:lnTo>
                  <a:pt x="0" y="14617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4015277" y="7158792"/>
            <a:ext cx="1361073" cy="1442545"/>
          </a:xfrm>
          <a:custGeom>
            <a:avLst/>
            <a:gdLst/>
            <a:ahLst/>
            <a:cxnLst/>
            <a:rect l="l" t="t" r="r" b="b"/>
            <a:pathLst>
              <a:path w="1361073" h="1442545">
                <a:moveTo>
                  <a:pt x="0" y="0"/>
                </a:moveTo>
                <a:lnTo>
                  <a:pt x="1361072" y="0"/>
                </a:lnTo>
                <a:lnTo>
                  <a:pt x="1361072" y="1442545"/>
                </a:lnTo>
                <a:lnTo>
                  <a:pt x="0" y="1442545"/>
                </a:lnTo>
                <a:lnTo>
                  <a:pt x="0" y="0"/>
                </a:lnTo>
                <a:close/>
              </a:path>
            </a:pathLst>
          </a:custGeom>
          <a:blipFill>
            <a:blip r:embed="rId6"/>
            <a:stretch>
              <a:fillRect/>
            </a:stretch>
          </a:blipFill>
        </p:spPr>
      </p:sp>
      <p:sp>
        <p:nvSpPr>
          <p:cNvPr id="6" name="Freeform 6"/>
          <p:cNvSpPr/>
          <p:nvPr/>
        </p:nvSpPr>
        <p:spPr>
          <a:xfrm>
            <a:off x="5185489" y="8471645"/>
            <a:ext cx="1573309" cy="1573309"/>
          </a:xfrm>
          <a:custGeom>
            <a:avLst/>
            <a:gdLst/>
            <a:ahLst/>
            <a:cxnLst/>
            <a:rect l="l" t="t" r="r" b="b"/>
            <a:pathLst>
              <a:path w="1573309" h="1573309">
                <a:moveTo>
                  <a:pt x="0" y="0"/>
                </a:moveTo>
                <a:lnTo>
                  <a:pt x="1573310" y="0"/>
                </a:lnTo>
                <a:lnTo>
                  <a:pt x="1573310" y="1573310"/>
                </a:lnTo>
                <a:lnTo>
                  <a:pt x="0" y="1573310"/>
                </a:lnTo>
                <a:lnTo>
                  <a:pt x="0" y="0"/>
                </a:lnTo>
                <a:close/>
              </a:path>
            </a:pathLst>
          </a:custGeom>
          <a:blipFill>
            <a:blip r:embed="rId7"/>
            <a:stretch>
              <a:fillRect/>
            </a:stretch>
          </a:blipFill>
        </p:spPr>
      </p:sp>
      <p:sp>
        <p:nvSpPr>
          <p:cNvPr id="7" name="Freeform 7"/>
          <p:cNvSpPr/>
          <p:nvPr/>
        </p:nvSpPr>
        <p:spPr>
          <a:xfrm>
            <a:off x="11808383" y="7396732"/>
            <a:ext cx="2044801" cy="2044801"/>
          </a:xfrm>
          <a:custGeom>
            <a:avLst/>
            <a:gdLst/>
            <a:ahLst/>
            <a:cxnLst/>
            <a:rect l="l" t="t" r="r" b="b"/>
            <a:pathLst>
              <a:path w="2044801" h="2044801">
                <a:moveTo>
                  <a:pt x="0" y="0"/>
                </a:moveTo>
                <a:lnTo>
                  <a:pt x="2044802" y="0"/>
                </a:lnTo>
                <a:lnTo>
                  <a:pt x="2044802" y="2044801"/>
                </a:lnTo>
                <a:lnTo>
                  <a:pt x="0" y="2044801"/>
                </a:lnTo>
                <a:lnTo>
                  <a:pt x="0" y="0"/>
                </a:lnTo>
                <a:close/>
              </a:path>
            </a:pathLst>
          </a:custGeom>
          <a:blipFill>
            <a:blip r:embed="rId8"/>
            <a:stretch>
              <a:fillRect/>
            </a:stretch>
          </a:blipFill>
        </p:spPr>
      </p:sp>
      <p:sp>
        <p:nvSpPr>
          <p:cNvPr id="8" name="Freeform 8"/>
          <p:cNvSpPr/>
          <p:nvPr/>
        </p:nvSpPr>
        <p:spPr>
          <a:xfrm>
            <a:off x="10721293" y="7822152"/>
            <a:ext cx="1181389" cy="1181389"/>
          </a:xfrm>
          <a:custGeom>
            <a:avLst/>
            <a:gdLst/>
            <a:ahLst/>
            <a:cxnLst/>
            <a:rect l="l" t="t" r="r" b="b"/>
            <a:pathLst>
              <a:path w="1181389" h="1181389">
                <a:moveTo>
                  <a:pt x="0" y="0"/>
                </a:moveTo>
                <a:lnTo>
                  <a:pt x="1181389" y="0"/>
                </a:lnTo>
                <a:lnTo>
                  <a:pt x="1181389" y="1181389"/>
                </a:lnTo>
                <a:lnTo>
                  <a:pt x="0" y="1181389"/>
                </a:lnTo>
                <a:lnTo>
                  <a:pt x="0" y="0"/>
                </a:lnTo>
                <a:close/>
              </a:path>
            </a:pathLst>
          </a:custGeom>
          <a:blipFill>
            <a:blip r:embed="rId9"/>
            <a:stretch>
              <a:fillRect/>
            </a:stretch>
          </a:blipFill>
        </p:spPr>
      </p:sp>
      <p:sp>
        <p:nvSpPr>
          <p:cNvPr id="9" name="TextBox 9"/>
          <p:cNvSpPr txBox="1"/>
          <p:nvPr/>
        </p:nvSpPr>
        <p:spPr>
          <a:xfrm>
            <a:off x="8963672" y="7002120"/>
            <a:ext cx="1641175" cy="877945"/>
          </a:xfrm>
          <a:prstGeom prst="rect">
            <a:avLst/>
          </a:prstGeom>
        </p:spPr>
        <p:txBody>
          <a:bodyPr lIns="0" tIns="0" rIns="0" bIns="0" rtlCol="0" anchor="t">
            <a:spAutoFit/>
          </a:bodyPr>
          <a:lstStyle/>
          <a:p>
            <a:pPr algn="ctr">
              <a:lnSpc>
                <a:spcPts val="2358"/>
              </a:lnSpc>
            </a:pPr>
            <a:r>
              <a:rPr lang="en-US" sz="1684">
                <a:solidFill>
                  <a:srgbClr val="000000"/>
                </a:solidFill>
                <a:latin typeface="Canva Sans"/>
              </a:rPr>
              <a:t>Hi Simon,</a:t>
            </a:r>
          </a:p>
          <a:p>
            <a:pPr algn="ctr">
              <a:lnSpc>
                <a:spcPts val="2358"/>
              </a:lnSpc>
            </a:pPr>
            <a:r>
              <a:rPr lang="en-US" sz="1684">
                <a:solidFill>
                  <a:srgbClr val="000000"/>
                </a:solidFill>
                <a:latin typeface="Canva Sans"/>
              </a:rPr>
              <a:t> a great  trouble</a:t>
            </a:r>
          </a:p>
          <a:p>
            <a:pPr algn="ctr">
              <a:lnSpc>
                <a:spcPts val="2358"/>
              </a:lnSpc>
              <a:spcBef>
                <a:spcPct val="0"/>
              </a:spcBef>
            </a:pPr>
            <a:r>
              <a:rPr lang="en-US" sz="1684">
                <a:solidFill>
                  <a:srgbClr val="000000"/>
                </a:solidFill>
                <a:latin typeface="Canva Sans"/>
              </a:rPr>
              <a:t> has come on us</a:t>
            </a:r>
          </a:p>
        </p:txBody>
      </p:sp>
      <p:grpSp>
        <p:nvGrpSpPr>
          <p:cNvPr id="10" name="Group 10"/>
          <p:cNvGrpSpPr/>
          <p:nvPr/>
        </p:nvGrpSpPr>
        <p:grpSpPr>
          <a:xfrm>
            <a:off x="9597292" y="-791158"/>
            <a:ext cx="4422183" cy="3304971"/>
            <a:chOff x="0" y="0"/>
            <a:chExt cx="5896245" cy="4406628"/>
          </a:xfrm>
        </p:grpSpPr>
        <p:sp>
          <p:nvSpPr>
            <p:cNvPr id="11" name="Freeform 11"/>
            <p:cNvSpPr/>
            <p:nvPr/>
          </p:nvSpPr>
          <p:spPr>
            <a:xfrm>
              <a:off x="1865653" y="0"/>
              <a:ext cx="4030591" cy="4406628"/>
            </a:xfrm>
            <a:custGeom>
              <a:avLst/>
              <a:gdLst/>
              <a:ahLst/>
              <a:cxnLst/>
              <a:rect l="l" t="t" r="r" b="b"/>
              <a:pathLst>
                <a:path w="4030591" h="4406628">
                  <a:moveTo>
                    <a:pt x="0" y="0"/>
                  </a:moveTo>
                  <a:lnTo>
                    <a:pt x="4030592" y="0"/>
                  </a:lnTo>
                  <a:lnTo>
                    <a:pt x="4030592" y="4406628"/>
                  </a:lnTo>
                  <a:lnTo>
                    <a:pt x="0" y="4406628"/>
                  </a:lnTo>
                  <a:lnTo>
                    <a:pt x="0" y="0"/>
                  </a:lnTo>
                  <a:close/>
                </a:path>
              </a:pathLst>
            </a:custGeom>
            <a:blipFill>
              <a:blip r:embed="rId10"/>
              <a:stretch>
                <a:fillRect r="-9329"/>
              </a:stretch>
            </a:blipFill>
          </p:spPr>
        </p:sp>
        <p:sp>
          <p:nvSpPr>
            <p:cNvPr id="12" name="Freeform 12"/>
            <p:cNvSpPr/>
            <p:nvPr/>
          </p:nvSpPr>
          <p:spPr>
            <a:xfrm>
              <a:off x="909305" y="0"/>
              <a:ext cx="1127343" cy="4406628"/>
            </a:xfrm>
            <a:custGeom>
              <a:avLst/>
              <a:gdLst/>
              <a:ahLst/>
              <a:cxnLst/>
              <a:rect l="l" t="t" r="r" b="b"/>
              <a:pathLst>
                <a:path w="1127343" h="4406628">
                  <a:moveTo>
                    <a:pt x="0" y="0"/>
                  </a:moveTo>
                  <a:lnTo>
                    <a:pt x="1127342" y="0"/>
                  </a:lnTo>
                  <a:lnTo>
                    <a:pt x="1127342" y="4406628"/>
                  </a:lnTo>
                  <a:lnTo>
                    <a:pt x="0" y="4406628"/>
                  </a:lnTo>
                  <a:lnTo>
                    <a:pt x="0" y="0"/>
                  </a:lnTo>
                  <a:close/>
                </a:path>
              </a:pathLst>
            </a:custGeom>
            <a:blipFill>
              <a:blip r:embed="rId10"/>
              <a:stretch>
                <a:fillRect r="-290886"/>
              </a:stretch>
            </a:blipFill>
          </p:spPr>
        </p:sp>
        <p:sp>
          <p:nvSpPr>
            <p:cNvPr id="13" name="Freeform 13"/>
            <p:cNvSpPr/>
            <p:nvPr/>
          </p:nvSpPr>
          <p:spPr>
            <a:xfrm>
              <a:off x="0" y="0"/>
              <a:ext cx="1127343" cy="4406628"/>
            </a:xfrm>
            <a:custGeom>
              <a:avLst/>
              <a:gdLst/>
              <a:ahLst/>
              <a:cxnLst/>
              <a:rect l="l" t="t" r="r" b="b"/>
              <a:pathLst>
                <a:path w="1127343" h="4406628">
                  <a:moveTo>
                    <a:pt x="0" y="0"/>
                  </a:moveTo>
                  <a:lnTo>
                    <a:pt x="1127343" y="0"/>
                  </a:lnTo>
                  <a:lnTo>
                    <a:pt x="1127343" y="4406628"/>
                  </a:lnTo>
                  <a:lnTo>
                    <a:pt x="0" y="4406628"/>
                  </a:lnTo>
                  <a:lnTo>
                    <a:pt x="0" y="0"/>
                  </a:lnTo>
                  <a:close/>
                </a:path>
              </a:pathLst>
            </a:custGeom>
            <a:blipFill>
              <a:blip r:embed="rId10"/>
              <a:stretch>
                <a:fillRect r="-290886"/>
              </a:stretch>
            </a:blipFill>
          </p:spPr>
        </p:sp>
      </p:grpSp>
      <p:sp>
        <p:nvSpPr>
          <p:cNvPr id="14" name="Freeform 14"/>
          <p:cNvSpPr/>
          <p:nvPr/>
        </p:nvSpPr>
        <p:spPr>
          <a:xfrm>
            <a:off x="10925868" y="6181979"/>
            <a:ext cx="1953627" cy="1953627"/>
          </a:xfrm>
          <a:custGeom>
            <a:avLst/>
            <a:gdLst/>
            <a:ahLst/>
            <a:cxnLst/>
            <a:rect l="l" t="t" r="r" b="b"/>
            <a:pathLst>
              <a:path w="1953627" h="1953627">
                <a:moveTo>
                  <a:pt x="0" y="0"/>
                </a:moveTo>
                <a:lnTo>
                  <a:pt x="1953627" y="0"/>
                </a:lnTo>
                <a:lnTo>
                  <a:pt x="1953627" y="1953627"/>
                </a:lnTo>
                <a:lnTo>
                  <a:pt x="0" y="1953627"/>
                </a:lnTo>
                <a:lnTo>
                  <a:pt x="0" y="0"/>
                </a:lnTo>
                <a:close/>
              </a:path>
            </a:pathLst>
          </a:custGeom>
          <a:blipFill>
            <a:blip r:embed="rId11"/>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6618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stretch>
              <a:fillRect/>
            </a:stretch>
          </a:blipFill>
        </p:spPr>
      </p:sp>
      <p:sp>
        <p:nvSpPr>
          <p:cNvPr id="3" name="Freeform 3"/>
          <p:cNvSpPr/>
          <p:nvPr/>
        </p:nvSpPr>
        <p:spPr>
          <a:xfrm>
            <a:off x="8024081" y="8153596"/>
            <a:ext cx="1104704" cy="1104704"/>
          </a:xfrm>
          <a:custGeom>
            <a:avLst/>
            <a:gdLst/>
            <a:ahLst/>
            <a:cxnLst/>
            <a:rect l="l" t="t" r="r" b="b"/>
            <a:pathLst>
              <a:path w="1104704" h="1104704">
                <a:moveTo>
                  <a:pt x="0" y="0"/>
                </a:moveTo>
                <a:lnTo>
                  <a:pt x="1104704" y="0"/>
                </a:lnTo>
                <a:lnTo>
                  <a:pt x="1104704" y="1104704"/>
                </a:lnTo>
                <a:lnTo>
                  <a:pt x="0" y="1104704"/>
                </a:lnTo>
                <a:lnTo>
                  <a:pt x="0" y="0"/>
                </a:lnTo>
                <a:close/>
              </a:path>
            </a:pathLst>
          </a:custGeom>
          <a:blipFill>
            <a:blip r:embed="rId3"/>
            <a:stretch>
              <a:fillRect/>
            </a:stretch>
          </a:blipFill>
        </p:spPr>
      </p:sp>
      <p:sp>
        <p:nvSpPr>
          <p:cNvPr id="4" name="Freeform 4"/>
          <p:cNvSpPr/>
          <p:nvPr/>
        </p:nvSpPr>
        <p:spPr>
          <a:xfrm>
            <a:off x="8847226" y="6957361"/>
            <a:ext cx="1874067" cy="1461772"/>
          </a:xfrm>
          <a:custGeom>
            <a:avLst/>
            <a:gdLst/>
            <a:ahLst/>
            <a:cxnLst/>
            <a:rect l="l" t="t" r="r" b="b"/>
            <a:pathLst>
              <a:path w="1874067" h="1461772">
                <a:moveTo>
                  <a:pt x="0" y="0"/>
                </a:moveTo>
                <a:lnTo>
                  <a:pt x="1874067" y="0"/>
                </a:lnTo>
                <a:lnTo>
                  <a:pt x="1874067" y="1461772"/>
                </a:lnTo>
                <a:lnTo>
                  <a:pt x="0" y="14617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4016076" y="7107260"/>
            <a:ext cx="1345406" cy="1425941"/>
          </a:xfrm>
          <a:custGeom>
            <a:avLst/>
            <a:gdLst/>
            <a:ahLst/>
            <a:cxnLst/>
            <a:rect l="l" t="t" r="r" b="b"/>
            <a:pathLst>
              <a:path w="1345406" h="1425941">
                <a:moveTo>
                  <a:pt x="0" y="0"/>
                </a:moveTo>
                <a:lnTo>
                  <a:pt x="1345406" y="0"/>
                </a:lnTo>
                <a:lnTo>
                  <a:pt x="1345406" y="1425941"/>
                </a:lnTo>
                <a:lnTo>
                  <a:pt x="0" y="1425941"/>
                </a:lnTo>
                <a:lnTo>
                  <a:pt x="0" y="0"/>
                </a:lnTo>
                <a:close/>
              </a:path>
            </a:pathLst>
          </a:custGeom>
          <a:blipFill>
            <a:blip r:embed="rId6"/>
            <a:stretch>
              <a:fillRect/>
            </a:stretch>
          </a:blipFill>
        </p:spPr>
      </p:sp>
      <p:sp>
        <p:nvSpPr>
          <p:cNvPr id="6" name="Freeform 6"/>
          <p:cNvSpPr/>
          <p:nvPr/>
        </p:nvSpPr>
        <p:spPr>
          <a:xfrm>
            <a:off x="5241466" y="8471645"/>
            <a:ext cx="1573309" cy="1573309"/>
          </a:xfrm>
          <a:custGeom>
            <a:avLst/>
            <a:gdLst/>
            <a:ahLst/>
            <a:cxnLst/>
            <a:rect l="l" t="t" r="r" b="b"/>
            <a:pathLst>
              <a:path w="1573309" h="1573309">
                <a:moveTo>
                  <a:pt x="0" y="0"/>
                </a:moveTo>
                <a:lnTo>
                  <a:pt x="1573309" y="0"/>
                </a:lnTo>
                <a:lnTo>
                  <a:pt x="1573309" y="1573310"/>
                </a:lnTo>
                <a:lnTo>
                  <a:pt x="0" y="1573310"/>
                </a:lnTo>
                <a:lnTo>
                  <a:pt x="0" y="0"/>
                </a:lnTo>
                <a:close/>
              </a:path>
            </a:pathLst>
          </a:custGeom>
          <a:blipFill>
            <a:blip r:embed="rId7"/>
            <a:stretch>
              <a:fillRect/>
            </a:stretch>
          </a:blipFill>
        </p:spPr>
      </p:sp>
      <p:sp>
        <p:nvSpPr>
          <p:cNvPr id="7" name="Freeform 7"/>
          <p:cNvSpPr/>
          <p:nvPr/>
        </p:nvSpPr>
        <p:spPr>
          <a:xfrm>
            <a:off x="11507235" y="7396732"/>
            <a:ext cx="2044801" cy="2044801"/>
          </a:xfrm>
          <a:custGeom>
            <a:avLst/>
            <a:gdLst/>
            <a:ahLst/>
            <a:cxnLst/>
            <a:rect l="l" t="t" r="r" b="b"/>
            <a:pathLst>
              <a:path w="2044801" h="2044801">
                <a:moveTo>
                  <a:pt x="0" y="0"/>
                </a:moveTo>
                <a:lnTo>
                  <a:pt x="2044802" y="0"/>
                </a:lnTo>
                <a:lnTo>
                  <a:pt x="2044802" y="2044801"/>
                </a:lnTo>
                <a:lnTo>
                  <a:pt x="0" y="2044801"/>
                </a:lnTo>
                <a:lnTo>
                  <a:pt x="0" y="0"/>
                </a:lnTo>
                <a:close/>
              </a:path>
            </a:pathLst>
          </a:custGeom>
          <a:blipFill>
            <a:blip r:embed="rId8"/>
            <a:stretch>
              <a:fillRect/>
            </a:stretch>
          </a:blipFill>
        </p:spPr>
      </p:sp>
      <p:sp>
        <p:nvSpPr>
          <p:cNvPr id="8" name="Freeform 8"/>
          <p:cNvSpPr/>
          <p:nvPr/>
        </p:nvSpPr>
        <p:spPr>
          <a:xfrm>
            <a:off x="10449056" y="7662482"/>
            <a:ext cx="1513301" cy="1513301"/>
          </a:xfrm>
          <a:custGeom>
            <a:avLst/>
            <a:gdLst/>
            <a:ahLst/>
            <a:cxnLst/>
            <a:rect l="l" t="t" r="r" b="b"/>
            <a:pathLst>
              <a:path w="1513301" h="1513301">
                <a:moveTo>
                  <a:pt x="0" y="0"/>
                </a:moveTo>
                <a:lnTo>
                  <a:pt x="1513301" y="0"/>
                </a:lnTo>
                <a:lnTo>
                  <a:pt x="1513301" y="1513301"/>
                </a:lnTo>
                <a:lnTo>
                  <a:pt x="0" y="1513301"/>
                </a:lnTo>
                <a:lnTo>
                  <a:pt x="0" y="0"/>
                </a:lnTo>
                <a:close/>
              </a:path>
            </a:pathLst>
          </a:custGeom>
          <a:blipFill>
            <a:blip r:embed="rId9"/>
            <a:stretch>
              <a:fillRect/>
            </a:stretch>
          </a:blipFill>
        </p:spPr>
      </p:sp>
      <p:sp>
        <p:nvSpPr>
          <p:cNvPr id="9" name="TextBox 9"/>
          <p:cNvSpPr txBox="1"/>
          <p:nvPr/>
        </p:nvSpPr>
        <p:spPr>
          <a:xfrm>
            <a:off x="8921553" y="7069160"/>
            <a:ext cx="1725413" cy="698483"/>
          </a:xfrm>
          <a:prstGeom prst="rect">
            <a:avLst/>
          </a:prstGeom>
        </p:spPr>
        <p:txBody>
          <a:bodyPr lIns="0" tIns="0" rIns="0" bIns="0" rtlCol="0" anchor="t">
            <a:spAutoFit/>
          </a:bodyPr>
          <a:lstStyle/>
          <a:p>
            <a:pPr algn="ctr">
              <a:lnSpc>
                <a:spcPts val="1834"/>
              </a:lnSpc>
              <a:spcBef>
                <a:spcPct val="0"/>
              </a:spcBef>
            </a:pPr>
            <a:r>
              <a:rPr lang="en-US" sz="1310">
                <a:solidFill>
                  <a:srgbClr val="000000"/>
                </a:solidFill>
                <a:latin typeface="Canva Sans"/>
              </a:rPr>
              <a:t>A dragon has attacked our city and has destroyed it</a:t>
            </a:r>
          </a:p>
        </p:txBody>
      </p:sp>
      <p:grpSp>
        <p:nvGrpSpPr>
          <p:cNvPr id="10" name="Group 10"/>
          <p:cNvGrpSpPr/>
          <p:nvPr/>
        </p:nvGrpSpPr>
        <p:grpSpPr>
          <a:xfrm>
            <a:off x="9597292" y="-791158"/>
            <a:ext cx="4422183" cy="3304971"/>
            <a:chOff x="0" y="0"/>
            <a:chExt cx="5896245" cy="4406628"/>
          </a:xfrm>
        </p:grpSpPr>
        <p:sp>
          <p:nvSpPr>
            <p:cNvPr id="11" name="Freeform 11"/>
            <p:cNvSpPr/>
            <p:nvPr/>
          </p:nvSpPr>
          <p:spPr>
            <a:xfrm>
              <a:off x="1865653" y="0"/>
              <a:ext cx="4030591" cy="4406628"/>
            </a:xfrm>
            <a:custGeom>
              <a:avLst/>
              <a:gdLst/>
              <a:ahLst/>
              <a:cxnLst/>
              <a:rect l="l" t="t" r="r" b="b"/>
              <a:pathLst>
                <a:path w="4030591" h="4406628">
                  <a:moveTo>
                    <a:pt x="0" y="0"/>
                  </a:moveTo>
                  <a:lnTo>
                    <a:pt x="4030592" y="0"/>
                  </a:lnTo>
                  <a:lnTo>
                    <a:pt x="4030592" y="4406628"/>
                  </a:lnTo>
                  <a:lnTo>
                    <a:pt x="0" y="4406628"/>
                  </a:lnTo>
                  <a:lnTo>
                    <a:pt x="0" y="0"/>
                  </a:lnTo>
                  <a:close/>
                </a:path>
              </a:pathLst>
            </a:custGeom>
            <a:blipFill>
              <a:blip r:embed="rId10"/>
              <a:stretch>
                <a:fillRect r="-9329"/>
              </a:stretch>
            </a:blipFill>
          </p:spPr>
        </p:sp>
        <p:sp>
          <p:nvSpPr>
            <p:cNvPr id="12" name="Freeform 12"/>
            <p:cNvSpPr/>
            <p:nvPr/>
          </p:nvSpPr>
          <p:spPr>
            <a:xfrm>
              <a:off x="909305" y="0"/>
              <a:ext cx="1127343" cy="4406628"/>
            </a:xfrm>
            <a:custGeom>
              <a:avLst/>
              <a:gdLst/>
              <a:ahLst/>
              <a:cxnLst/>
              <a:rect l="l" t="t" r="r" b="b"/>
              <a:pathLst>
                <a:path w="1127343" h="4406628">
                  <a:moveTo>
                    <a:pt x="0" y="0"/>
                  </a:moveTo>
                  <a:lnTo>
                    <a:pt x="1127342" y="0"/>
                  </a:lnTo>
                  <a:lnTo>
                    <a:pt x="1127342" y="4406628"/>
                  </a:lnTo>
                  <a:lnTo>
                    <a:pt x="0" y="4406628"/>
                  </a:lnTo>
                  <a:lnTo>
                    <a:pt x="0" y="0"/>
                  </a:lnTo>
                  <a:close/>
                </a:path>
              </a:pathLst>
            </a:custGeom>
            <a:blipFill>
              <a:blip r:embed="rId10"/>
              <a:stretch>
                <a:fillRect r="-290886"/>
              </a:stretch>
            </a:blipFill>
          </p:spPr>
        </p:sp>
        <p:sp>
          <p:nvSpPr>
            <p:cNvPr id="13" name="Freeform 13"/>
            <p:cNvSpPr/>
            <p:nvPr/>
          </p:nvSpPr>
          <p:spPr>
            <a:xfrm>
              <a:off x="0" y="0"/>
              <a:ext cx="1127343" cy="4406628"/>
            </a:xfrm>
            <a:custGeom>
              <a:avLst/>
              <a:gdLst/>
              <a:ahLst/>
              <a:cxnLst/>
              <a:rect l="l" t="t" r="r" b="b"/>
              <a:pathLst>
                <a:path w="1127343" h="4406628">
                  <a:moveTo>
                    <a:pt x="0" y="0"/>
                  </a:moveTo>
                  <a:lnTo>
                    <a:pt x="1127343" y="0"/>
                  </a:lnTo>
                  <a:lnTo>
                    <a:pt x="1127343" y="4406628"/>
                  </a:lnTo>
                  <a:lnTo>
                    <a:pt x="0" y="4406628"/>
                  </a:lnTo>
                  <a:lnTo>
                    <a:pt x="0" y="0"/>
                  </a:lnTo>
                  <a:close/>
                </a:path>
              </a:pathLst>
            </a:custGeom>
            <a:blipFill>
              <a:blip r:embed="rId10"/>
              <a:stretch>
                <a:fillRect r="-290886"/>
              </a:stretch>
            </a:blipFill>
          </p:spPr>
        </p:sp>
      </p:grpSp>
      <p:sp>
        <p:nvSpPr>
          <p:cNvPr id="14" name="Freeform 14"/>
          <p:cNvSpPr/>
          <p:nvPr/>
        </p:nvSpPr>
        <p:spPr>
          <a:xfrm>
            <a:off x="10831570" y="6044356"/>
            <a:ext cx="1953627" cy="1953627"/>
          </a:xfrm>
          <a:custGeom>
            <a:avLst/>
            <a:gdLst/>
            <a:ahLst/>
            <a:cxnLst/>
            <a:rect l="l" t="t" r="r" b="b"/>
            <a:pathLst>
              <a:path w="1953627" h="1953627">
                <a:moveTo>
                  <a:pt x="0" y="0"/>
                </a:moveTo>
                <a:lnTo>
                  <a:pt x="1953627" y="0"/>
                </a:lnTo>
                <a:lnTo>
                  <a:pt x="1953627" y="1953627"/>
                </a:lnTo>
                <a:lnTo>
                  <a:pt x="0" y="1953627"/>
                </a:lnTo>
                <a:lnTo>
                  <a:pt x="0" y="0"/>
                </a:lnTo>
                <a:close/>
              </a:path>
            </a:pathLst>
          </a:custGeom>
          <a:blipFill>
            <a:blip r:embed="rId11"/>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6618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stretch>
              <a:fillRect/>
            </a:stretch>
          </a:blipFill>
        </p:spPr>
      </p:sp>
      <p:sp>
        <p:nvSpPr>
          <p:cNvPr id="3" name="Freeform 3"/>
          <p:cNvSpPr/>
          <p:nvPr/>
        </p:nvSpPr>
        <p:spPr>
          <a:xfrm>
            <a:off x="8024081" y="8153596"/>
            <a:ext cx="1104704" cy="1104704"/>
          </a:xfrm>
          <a:custGeom>
            <a:avLst/>
            <a:gdLst/>
            <a:ahLst/>
            <a:cxnLst/>
            <a:rect l="l" t="t" r="r" b="b"/>
            <a:pathLst>
              <a:path w="1104704" h="1104704">
                <a:moveTo>
                  <a:pt x="0" y="0"/>
                </a:moveTo>
                <a:lnTo>
                  <a:pt x="1104704" y="0"/>
                </a:lnTo>
                <a:lnTo>
                  <a:pt x="1104704" y="1104704"/>
                </a:lnTo>
                <a:lnTo>
                  <a:pt x="0" y="1104704"/>
                </a:lnTo>
                <a:lnTo>
                  <a:pt x="0" y="0"/>
                </a:lnTo>
                <a:close/>
              </a:path>
            </a:pathLst>
          </a:custGeom>
          <a:blipFill>
            <a:blip r:embed="rId3"/>
            <a:stretch>
              <a:fillRect/>
            </a:stretch>
          </a:blipFill>
        </p:spPr>
      </p:sp>
      <p:sp>
        <p:nvSpPr>
          <p:cNvPr id="4" name="Freeform 4"/>
          <p:cNvSpPr/>
          <p:nvPr/>
        </p:nvSpPr>
        <p:spPr>
          <a:xfrm>
            <a:off x="5972144" y="7244176"/>
            <a:ext cx="1573678" cy="1227469"/>
          </a:xfrm>
          <a:custGeom>
            <a:avLst/>
            <a:gdLst/>
            <a:ahLst/>
            <a:cxnLst/>
            <a:rect l="l" t="t" r="r" b="b"/>
            <a:pathLst>
              <a:path w="1573678" h="1227469">
                <a:moveTo>
                  <a:pt x="0" y="0"/>
                </a:moveTo>
                <a:lnTo>
                  <a:pt x="1573678" y="0"/>
                </a:lnTo>
                <a:lnTo>
                  <a:pt x="1573678" y="1227469"/>
                </a:lnTo>
                <a:lnTo>
                  <a:pt x="0" y="12274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4015277" y="7158792"/>
            <a:ext cx="1361073" cy="1442545"/>
          </a:xfrm>
          <a:custGeom>
            <a:avLst/>
            <a:gdLst/>
            <a:ahLst/>
            <a:cxnLst/>
            <a:rect l="l" t="t" r="r" b="b"/>
            <a:pathLst>
              <a:path w="1361073" h="1442545">
                <a:moveTo>
                  <a:pt x="0" y="0"/>
                </a:moveTo>
                <a:lnTo>
                  <a:pt x="1361072" y="0"/>
                </a:lnTo>
                <a:lnTo>
                  <a:pt x="1361072" y="1442545"/>
                </a:lnTo>
                <a:lnTo>
                  <a:pt x="0" y="1442545"/>
                </a:lnTo>
                <a:lnTo>
                  <a:pt x="0" y="0"/>
                </a:lnTo>
                <a:close/>
              </a:path>
            </a:pathLst>
          </a:custGeom>
          <a:blipFill>
            <a:blip r:embed="rId6"/>
            <a:stretch>
              <a:fillRect/>
            </a:stretch>
          </a:blipFill>
        </p:spPr>
      </p:sp>
      <p:sp>
        <p:nvSpPr>
          <p:cNvPr id="6" name="Freeform 6"/>
          <p:cNvSpPr/>
          <p:nvPr/>
        </p:nvSpPr>
        <p:spPr>
          <a:xfrm>
            <a:off x="5185489" y="8471645"/>
            <a:ext cx="1573309" cy="1573309"/>
          </a:xfrm>
          <a:custGeom>
            <a:avLst/>
            <a:gdLst/>
            <a:ahLst/>
            <a:cxnLst/>
            <a:rect l="l" t="t" r="r" b="b"/>
            <a:pathLst>
              <a:path w="1573309" h="1573309">
                <a:moveTo>
                  <a:pt x="0" y="0"/>
                </a:moveTo>
                <a:lnTo>
                  <a:pt x="1573310" y="0"/>
                </a:lnTo>
                <a:lnTo>
                  <a:pt x="1573310" y="1573310"/>
                </a:lnTo>
                <a:lnTo>
                  <a:pt x="0" y="1573310"/>
                </a:lnTo>
                <a:lnTo>
                  <a:pt x="0" y="0"/>
                </a:lnTo>
                <a:close/>
              </a:path>
            </a:pathLst>
          </a:custGeom>
          <a:blipFill>
            <a:blip r:embed="rId7"/>
            <a:stretch>
              <a:fillRect/>
            </a:stretch>
          </a:blipFill>
        </p:spPr>
      </p:sp>
      <p:sp>
        <p:nvSpPr>
          <p:cNvPr id="7" name="Freeform 7"/>
          <p:cNvSpPr/>
          <p:nvPr/>
        </p:nvSpPr>
        <p:spPr>
          <a:xfrm>
            <a:off x="11404364" y="7328084"/>
            <a:ext cx="2044801" cy="2044801"/>
          </a:xfrm>
          <a:custGeom>
            <a:avLst/>
            <a:gdLst/>
            <a:ahLst/>
            <a:cxnLst/>
            <a:rect l="l" t="t" r="r" b="b"/>
            <a:pathLst>
              <a:path w="2044801" h="2044801">
                <a:moveTo>
                  <a:pt x="0" y="0"/>
                </a:moveTo>
                <a:lnTo>
                  <a:pt x="2044802" y="0"/>
                </a:lnTo>
                <a:lnTo>
                  <a:pt x="2044802" y="2044802"/>
                </a:lnTo>
                <a:lnTo>
                  <a:pt x="0" y="2044802"/>
                </a:lnTo>
                <a:lnTo>
                  <a:pt x="0" y="0"/>
                </a:lnTo>
                <a:close/>
              </a:path>
            </a:pathLst>
          </a:custGeom>
          <a:blipFill>
            <a:blip r:embed="rId8"/>
            <a:stretch>
              <a:fillRect/>
            </a:stretch>
          </a:blipFill>
        </p:spPr>
      </p:sp>
      <p:sp>
        <p:nvSpPr>
          <p:cNvPr id="8" name="Freeform 8"/>
          <p:cNvSpPr/>
          <p:nvPr/>
        </p:nvSpPr>
        <p:spPr>
          <a:xfrm>
            <a:off x="10395610" y="7636697"/>
            <a:ext cx="1427575" cy="1427575"/>
          </a:xfrm>
          <a:custGeom>
            <a:avLst/>
            <a:gdLst/>
            <a:ahLst/>
            <a:cxnLst/>
            <a:rect l="l" t="t" r="r" b="b"/>
            <a:pathLst>
              <a:path w="1427575" h="1427575">
                <a:moveTo>
                  <a:pt x="0" y="0"/>
                </a:moveTo>
                <a:lnTo>
                  <a:pt x="1427575" y="0"/>
                </a:lnTo>
                <a:lnTo>
                  <a:pt x="1427575" y="1427576"/>
                </a:lnTo>
                <a:lnTo>
                  <a:pt x="0" y="1427576"/>
                </a:lnTo>
                <a:lnTo>
                  <a:pt x="0" y="0"/>
                </a:lnTo>
                <a:close/>
              </a:path>
            </a:pathLst>
          </a:custGeom>
          <a:blipFill>
            <a:blip r:embed="rId9"/>
            <a:stretch>
              <a:fillRect/>
            </a:stretch>
          </a:blipFill>
        </p:spPr>
      </p:sp>
      <p:sp>
        <p:nvSpPr>
          <p:cNvPr id="9" name="TextBox 9"/>
          <p:cNvSpPr txBox="1"/>
          <p:nvPr/>
        </p:nvSpPr>
        <p:spPr>
          <a:xfrm>
            <a:off x="5972144" y="7325076"/>
            <a:ext cx="1564066" cy="604193"/>
          </a:xfrm>
          <a:prstGeom prst="rect">
            <a:avLst/>
          </a:prstGeom>
        </p:spPr>
        <p:txBody>
          <a:bodyPr lIns="0" tIns="0" rIns="0" bIns="0" rtlCol="0" anchor="t">
            <a:spAutoFit/>
          </a:bodyPr>
          <a:lstStyle/>
          <a:p>
            <a:pPr algn="ctr">
              <a:lnSpc>
                <a:spcPts val="1625"/>
              </a:lnSpc>
            </a:pPr>
            <a:r>
              <a:rPr lang="en-US" sz="1160">
                <a:solidFill>
                  <a:srgbClr val="000000"/>
                </a:solidFill>
                <a:latin typeface="Canva Sans"/>
              </a:rPr>
              <a:t>I could help you.</a:t>
            </a:r>
          </a:p>
          <a:p>
            <a:pPr algn="ctr">
              <a:lnSpc>
                <a:spcPts val="1625"/>
              </a:lnSpc>
              <a:spcBef>
                <a:spcPct val="0"/>
              </a:spcBef>
            </a:pPr>
            <a:r>
              <a:rPr lang="en-US" sz="1160">
                <a:solidFill>
                  <a:srgbClr val="000000"/>
                </a:solidFill>
                <a:latin typeface="Canva Sans"/>
              </a:rPr>
              <a:t>Where is the Dragon????</a:t>
            </a:r>
          </a:p>
        </p:txBody>
      </p:sp>
      <p:grpSp>
        <p:nvGrpSpPr>
          <p:cNvPr id="10" name="Group 10"/>
          <p:cNvGrpSpPr/>
          <p:nvPr/>
        </p:nvGrpSpPr>
        <p:grpSpPr>
          <a:xfrm>
            <a:off x="9597292" y="-791158"/>
            <a:ext cx="4422183" cy="3304971"/>
            <a:chOff x="0" y="0"/>
            <a:chExt cx="5896245" cy="4406628"/>
          </a:xfrm>
        </p:grpSpPr>
        <p:sp>
          <p:nvSpPr>
            <p:cNvPr id="11" name="Freeform 11"/>
            <p:cNvSpPr/>
            <p:nvPr/>
          </p:nvSpPr>
          <p:spPr>
            <a:xfrm>
              <a:off x="1865653" y="0"/>
              <a:ext cx="4030591" cy="4406628"/>
            </a:xfrm>
            <a:custGeom>
              <a:avLst/>
              <a:gdLst/>
              <a:ahLst/>
              <a:cxnLst/>
              <a:rect l="l" t="t" r="r" b="b"/>
              <a:pathLst>
                <a:path w="4030591" h="4406628">
                  <a:moveTo>
                    <a:pt x="0" y="0"/>
                  </a:moveTo>
                  <a:lnTo>
                    <a:pt x="4030592" y="0"/>
                  </a:lnTo>
                  <a:lnTo>
                    <a:pt x="4030592" y="4406628"/>
                  </a:lnTo>
                  <a:lnTo>
                    <a:pt x="0" y="4406628"/>
                  </a:lnTo>
                  <a:lnTo>
                    <a:pt x="0" y="0"/>
                  </a:lnTo>
                  <a:close/>
                </a:path>
              </a:pathLst>
            </a:custGeom>
            <a:blipFill>
              <a:blip r:embed="rId10"/>
              <a:stretch>
                <a:fillRect r="-9329"/>
              </a:stretch>
            </a:blipFill>
          </p:spPr>
        </p:sp>
        <p:sp>
          <p:nvSpPr>
            <p:cNvPr id="12" name="Freeform 12"/>
            <p:cNvSpPr/>
            <p:nvPr/>
          </p:nvSpPr>
          <p:spPr>
            <a:xfrm>
              <a:off x="909305" y="0"/>
              <a:ext cx="1127343" cy="4406628"/>
            </a:xfrm>
            <a:custGeom>
              <a:avLst/>
              <a:gdLst/>
              <a:ahLst/>
              <a:cxnLst/>
              <a:rect l="l" t="t" r="r" b="b"/>
              <a:pathLst>
                <a:path w="1127343" h="4406628">
                  <a:moveTo>
                    <a:pt x="0" y="0"/>
                  </a:moveTo>
                  <a:lnTo>
                    <a:pt x="1127342" y="0"/>
                  </a:lnTo>
                  <a:lnTo>
                    <a:pt x="1127342" y="4406628"/>
                  </a:lnTo>
                  <a:lnTo>
                    <a:pt x="0" y="4406628"/>
                  </a:lnTo>
                  <a:lnTo>
                    <a:pt x="0" y="0"/>
                  </a:lnTo>
                  <a:close/>
                </a:path>
              </a:pathLst>
            </a:custGeom>
            <a:blipFill>
              <a:blip r:embed="rId10"/>
              <a:stretch>
                <a:fillRect r="-290886"/>
              </a:stretch>
            </a:blipFill>
          </p:spPr>
        </p:sp>
        <p:sp>
          <p:nvSpPr>
            <p:cNvPr id="13" name="Freeform 13"/>
            <p:cNvSpPr/>
            <p:nvPr/>
          </p:nvSpPr>
          <p:spPr>
            <a:xfrm>
              <a:off x="0" y="0"/>
              <a:ext cx="1127343" cy="4406628"/>
            </a:xfrm>
            <a:custGeom>
              <a:avLst/>
              <a:gdLst/>
              <a:ahLst/>
              <a:cxnLst/>
              <a:rect l="l" t="t" r="r" b="b"/>
              <a:pathLst>
                <a:path w="1127343" h="4406628">
                  <a:moveTo>
                    <a:pt x="0" y="0"/>
                  </a:moveTo>
                  <a:lnTo>
                    <a:pt x="1127343" y="0"/>
                  </a:lnTo>
                  <a:lnTo>
                    <a:pt x="1127343" y="4406628"/>
                  </a:lnTo>
                  <a:lnTo>
                    <a:pt x="0" y="4406628"/>
                  </a:lnTo>
                  <a:lnTo>
                    <a:pt x="0" y="0"/>
                  </a:lnTo>
                  <a:close/>
                </a:path>
              </a:pathLst>
            </a:custGeom>
            <a:blipFill>
              <a:blip r:embed="rId10"/>
              <a:stretch>
                <a:fillRect r="-290886"/>
              </a:stretch>
            </a:blipFill>
          </p:spPr>
        </p:sp>
      </p:grpSp>
      <p:sp>
        <p:nvSpPr>
          <p:cNvPr id="14" name="Freeform 14"/>
          <p:cNvSpPr/>
          <p:nvPr/>
        </p:nvSpPr>
        <p:spPr>
          <a:xfrm>
            <a:off x="10831570" y="6070587"/>
            <a:ext cx="1953627" cy="1953627"/>
          </a:xfrm>
          <a:custGeom>
            <a:avLst/>
            <a:gdLst/>
            <a:ahLst/>
            <a:cxnLst/>
            <a:rect l="l" t="t" r="r" b="b"/>
            <a:pathLst>
              <a:path w="1953627" h="1953627">
                <a:moveTo>
                  <a:pt x="0" y="0"/>
                </a:moveTo>
                <a:lnTo>
                  <a:pt x="1953627" y="0"/>
                </a:lnTo>
                <a:lnTo>
                  <a:pt x="1953627" y="1953627"/>
                </a:lnTo>
                <a:lnTo>
                  <a:pt x="0" y="1953627"/>
                </a:lnTo>
                <a:lnTo>
                  <a:pt x="0" y="0"/>
                </a:lnTo>
                <a:close/>
              </a:path>
            </a:pathLst>
          </a:custGeom>
          <a:blipFill>
            <a:blip r:embed="rId11"/>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Simon, a great trouble has come on us</dc:title>
  <cp:revision>12</cp:revision>
  <dcterms:created xsi:type="dcterms:W3CDTF">2006-08-16T00:00:00Z</dcterms:created>
  <dcterms:modified xsi:type="dcterms:W3CDTF">2024-03-28T18:11:05Z</dcterms:modified>
  <dc:identifier>DAGAyKlco0E</dc:identifier>
</cp:coreProperties>
</file>