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sldIdLst>
    <p:sldId id="256" r:id="rId2"/>
    <p:sldId id="259" r:id="rId3"/>
    <p:sldId id="258" r:id="rId4"/>
    <p:sldId id="260" r:id="rId5"/>
    <p:sldId id="261" r:id="rId6"/>
    <p:sldId id="265" r:id="rId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8" d="100"/>
          <a:sy n="58" d="100"/>
        </p:scale>
        <p:origin x="-494" y="-67"/>
      </p:cViewPr>
      <p:guideLst>
        <p:guide orient="horz" pos="2880"/>
        <p:guide pos="216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401" y="0"/>
            <a:ext cx="18346740" cy="1028432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4038598" y="2806697"/>
            <a:ext cx="10223504" cy="2273300"/>
          </a:xfrm>
        </p:spPr>
        <p:txBody>
          <a:bodyPr anchor="b">
            <a:noAutofit/>
          </a:bodyPr>
          <a:lstStyle>
            <a:lvl1pPr algn="ctr">
              <a:defRPr sz="81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038598" y="5486396"/>
            <a:ext cx="10223504" cy="1981203"/>
          </a:xfrm>
        </p:spPr>
        <p:txBody>
          <a:bodyPr anchor="t">
            <a:normAutofit/>
          </a:bodyPr>
          <a:lstStyle>
            <a:lvl1pPr marL="0" indent="0" algn="ct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11974849" y="7556495"/>
            <a:ext cx="1346201" cy="419100"/>
          </a:xfrm>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a:xfrm>
            <a:off x="4038596" y="7556495"/>
            <a:ext cx="7821953" cy="419100"/>
          </a:xfrm>
        </p:spPr>
        <p:txBody>
          <a:bodyPr/>
          <a:lstStyle/>
          <a:p>
            <a:endParaRPr lang="en-IN"/>
          </a:p>
        </p:txBody>
      </p:sp>
      <p:sp>
        <p:nvSpPr>
          <p:cNvPr id="6" name="Slide Number Placeholder 5"/>
          <p:cNvSpPr>
            <a:spLocks noGrp="1"/>
          </p:cNvSpPr>
          <p:nvPr>
            <p:ph type="sldNum" sz="quarter" idx="12"/>
          </p:nvPr>
        </p:nvSpPr>
        <p:spPr>
          <a:xfrm>
            <a:off x="13435351" y="7556495"/>
            <a:ext cx="826751" cy="419100"/>
          </a:xfrm>
        </p:spPr>
        <p:txBody>
          <a:bodyPr/>
          <a:lstStyle/>
          <a:p>
            <a:fld id="{B6F15528-21DE-4FAA-801E-634DDDAF4B2B}" type="slidenum">
              <a:rPr lang="en-IN" smtClean="0"/>
              <a:pPr/>
              <a:t>‹#›</a:t>
            </a:fld>
            <a:endParaRPr lang="en-IN"/>
          </a:p>
        </p:txBody>
      </p:sp>
      <p:cxnSp>
        <p:nvCxnSpPr>
          <p:cNvPr id="15" name="Straight Connector 14"/>
          <p:cNvCxnSpPr/>
          <p:nvPr/>
        </p:nvCxnSpPr>
        <p:spPr>
          <a:xfrm>
            <a:off x="4038599" y="5283197"/>
            <a:ext cx="102235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40782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2" y="7223122"/>
            <a:ext cx="14414499" cy="850107"/>
          </a:xfrm>
        </p:spPr>
        <p:txBody>
          <a:bodyPr anchor="b">
            <a:normAutofit/>
          </a:bodyPr>
          <a:lstStyle>
            <a:lvl1pPr algn="ctr">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62141" y="1562099"/>
            <a:ext cx="15158958" cy="500380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943102" y="8073230"/>
            <a:ext cx="14414499"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 xmlns:p14="http://schemas.microsoft.com/office/powerpoint/2010/main" val="428901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55802" y="1473198"/>
            <a:ext cx="14389098" cy="4432302"/>
          </a:xfrm>
        </p:spPr>
        <p:txBody>
          <a:bodyPr anchor="ctr">
            <a:normAutofit/>
          </a:bodyPr>
          <a:lstStyle>
            <a:lvl1pPr algn="ct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55802" y="6515099"/>
            <a:ext cx="14389098"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5" name="Straight Connector 14"/>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13222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556002"/>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512218" y="5029200"/>
            <a:ext cx="13258803" cy="876300"/>
          </a:xfrm>
        </p:spPr>
        <p:txBody>
          <a:bodyPr anchor="ctr">
            <a:normAutofit/>
          </a:bodyPr>
          <a:lstStyle>
            <a:lvl1pPr marL="0" indent="0" algn="r">
              <a:buFontTx/>
              <a:buNone/>
              <a:defRPr sz="30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3102" y="6515099"/>
            <a:ext cx="14414499"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14" name="TextBox 13"/>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900401" y="4241805"/>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19" name="Straight Connector 18"/>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226839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3103" y="4962872"/>
            <a:ext cx="14414502" cy="2203200"/>
          </a:xfrm>
        </p:spPr>
        <p:txBody>
          <a:bodyPr anchor="b">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3102" y="7166072"/>
            <a:ext cx="14414502"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 xmlns:p14="http://schemas.microsoft.com/office/powerpoint/2010/main" val="1053846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365502"/>
          </a:xfrm>
        </p:spPr>
        <p:txBody>
          <a:bodyPr anchor="ctr">
            <a:normAutofit/>
          </a:bodyPr>
          <a:lstStyle>
            <a:lvl1pPr algn="ctr">
              <a:defRPr sz="48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943102" y="5458968"/>
            <a:ext cx="14414502" cy="1330452"/>
          </a:xfrm>
        </p:spPr>
        <p:txBody>
          <a:bodyPr anchor="b">
            <a:normAutofit/>
          </a:bodyPr>
          <a:lstStyle>
            <a:lvl1pPr marL="0" indent="0" algn="l">
              <a:spcBef>
                <a:spcPts val="0"/>
              </a:spcBef>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943102" y="6794500"/>
            <a:ext cx="14414502" cy="20193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12" name="TextBox 11"/>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5900401" y="389889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605904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3102" y="1473198"/>
            <a:ext cx="14414499" cy="3365502"/>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943102" y="5445252"/>
            <a:ext cx="14414502" cy="1261872"/>
          </a:xfrm>
        </p:spPr>
        <p:txBody>
          <a:bodyPr anchor="b">
            <a:normAutofit/>
          </a:bodyPr>
          <a:lstStyle>
            <a:lvl1pPr marL="0" indent="0" algn="l">
              <a:spcBef>
                <a:spcPts val="0"/>
              </a:spcBef>
              <a:buNone/>
              <a:defRPr sz="42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943100" y="6705599"/>
            <a:ext cx="14414505" cy="2108201"/>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5" name="Straight Connector 14"/>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598377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421391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9035" y="1473197"/>
            <a:ext cx="2836343" cy="734060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3098" y="1473198"/>
            <a:ext cx="11149538" cy="7340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4" name="Straight Connector 13"/>
          <p:cNvCxnSpPr/>
          <p:nvPr/>
        </p:nvCxnSpPr>
        <p:spPr>
          <a:xfrm>
            <a:off x="13295835" y="1485900"/>
            <a:ext cx="0" cy="73152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89343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 xmlns:p14="http://schemas.microsoft.com/office/powerpoint/2010/main" val="300272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2604" y="2628909"/>
            <a:ext cx="12238032" cy="2733771"/>
          </a:xfrm>
        </p:spPr>
        <p:txBody>
          <a:bodyPr anchor="b">
            <a:normAutofit/>
          </a:bodyPr>
          <a:lstStyle>
            <a:lvl1pPr algn="ctr">
              <a:defRPr sz="6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022601" y="5769077"/>
            <a:ext cx="12238035" cy="143182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6" name="Straight Connector 15"/>
          <p:cNvCxnSpPr/>
          <p:nvPr/>
        </p:nvCxnSpPr>
        <p:spPr>
          <a:xfrm>
            <a:off x="3019085" y="5565878"/>
            <a:ext cx="122450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617664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7672" y="3840480"/>
            <a:ext cx="7077456" cy="49651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272016" y="3840480"/>
            <a:ext cx="7077456" cy="496519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 xmlns:p14="http://schemas.microsoft.com/office/powerpoint/2010/main" val="2924369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3100"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943100" y="4864894"/>
            <a:ext cx="7077456" cy="394890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271005"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9271005" y="4864894"/>
            <a:ext cx="7077456" cy="394890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6/14/2022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cxnSp>
        <p:nvCxnSpPr>
          <p:cNvPr id="18" name="Straight Connector 1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325135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6/14/2022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240148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 xmlns:p14="http://schemas.microsoft.com/office/powerpoint/2010/main" val="416504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0717" y="2082801"/>
            <a:ext cx="5577683" cy="2057400"/>
          </a:xfrm>
        </p:spPr>
        <p:txBody>
          <a:bodyPr anchor="b">
            <a:normAutofit/>
          </a:bodyPr>
          <a:lstStyle>
            <a:lvl1pPr algn="ctr">
              <a:defRPr sz="3600" b="0"/>
            </a:lvl1pPr>
          </a:lstStyle>
          <a:p>
            <a:r>
              <a:rPr lang="en-US" smtClean="0"/>
              <a:t>Click to edit Master title style</a:t>
            </a:r>
            <a:endParaRPr lang="en-US" dirty="0"/>
          </a:p>
        </p:txBody>
      </p:sp>
      <p:sp>
        <p:nvSpPr>
          <p:cNvPr id="3" name="Content Placeholder 2"/>
          <p:cNvSpPr>
            <a:spLocks noGrp="1"/>
          </p:cNvSpPr>
          <p:nvPr>
            <p:ph idx="1"/>
          </p:nvPr>
        </p:nvSpPr>
        <p:spPr>
          <a:xfrm>
            <a:off x="8128002" y="1473197"/>
            <a:ext cx="8204199" cy="734060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0717" y="4546598"/>
            <a:ext cx="5577683" cy="3657606"/>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cxnSp>
        <p:nvCxnSpPr>
          <p:cNvPr id="16" name="Straight Connector 15"/>
          <p:cNvCxnSpPr/>
          <p:nvPr/>
        </p:nvCxnSpPr>
        <p:spPr>
          <a:xfrm>
            <a:off x="2094254" y="4368800"/>
            <a:ext cx="52717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1204602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099" y="2825748"/>
            <a:ext cx="9362724" cy="2057400"/>
          </a:xfrm>
        </p:spPr>
        <p:txBody>
          <a:bodyPr anchor="b">
            <a:normAutofit/>
          </a:bodyPr>
          <a:lstStyle>
            <a:lvl1pPr algn="ctr">
              <a:defRPr sz="42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12142247" y="1562100"/>
            <a:ext cx="4595021" cy="7162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smtClean="0"/>
              <a:t>Click icon to add picture</a:t>
            </a:r>
            <a:endParaRPr lang="en-US" dirty="0"/>
          </a:p>
        </p:txBody>
      </p:sp>
      <p:sp>
        <p:nvSpPr>
          <p:cNvPr id="4" name="Text Placeholder 3"/>
          <p:cNvSpPr>
            <a:spLocks noGrp="1"/>
          </p:cNvSpPr>
          <p:nvPr>
            <p:ph type="body" sz="half" idx="2"/>
          </p:nvPr>
        </p:nvSpPr>
        <p:spPr>
          <a:xfrm>
            <a:off x="1943099" y="4883148"/>
            <a:ext cx="9362724" cy="2743200"/>
          </a:xfrm>
        </p:spPr>
        <p:txBody>
          <a:bodyPr anchor="t">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 xmlns:p14="http://schemas.microsoft.com/office/powerpoint/2010/main" val="333697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3604" y="0"/>
            <a:ext cx="18344943" cy="1028432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943103" y="1473199"/>
            <a:ext cx="14401794" cy="1955801"/>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3102" y="3835398"/>
            <a:ext cx="14401794" cy="4978404"/>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016252" y="8953500"/>
            <a:ext cx="2400300"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pPr/>
              <a:t>6/14/2022</a:t>
            </a:fld>
            <a:endParaRPr lang="en-US"/>
          </a:p>
        </p:txBody>
      </p:sp>
      <p:sp>
        <p:nvSpPr>
          <p:cNvPr id="5" name="Footer Placeholder 4"/>
          <p:cNvSpPr>
            <a:spLocks noGrp="1"/>
          </p:cNvSpPr>
          <p:nvPr>
            <p:ph type="ftr" sz="quarter" idx="3"/>
          </p:nvPr>
        </p:nvSpPr>
        <p:spPr>
          <a:xfrm>
            <a:off x="1943102" y="8953500"/>
            <a:ext cx="10958850" cy="419100"/>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5530852" y="8953500"/>
            <a:ext cx="814046"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en-IN" smtClean="0"/>
              <a:pPr/>
              <a:t>‹#›</a:t>
            </a:fld>
            <a:endParaRPr lang="en-IN"/>
          </a:p>
        </p:txBody>
      </p:sp>
    </p:spTree>
    <p:extLst>
      <p:ext uri="{BB962C8B-B14F-4D97-AF65-F5344CB8AC3E}">
        <p14:creationId xmlns="" xmlns:p14="http://schemas.microsoft.com/office/powerpoint/2010/main" val="28261754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685800" rtl="0" eaLnBrk="1" latinLnBrk="0" hangingPunct="1">
        <a:spcBef>
          <a:spcPct val="0"/>
        </a:spcBef>
        <a:buNone/>
        <a:defRPr sz="66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21"/>
        <p:cNvGrpSpPr/>
        <p:nvPr/>
      </p:nvGrpSpPr>
      <p:grpSpPr>
        <a:xfrm>
          <a:off x="0" y="0"/>
          <a:ext cx="0" cy="0"/>
          <a:chOff x="0" y="0"/>
          <a:chExt cx="0" cy="0"/>
        </a:xfrm>
      </p:grpSpPr>
      <p:sp>
        <p:nvSpPr>
          <p:cNvPr id="26" name="Google Shape;26;p1"/>
          <p:cNvSpPr txBox="1">
            <a:spLocks noGrp="1"/>
          </p:cNvSpPr>
          <p:nvPr>
            <p:ph type="title"/>
          </p:nvPr>
        </p:nvSpPr>
        <p:spPr>
          <a:xfrm>
            <a:off x="657064" y="3442567"/>
            <a:ext cx="7406281" cy="6386557"/>
          </a:xfrm>
          <a:prstGeom prst="rect">
            <a:avLst/>
          </a:prstGeom>
          <a:noFill/>
          <a:ln>
            <a:noFill/>
          </a:ln>
        </p:spPr>
        <p:txBody>
          <a:bodyPr spcFirstLastPara="1" wrap="square" lIns="0" tIns="12700" rIns="0" bIns="0" anchor="t" anchorCtr="0">
            <a:spAutoFit/>
          </a:bodyPr>
          <a:lstStyle/>
          <a:p>
            <a:pPr marL="12700" marR="5080" algn="l" rtl="0">
              <a:lnSpc>
                <a:spcPct val="116599"/>
              </a:lnSpc>
            </a:pPr>
            <a:r>
              <a:rPr lang="en-US" sz="5400" b="1" dirty="0" smtClean="0">
                <a:solidFill>
                  <a:schemeClr val="accent4"/>
                </a:solidFill>
                <a:latin typeface="Arial Black" panose="020B0A04020102020204" pitchFamily="34" charset="0"/>
              </a:rPr>
              <a:t>Project Title:</a:t>
            </a:r>
            <a:r>
              <a:rPr lang="en-US" sz="5400" b="1" dirty="0" smtClean="0">
                <a:solidFill>
                  <a:srgbClr val="FF0000"/>
                </a:solidFill>
                <a:effectLst/>
                <a:latin typeface="Arial Black" panose="020B0A04020102020204" pitchFamily="34" charset="0"/>
              </a:rPr>
              <a:t/>
            </a:r>
            <a:br>
              <a:rPr lang="en-US" sz="5400" b="1" dirty="0" smtClean="0">
                <a:solidFill>
                  <a:srgbClr val="FF0000"/>
                </a:solidFill>
                <a:effectLst/>
                <a:latin typeface="Arial Black" panose="020B0A04020102020204" pitchFamily="34" charset="0"/>
              </a:rPr>
            </a:br>
            <a:r>
              <a:rPr lang="en-US" sz="5400" b="1" dirty="0" smtClean="0">
                <a:solidFill>
                  <a:schemeClr val="accent4"/>
                </a:solidFill>
                <a:effectLst/>
                <a:latin typeface="Arial Black" panose="020B0A04020102020204" pitchFamily="34" charset="0"/>
              </a:rPr>
              <a:t>Anti Sleep Alarm For Drivers </a:t>
            </a:r>
            <a:r>
              <a:rPr lang="en-US" sz="9600" b="1" dirty="0" smtClean="0">
                <a:solidFill>
                  <a:srgbClr val="FF0000"/>
                </a:solidFill>
                <a:effectLst/>
                <a:latin typeface="artifakt-element"/>
              </a:rPr>
              <a:t/>
            </a:r>
            <a:br>
              <a:rPr lang="en-US" sz="9600" b="1" dirty="0" smtClean="0">
                <a:solidFill>
                  <a:srgbClr val="FF0000"/>
                </a:solidFill>
                <a:effectLst/>
                <a:latin typeface="artifakt-element"/>
              </a:rPr>
            </a:br>
            <a:r>
              <a:rPr lang="en-US" sz="9600" b="1" dirty="0">
                <a:solidFill>
                  <a:srgbClr val="FF0000"/>
                </a:solidFill>
                <a:effectLst/>
                <a:latin typeface="artifakt-element"/>
              </a:rPr>
              <a:t/>
            </a:r>
            <a:br>
              <a:rPr lang="en-US" sz="9600" b="1" dirty="0">
                <a:solidFill>
                  <a:srgbClr val="FF0000"/>
                </a:solidFill>
                <a:effectLst/>
                <a:latin typeface="artifakt-element"/>
              </a:rPr>
            </a:br>
            <a:endParaRPr sz="9600" dirty="0">
              <a:solidFill>
                <a:srgbClr val="FF0000"/>
              </a:solidFill>
              <a:latin typeface="Tahoma"/>
              <a:ea typeface="Tahoma"/>
              <a:cs typeface="Tahoma"/>
              <a:sym typeface="Tahoma"/>
            </a:endParaRPr>
          </a:p>
        </p:txBody>
      </p:sp>
      <p:sp>
        <p:nvSpPr>
          <p:cNvPr id="2" name="Rectangle 1"/>
          <p:cNvSpPr/>
          <p:nvPr/>
        </p:nvSpPr>
        <p:spPr>
          <a:xfrm>
            <a:off x="11171028" y="3961308"/>
            <a:ext cx="5520614" cy="4524315"/>
          </a:xfrm>
          <a:prstGeom prst="rect">
            <a:avLst/>
          </a:prstGeom>
        </p:spPr>
        <p:txBody>
          <a:bodyPr wrap="none">
            <a:spAutoFit/>
          </a:bodyPr>
          <a:lstStyle/>
          <a:p>
            <a:r>
              <a:rPr lang="en-US" sz="4800" b="1" dirty="0">
                <a:solidFill>
                  <a:srgbClr val="FF0000"/>
                </a:solidFill>
                <a:latin typeface="Maiandra GD" panose="020E0502030308020204" pitchFamily="34" charset="0"/>
              </a:rPr>
              <a:t>Team Members</a:t>
            </a:r>
            <a:r>
              <a:rPr lang="en-US" sz="4800" b="1" dirty="0" smtClean="0">
                <a:solidFill>
                  <a:srgbClr val="FF0000"/>
                </a:solidFill>
                <a:latin typeface="Maiandra GD" panose="020E0502030308020204" pitchFamily="34" charset="0"/>
              </a:rPr>
              <a:t>:-</a:t>
            </a:r>
          </a:p>
          <a:p>
            <a:pPr marL="685800" indent="-685800">
              <a:buFont typeface="Wingdings" panose="05000000000000000000" pitchFamily="2" charset="2"/>
              <a:buChar char="v"/>
            </a:pPr>
            <a:r>
              <a:rPr lang="en-US" sz="4800" b="1" dirty="0" err="1" smtClean="0">
                <a:solidFill>
                  <a:schemeClr val="tx1">
                    <a:lumMod val="85000"/>
                    <a:lumOff val="15000"/>
                  </a:schemeClr>
                </a:solidFill>
                <a:latin typeface="Maiandra GD" panose="020E0502030308020204" pitchFamily="34" charset="0"/>
              </a:rPr>
              <a:t>Nitesh</a:t>
            </a:r>
            <a:r>
              <a:rPr lang="en-US" sz="4800" b="1" dirty="0" smtClean="0">
                <a:solidFill>
                  <a:schemeClr val="tx1">
                    <a:lumMod val="85000"/>
                    <a:lumOff val="15000"/>
                  </a:schemeClr>
                </a:solidFill>
                <a:latin typeface="Maiandra GD" panose="020E0502030308020204" pitchFamily="34" charset="0"/>
              </a:rPr>
              <a:t> Kumar</a:t>
            </a:r>
          </a:p>
          <a:p>
            <a:pPr marL="685800" indent="-685800">
              <a:buFont typeface="Wingdings" panose="05000000000000000000" pitchFamily="2" charset="2"/>
              <a:buChar char="v"/>
            </a:pPr>
            <a:r>
              <a:rPr lang="en-US" sz="4800" b="1" dirty="0" err="1" smtClean="0">
                <a:solidFill>
                  <a:schemeClr val="tx1">
                    <a:lumMod val="85000"/>
                    <a:lumOff val="15000"/>
                  </a:schemeClr>
                </a:solidFill>
                <a:latin typeface="Maiandra GD" panose="020E0502030308020204" pitchFamily="34" charset="0"/>
              </a:rPr>
              <a:t>Arjun</a:t>
            </a:r>
            <a:r>
              <a:rPr lang="en-US" sz="4800" b="1" dirty="0" smtClean="0">
                <a:solidFill>
                  <a:schemeClr val="tx1">
                    <a:lumMod val="85000"/>
                    <a:lumOff val="15000"/>
                  </a:schemeClr>
                </a:solidFill>
                <a:latin typeface="Maiandra GD" panose="020E0502030308020204" pitchFamily="34" charset="0"/>
              </a:rPr>
              <a:t> Singh</a:t>
            </a:r>
          </a:p>
          <a:p>
            <a:pPr marL="685800" indent="-685800">
              <a:buFont typeface="Wingdings" panose="05000000000000000000" pitchFamily="2" charset="2"/>
              <a:buChar char="v"/>
            </a:pPr>
            <a:r>
              <a:rPr lang="en-US" sz="4800" b="1" dirty="0" err="1" smtClean="0">
                <a:solidFill>
                  <a:schemeClr val="tx1">
                    <a:lumMod val="85000"/>
                    <a:lumOff val="15000"/>
                  </a:schemeClr>
                </a:solidFill>
                <a:latin typeface="Maiandra GD" panose="020E0502030308020204" pitchFamily="34" charset="0"/>
              </a:rPr>
              <a:t>Abdur</a:t>
            </a:r>
            <a:r>
              <a:rPr lang="en-US" sz="4800" b="1" dirty="0" smtClean="0">
                <a:solidFill>
                  <a:schemeClr val="tx1">
                    <a:lumMod val="85000"/>
                    <a:lumOff val="15000"/>
                  </a:schemeClr>
                </a:solidFill>
                <a:latin typeface="Maiandra GD" panose="020E0502030308020204" pitchFamily="34" charset="0"/>
              </a:rPr>
              <a:t> </a:t>
            </a:r>
            <a:r>
              <a:rPr lang="en-US" sz="4800" b="1" dirty="0" err="1" smtClean="0">
                <a:solidFill>
                  <a:schemeClr val="tx1">
                    <a:lumMod val="85000"/>
                    <a:lumOff val="15000"/>
                  </a:schemeClr>
                </a:solidFill>
                <a:latin typeface="Maiandra GD" panose="020E0502030308020204" pitchFamily="34" charset="0"/>
              </a:rPr>
              <a:t>Rahman</a:t>
            </a:r>
            <a:endParaRPr lang="en-US" sz="4800" b="1" dirty="0" smtClean="0">
              <a:solidFill>
                <a:schemeClr val="tx1">
                  <a:lumMod val="85000"/>
                  <a:lumOff val="15000"/>
                </a:schemeClr>
              </a:solidFill>
              <a:latin typeface="Maiandra GD" panose="020E0502030308020204" pitchFamily="34" charset="0"/>
            </a:endParaRPr>
          </a:p>
          <a:p>
            <a:pPr marL="685800" indent="-685800">
              <a:buFont typeface="Wingdings" panose="05000000000000000000" pitchFamily="2" charset="2"/>
              <a:buChar char="v"/>
            </a:pPr>
            <a:r>
              <a:rPr lang="en-US" sz="4800" b="1" dirty="0" err="1" smtClean="0">
                <a:solidFill>
                  <a:schemeClr val="tx1">
                    <a:lumMod val="85000"/>
                    <a:lumOff val="15000"/>
                  </a:schemeClr>
                </a:solidFill>
                <a:latin typeface="Maiandra GD" panose="020E0502030308020204" pitchFamily="34" charset="0"/>
              </a:rPr>
              <a:t>Ajith</a:t>
            </a:r>
            <a:r>
              <a:rPr lang="en-US" sz="4800" b="1" dirty="0" smtClean="0">
                <a:solidFill>
                  <a:schemeClr val="tx1">
                    <a:lumMod val="85000"/>
                    <a:lumOff val="15000"/>
                  </a:schemeClr>
                </a:solidFill>
                <a:latin typeface="Maiandra GD" panose="020E0502030308020204" pitchFamily="34" charset="0"/>
              </a:rPr>
              <a:t> Kumar</a:t>
            </a:r>
          </a:p>
          <a:p>
            <a:pPr marL="685800" indent="-685800">
              <a:buFont typeface="Wingdings" panose="05000000000000000000" pitchFamily="2" charset="2"/>
              <a:buChar char="v"/>
            </a:pPr>
            <a:r>
              <a:rPr lang="en-US" sz="4800" b="1" dirty="0" err="1" smtClean="0">
                <a:solidFill>
                  <a:schemeClr val="tx1">
                    <a:lumMod val="85000"/>
                    <a:lumOff val="15000"/>
                  </a:schemeClr>
                </a:solidFill>
                <a:latin typeface="Maiandra GD" panose="020E0502030308020204" pitchFamily="34" charset="0"/>
              </a:rPr>
              <a:t>Aishwarya</a:t>
            </a:r>
            <a:r>
              <a:rPr lang="en-US" sz="4800" b="1" dirty="0" smtClean="0">
                <a:solidFill>
                  <a:schemeClr val="tx1">
                    <a:lumMod val="85000"/>
                    <a:lumOff val="15000"/>
                  </a:schemeClr>
                </a:solidFill>
                <a:latin typeface="Maiandra GD" panose="020E0502030308020204" pitchFamily="34" charset="0"/>
              </a:rPr>
              <a:t> </a:t>
            </a:r>
            <a:r>
              <a:rPr lang="en-US" sz="4800" b="1" dirty="0" err="1" smtClean="0">
                <a:solidFill>
                  <a:schemeClr val="tx1">
                    <a:lumMod val="85000"/>
                    <a:lumOff val="15000"/>
                  </a:schemeClr>
                </a:solidFill>
                <a:latin typeface="Maiandra GD" panose="020E0502030308020204" pitchFamily="34" charset="0"/>
              </a:rPr>
              <a:t>Raikar</a:t>
            </a:r>
            <a:endParaRPr lang="en-IN" sz="4800" b="1" dirty="0">
              <a:solidFill>
                <a:schemeClr val="tx1">
                  <a:lumMod val="85000"/>
                  <a:lumOff val="15000"/>
                </a:schemeClr>
              </a:solidFill>
              <a:latin typeface="Maiandra GD" panose="020E0502030308020204" pitchFamily="34" charset="0"/>
            </a:endParaRPr>
          </a:p>
        </p:txBody>
      </p:sp>
      <p:sp>
        <p:nvSpPr>
          <p:cNvPr id="3" name="Rectangle 2"/>
          <p:cNvSpPr/>
          <p:nvPr/>
        </p:nvSpPr>
        <p:spPr>
          <a:xfrm>
            <a:off x="1769572" y="1412071"/>
            <a:ext cx="7162538" cy="1107996"/>
          </a:xfrm>
          <a:prstGeom prst="rect">
            <a:avLst/>
          </a:prstGeom>
        </p:spPr>
        <p:txBody>
          <a:bodyPr wrap="none">
            <a:spAutoFit/>
          </a:bodyPr>
          <a:lstStyle/>
          <a:p>
            <a:r>
              <a:rPr lang="en-US" sz="6600" b="1" dirty="0" smtClean="0">
                <a:latin typeface="Algerian" panose="04020705040A02060702" pitchFamily="82" charset="0"/>
                <a:cs typeface="Times New Roman" panose="02020603050405020304" pitchFamily="18" charset="0"/>
              </a:rPr>
              <a:t>Project </a:t>
            </a:r>
            <a:r>
              <a:rPr lang="en-US" sz="6600" b="1" dirty="0">
                <a:latin typeface="Algerian" panose="04020705040A02060702" pitchFamily="82" charset="0"/>
                <a:cs typeface="Times New Roman" panose="02020603050405020304" pitchFamily="18" charset="0"/>
              </a:rPr>
              <a:t>Review </a:t>
            </a:r>
            <a:endParaRPr lang="en-IN" sz="6600" b="1" dirty="0">
              <a:latin typeface="Algerian" panose="04020705040A02060702" pitchFamily="82" charset="0"/>
              <a:cs typeface="Times New Roman" panose="02020603050405020304" pitchFamily="18" charset="0"/>
            </a:endParaRPr>
          </a:p>
        </p:txBody>
      </p:sp>
      <p:sp>
        <p:nvSpPr>
          <p:cNvPr id="4" name="Rectangle 3"/>
          <p:cNvSpPr/>
          <p:nvPr/>
        </p:nvSpPr>
        <p:spPr>
          <a:xfrm>
            <a:off x="11283165" y="3073235"/>
            <a:ext cx="3188630" cy="1015663"/>
          </a:xfrm>
          <a:prstGeom prst="rect">
            <a:avLst/>
          </a:prstGeom>
        </p:spPr>
        <p:txBody>
          <a:bodyPr wrap="none">
            <a:spAutoFit/>
          </a:bodyPr>
          <a:lstStyle/>
          <a:p>
            <a:r>
              <a:rPr lang="en-US" sz="6000" b="1">
                <a:solidFill>
                  <a:srgbClr val="FF0000"/>
                </a:solidFill>
                <a:latin typeface="Cambria Math" panose="02040503050406030204" pitchFamily="18" charset="0"/>
                <a:ea typeface="Cambria Math" panose="02040503050406030204" pitchFamily="18" charset="0"/>
              </a:rPr>
              <a:t>Group </a:t>
            </a:r>
            <a:r>
              <a:rPr lang="en-US" sz="6000" b="1" smtClean="0">
                <a:solidFill>
                  <a:srgbClr val="FF0000"/>
                </a:solidFill>
                <a:latin typeface="Cambria Math" panose="02040503050406030204" pitchFamily="18" charset="0"/>
                <a:ea typeface="Cambria Math" panose="02040503050406030204" pitchFamily="18" charset="0"/>
              </a:rPr>
              <a:t>10</a:t>
            </a:r>
            <a:endParaRPr lang="en-US" sz="6000" dirty="0">
              <a:latin typeface="Cambria Math" panose="02040503050406030204" pitchFamily="18" charset="0"/>
              <a:ea typeface="Cambria Math"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xmlns="" id="{A9233A96-DADD-E895-2AF5-52A95B414BC0}"/>
              </a:ext>
            </a:extLst>
          </p:cNvPr>
          <p:cNvSpPr txBox="1"/>
          <p:nvPr/>
        </p:nvSpPr>
        <p:spPr>
          <a:xfrm>
            <a:off x="1803467" y="2416628"/>
            <a:ext cx="14590419" cy="6186309"/>
          </a:xfrm>
          <a:prstGeom prst="rect">
            <a:avLst/>
          </a:prstGeom>
          <a:solidFill>
            <a:schemeClr val="bg1"/>
          </a:solidFill>
        </p:spPr>
        <p:txBody>
          <a:bodyPr wrap="square" rtlCol="0">
            <a:spAutoFit/>
          </a:bodyPr>
          <a:lstStyle/>
          <a:p>
            <a:r>
              <a:rPr lang="en-US" sz="4400" dirty="0" smtClean="0"/>
              <a:t>Feeling sleepy while driving could cause a hazardous traffic accident. However, when driving alone on the highway or driving over a long period of time, drivers are inclined to feel bored and sleepy, or even fall asleep</a:t>
            </a:r>
            <a:r>
              <a:rPr lang="en-US" sz="4400" dirty="0" smtClean="0"/>
              <a:t>.</a:t>
            </a:r>
          </a:p>
          <a:p>
            <a:r>
              <a:rPr lang="en-US" sz="4400" dirty="0" smtClean="0"/>
              <a:t>There is a high demand for cheap and efficient driver sleep detection. Therefore, we came up with an idea and successfully developed an Anti Sleep Alarm for Driver, which could effectively meet this demand.</a:t>
            </a:r>
          </a:p>
          <a:p>
            <a:endParaRPr lang="en-US" sz="4400" dirty="0"/>
          </a:p>
        </p:txBody>
      </p:sp>
      <p:sp>
        <p:nvSpPr>
          <p:cNvPr id="4" name="Title 3"/>
          <p:cNvSpPr>
            <a:spLocks noGrp="1"/>
          </p:cNvSpPr>
          <p:nvPr>
            <p:ph type="title"/>
          </p:nvPr>
        </p:nvSpPr>
        <p:spPr>
          <a:xfrm>
            <a:off x="1587144" y="657364"/>
            <a:ext cx="14401794" cy="1955801"/>
          </a:xfrm>
        </p:spPr>
        <p:txBody>
          <a:bodyPr/>
          <a:lstStyle/>
          <a:p>
            <a:r>
              <a:rPr lang="en-US" b="1" dirty="0" smtClean="0">
                <a:solidFill>
                  <a:schemeClr val="accent1">
                    <a:lumMod val="50000"/>
                  </a:schemeClr>
                </a:solidFill>
              </a:rPr>
              <a:t>INTRODUCTION</a:t>
            </a:r>
            <a:endParaRPr lang="en-US" b="1"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0E67AB60-4F84-704F-5274-F145EED2DC18}"/>
              </a:ext>
            </a:extLst>
          </p:cNvPr>
          <p:cNvSpPr>
            <a:spLocks noGrp="1"/>
          </p:cNvSpPr>
          <p:nvPr>
            <p:ph idx="1"/>
          </p:nvPr>
        </p:nvSpPr>
        <p:spPr>
          <a:xfrm>
            <a:off x="563880" y="-126167"/>
            <a:ext cx="16929853" cy="1661993"/>
          </a:xfrm>
        </p:spPr>
        <p:txBody>
          <a:bodyPr>
            <a:normAutofit lnSpcReduction="10000"/>
          </a:bodyPr>
          <a:lstStyle/>
          <a:p>
            <a:r>
              <a:rPr lang="en-IN" sz="5400" dirty="0"/>
              <a:t/>
            </a:r>
            <a:br>
              <a:rPr lang="en-IN" sz="5400" dirty="0"/>
            </a:br>
            <a:r>
              <a:rPr lang="en-IN" sz="5400" b="0" i="0" cap="all" dirty="0">
                <a:solidFill>
                  <a:srgbClr val="171E21"/>
                </a:solidFill>
                <a:effectLst/>
                <a:latin typeface="Times New Roman" panose="02020603050405020304" pitchFamily="18" charset="0"/>
                <a:cs typeface="Times New Roman" panose="02020603050405020304" pitchFamily="18" charset="0"/>
              </a:rPr>
              <a:t>COMPONENTS AND SUPPLIES</a:t>
            </a:r>
            <a:endParaRPr lang="en-IN" sz="5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xmlns="" id="{822B9CF6-E588-A8B2-0C1C-B74B767DA1CC}"/>
              </a:ext>
            </a:extLst>
          </p:cNvPr>
          <p:cNvSpPr txBox="1"/>
          <p:nvPr/>
        </p:nvSpPr>
        <p:spPr>
          <a:xfrm>
            <a:off x="786144" y="1676520"/>
            <a:ext cx="8344794" cy="1077218"/>
          </a:xfrm>
          <a:prstGeom prst="rect">
            <a:avLst/>
          </a:prstGeom>
          <a:noFill/>
        </p:spPr>
        <p:txBody>
          <a:bodyPr wrap="square" rtlCol="0">
            <a:spAutoFit/>
          </a:bodyPr>
          <a:lstStyle/>
          <a:p>
            <a:r>
              <a:rPr lang="en-US" sz="3200" b="1" dirty="0" err="1" smtClean="0"/>
              <a:t>Arduino</a:t>
            </a:r>
            <a:r>
              <a:rPr lang="en-US" sz="3200" b="1" dirty="0" smtClean="0"/>
              <a:t> </a:t>
            </a:r>
            <a:r>
              <a:rPr lang="en-US" sz="3200" b="1" dirty="0" err="1" smtClean="0"/>
              <a:t>Nano</a:t>
            </a:r>
            <a:r>
              <a:rPr lang="en-US" sz="3200" dirty="0" smtClean="0"/>
              <a:t> </a:t>
            </a:r>
            <a:r>
              <a:rPr lang="en-IN" sz="3200" dirty="0"/>
              <a:t/>
            </a:r>
            <a:br>
              <a:rPr lang="en-IN" sz="3200" dirty="0"/>
            </a:br>
            <a:endParaRPr lang="en-IN" sz="3200" dirty="0"/>
          </a:p>
        </p:txBody>
      </p:sp>
      <p:sp>
        <p:nvSpPr>
          <p:cNvPr id="12" name="TextBox 11">
            <a:extLst>
              <a:ext uri="{FF2B5EF4-FFF2-40B4-BE49-F238E27FC236}">
                <a16:creationId xmlns:a16="http://schemas.microsoft.com/office/drawing/2014/main" xmlns="" id="{ED566EBA-4D45-7CA7-8135-B120D93C7465}"/>
              </a:ext>
            </a:extLst>
          </p:cNvPr>
          <p:cNvSpPr txBox="1"/>
          <p:nvPr/>
        </p:nvSpPr>
        <p:spPr>
          <a:xfrm>
            <a:off x="9179755" y="4221271"/>
            <a:ext cx="4146115" cy="584775"/>
          </a:xfrm>
          <a:prstGeom prst="rect">
            <a:avLst/>
          </a:prstGeom>
          <a:noFill/>
        </p:spPr>
        <p:txBody>
          <a:bodyPr wrap="square" rtlCol="0">
            <a:spAutoFit/>
          </a:bodyPr>
          <a:lstStyle/>
          <a:p>
            <a:endParaRPr lang="en-IN" sz="3200" dirty="0"/>
          </a:p>
        </p:txBody>
      </p:sp>
      <p:sp>
        <p:nvSpPr>
          <p:cNvPr id="13" name="TextBox 12">
            <a:extLst>
              <a:ext uri="{FF2B5EF4-FFF2-40B4-BE49-F238E27FC236}">
                <a16:creationId xmlns:a16="http://schemas.microsoft.com/office/drawing/2014/main" xmlns="" id="{822B9CF6-E588-A8B2-0C1C-B74B767DA1CC}"/>
              </a:ext>
            </a:extLst>
          </p:cNvPr>
          <p:cNvSpPr txBox="1"/>
          <p:nvPr/>
        </p:nvSpPr>
        <p:spPr>
          <a:xfrm>
            <a:off x="8449685" y="5865341"/>
            <a:ext cx="8344794" cy="1077218"/>
          </a:xfrm>
          <a:prstGeom prst="rect">
            <a:avLst/>
          </a:prstGeom>
          <a:noFill/>
        </p:spPr>
        <p:txBody>
          <a:bodyPr wrap="square" rtlCol="0">
            <a:spAutoFit/>
          </a:bodyPr>
          <a:lstStyle/>
          <a:p>
            <a:r>
              <a:rPr lang="en-US" sz="3200" b="1" dirty="0" smtClean="0"/>
              <a:t>Jumper Wires</a:t>
            </a:r>
            <a:r>
              <a:rPr lang="en-IN" sz="3200" dirty="0"/>
              <a:t/>
            </a:r>
            <a:br>
              <a:rPr lang="en-IN" sz="3200" dirty="0"/>
            </a:br>
            <a:endParaRPr lang="en-IN" sz="3200" dirty="0"/>
          </a:p>
        </p:txBody>
      </p:sp>
      <p:sp>
        <p:nvSpPr>
          <p:cNvPr id="15" name="TextBox 14">
            <a:extLst>
              <a:ext uri="{FF2B5EF4-FFF2-40B4-BE49-F238E27FC236}">
                <a16:creationId xmlns:a16="http://schemas.microsoft.com/office/drawing/2014/main" xmlns="" id="{822B9CF6-E588-A8B2-0C1C-B74B767DA1CC}"/>
              </a:ext>
            </a:extLst>
          </p:cNvPr>
          <p:cNvSpPr txBox="1"/>
          <p:nvPr/>
        </p:nvSpPr>
        <p:spPr>
          <a:xfrm>
            <a:off x="764372" y="7559160"/>
            <a:ext cx="8344794" cy="1077218"/>
          </a:xfrm>
          <a:prstGeom prst="rect">
            <a:avLst/>
          </a:prstGeom>
          <a:noFill/>
        </p:spPr>
        <p:txBody>
          <a:bodyPr wrap="square" rtlCol="0">
            <a:spAutoFit/>
          </a:bodyPr>
          <a:lstStyle/>
          <a:p>
            <a:r>
              <a:rPr lang="en-US" sz="3200" b="1" dirty="0" smtClean="0"/>
              <a:t>Active Buzzer</a:t>
            </a:r>
            <a:r>
              <a:rPr lang="en-IN" sz="3200" dirty="0"/>
              <a:t/>
            </a:r>
            <a:br>
              <a:rPr lang="en-IN" sz="3200" dirty="0"/>
            </a:br>
            <a:endParaRPr lang="en-IN" sz="3200" dirty="0"/>
          </a:p>
        </p:txBody>
      </p:sp>
      <p:sp>
        <p:nvSpPr>
          <p:cNvPr id="17" name="TextBox 16">
            <a:extLst>
              <a:ext uri="{FF2B5EF4-FFF2-40B4-BE49-F238E27FC236}">
                <a16:creationId xmlns:a16="http://schemas.microsoft.com/office/drawing/2014/main" xmlns="" id="{822B9CF6-E588-A8B2-0C1C-B74B767DA1CC}"/>
              </a:ext>
            </a:extLst>
          </p:cNvPr>
          <p:cNvSpPr txBox="1"/>
          <p:nvPr/>
        </p:nvSpPr>
        <p:spPr>
          <a:xfrm>
            <a:off x="8414852" y="3766577"/>
            <a:ext cx="8344794" cy="1077218"/>
          </a:xfrm>
          <a:prstGeom prst="rect">
            <a:avLst/>
          </a:prstGeom>
          <a:noFill/>
        </p:spPr>
        <p:txBody>
          <a:bodyPr wrap="square" rtlCol="0">
            <a:spAutoFit/>
          </a:bodyPr>
          <a:lstStyle/>
          <a:p>
            <a:r>
              <a:rPr lang="en-US" sz="3200" b="1" dirty="0" smtClean="0"/>
              <a:t>SPST Switch</a:t>
            </a:r>
            <a:r>
              <a:rPr lang="en-US" sz="3200" dirty="0" smtClean="0"/>
              <a:t> </a:t>
            </a:r>
            <a:r>
              <a:rPr lang="en-IN" sz="3200" dirty="0"/>
              <a:t/>
            </a:r>
            <a:br>
              <a:rPr lang="en-IN" sz="3200" dirty="0"/>
            </a:br>
            <a:endParaRPr lang="en-IN" sz="3200" dirty="0"/>
          </a:p>
        </p:txBody>
      </p:sp>
      <p:sp>
        <p:nvSpPr>
          <p:cNvPr id="18" name="TextBox 17">
            <a:extLst>
              <a:ext uri="{FF2B5EF4-FFF2-40B4-BE49-F238E27FC236}">
                <a16:creationId xmlns:a16="http://schemas.microsoft.com/office/drawing/2014/main" xmlns="" id="{822B9CF6-E588-A8B2-0C1C-B74B767DA1CC}"/>
              </a:ext>
            </a:extLst>
          </p:cNvPr>
          <p:cNvSpPr txBox="1"/>
          <p:nvPr/>
        </p:nvSpPr>
        <p:spPr>
          <a:xfrm>
            <a:off x="8279869" y="1541537"/>
            <a:ext cx="8344794" cy="1077218"/>
          </a:xfrm>
          <a:prstGeom prst="rect">
            <a:avLst/>
          </a:prstGeom>
          <a:noFill/>
        </p:spPr>
        <p:txBody>
          <a:bodyPr wrap="square" rtlCol="0">
            <a:spAutoFit/>
          </a:bodyPr>
          <a:lstStyle/>
          <a:p>
            <a:r>
              <a:rPr lang="en-US" sz="3200" b="1" dirty="0" smtClean="0"/>
              <a:t>Coin Vibration Motor</a:t>
            </a:r>
            <a:r>
              <a:rPr lang="en-US" sz="3200" dirty="0" smtClean="0"/>
              <a:t> </a:t>
            </a:r>
            <a:r>
              <a:rPr lang="en-IN" sz="3200" dirty="0"/>
              <a:t/>
            </a:r>
            <a:br>
              <a:rPr lang="en-IN" sz="3200" dirty="0"/>
            </a:br>
            <a:endParaRPr lang="en-IN" sz="3200" dirty="0"/>
          </a:p>
        </p:txBody>
      </p:sp>
      <p:sp>
        <p:nvSpPr>
          <p:cNvPr id="19" name="TextBox 18">
            <a:extLst>
              <a:ext uri="{FF2B5EF4-FFF2-40B4-BE49-F238E27FC236}">
                <a16:creationId xmlns:a16="http://schemas.microsoft.com/office/drawing/2014/main" xmlns="" id="{822B9CF6-E588-A8B2-0C1C-B74B767DA1CC}"/>
              </a:ext>
            </a:extLst>
          </p:cNvPr>
          <p:cNvSpPr txBox="1"/>
          <p:nvPr/>
        </p:nvSpPr>
        <p:spPr>
          <a:xfrm>
            <a:off x="790498" y="4411011"/>
            <a:ext cx="8344794" cy="1077218"/>
          </a:xfrm>
          <a:prstGeom prst="rect">
            <a:avLst/>
          </a:prstGeom>
          <a:noFill/>
        </p:spPr>
        <p:txBody>
          <a:bodyPr wrap="square" rtlCol="0">
            <a:spAutoFit/>
          </a:bodyPr>
          <a:lstStyle/>
          <a:p>
            <a:r>
              <a:rPr lang="en-US" sz="3200" b="1" dirty="0" smtClean="0"/>
              <a:t>Eye Blink Sensor</a:t>
            </a:r>
            <a:r>
              <a:rPr lang="en-US" sz="3200" dirty="0" smtClean="0"/>
              <a:t> </a:t>
            </a:r>
            <a:r>
              <a:rPr lang="en-IN" sz="3200" dirty="0"/>
              <a:t/>
            </a:r>
            <a:br>
              <a:rPr lang="en-IN" sz="3200" dirty="0"/>
            </a:br>
            <a:endParaRPr lang="en-IN" sz="3200" dirty="0"/>
          </a:p>
        </p:txBody>
      </p:sp>
      <p:pic>
        <p:nvPicPr>
          <p:cNvPr id="20" name="Picture 19" descr="https://robu.in/wp-content/uploads/2016/05/9-11.jpg"/>
          <p:cNvPicPr/>
          <p:nvPr/>
        </p:nvPicPr>
        <p:blipFill>
          <a:blip r:embed="rId2" cstate="print"/>
          <a:srcRect/>
          <a:stretch>
            <a:fillRect/>
          </a:stretch>
        </p:blipFill>
        <p:spPr bwMode="auto">
          <a:xfrm>
            <a:off x="3795303" y="1675855"/>
            <a:ext cx="2781300" cy="2781300"/>
          </a:xfrm>
          <a:prstGeom prst="rect">
            <a:avLst/>
          </a:prstGeom>
          <a:noFill/>
          <a:ln w="9525">
            <a:noFill/>
            <a:miter lim="800000"/>
            <a:headEnd/>
            <a:tailEnd/>
          </a:ln>
        </p:spPr>
      </p:pic>
      <p:pic>
        <p:nvPicPr>
          <p:cNvPr id="21" name="Picture 20"/>
          <p:cNvPicPr/>
          <p:nvPr/>
        </p:nvPicPr>
        <p:blipFill>
          <a:blip r:embed="rId3" cstate="print"/>
          <a:srcRect/>
          <a:stretch>
            <a:fillRect/>
          </a:stretch>
        </p:blipFill>
        <p:spPr bwMode="auto">
          <a:xfrm>
            <a:off x="3609022" y="5081270"/>
            <a:ext cx="4669155" cy="2684780"/>
          </a:xfrm>
          <a:prstGeom prst="rect">
            <a:avLst/>
          </a:prstGeom>
          <a:noFill/>
          <a:ln w="9525">
            <a:noFill/>
            <a:miter lim="800000"/>
            <a:headEnd/>
            <a:tailEnd/>
          </a:ln>
        </p:spPr>
      </p:pic>
      <p:pic>
        <p:nvPicPr>
          <p:cNvPr id="22" name="Picture 21"/>
          <p:cNvPicPr/>
          <p:nvPr/>
        </p:nvPicPr>
        <p:blipFill>
          <a:blip r:embed="rId4" cstate="print"/>
          <a:srcRect/>
          <a:stretch>
            <a:fillRect/>
          </a:stretch>
        </p:blipFill>
        <p:spPr bwMode="auto">
          <a:xfrm>
            <a:off x="4500426" y="8073060"/>
            <a:ext cx="2370636" cy="1802459"/>
          </a:xfrm>
          <a:prstGeom prst="rect">
            <a:avLst/>
          </a:prstGeom>
          <a:noFill/>
          <a:ln w="9525">
            <a:noFill/>
            <a:miter lim="800000"/>
            <a:headEnd/>
            <a:tailEnd/>
          </a:ln>
        </p:spPr>
      </p:pic>
      <p:pic>
        <p:nvPicPr>
          <p:cNvPr id="23" name="Picture 22"/>
          <p:cNvPicPr/>
          <p:nvPr/>
        </p:nvPicPr>
        <p:blipFill>
          <a:blip r:embed="rId5" cstate="print"/>
          <a:srcRect/>
          <a:stretch>
            <a:fillRect/>
          </a:stretch>
        </p:blipFill>
        <p:spPr bwMode="auto">
          <a:xfrm>
            <a:off x="11744112" y="2121871"/>
            <a:ext cx="1879845" cy="1497383"/>
          </a:xfrm>
          <a:prstGeom prst="rect">
            <a:avLst/>
          </a:prstGeom>
          <a:noFill/>
          <a:ln w="9525">
            <a:noFill/>
            <a:miter lim="800000"/>
            <a:headEnd/>
            <a:tailEnd/>
          </a:ln>
        </p:spPr>
      </p:pic>
      <p:pic>
        <p:nvPicPr>
          <p:cNvPr id="24" name="Picture 23" descr="https://cdn3.volusion.com/btfzd.umflq/v/vspfiles/photos/AD264-2.jpg?v-cache=1448840374"/>
          <p:cNvPicPr/>
          <p:nvPr/>
        </p:nvPicPr>
        <p:blipFill>
          <a:blip r:embed="rId6" cstate="print"/>
          <a:srcRect/>
          <a:stretch>
            <a:fillRect/>
          </a:stretch>
        </p:blipFill>
        <p:spPr bwMode="auto">
          <a:xfrm>
            <a:off x="11707314" y="4010297"/>
            <a:ext cx="1982561" cy="1966232"/>
          </a:xfrm>
          <a:prstGeom prst="rect">
            <a:avLst/>
          </a:prstGeom>
          <a:noFill/>
          <a:ln w="9525">
            <a:noFill/>
            <a:miter lim="800000"/>
            <a:headEnd/>
            <a:tailEnd/>
          </a:ln>
        </p:spPr>
      </p:pic>
      <p:sp>
        <p:nvSpPr>
          <p:cNvPr id="25" name="TextBox 24">
            <a:extLst>
              <a:ext uri="{FF2B5EF4-FFF2-40B4-BE49-F238E27FC236}">
                <a16:creationId xmlns:a16="http://schemas.microsoft.com/office/drawing/2014/main" xmlns="" id="{822B9CF6-E588-A8B2-0C1C-B74B767DA1CC}"/>
              </a:ext>
            </a:extLst>
          </p:cNvPr>
          <p:cNvSpPr txBox="1"/>
          <p:nvPr/>
        </p:nvSpPr>
        <p:spPr>
          <a:xfrm>
            <a:off x="8458395" y="7885730"/>
            <a:ext cx="8344794" cy="1569660"/>
          </a:xfrm>
          <a:prstGeom prst="rect">
            <a:avLst/>
          </a:prstGeom>
          <a:noFill/>
        </p:spPr>
        <p:txBody>
          <a:bodyPr wrap="square" rtlCol="0">
            <a:spAutoFit/>
          </a:bodyPr>
          <a:lstStyle/>
          <a:p>
            <a:r>
              <a:rPr lang="en-US" sz="3200" b="1" dirty="0" smtClean="0"/>
              <a:t>9V Battery</a:t>
            </a:r>
            <a:endParaRPr lang="en-US" sz="3200" dirty="0" smtClean="0"/>
          </a:p>
          <a:p>
            <a:r>
              <a:rPr lang="en-IN" sz="3200" dirty="0"/>
              <a:t/>
            </a:r>
            <a:br>
              <a:rPr lang="en-IN" sz="3200" dirty="0"/>
            </a:br>
            <a:endParaRPr lang="en-IN" sz="3200" dirty="0"/>
          </a:p>
        </p:txBody>
      </p:sp>
      <p:pic>
        <p:nvPicPr>
          <p:cNvPr id="26" name="Picture 25" descr="https://www.rocketscream.com/blog/wp-content/uploads/2018/02/PRO-00010-JUMPER-WIRES-FEMALE-FEMALE-BUNDLE-OF-10.jpg"/>
          <p:cNvPicPr/>
          <p:nvPr/>
        </p:nvPicPr>
        <p:blipFill>
          <a:blip r:embed="rId7" cstate="print"/>
          <a:srcRect/>
          <a:stretch>
            <a:fillRect/>
          </a:stretch>
        </p:blipFill>
        <p:spPr bwMode="auto">
          <a:xfrm>
            <a:off x="14232255" y="4353470"/>
            <a:ext cx="2990850" cy="2990850"/>
          </a:xfrm>
          <a:prstGeom prst="rect">
            <a:avLst/>
          </a:prstGeom>
          <a:noFill/>
          <a:ln w="9525">
            <a:noFill/>
            <a:miter lim="800000"/>
            <a:headEnd/>
            <a:tailEnd/>
          </a:ln>
        </p:spPr>
      </p:pic>
      <p:pic>
        <p:nvPicPr>
          <p:cNvPr id="27" name="Picture 26"/>
          <p:cNvPicPr/>
          <p:nvPr/>
        </p:nvPicPr>
        <p:blipFill>
          <a:blip r:embed="rId8" cstate="print"/>
          <a:srcRect/>
          <a:stretch>
            <a:fillRect/>
          </a:stretch>
        </p:blipFill>
        <p:spPr bwMode="auto">
          <a:xfrm>
            <a:off x="11551648" y="7252455"/>
            <a:ext cx="2343150" cy="274716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title"/>
          </p:nvPr>
        </p:nvSpPr>
        <p:spPr>
          <a:xfrm>
            <a:off x="284480" y="710328"/>
            <a:ext cx="4542790" cy="628377"/>
          </a:xfrm>
          <a:prstGeom prst="rect">
            <a:avLst/>
          </a:prstGeom>
        </p:spPr>
        <p:txBody>
          <a:bodyPr vert="horz" wrap="square" lIns="0" tIns="12700" rIns="0" bIns="0" rtlCol="0">
            <a:spAutoFit/>
          </a:bodyPr>
          <a:lstStyle/>
          <a:p>
            <a:pPr marL="12700">
              <a:lnSpc>
                <a:spcPct val="100000"/>
              </a:lnSpc>
              <a:spcBef>
                <a:spcPts val="100"/>
              </a:spcBef>
            </a:pPr>
            <a:r>
              <a:rPr lang="en-US" sz="4000" b="1" dirty="0" err="1" smtClean="0"/>
              <a:t>Arduino</a:t>
            </a:r>
            <a:r>
              <a:rPr lang="en-US" sz="4000" b="1" dirty="0" smtClean="0"/>
              <a:t> </a:t>
            </a:r>
            <a:r>
              <a:rPr lang="en-US" sz="4000" b="1" dirty="0" err="1" smtClean="0"/>
              <a:t>Nano</a:t>
            </a:r>
            <a:endParaRPr sz="4000" dirty="0">
              <a:solidFill>
                <a:schemeClr val="tx1"/>
              </a:solidFill>
              <a:latin typeface="Arial Narrow" panose="020B0606020202030204" pitchFamily="34" charset="0"/>
              <a:cs typeface="Tahoma"/>
            </a:endParaRPr>
          </a:p>
        </p:txBody>
      </p:sp>
      <p:sp>
        <p:nvSpPr>
          <p:cNvPr id="11" name="object 11"/>
          <p:cNvSpPr txBox="1"/>
          <p:nvPr/>
        </p:nvSpPr>
        <p:spPr>
          <a:xfrm>
            <a:off x="1016000" y="1396288"/>
            <a:ext cx="7393709" cy="1489510"/>
          </a:xfrm>
          <a:prstGeom prst="rect">
            <a:avLst/>
          </a:prstGeom>
        </p:spPr>
        <p:txBody>
          <a:bodyPr vert="horz" wrap="square" lIns="0" tIns="12065" rIns="0" bIns="0" rtlCol="0">
            <a:spAutoFit/>
          </a:bodyPr>
          <a:lstStyle/>
          <a:p>
            <a:r>
              <a:rPr lang="en-IN" sz="3200" dirty="0" err="1" smtClean="0"/>
              <a:t>Arduino</a:t>
            </a:r>
            <a:r>
              <a:rPr lang="en-IN" sz="3200" dirty="0" smtClean="0"/>
              <a:t> </a:t>
            </a:r>
            <a:r>
              <a:rPr lang="en-IN" sz="3200" dirty="0" err="1" smtClean="0"/>
              <a:t>Nano</a:t>
            </a:r>
            <a:r>
              <a:rPr lang="en-IN" sz="3200" dirty="0" smtClean="0"/>
              <a:t> is a small, compatible open-source electronic development board based on an 8-bit AVR microcontroller.</a:t>
            </a:r>
            <a:endParaRPr lang="en-US" sz="3200" dirty="0"/>
          </a:p>
        </p:txBody>
      </p:sp>
      <p:sp>
        <p:nvSpPr>
          <p:cNvPr id="13" name="TextBox 12">
            <a:extLst>
              <a:ext uri="{FF2B5EF4-FFF2-40B4-BE49-F238E27FC236}">
                <a16:creationId xmlns:a16="http://schemas.microsoft.com/office/drawing/2014/main" xmlns="" id="{3392C6B2-7112-57C4-5674-659D918BAC1F}"/>
              </a:ext>
            </a:extLst>
          </p:cNvPr>
          <p:cNvSpPr txBox="1"/>
          <p:nvPr/>
        </p:nvSpPr>
        <p:spPr>
          <a:xfrm>
            <a:off x="928318" y="3103840"/>
            <a:ext cx="4922729" cy="707886"/>
          </a:xfrm>
          <a:prstGeom prst="rect">
            <a:avLst/>
          </a:prstGeom>
          <a:noFill/>
        </p:spPr>
        <p:txBody>
          <a:bodyPr wrap="square" rtlCol="0">
            <a:spAutoFit/>
          </a:bodyPr>
          <a:lstStyle/>
          <a:p>
            <a:r>
              <a:rPr lang="en-US" sz="4000" b="1" dirty="0" smtClean="0"/>
              <a:t>Eye Blink Sensor</a:t>
            </a:r>
            <a:endParaRPr lang="en-IN" sz="4000" b="1" dirty="0">
              <a:effectLst/>
              <a:latin typeface="Arial Narrow" panose="020B0606020202030204" pitchFamily="34" charset="0"/>
            </a:endParaRPr>
          </a:p>
        </p:txBody>
      </p:sp>
      <p:sp>
        <p:nvSpPr>
          <p:cNvPr id="14" name="TextBox 13">
            <a:extLst>
              <a:ext uri="{FF2B5EF4-FFF2-40B4-BE49-F238E27FC236}">
                <a16:creationId xmlns:a16="http://schemas.microsoft.com/office/drawing/2014/main" xmlns="" id="{32525F9E-0B49-0CA2-FFAE-5A6FEAF0D0D2}"/>
              </a:ext>
            </a:extLst>
          </p:cNvPr>
          <p:cNvSpPr txBox="1"/>
          <p:nvPr/>
        </p:nvSpPr>
        <p:spPr>
          <a:xfrm>
            <a:off x="889129" y="3876153"/>
            <a:ext cx="7088340" cy="2062103"/>
          </a:xfrm>
          <a:prstGeom prst="rect">
            <a:avLst/>
          </a:prstGeom>
          <a:noFill/>
        </p:spPr>
        <p:txBody>
          <a:bodyPr wrap="square" rtlCol="0">
            <a:spAutoFit/>
          </a:bodyPr>
          <a:lstStyle/>
          <a:p>
            <a:r>
              <a:rPr lang="en-IN" sz="3200" dirty="0" smtClean="0"/>
              <a:t>The eye blink sensor is an infrared sensor which illuminates the eye with infrared light and monitors the changes in the reflected light. </a:t>
            </a:r>
            <a:endParaRPr lang="en-US" sz="3200" dirty="0"/>
          </a:p>
        </p:txBody>
      </p:sp>
      <p:sp>
        <p:nvSpPr>
          <p:cNvPr id="15" name="TextBox 14">
            <a:extLst>
              <a:ext uri="{FF2B5EF4-FFF2-40B4-BE49-F238E27FC236}">
                <a16:creationId xmlns:a16="http://schemas.microsoft.com/office/drawing/2014/main" xmlns="" id="{8E05F6AB-C046-3213-CE9C-A26F880C56FB}"/>
              </a:ext>
            </a:extLst>
          </p:cNvPr>
          <p:cNvSpPr txBox="1"/>
          <p:nvPr/>
        </p:nvSpPr>
        <p:spPr>
          <a:xfrm>
            <a:off x="991250" y="6161061"/>
            <a:ext cx="5135671" cy="707886"/>
          </a:xfrm>
          <a:prstGeom prst="rect">
            <a:avLst/>
          </a:prstGeom>
          <a:noFill/>
        </p:spPr>
        <p:txBody>
          <a:bodyPr wrap="square" rtlCol="0">
            <a:spAutoFit/>
          </a:bodyPr>
          <a:lstStyle/>
          <a:p>
            <a:r>
              <a:rPr lang="en-US" sz="4000" b="1" dirty="0" smtClean="0"/>
              <a:t>Active Buzzer</a:t>
            </a:r>
            <a:endParaRPr lang="en-IN" sz="4000" b="1" dirty="0">
              <a:effectLst/>
              <a:latin typeface="Arial Narrow" panose="020B0606020202030204" pitchFamily="34" charset="0"/>
            </a:endParaRPr>
          </a:p>
        </p:txBody>
      </p:sp>
      <p:sp>
        <p:nvSpPr>
          <p:cNvPr id="16" name="TextBox 15">
            <a:extLst>
              <a:ext uri="{FF2B5EF4-FFF2-40B4-BE49-F238E27FC236}">
                <a16:creationId xmlns:a16="http://schemas.microsoft.com/office/drawing/2014/main" xmlns="" id="{CDD31B1B-30F5-86DA-45AE-3548C71C5AE1}"/>
              </a:ext>
            </a:extLst>
          </p:cNvPr>
          <p:cNvSpPr txBox="1"/>
          <p:nvPr/>
        </p:nvSpPr>
        <p:spPr>
          <a:xfrm>
            <a:off x="735457" y="6948003"/>
            <a:ext cx="7524115" cy="1569660"/>
          </a:xfrm>
          <a:prstGeom prst="rect">
            <a:avLst/>
          </a:prstGeom>
          <a:noFill/>
        </p:spPr>
        <p:txBody>
          <a:bodyPr wrap="square" rtlCol="0">
            <a:spAutoFit/>
          </a:bodyPr>
          <a:lstStyle/>
          <a:p>
            <a:r>
              <a:rPr lang="en-IN" sz="3200" dirty="0" smtClean="0"/>
              <a:t>An active buzzer has a built-in oscillating source, so it will make sounds when electrified.</a:t>
            </a:r>
            <a:endParaRPr lang="en-US" sz="3200" dirty="0"/>
          </a:p>
        </p:txBody>
      </p:sp>
      <p:sp>
        <p:nvSpPr>
          <p:cNvPr id="18" name="TextBox 17">
            <a:extLst>
              <a:ext uri="{FF2B5EF4-FFF2-40B4-BE49-F238E27FC236}">
                <a16:creationId xmlns:a16="http://schemas.microsoft.com/office/drawing/2014/main" xmlns="" id="{3DDBDC65-FF6D-836F-A3B8-2270300C6708}"/>
              </a:ext>
            </a:extLst>
          </p:cNvPr>
          <p:cNvSpPr txBox="1"/>
          <p:nvPr/>
        </p:nvSpPr>
        <p:spPr>
          <a:xfrm>
            <a:off x="9844874" y="1635286"/>
            <a:ext cx="7227517" cy="1384995"/>
          </a:xfrm>
          <a:prstGeom prst="rect">
            <a:avLst/>
          </a:prstGeom>
          <a:noFill/>
        </p:spPr>
        <p:txBody>
          <a:bodyPr wrap="square" rtlCol="0">
            <a:spAutoFit/>
          </a:bodyPr>
          <a:lstStyle/>
          <a:p>
            <a:r>
              <a:rPr lang="en-IN" sz="2800" dirty="0" smtClean="0"/>
              <a:t>Coin vibration motor is a typical ERM (eccentric rotating mass) actuators. It provides customer with </a:t>
            </a:r>
            <a:r>
              <a:rPr lang="en-IN" sz="2800" dirty="0" err="1" smtClean="0"/>
              <a:t>haptic</a:t>
            </a:r>
            <a:r>
              <a:rPr lang="en-IN" sz="2800" dirty="0" smtClean="0"/>
              <a:t> feedback</a:t>
            </a:r>
            <a:endParaRPr lang="en-US" sz="2800" dirty="0"/>
          </a:p>
        </p:txBody>
      </p:sp>
      <p:sp>
        <p:nvSpPr>
          <p:cNvPr id="20" name="TextBox 19">
            <a:extLst>
              <a:ext uri="{FF2B5EF4-FFF2-40B4-BE49-F238E27FC236}">
                <a16:creationId xmlns:a16="http://schemas.microsoft.com/office/drawing/2014/main" xmlns="" id="{0EF37168-D9AB-46BB-7B65-A162C5DAE918}"/>
              </a:ext>
            </a:extLst>
          </p:cNvPr>
          <p:cNvSpPr txBox="1"/>
          <p:nvPr/>
        </p:nvSpPr>
        <p:spPr>
          <a:xfrm>
            <a:off x="9805686" y="807656"/>
            <a:ext cx="7227517" cy="707886"/>
          </a:xfrm>
          <a:prstGeom prst="rect">
            <a:avLst/>
          </a:prstGeom>
          <a:noFill/>
        </p:spPr>
        <p:txBody>
          <a:bodyPr wrap="square" rtlCol="0">
            <a:spAutoFit/>
          </a:bodyPr>
          <a:lstStyle/>
          <a:p>
            <a:r>
              <a:rPr lang="en-US" sz="4000" b="1" dirty="0" smtClean="0"/>
              <a:t>Coin Vibration Motor</a:t>
            </a:r>
            <a:r>
              <a:rPr lang="en-US" sz="4000" dirty="0" smtClean="0"/>
              <a:t> </a:t>
            </a:r>
            <a:endParaRPr lang="en-IN" sz="4000" b="1" dirty="0">
              <a:effectLst/>
              <a:latin typeface="Arial Narrow" panose="020B0606020202030204" pitchFamily="34" charset="0"/>
            </a:endParaRPr>
          </a:p>
        </p:txBody>
      </p:sp>
      <p:sp>
        <p:nvSpPr>
          <p:cNvPr id="22" name="TextBox 21">
            <a:extLst>
              <a:ext uri="{FF2B5EF4-FFF2-40B4-BE49-F238E27FC236}">
                <a16:creationId xmlns:a16="http://schemas.microsoft.com/office/drawing/2014/main" xmlns="" id="{666D341C-78A9-984F-6772-D69D9607F598}"/>
              </a:ext>
            </a:extLst>
          </p:cNvPr>
          <p:cNvSpPr txBox="1"/>
          <p:nvPr/>
        </p:nvSpPr>
        <p:spPr>
          <a:xfrm>
            <a:off x="9906560" y="3063496"/>
            <a:ext cx="6375748" cy="707886"/>
          </a:xfrm>
          <a:prstGeom prst="rect">
            <a:avLst/>
          </a:prstGeom>
          <a:noFill/>
        </p:spPr>
        <p:txBody>
          <a:bodyPr wrap="square" rtlCol="0">
            <a:spAutoFit/>
          </a:bodyPr>
          <a:lstStyle/>
          <a:p>
            <a:r>
              <a:rPr lang="en-US" sz="4000" b="1" dirty="0" smtClean="0"/>
              <a:t>SPST Switch</a:t>
            </a:r>
            <a:endParaRPr lang="en-IN" sz="4000" b="1" dirty="0">
              <a:effectLst/>
              <a:latin typeface="Arial Narrow" panose="020B0606020202030204" pitchFamily="34" charset="0"/>
            </a:endParaRPr>
          </a:p>
        </p:txBody>
      </p:sp>
      <p:sp>
        <p:nvSpPr>
          <p:cNvPr id="12" name="TextBox 11">
            <a:extLst>
              <a:ext uri="{FF2B5EF4-FFF2-40B4-BE49-F238E27FC236}">
                <a16:creationId xmlns:a16="http://schemas.microsoft.com/office/drawing/2014/main" xmlns="" id="{3DDBDC65-FF6D-836F-A3B8-2270300C6708}"/>
              </a:ext>
            </a:extLst>
          </p:cNvPr>
          <p:cNvSpPr txBox="1"/>
          <p:nvPr/>
        </p:nvSpPr>
        <p:spPr>
          <a:xfrm>
            <a:off x="9840519" y="3929994"/>
            <a:ext cx="7227517" cy="954107"/>
          </a:xfrm>
          <a:prstGeom prst="rect">
            <a:avLst/>
          </a:prstGeom>
          <a:noFill/>
        </p:spPr>
        <p:txBody>
          <a:bodyPr wrap="square" rtlCol="0">
            <a:spAutoFit/>
          </a:bodyPr>
          <a:lstStyle/>
          <a:p>
            <a:r>
              <a:rPr lang="en-IN" sz="2800" i="1" dirty="0" smtClean="0"/>
              <a:t>SPST switch</a:t>
            </a:r>
            <a:r>
              <a:rPr lang="en-IN" sz="2800" dirty="0" smtClean="0"/>
              <a:t> stands for “Single Pole Single Throw” which includes a single input and a single output. </a:t>
            </a:r>
            <a:endParaRPr lang="en-US" sz="2800" dirty="0"/>
          </a:p>
        </p:txBody>
      </p:sp>
      <p:sp>
        <p:nvSpPr>
          <p:cNvPr id="23" name="TextBox 22">
            <a:extLst>
              <a:ext uri="{FF2B5EF4-FFF2-40B4-BE49-F238E27FC236}">
                <a16:creationId xmlns:a16="http://schemas.microsoft.com/office/drawing/2014/main" xmlns="" id="{666D341C-78A9-984F-6772-D69D9607F598}"/>
              </a:ext>
            </a:extLst>
          </p:cNvPr>
          <p:cNvSpPr txBox="1"/>
          <p:nvPr/>
        </p:nvSpPr>
        <p:spPr>
          <a:xfrm>
            <a:off x="9889143" y="4966318"/>
            <a:ext cx="6375748" cy="707886"/>
          </a:xfrm>
          <a:prstGeom prst="rect">
            <a:avLst/>
          </a:prstGeom>
          <a:noFill/>
        </p:spPr>
        <p:txBody>
          <a:bodyPr wrap="square" rtlCol="0">
            <a:spAutoFit/>
          </a:bodyPr>
          <a:lstStyle/>
          <a:p>
            <a:r>
              <a:rPr lang="en-US" sz="4000" b="1" dirty="0" smtClean="0"/>
              <a:t>Jumper Wires</a:t>
            </a:r>
            <a:endParaRPr lang="en-IN" sz="4000" b="1" dirty="0">
              <a:effectLst/>
              <a:latin typeface="Arial Narrow" panose="020B0606020202030204" pitchFamily="34" charset="0"/>
            </a:endParaRPr>
          </a:p>
        </p:txBody>
      </p:sp>
      <p:sp>
        <p:nvSpPr>
          <p:cNvPr id="24" name="TextBox 23">
            <a:extLst>
              <a:ext uri="{FF2B5EF4-FFF2-40B4-BE49-F238E27FC236}">
                <a16:creationId xmlns:a16="http://schemas.microsoft.com/office/drawing/2014/main" xmlns="" id="{666D341C-78A9-984F-6772-D69D9607F598}"/>
              </a:ext>
            </a:extLst>
          </p:cNvPr>
          <p:cNvSpPr txBox="1"/>
          <p:nvPr/>
        </p:nvSpPr>
        <p:spPr>
          <a:xfrm>
            <a:off x="9923978" y="7665975"/>
            <a:ext cx="6375748" cy="707886"/>
          </a:xfrm>
          <a:prstGeom prst="rect">
            <a:avLst/>
          </a:prstGeom>
          <a:noFill/>
        </p:spPr>
        <p:txBody>
          <a:bodyPr wrap="square" rtlCol="0">
            <a:spAutoFit/>
          </a:bodyPr>
          <a:lstStyle/>
          <a:p>
            <a:r>
              <a:rPr lang="en-US" sz="4000" b="1" dirty="0" smtClean="0"/>
              <a:t>9V Battery</a:t>
            </a:r>
            <a:endParaRPr lang="en-IN" sz="4000" b="1" dirty="0">
              <a:effectLst/>
              <a:latin typeface="Arial Narrow" panose="020B0606020202030204" pitchFamily="34" charset="0"/>
            </a:endParaRPr>
          </a:p>
        </p:txBody>
      </p:sp>
      <p:sp>
        <p:nvSpPr>
          <p:cNvPr id="25" name="TextBox 24">
            <a:extLst>
              <a:ext uri="{FF2B5EF4-FFF2-40B4-BE49-F238E27FC236}">
                <a16:creationId xmlns:a16="http://schemas.microsoft.com/office/drawing/2014/main" xmlns="" id="{3DDBDC65-FF6D-836F-A3B8-2270300C6708}"/>
              </a:ext>
            </a:extLst>
          </p:cNvPr>
          <p:cNvSpPr txBox="1"/>
          <p:nvPr/>
        </p:nvSpPr>
        <p:spPr>
          <a:xfrm>
            <a:off x="9940667" y="5806691"/>
            <a:ext cx="7227517" cy="1815882"/>
          </a:xfrm>
          <a:prstGeom prst="rect">
            <a:avLst/>
          </a:prstGeom>
          <a:noFill/>
        </p:spPr>
        <p:txBody>
          <a:bodyPr wrap="square" rtlCol="0">
            <a:spAutoFit/>
          </a:bodyPr>
          <a:lstStyle/>
          <a:p>
            <a:r>
              <a:rPr lang="en-IN" sz="2800" dirty="0" smtClean="0"/>
              <a:t>Jumper wires are simply wires that have connector pins at each end, allowing them to be used to connect two points to each other without soldering.</a:t>
            </a:r>
            <a:endParaRPr lang="en-US" sz="2800" dirty="0"/>
          </a:p>
        </p:txBody>
      </p:sp>
      <p:sp>
        <p:nvSpPr>
          <p:cNvPr id="26" name="TextBox 25">
            <a:extLst>
              <a:ext uri="{FF2B5EF4-FFF2-40B4-BE49-F238E27FC236}">
                <a16:creationId xmlns:a16="http://schemas.microsoft.com/office/drawing/2014/main" xmlns="" id="{3DDBDC65-FF6D-836F-A3B8-2270300C6708}"/>
              </a:ext>
            </a:extLst>
          </p:cNvPr>
          <p:cNvSpPr txBox="1"/>
          <p:nvPr/>
        </p:nvSpPr>
        <p:spPr>
          <a:xfrm>
            <a:off x="10032108" y="8406200"/>
            <a:ext cx="7227517" cy="1384995"/>
          </a:xfrm>
          <a:prstGeom prst="rect">
            <a:avLst/>
          </a:prstGeom>
          <a:noFill/>
        </p:spPr>
        <p:txBody>
          <a:bodyPr wrap="square" rtlCol="0">
            <a:spAutoFit/>
          </a:bodyPr>
          <a:lstStyle/>
          <a:p>
            <a:r>
              <a:rPr lang="en-IN" sz="2800" dirty="0" smtClean="0"/>
              <a:t>It is an electric battery that supplies a nominal voltage of 9 Volts</a:t>
            </a:r>
            <a:endParaRPr lang="en-US" sz="2800" dirty="0" smtClean="0"/>
          </a:p>
          <a:p>
            <a:r>
              <a:rPr lang="en-IN" sz="2800" dirty="0" smtClean="0"/>
              <a:t>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286" y="1181324"/>
            <a:ext cx="180677" cy="245253"/>
          </a:xfrm>
          <a:prstGeom prst="rect">
            <a:avLst/>
          </a:prstGeom>
        </p:spPr>
      </p:pic>
      <p:sp>
        <p:nvSpPr>
          <p:cNvPr id="9" name="Title 8">
            <a:extLst>
              <a:ext uri="{FF2B5EF4-FFF2-40B4-BE49-F238E27FC236}">
                <a16:creationId xmlns:a16="http://schemas.microsoft.com/office/drawing/2014/main" xmlns="" id="{C5E18050-EB8B-43D4-F50F-8391D953602C}"/>
              </a:ext>
            </a:extLst>
          </p:cNvPr>
          <p:cNvSpPr>
            <a:spLocks noGrp="1"/>
          </p:cNvSpPr>
          <p:nvPr>
            <p:ph type="title" idx="4294967295"/>
          </p:nvPr>
        </p:nvSpPr>
        <p:spPr>
          <a:xfrm>
            <a:off x="4561581" y="1181324"/>
            <a:ext cx="7909112" cy="1717963"/>
          </a:xfrm>
        </p:spPr>
        <p:txBody>
          <a:bodyPr>
            <a:normAutofit fontScale="90000"/>
          </a:bodyPr>
          <a:lstStyle/>
          <a:p>
            <a:r>
              <a:rPr lang="en-US" b="1" i="0" dirty="0" smtClean="0">
                <a:solidFill>
                  <a:srgbClr val="666666"/>
                </a:solidFill>
                <a:effectLst/>
                <a:latin typeface="typonine sans regular"/>
              </a:rPr>
              <a:t>Circuit Diagram:</a:t>
            </a:r>
            <a:r>
              <a:rPr lang="en-US" b="1" i="0" dirty="0">
                <a:solidFill>
                  <a:srgbClr val="666666"/>
                </a:solidFill>
                <a:effectLst/>
                <a:latin typeface="typonine sans regular"/>
              </a:rPr>
              <a:t/>
            </a:r>
            <a:br>
              <a:rPr lang="en-US" b="1" i="0" dirty="0">
                <a:solidFill>
                  <a:srgbClr val="666666"/>
                </a:solidFill>
                <a:effectLst/>
                <a:latin typeface="typonine sans regular"/>
              </a:rPr>
            </a:br>
            <a:r>
              <a:rPr lang="en-US" sz="4400" b="0" i="0" dirty="0">
                <a:solidFill>
                  <a:srgbClr val="000000"/>
                </a:solidFill>
                <a:effectLst/>
                <a:latin typeface="typonine sans regular"/>
              </a:rPr>
              <a:t/>
            </a:r>
            <a:br>
              <a:rPr lang="en-US" sz="4400" b="0" i="0" dirty="0">
                <a:solidFill>
                  <a:srgbClr val="000000"/>
                </a:solidFill>
                <a:effectLst/>
                <a:latin typeface="typonine sans regular"/>
              </a:rPr>
            </a:br>
            <a:endParaRPr lang="en-IN" sz="4400" dirty="0"/>
          </a:p>
        </p:txBody>
      </p:sp>
      <p:pic>
        <p:nvPicPr>
          <p:cNvPr id="6" name="Picture 5"/>
          <p:cNvPicPr/>
          <p:nvPr/>
        </p:nvPicPr>
        <p:blipFill>
          <a:blip r:embed="rId3" cstate="print"/>
          <a:srcRect/>
          <a:stretch>
            <a:fillRect/>
          </a:stretch>
        </p:blipFill>
        <p:spPr bwMode="auto">
          <a:xfrm>
            <a:off x="5050336" y="2435436"/>
            <a:ext cx="7633698" cy="602929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13364" y="417367"/>
            <a:ext cx="12261273" cy="9502487"/>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122</TotalTime>
  <Words>197</Words>
  <Application>Microsoft Office PowerPoint</Application>
  <PresentationFormat>Custom</PresentationFormat>
  <Paragraphs>37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Organic</vt:lpstr>
      <vt:lpstr>Project Title: Anti Sleep Alarm For Drivers   </vt:lpstr>
      <vt:lpstr>INTRODUCTION</vt:lpstr>
      <vt:lpstr>Slide 3</vt:lpstr>
      <vt:lpstr>Arduino Nano</vt:lpstr>
      <vt:lpstr>Circuit Diagram: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Car Race game Group 7</dc:title>
  <dc:creator>Asus</dc:creator>
  <cp:lastModifiedBy>Asus</cp:lastModifiedBy>
  <cp:revision>21</cp:revision>
  <dcterms:modified xsi:type="dcterms:W3CDTF">2022-06-14T04:42:18Z</dcterms:modified>
</cp:coreProperties>
</file>