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sldIdLst>
    <p:sldId id="275" r:id="rId5"/>
    <p:sldId id="277" r:id="rId6"/>
    <p:sldId id="258" r:id="rId7"/>
    <p:sldId id="278" r:id="rId8"/>
    <p:sldId id="279" r:id="rId9"/>
    <p:sldId id="260" r:id="rId10"/>
    <p:sldId id="261" r:id="rId11"/>
    <p:sldId id="264" r:id="rId12"/>
    <p:sldId id="265" r:id="rId13"/>
    <p:sldId id="268" r:id="rId14"/>
    <p:sldId id="274" r:id="rId15"/>
    <p:sldId id="269" r:id="rId16"/>
    <p:sldId id="267" r:id="rId17"/>
    <p:sldId id="280" r:id="rId18"/>
    <p:sldId id="270" r:id="rId19"/>
    <p:sldId id="282" r:id="rId20"/>
    <p:sldId id="271" r:id="rId21"/>
    <p:sldId id="287" r:id="rId22"/>
    <p:sldId id="281" r:id="rId23"/>
    <p:sldId id="272" r:id="rId24"/>
    <p:sldId id="289" r:id="rId25"/>
    <p:sldId id="286" r:id="rId26"/>
    <p:sldId id="283" r:id="rId27"/>
    <p:sldId id="285"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184DA70-C731-4C70-880D-CCD4705E623C}" type="datetime1">
              <a:rPr lang="en-US" smtClean="0"/>
              <a:pPr/>
              <a:t>11/9/2023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240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212741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81939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95867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985270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05355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27663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0249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1974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2234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3066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785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7595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6642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952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0892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73602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2D6E202-B606-4609-B914-27C9371A1F6D}" type="datetime1">
              <a:rPr lang="en-US" smtClean="0"/>
              <a:pPr/>
              <a:t>11/9/2023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84021677"/>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C:\Users\akshi\Downloads\Project%20Time%20Series\Company%20stock%20prices.xlsx"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C4F4-1644-8CB2-3A49-7DE1C7146F76}"/>
              </a:ext>
            </a:extLst>
          </p:cNvPr>
          <p:cNvSpPr>
            <a:spLocks noGrp="1"/>
          </p:cNvSpPr>
          <p:nvPr>
            <p:ph type="ctrTitle"/>
          </p:nvPr>
        </p:nvSpPr>
        <p:spPr>
          <a:xfrm>
            <a:off x="856374" y="709127"/>
            <a:ext cx="9967135" cy="2425959"/>
          </a:xfrm>
        </p:spPr>
        <p:txBody>
          <a:bodyPr/>
          <a:lstStyle/>
          <a:p>
            <a:pPr algn="ctr"/>
            <a:r>
              <a:rPr lang="en-US" b="1" dirty="0">
                <a:latin typeface="Times New Roman" pitchFamily="18" charset="0"/>
                <a:cs typeface="Times New Roman" pitchFamily="18" charset="0"/>
              </a:rPr>
              <a:t>P-303</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Time Series Forecasting</a:t>
            </a:r>
            <a:endParaRPr lang="en-IN" b="1" u="sng"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442F0A8C-ED70-486F-7A51-51D8CB4C2421}"/>
              </a:ext>
            </a:extLst>
          </p:cNvPr>
          <p:cNvSpPr>
            <a:spLocks noGrp="1"/>
          </p:cNvSpPr>
          <p:nvPr>
            <p:ph type="subTitle" idx="1"/>
          </p:nvPr>
        </p:nvSpPr>
        <p:spPr>
          <a:xfrm>
            <a:off x="1434872" y="3489756"/>
            <a:ext cx="8825658" cy="513077"/>
          </a:xfrm>
        </p:spPr>
        <p:txBody>
          <a:bodyPr/>
          <a:lstStyle/>
          <a:p>
            <a:pPr algn="ctr"/>
            <a:r>
              <a:rPr lang="en-US" b="1" u="sng" dirty="0">
                <a:latin typeface="Times New Roman" pitchFamily="18" charset="0"/>
                <a:cs typeface="Times New Roman" pitchFamily="18" charset="0"/>
              </a:rPr>
              <a:t>Group  4</a:t>
            </a:r>
          </a:p>
          <a:p>
            <a:pPr algn="ctr"/>
            <a:endParaRPr lang="en-US" dirty="0"/>
          </a:p>
          <a:p>
            <a:pPr algn="ctr"/>
            <a:endParaRPr lang="en-US" dirty="0"/>
          </a:p>
          <a:p>
            <a:pPr algn="ctr"/>
            <a:endParaRPr lang="en-US" dirty="0"/>
          </a:p>
          <a:p>
            <a:pPr algn="ctr"/>
            <a:endParaRPr lang="en-IN" dirty="0"/>
          </a:p>
        </p:txBody>
      </p:sp>
      <p:sp>
        <p:nvSpPr>
          <p:cNvPr id="4" name="TextBox 3"/>
          <p:cNvSpPr txBox="1"/>
          <p:nvPr/>
        </p:nvSpPr>
        <p:spPr>
          <a:xfrm>
            <a:off x="1828800" y="4544006"/>
            <a:ext cx="9106678" cy="1754326"/>
          </a:xfrm>
          <a:prstGeom prst="rect">
            <a:avLst/>
          </a:prstGeom>
          <a:noFill/>
        </p:spPr>
        <p:txBody>
          <a:bodyPr wrap="square" rtlCol="0">
            <a:spAutoFit/>
          </a:bodyPr>
          <a:lstStyle/>
          <a:p>
            <a:r>
              <a:rPr lang="en-US" b="1" dirty="0"/>
              <a:t> SANDRA R                                                                                                 MADHU S </a:t>
            </a:r>
            <a:r>
              <a:rPr lang="en-US" b="1" dirty="0" err="1"/>
              <a:t>S</a:t>
            </a:r>
            <a:endParaRPr lang="en-US" b="1" dirty="0"/>
          </a:p>
          <a:p>
            <a:r>
              <a:rPr lang="en-US" dirty="0"/>
              <a:t>                                                                                                                  </a:t>
            </a:r>
          </a:p>
          <a:p>
            <a:r>
              <a:rPr lang="en-US" b="1" dirty="0"/>
              <a:t> SMITA S                                                                                                     AJITH N G</a:t>
            </a:r>
            <a:r>
              <a:rPr lang="en-US" dirty="0"/>
              <a:t> </a:t>
            </a:r>
          </a:p>
          <a:p>
            <a:r>
              <a:rPr lang="en-US" dirty="0"/>
              <a:t>                                                                                                  </a:t>
            </a:r>
          </a:p>
          <a:p>
            <a:r>
              <a:rPr lang="en-US" dirty="0"/>
              <a:t> </a:t>
            </a:r>
            <a:r>
              <a:rPr lang="en-US" b="1" dirty="0"/>
              <a:t>R ASWATHI   </a:t>
            </a:r>
            <a:r>
              <a:rPr lang="en-US" dirty="0"/>
              <a:t>                                                                                             </a:t>
            </a:r>
            <a:r>
              <a:rPr lang="en-US" b="1" dirty="0"/>
              <a:t>ANISHA M</a:t>
            </a:r>
          </a:p>
          <a:p>
            <a:endParaRPr lang="en-US" dirty="0"/>
          </a:p>
        </p:txBody>
      </p:sp>
      <p:sp>
        <p:nvSpPr>
          <p:cNvPr id="5" name="Right Arrow 4"/>
          <p:cNvSpPr/>
          <p:nvPr/>
        </p:nvSpPr>
        <p:spPr>
          <a:xfrm>
            <a:off x="8752115" y="4721290"/>
            <a:ext cx="186612" cy="111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8745895" y="5246913"/>
            <a:ext cx="186612" cy="111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755226" y="5769430"/>
            <a:ext cx="186612" cy="111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635969" y="4705739"/>
            <a:ext cx="186612" cy="111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629748" y="5828522"/>
            <a:ext cx="186612" cy="111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642190" y="5225144"/>
            <a:ext cx="186612" cy="111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excel.jpg"/>
          <p:cNvPicPr>
            <a:picLocks noChangeAspect="1"/>
          </p:cNvPicPr>
          <p:nvPr/>
        </p:nvPicPr>
        <p:blipFill>
          <a:blip r:embed="rId3"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pic>
        <p:nvPicPr>
          <p:cNvPr id="16" name="Picture 15" descr="ff.jpg"/>
          <p:cNvPicPr>
            <a:picLocks noChangeAspect="1"/>
          </p:cNvPicPr>
          <p:nvPr/>
        </p:nvPicPr>
        <p:blipFill>
          <a:blip r:embed="rId4" cstate="print"/>
          <a:stretch>
            <a:fillRect/>
          </a:stretch>
        </p:blipFill>
        <p:spPr>
          <a:xfrm>
            <a:off x="491659" y="493217"/>
            <a:ext cx="1449108" cy="126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descr="frd.png"/>
          <p:cNvPicPr>
            <a:picLocks noChangeAspect="1"/>
          </p:cNvPicPr>
          <p:nvPr/>
        </p:nvPicPr>
        <p:blipFill>
          <a:blip r:embed="rId5" cstate="print">
            <a:duotone>
              <a:prstClr val="black"/>
              <a:schemeClr val="accent4">
                <a:tint val="45000"/>
                <a:satMod val="400000"/>
              </a:schemeClr>
            </a:duotone>
          </a:blip>
          <a:stretch>
            <a:fillRect/>
          </a:stretch>
        </p:blipFill>
        <p:spPr>
          <a:xfrm>
            <a:off x="3377224" y="4049486"/>
            <a:ext cx="5122966" cy="209005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027500897"/>
      </p:ext>
    </p:extLst>
  </p:cSld>
  <p:clrMapOvr>
    <a:masterClrMapping/>
  </p:clrMapOvr>
  <p:transition>
    <p:dissolve/>
    <p:sndAc>
      <p:stSnd>
        <p:snd r:embed="rId2" name="arrow.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C65E-1BCE-B09E-D4B7-D0CD18851BEF}"/>
              </a:ext>
            </a:extLst>
          </p:cNvPr>
          <p:cNvSpPr>
            <a:spLocks noGrp="1"/>
          </p:cNvSpPr>
          <p:nvPr>
            <p:ph type="title"/>
          </p:nvPr>
        </p:nvSpPr>
        <p:spPr>
          <a:xfrm>
            <a:off x="1154953" y="755781"/>
            <a:ext cx="9565920" cy="1212978"/>
          </a:xfrm>
        </p:spPr>
        <p:txBody>
          <a:bodyPr/>
          <a:lstStyle/>
          <a:p>
            <a:r>
              <a:rPr lang="en-US" b="1" u="sng" dirty="0">
                <a:latin typeface="Times New Roman" pitchFamily="18" charset="0"/>
                <a:cs typeface="Times New Roman" pitchFamily="18" charset="0"/>
              </a:rPr>
              <a:t>Histogram of Close Price Before and After Differencing :</a:t>
            </a:r>
            <a:endParaRPr lang="en-IN" b="1" u="sng"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6F509B05-C65D-1E51-50B5-13E2527F380B}"/>
              </a:ext>
            </a:extLst>
          </p:cNvPr>
          <p:cNvPicPr>
            <a:picLocks noGrp="1" noChangeAspect="1"/>
          </p:cNvPicPr>
          <p:nvPr>
            <p:ph idx="1"/>
          </p:nvPr>
        </p:nvPicPr>
        <p:blipFill>
          <a:blip r:embed="rId2" cstate="print"/>
          <a:stretch>
            <a:fillRect/>
          </a:stretch>
        </p:blipFill>
        <p:spPr>
          <a:xfrm>
            <a:off x="245403" y="2486694"/>
            <a:ext cx="5800833" cy="3416300"/>
          </a:xfrm>
        </p:spPr>
      </p:pic>
      <p:pic>
        <p:nvPicPr>
          <p:cNvPr id="7" name="Picture 6">
            <a:extLst>
              <a:ext uri="{FF2B5EF4-FFF2-40B4-BE49-F238E27FC236}">
                <a16:creationId xmlns:a16="http://schemas.microsoft.com/office/drawing/2014/main" id="{F5FC734C-EB5D-D454-54BE-5DC134D8A34A}"/>
              </a:ext>
            </a:extLst>
          </p:cNvPr>
          <p:cNvPicPr>
            <a:picLocks noChangeAspect="1"/>
          </p:cNvPicPr>
          <p:nvPr/>
        </p:nvPicPr>
        <p:blipFill>
          <a:blip r:embed="rId3" cstate="print"/>
          <a:stretch>
            <a:fillRect/>
          </a:stretch>
        </p:blipFill>
        <p:spPr>
          <a:xfrm>
            <a:off x="5915608" y="2400647"/>
            <a:ext cx="6276392" cy="3551069"/>
          </a:xfrm>
          <a:prstGeom prst="rect">
            <a:avLst/>
          </a:prstGeom>
        </p:spPr>
      </p:pic>
      <p:sp>
        <p:nvSpPr>
          <p:cNvPr id="8" name="TextBox 7">
            <a:extLst>
              <a:ext uri="{FF2B5EF4-FFF2-40B4-BE49-F238E27FC236}">
                <a16:creationId xmlns:a16="http://schemas.microsoft.com/office/drawing/2014/main" id="{950BA227-D6FC-C154-30D7-1544950C2B83}"/>
              </a:ext>
            </a:extLst>
          </p:cNvPr>
          <p:cNvSpPr txBox="1"/>
          <p:nvPr/>
        </p:nvSpPr>
        <p:spPr>
          <a:xfrm>
            <a:off x="2095945" y="6107836"/>
            <a:ext cx="2569934" cy="369332"/>
          </a:xfrm>
          <a:prstGeom prst="rect">
            <a:avLst/>
          </a:prstGeom>
          <a:noFill/>
        </p:spPr>
        <p:txBody>
          <a:bodyPr wrap="none" rtlCol="0">
            <a:spAutoFit/>
          </a:bodyPr>
          <a:lstStyle/>
          <a:p>
            <a:r>
              <a:rPr lang="en-US" dirty="0">
                <a:latin typeface="Times New Roman" pitchFamily="18" charset="0"/>
                <a:cs typeface="Times New Roman" pitchFamily="18" charset="0"/>
              </a:rPr>
              <a:t>Not Normally Distributed</a:t>
            </a:r>
            <a:endParaRPr lang="en-IN"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6FF0BFAF-1EBE-DBFA-9130-0AC3839202B4}"/>
              </a:ext>
            </a:extLst>
          </p:cNvPr>
          <p:cNvSpPr txBox="1"/>
          <p:nvPr/>
        </p:nvSpPr>
        <p:spPr>
          <a:xfrm>
            <a:off x="8450438" y="6037180"/>
            <a:ext cx="2417650" cy="369332"/>
          </a:xfrm>
          <a:prstGeom prst="rect">
            <a:avLst/>
          </a:prstGeom>
          <a:noFill/>
        </p:spPr>
        <p:txBody>
          <a:bodyPr wrap="square" rtlCol="0">
            <a:spAutoFit/>
          </a:bodyPr>
          <a:lstStyle/>
          <a:p>
            <a:r>
              <a:rPr lang="en-US" dirty="0">
                <a:latin typeface="Times New Roman" pitchFamily="18" charset="0"/>
                <a:cs typeface="Times New Roman" pitchFamily="18" charset="0"/>
              </a:rPr>
              <a:t>Normally Distributed</a:t>
            </a:r>
            <a:endParaRPr lang="en-IN" dirty="0">
              <a:latin typeface="Times New Roman" pitchFamily="18" charset="0"/>
              <a:cs typeface="Times New Roman" pitchFamily="18" charset="0"/>
            </a:endParaRPr>
          </a:p>
        </p:txBody>
      </p:sp>
      <p:pic>
        <p:nvPicPr>
          <p:cNvPr id="10" name="Picture 9" descr="excel.jpg"/>
          <p:cNvPicPr>
            <a:picLocks noChangeAspect="1"/>
          </p:cNvPicPr>
          <p:nvPr/>
        </p:nvPicPr>
        <p:blipFill>
          <a:blip r:embed="rId4"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9738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3834-98D4-1E77-0DC1-CF1B7831254D}"/>
              </a:ext>
            </a:extLst>
          </p:cNvPr>
          <p:cNvSpPr>
            <a:spLocks noGrp="1"/>
          </p:cNvSpPr>
          <p:nvPr>
            <p:ph type="title"/>
          </p:nvPr>
        </p:nvSpPr>
        <p:spPr>
          <a:xfrm>
            <a:off x="1097280" y="286603"/>
            <a:ext cx="9964297" cy="1338011"/>
          </a:xfrm>
        </p:spPr>
        <p:txBody>
          <a:bodyPr>
            <a:normAutofit fontScale="90000"/>
          </a:bodyPr>
          <a:lstStyle/>
          <a:p>
            <a:br>
              <a:rPr lang="en-US" dirty="0"/>
            </a:br>
            <a:br>
              <a:rPr lang="en-US" dirty="0"/>
            </a:br>
            <a:br>
              <a:rPr lang="en-US" dirty="0"/>
            </a:br>
            <a:r>
              <a:rPr lang="en-US" b="1" u="sng" dirty="0">
                <a:latin typeface="Times New Roman" pitchFamily="18" charset="0"/>
                <a:cs typeface="Times New Roman" pitchFamily="18" charset="0"/>
              </a:rPr>
              <a:t>Line Plot after differencing :</a:t>
            </a:r>
            <a:br>
              <a:rPr lang="en-US" dirty="0"/>
            </a:br>
            <a:r>
              <a:rPr lang="en-US" dirty="0"/>
              <a:t>	</a:t>
            </a:r>
            <a:endParaRPr lang="en-IN" dirty="0"/>
          </a:p>
        </p:txBody>
      </p:sp>
      <p:pic>
        <p:nvPicPr>
          <p:cNvPr id="5" name="Content Placeholder 4">
            <a:extLst>
              <a:ext uri="{FF2B5EF4-FFF2-40B4-BE49-F238E27FC236}">
                <a16:creationId xmlns:a16="http://schemas.microsoft.com/office/drawing/2014/main" id="{885BA4C6-7FD1-74AE-61AD-AD2A98F1601A}"/>
              </a:ext>
            </a:extLst>
          </p:cNvPr>
          <p:cNvPicPr>
            <a:picLocks noGrp="1" noChangeAspect="1"/>
          </p:cNvPicPr>
          <p:nvPr>
            <p:ph idx="1"/>
          </p:nvPr>
        </p:nvPicPr>
        <p:blipFill>
          <a:blip r:embed="rId2" cstate="print"/>
          <a:stretch>
            <a:fillRect/>
          </a:stretch>
        </p:blipFill>
        <p:spPr>
          <a:xfrm>
            <a:off x="1097280" y="2276875"/>
            <a:ext cx="7412391" cy="3760788"/>
          </a:xfrm>
        </p:spPr>
      </p:pic>
      <p:sp>
        <p:nvSpPr>
          <p:cNvPr id="6" name="TextBox 5">
            <a:extLst>
              <a:ext uri="{FF2B5EF4-FFF2-40B4-BE49-F238E27FC236}">
                <a16:creationId xmlns:a16="http://schemas.microsoft.com/office/drawing/2014/main" id="{DDB18B60-9CFC-CB0A-F929-A3565914086A}"/>
              </a:ext>
            </a:extLst>
          </p:cNvPr>
          <p:cNvSpPr txBox="1"/>
          <p:nvPr/>
        </p:nvSpPr>
        <p:spPr>
          <a:xfrm>
            <a:off x="8805959" y="4013329"/>
            <a:ext cx="1992853" cy="369332"/>
          </a:xfrm>
          <a:prstGeom prst="rect">
            <a:avLst/>
          </a:prstGeom>
          <a:noFill/>
        </p:spPr>
        <p:txBody>
          <a:bodyPr wrap="none" rtlCol="0">
            <a:spAutoFit/>
          </a:bodyPr>
          <a:lstStyle/>
          <a:p>
            <a:r>
              <a:rPr lang="en-US" b="1" dirty="0">
                <a:solidFill>
                  <a:schemeClr val="tx2">
                    <a:lumMod val="40000"/>
                    <a:lumOff val="60000"/>
                  </a:schemeClr>
                </a:solidFill>
                <a:latin typeface="Times New Roman" pitchFamily="18" charset="0"/>
                <a:cs typeface="Times New Roman" pitchFamily="18" charset="0"/>
              </a:rPr>
              <a:t>Data is stationary</a:t>
            </a:r>
            <a:r>
              <a:rPr lang="en-US" dirty="0">
                <a:solidFill>
                  <a:schemeClr val="tx2">
                    <a:lumMod val="40000"/>
                    <a:lumOff val="60000"/>
                  </a:schemeClr>
                </a:solidFill>
              </a:rPr>
              <a:t>.</a:t>
            </a:r>
            <a:endParaRPr lang="en-IN" dirty="0">
              <a:solidFill>
                <a:schemeClr val="tx2">
                  <a:lumMod val="40000"/>
                  <a:lumOff val="60000"/>
                </a:schemeClr>
              </a:solidFill>
            </a:endParaRPr>
          </a:p>
        </p:txBody>
      </p:sp>
      <p:pic>
        <p:nvPicPr>
          <p:cNvPr id="7" name="Picture 6" descr="excel.jpg"/>
          <p:cNvPicPr>
            <a:picLocks noChangeAspect="1"/>
          </p:cNvPicPr>
          <p:nvPr/>
        </p:nvPicPr>
        <p:blipFill>
          <a:blip r:embed="rId3"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6922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03CB-542E-A0C4-A2D2-2D625CC59CA0}"/>
              </a:ext>
            </a:extLst>
          </p:cNvPr>
          <p:cNvSpPr>
            <a:spLocks noGrp="1"/>
          </p:cNvSpPr>
          <p:nvPr>
            <p:ph type="title"/>
          </p:nvPr>
        </p:nvSpPr>
        <p:spPr/>
        <p:txBody>
          <a:bodyPr/>
          <a:lstStyle/>
          <a:p>
            <a:r>
              <a:rPr lang="en-US" b="1" u="sng" dirty="0">
                <a:latin typeface="Times New Roman" pitchFamily="18" charset="0"/>
                <a:cs typeface="Times New Roman" pitchFamily="18" charset="0"/>
              </a:rPr>
              <a:t>ACF &amp; PACF :</a:t>
            </a:r>
            <a:endParaRPr lang="en-IN" b="1" u="sng"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71217963-B7B9-C116-013F-DB496A8FBA99}"/>
              </a:ext>
            </a:extLst>
          </p:cNvPr>
          <p:cNvPicPr>
            <a:picLocks noGrp="1" noChangeAspect="1"/>
          </p:cNvPicPr>
          <p:nvPr>
            <p:ph idx="1"/>
          </p:nvPr>
        </p:nvPicPr>
        <p:blipFill>
          <a:blip r:embed="rId2" cstate="print"/>
          <a:stretch>
            <a:fillRect/>
          </a:stretch>
        </p:blipFill>
        <p:spPr>
          <a:xfrm>
            <a:off x="979614" y="2374675"/>
            <a:ext cx="4299641" cy="3018419"/>
          </a:xfrm>
        </p:spPr>
      </p:pic>
      <p:pic>
        <p:nvPicPr>
          <p:cNvPr id="7" name="Picture 6">
            <a:extLst>
              <a:ext uri="{FF2B5EF4-FFF2-40B4-BE49-F238E27FC236}">
                <a16:creationId xmlns:a16="http://schemas.microsoft.com/office/drawing/2014/main" id="{B3EB413B-A5AD-9CCF-3300-BBA67DCA95FE}"/>
              </a:ext>
            </a:extLst>
          </p:cNvPr>
          <p:cNvPicPr>
            <a:picLocks noChangeAspect="1"/>
          </p:cNvPicPr>
          <p:nvPr/>
        </p:nvPicPr>
        <p:blipFill rotWithShape="1">
          <a:blip r:embed="rId3" cstate="print"/>
          <a:srcRect t="-3841" b="115"/>
          <a:stretch/>
        </p:blipFill>
        <p:spPr>
          <a:xfrm>
            <a:off x="6788458" y="2254117"/>
            <a:ext cx="4501148" cy="3356570"/>
          </a:xfrm>
          <a:prstGeom prst="rect">
            <a:avLst/>
          </a:prstGeom>
        </p:spPr>
      </p:pic>
      <p:sp>
        <p:nvSpPr>
          <p:cNvPr id="8" name="TextBox 7">
            <a:extLst>
              <a:ext uri="{FF2B5EF4-FFF2-40B4-BE49-F238E27FC236}">
                <a16:creationId xmlns:a16="http://schemas.microsoft.com/office/drawing/2014/main" id="{3E644939-8109-73D2-DEB2-A7CFF41B79E0}"/>
              </a:ext>
            </a:extLst>
          </p:cNvPr>
          <p:cNvSpPr txBox="1"/>
          <p:nvPr/>
        </p:nvSpPr>
        <p:spPr>
          <a:xfrm>
            <a:off x="1082351" y="5520346"/>
            <a:ext cx="10375641" cy="1200329"/>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By checking ACF and PACF plot of stationary data, it is clear that after differencing</a:t>
            </a:r>
          </a:p>
          <a:p>
            <a:r>
              <a:rPr lang="en-US" b="0" i="0" dirty="0">
                <a:solidFill>
                  <a:srgbClr val="212121"/>
                </a:solidFill>
                <a:effectLst/>
                <a:latin typeface="Roboto" panose="02000000000000000000" pitchFamily="2" charset="0"/>
              </a:rPr>
              <a:t> data became </a:t>
            </a:r>
            <a:r>
              <a:rPr lang="en-US" b="0" i="0" dirty="0" err="1">
                <a:solidFill>
                  <a:srgbClr val="212121"/>
                </a:solidFill>
                <a:effectLst/>
                <a:latin typeface="Roboto" panose="02000000000000000000" pitchFamily="2" charset="0"/>
              </a:rPr>
              <a:t>iiv</a:t>
            </a:r>
            <a:r>
              <a:rPr lang="en-US" b="0" i="0" dirty="0">
                <a:solidFill>
                  <a:srgbClr val="212121"/>
                </a:solidFill>
                <a:effectLst/>
                <a:latin typeface="Roboto" panose="02000000000000000000" pitchFamily="2" charset="0"/>
              </a:rPr>
              <a:t> (independent and identical variables),</a:t>
            </a:r>
          </a:p>
          <a:p>
            <a:r>
              <a:rPr lang="en-US" b="0" i="0" dirty="0">
                <a:solidFill>
                  <a:srgbClr val="212121"/>
                </a:solidFill>
                <a:effectLst/>
                <a:latin typeface="Roboto" panose="02000000000000000000" pitchFamily="2" charset="0"/>
              </a:rPr>
              <a:t>variable which has no AR or MA component. i.e., there is no trend and seasonality. </a:t>
            </a:r>
          </a:p>
          <a:p>
            <a:r>
              <a:rPr lang="en-US" b="0" i="0" dirty="0">
                <a:solidFill>
                  <a:srgbClr val="212121"/>
                </a:solidFill>
                <a:effectLst/>
                <a:latin typeface="Roboto" panose="02000000000000000000" pitchFamily="2" charset="0"/>
              </a:rPr>
              <a:t>There is no significance corresponding to any lag.</a:t>
            </a:r>
            <a:endParaRPr lang="en-IN" dirty="0"/>
          </a:p>
        </p:txBody>
      </p:sp>
      <p:pic>
        <p:nvPicPr>
          <p:cNvPr id="6" name="Picture 5" descr="excel.jpg"/>
          <p:cNvPicPr>
            <a:picLocks noChangeAspect="1"/>
          </p:cNvPicPr>
          <p:nvPr/>
        </p:nvPicPr>
        <p:blipFill>
          <a:blip r:embed="rId4"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556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B414-B811-363E-0369-375AC56B389A}"/>
              </a:ext>
            </a:extLst>
          </p:cNvPr>
          <p:cNvSpPr>
            <a:spLocks noGrp="1"/>
          </p:cNvSpPr>
          <p:nvPr>
            <p:ph type="title"/>
          </p:nvPr>
        </p:nvSpPr>
        <p:spPr>
          <a:xfrm>
            <a:off x="1154953" y="973667"/>
            <a:ext cx="8761413" cy="967099"/>
          </a:xfrm>
        </p:spPr>
        <p:txBody>
          <a:bodyPr>
            <a:normAutofit fontScale="90000"/>
          </a:bodyPr>
          <a:lstStyle/>
          <a:p>
            <a:r>
              <a:rPr lang="en-US" sz="4000" b="1" u="sng" dirty="0">
                <a:latin typeface="Times New Roman" pitchFamily="18" charset="0"/>
                <a:cs typeface="Times New Roman" pitchFamily="18" charset="0"/>
              </a:rPr>
              <a:t>ARIMA :</a:t>
            </a:r>
            <a:br>
              <a:rPr lang="en-US" dirty="0"/>
            </a:br>
            <a:r>
              <a:rPr lang="en-US" dirty="0">
                <a:latin typeface="Times New Roman" pitchFamily="18" charset="0"/>
                <a:cs typeface="Times New Roman" pitchFamily="18" charset="0"/>
              </a:rPr>
              <a:t>Autoregressive Integrated Moving Averages :</a:t>
            </a:r>
            <a:endParaRPr lang="en-IN"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id="{4F95A553-883B-3A2A-059C-B76F587C982D}"/>
              </a:ext>
            </a:extLst>
          </p:cNvPr>
          <p:cNvSpPr>
            <a:spLocks noGrp="1"/>
          </p:cNvSpPr>
          <p:nvPr>
            <p:ph idx="1"/>
          </p:nvPr>
        </p:nvSpPr>
        <p:spPr/>
        <p:txBody>
          <a:bodyPr/>
          <a:lstStyle/>
          <a:p>
            <a:endParaRPr lang="en-US" dirty="0"/>
          </a:p>
          <a:p>
            <a:endParaRPr lang="en-US" dirty="0"/>
          </a:p>
          <a:p>
            <a:endParaRPr lang="en-IN" dirty="0"/>
          </a:p>
        </p:txBody>
      </p:sp>
      <p:sp>
        <p:nvSpPr>
          <p:cNvPr id="3" name="TextBox 2">
            <a:extLst>
              <a:ext uri="{FF2B5EF4-FFF2-40B4-BE49-F238E27FC236}">
                <a16:creationId xmlns:a16="http://schemas.microsoft.com/office/drawing/2014/main" id="{B171AA85-DD17-FCE3-0A5A-B780056065FB}"/>
              </a:ext>
            </a:extLst>
          </p:cNvPr>
          <p:cNvSpPr txBox="1"/>
          <p:nvPr/>
        </p:nvSpPr>
        <p:spPr>
          <a:xfrm>
            <a:off x="1194771" y="2609854"/>
            <a:ext cx="2550698" cy="2585323"/>
          </a:xfrm>
          <a:prstGeom prst="rect">
            <a:avLst/>
          </a:prstGeom>
          <a:noFill/>
        </p:spPr>
        <p:txBody>
          <a:bodyPr wrap="none" rtlCol="0">
            <a:spAutoFit/>
          </a:bodyPr>
          <a:lstStyle/>
          <a:p>
            <a:pPr marL="285750" indent="-285750">
              <a:buFont typeface="Wingdings" panose="05000000000000000000" pitchFamily="2" charset="2"/>
              <a:buChar char="Ø"/>
            </a:pPr>
            <a:r>
              <a:rPr lang="en-US" b="1" dirty="0">
                <a:latin typeface="Times New Roman" pitchFamily="18" charset="0"/>
                <a:cs typeface="Times New Roman" pitchFamily="18" charset="0"/>
              </a:rPr>
              <a:t>Data Preparation.</a:t>
            </a:r>
          </a:p>
          <a:p>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Differencing.</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Model Identification.</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Model Evaluation.</a:t>
            </a:r>
          </a:p>
          <a:p>
            <a:pPr marL="285750" indent="-285750">
              <a:buFont typeface="Wingdings" panose="05000000000000000000" pitchFamily="2" charset="2"/>
              <a:buChar char="Ø"/>
            </a:pPr>
            <a:endParaRPr lang="en-US" dirty="0"/>
          </a:p>
          <a:p>
            <a:endParaRPr lang="en-IN" dirty="0"/>
          </a:p>
        </p:txBody>
      </p:sp>
      <p:pic>
        <p:nvPicPr>
          <p:cNvPr id="5" name="Picture 4"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7953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03D3-ECC2-8289-171D-A77261F03B67}"/>
              </a:ext>
            </a:extLst>
          </p:cNvPr>
          <p:cNvSpPr>
            <a:spLocks noGrp="1"/>
          </p:cNvSpPr>
          <p:nvPr>
            <p:ph type="title"/>
          </p:nvPr>
        </p:nvSpPr>
        <p:spPr/>
        <p:txBody>
          <a:bodyPr/>
          <a:lstStyle/>
          <a:p>
            <a:r>
              <a:rPr lang="en-US" b="1" u="sng" dirty="0">
                <a:latin typeface="Times New Roman" pitchFamily="18" charset="0"/>
                <a:cs typeface="Times New Roman" pitchFamily="18" charset="0"/>
              </a:rPr>
              <a:t>Auto ARIMA Model </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8300518-481C-5857-C7FC-3CE361B3AAB3}"/>
              </a:ext>
            </a:extLst>
          </p:cNvPr>
          <p:cNvSpPr>
            <a:spLocks noGrp="1"/>
          </p:cNvSpPr>
          <p:nvPr>
            <p:ph idx="1"/>
          </p:nvPr>
        </p:nvSpPr>
        <p:spPr/>
        <p:txBody>
          <a:bodyPr/>
          <a:lstStyle/>
          <a:p>
            <a:r>
              <a:rPr lang="en-US" b="1" i="0" dirty="0">
                <a:solidFill>
                  <a:srgbClr val="212121"/>
                </a:solidFill>
                <a:effectLst/>
                <a:latin typeface="Times New Roman" pitchFamily="18" charset="0"/>
                <a:cs typeface="Times New Roman" pitchFamily="18" charset="0"/>
              </a:rPr>
              <a:t>By using Auto ARIMA function :</a:t>
            </a:r>
          </a:p>
          <a:p>
            <a:r>
              <a:rPr lang="en-US" b="1" dirty="0">
                <a:solidFill>
                  <a:srgbClr val="212121"/>
                </a:solidFill>
                <a:latin typeface="Times New Roman" pitchFamily="18" charset="0"/>
                <a:cs typeface="Times New Roman" pitchFamily="18" charset="0"/>
              </a:rPr>
              <a:t>Starting from p=0 &amp; q=0 </a:t>
            </a:r>
            <a:r>
              <a:rPr lang="en-US" b="1" i="0" dirty="0" err="1">
                <a:solidFill>
                  <a:srgbClr val="212121"/>
                </a:solidFill>
                <a:effectLst/>
                <a:latin typeface="Times New Roman" pitchFamily="18" charset="0"/>
                <a:cs typeface="Times New Roman" pitchFamily="18" charset="0"/>
              </a:rPr>
              <a:t>Upto</a:t>
            </a:r>
            <a:r>
              <a:rPr lang="en-US" b="1" i="0" dirty="0">
                <a:solidFill>
                  <a:srgbClr val="212121"/>
                </a:solidFill>
                <a:effectLst/>
                <a:latin typeface="Times New Roman" pitchFamily="18" charset="0"/>
                <a:cs typeface="Times New Roman" pitchFamily="18" charset="0"/>
              </a:rPr>
              <a:t> p=10 &amp; q=10</a:t>
            </a:r>
          </a:p>
          <a:p>
            <a:r>
              <a:rPr lang="en-US" b="1" dirty="0">
                <a:solidFill>
                  <a:srgbClr val="212121"/>
                </a:solidFill>
                <a:latin typeface="Times New Roman" pitchFamily="18" charset="0"/>
                <a:cs typeface="Times New Roman" pitchFamily="18" charset="0"/>
              </a:rPr>
              <a:t>W</a:t>
            </a:r>
            <a:r>
              <a:rPr lang="en-US" b="1" i="0" dirty="0">
                <a:solidFill>
                  <a:srgbClr val="212121"/>
                </a:solidFill>
                <a:effectLst/>
                <a:latin typeface="Times New Roman" pitchFamily="18" charset="0"/>
                <a:cs typeface="Times New Roman" pitchFamily="18" charset="0"/>
              </a:rPr>
              <a:t>e get best fit ARIMA model for the given data is ARIMA of (0,1,0)(0,0,0)[0] intercept.</a:t>
            </a:r>
          </a:p>
          <a:p>
            <a:r>
              <a:rPr lang="en-US" b="1" dirty="0">
                <a:solidFill>
                  <a:srgbClr val="212121"/>
                </a:solidFill>
                <a:latin typeface="Times New Roman" pitchFamily="18" charset="0"/>
                <a:cs typeface="Times New Roman" pitchFamily="18" charset="0"/>
              </a:rPr>
              <a:t>It shows neither AR not MA components, only differencing occurred</a:t>
            </a:r>
          </a:p>
          <a:p>
            <a:r>
              <a:rPr lang="en-US" b="1" dirty="0">
                <a:solidFill>
                  <a:srgbClr val="212121"/>
                </a:solidFill>
                <a:latin typeface="Times New Roman" pitchFamily="18" charset="0"/>
                <a:cs typeface="Times New Roman" pitchFamily="18" charset="0"/>
              </a:rPr>
              <a:t>After differencing it became </a:t>
            </a:r>
            <a:r>
              <a:rPr lang="en-US" b="1" dirty="0" err="1">
                <a:solidFill>
                  <a:srgbClr val="212121"/>
                </a:solidFill>
                <a:latin typeface="Times New Roman" pitchFamily="18" charset="0"/>
                <a:cs typeface="Times New Roman" pitchFamily="18" charset="0"/>
              </a:rPr>
              <a:t>iid</a:t>
            </a:r>
            <a:r>
              <a:rPr lang="en-US" b="1" dirty="0">
                <a:solidFill>
                  <a:srgbClr val="212121"/>
                </a:solidFill>
                <a:latin typeface="Times New Roman" pitchFamily="18" charset="0"/>
                <a:cs typeface="Times New Roman" pitchFamily="18" charset="0"/>
              </a:rPr>
              <a:t> variable.</a:t>
            </a:r>
          </a:p>
          <a:p>
            <a:r>
              <a:rPr lang="en-US" b="1" dirty="0">
                <a:solidFill>
                  <a:srgbClr val="212121"/>
                </a:solidFill>
                <a:latin typeface="Times New Roman" pitchFamily="18" charset="0"/>
                <a:cs typeface="Times New Roman" pitchFamily="18" charset="0"/>
              </a:rPr>
              <a:t>AIC vale of the model is 4740.125</a:t>
            </a:r>
          </a:p>
          <a:p>
            <a:endParaRPr lang="en-US" b="1" dirty="0">
              <a:solidFill>
                <a:srgbClr val="212121"/>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503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D9C-29C5-30C7-4AF4-8A5660B25975}"/>
              </a:ext>
            </a:extLst>
          </p:cNvPr>
          <p:cNvSpPr>
            <a:spLocks noGrp="1"/>
          </p:cNvSpPr>
          <p:nvPr>
            <p:ph type="title"/>
          </p:nvPr>
        </p:nvSpPr>
        <p:spPr/>
        <p:txBody>
          <a:bodyPr/>
          <a:lstStyle/>
          <a:p>
            <a:r>
              <a:rPr lang="en-US" b="1" u="sng" dirty="0">
                <a:latin typeface="Times New Roman" pitchFamily="18" charset="0"/>
                <a:cs typeface="Times New Roman" pitchFamily="18" charset="0"/>
              </a:rPr>
              <a:t>LSTM-Long Short Term Memory :</a:t>
            </a:r>
            <a:endParaRPr lang="en-IN" b="1" u="sng"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283FBE3-4D89-0E5C-DCDF-60F619867DB9}"/>
              </a:ext>
            </a:extLst>
          </p:cNvPr>
          <p:cNvSpPr txBox="1"/>
          <p:nvPr/>
        </p:nvSpPr>
        <p:spPr>
          <a:xfrm>
            <a:off x="1177288" y="2685857"/>
            <a:ext cx="5209952" cy="5078313"/>
          </a:xfrm>
          <a:prstGeom prst="rect">
            <a:avLst/>
          </a:prstGeom>
          <a:noFill/>
        </p:spPr>
        <p:txBody>
          <a:bodyPr wrap="none" rtlCol="0">
            <a:spAutoFit/>
          </a:bodyPr>
          <a:lstStyle/>
          <a:p>
            <a:pPr marL="285750" indent="-285750">
              <a:buFont typeface="Wingdings" panose="05000000000000000000" pitchFamily="2" charset="2"/>
              <a:buChar char="Ø"/>
            </a:pPr>
            <a:r>
              <a:rPr lang="en-US" b="1" dirty="0">
                <a:latin typeface="Times New Roman" pitchFamily="18" charset="0"/>
                <a:cs typeface="Times New Roman" pitchFamily="18" charset="0"/>
              </a:rPr>
              <a:t>Feature Scaling, using Min-Max scaling.</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Splitting Data to Training and Testing Data sets.</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Data Sequencing.</a:t>
            </a:r>
          </a:p>
          <a:p>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Model Building.</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Compiling and model fitting</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Testing.</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Forecasting.</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pic>
        <p:nvPicPr>
          <p:cNvPr id="5" name="Picture 4"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4744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658C-5257-9678-CC55-B02F6417B163}"/>
              </a:ext>
            </a:extLst>
          </p:cNvPr>
          <p:cNvSpPr>
            <a:spLocks noGrp="1"/>
          </p:cNvSpPr>
          <p:nvPr>
            <p:ph type="title"/>
          </p:nvPr>
        </p:nvSpPr>
        <p:spPr/>
        <p:txBody>
          <a:bodyPr/>
          <a:lstStyle/>
          <a:p>
            <a:r>
              <a:rPr lang="en-US" b="1" u="sng" dirty="0">
                <a:latin typeface="Times New Roman" pitchFamily="18" charset="0"/>
                <a:cs typeface="Times New Roman" pitchFamily="18" charset="0"/>
              </a:rPr>
              <a:t>Scaling , Splitting and Sequencing the Data</a:t>
            </a:r>
            <a:endParaRPr lang="en-IN" dirty="0"/>
          </a:p>
        </p:txBody>
      </p:sp>
      <p:sp>
        <p:nvSpPr>
          <p:cNvPr id="3" name="Content Placeholder 2">
            <a:extLst>
              <a:ext uri="{FF2B5EF4-FFF2-40B4-BE49-F238E27FC236}">
                <a16:creationId xmlns:a16="http://schemas.microsoft.com/office/drawing/2014/main" id="{7B54CCA7-1A26-A46B-6634-D9CF1FBFEB62}"/>
              </a:ext>
            </a:extLst>
          </p:cNvPr>
          <p:cNvSpPr>
            <a:spLocks noGrp="1"/>
          </p:cNvSpPr>
          <p:nvPr>
            <p:ph idx="1"/>
          </p:nvPr>
        </p:nvSpPr>
        <p:spPr/>
        <p:txBody>
          <a:bodyPr/>
          <a:lstStyle/>
          <a:p>
            <a:r>
              <a:rPr lang="en-US" sz="1800" dirty="0">
                <a:solidFill>
                  <a:schemeClr val="tx1"/>
                </a:solidFill>
                <a:latin typeface="Times New Roman" panose="02020603050405020304" pitchFamily="18" charset="0"/>
                <a:cs typeface="Times New Roman" panose="02020603050405020304" pitchFamily="18" charset="0"/>
              </a:rPr>
              <a:t>Min-Max scaling ensures that all features have the same scale and range, making it suitable for LSTM and other deep learning models.</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Splitting your data into training and testing datasets is a fundamental step in training any machine learning or deep learning model, including Long Short-Term Memory (LSTM) networks. </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LSTMs are designed to process sequential data, and proper data sequencing is essential to ensure that the network can capture temporal dependencies and patterns in the data effectively.</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891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7322-1451-3FC9-62F4-BA5095746CBD}"/>
              </a:ext>
            </a:extLst>
          </p:cNvPr>
          <p:cNvSpPr>
            <a:spLocks noGrp="1"/>
          </p:cNvSpPr>
          <p:nvPr>
            <p:ph type="title"/>
          </p:nvPr>
        </p:nvSpPr>
        <p:spPr/>
        <p:txBody>
          <a:bodyPr/>
          <a:lstStyle/>
          <a:p>
            <a:r>
              <a:rPr lang="en-US" b="1" u="sng" dirty="0">
                <a:solidFill>
                  <a:schemeClr val="bg1"/>
                </a:solidFill>
                <a:latin typeface="Times New Roman" pitchFamily="18" charset="0"/>
                <a:cs typeface="Times New Roman" pitchFamily="18" charset="0"/>
              </a:rPr>
              <a:t>Model Fitting</a:t>
            </a:r>
            <a:r>
              <a:rPr lang="en-US" dirty="0">
                <a:solidFill>
                  <a:schemeClr val="bg1"/>
                </a:solidFill>
                <a:latin typeface="Times New Roman" pitchFamily="18" charset="0"/>
                <a:cs typeface="Times New Roman" pitchFamily="18" charset="0"/>
              </a:rPr>
              <a:t>:</a:t>
            </a:r>
            <a:endParaRPr lang="en-IN" b="1" u="sng" dirty="0">
              <a:latin typeface="Times New Roman" pitchFamily="18" charset="0"/>
              <a:cs typeface="Times New Roman" pitchFamily="18" charset="0"/>
            </a:endParaRPr>
          </a:p>
        </p:txBody>
      </p:sp>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7CFBDFCA-891B-BFBC-9635-8686033AAD3B}"/>
              </a:ext>
            </a:extLst>
          </p:cNvPr>
          <p:cNvSpPr txBox="1"/>
          <p:nvPr/>
        </p:nvSpPr>
        <p:spPr>
          <a:xfrm>
            <a:off x="754602" y="2683678"/>
            <a:ext cx="9845336"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"Model fitting" in the context of LSTM (Long Short-Term Memory) and deep learning refers to the process of training the model on your data. This process involves iteratively adjusting the model's weights and biases to make it learn patterns, relationships, and representations within the data. </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8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8151-C35B-F657-420B-D5D8F9776070}"/>
              </a:ext>
            </a:extLst>
          </p:cNvPr>
          <p:cNvSpPr>
            <a:spLocks noGrp="1"/>
          </p:cNvSpPr>
          <p:nvPr>
            <p:ph type="title"/>
          </p:nvPr>
        </p:nvSpPr>
        <p:spPr/>
        <p:txBody>
          <a:bodyPr/>
          <a:lstStyle/>
          <a:p>
            <a:r>
              <a:rPr lang="en-US" b="1" u="sng" dirty="0">
                <a:solidFill>
                  <a:schemeClr val="bg1"/>
                </a:solidFill>
                <a:latin typeface="Times New Roman" pitchFamily="18" charset="0"/>
                <a:cs typeface="Times New Roman" pitchFamily="18" charset="0"/>
              </a:rPr>
              <a:t>Model Building and Compiling.</a:t>
            </a:r>
            <a:br>
              <a:rPr lang="en-US" b="1" u="sng" dirty="0">
                <a:solidFill>
                  <a:schemeClr val="bg1"/>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D12739E8-EF06-4833-6847-E29A5FBAA678}"/>
              </a:ext>
            </a:extLst>
          </p:cNvPr>
          <p:cNvSpPr>
            <a:spLocks noGrp="1"/>
          </p:cNvSpPr>
          <p:nvPr>
            <p:ph idx="1"/>
          </p:nvPr>
        </p:nvSpPr>
        <p:spPr/>
        <p:txBody>
          <a:bodyPr/>
          <a:lstStyle/>
          <a:p>
            <a:r>
              <a:rPr lang="en-US" sz="1800" dirty="0">
                <a:solidFill>
                  <a:schemeClr val="tx1"/>
                </a:solidFill>
                <a:latin typeface="Times New Roman" panose="02020603050405020304" pitchFamily="18" charset="0"/>
                <a:cs typeface="Times New Roman" panose="02020603050405020304" pitchFamily="18" charset="0"/>
              </a:rPr>
              <a:t>LSTM model building involves constructing a neural network tailored to sequence data. This architecture typically includes one or more LSTM layers, along with additional layers like Dense and Dropout.</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Compiling in LSTM, as in any deep learning model, refers to the configuration of certain training parameters, loss functions, and optimization algorithms before the model starts learning from the data.</a:t>
            </a:r>
          </a:p>
          <a:p>
            <a:endParaRPr lang="en-IN" dirty="0"/>
          </a:p>
        </p:txBody>
      </p:sp>
    </p:spTree>
    <p:extLst>
      <p:ext uri="{BB962C8B-B14F-4D97-AF65-F5344CB8AC3E}">
        <p14:creationId xmlns:p14="http://schemas.microsoft.com/office/powerpoint/2010/main" val="312695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8BC215-DBBE-51DC-0069-7395AD33B18F}"/>
              </a:ext>
            </a:extLst>
          </p:cNvPr>
          <p:cNvPicPr>
            <a:picLocks noGrp="1" noChangeAspect="1"/>
          </p:cNvPicPr>
          <p:nvPr>
            <p:ph idx="1"/>
          </p:nvPr>
        </p:nvPicPr>
        <p:blipFill>
          <a:blip r:embed="rId2" cstate="print"/>
          <a:stretch>
            <a:fillRect/>
          </a:stretch>
        </p:blipFill>
        <p:spPr>
          <a:xfrm>
            <a:off x="1926431" y="2528597"/>
            <a:ext cx="8999716" cy="3881534"/>
          </a:xfrm>
        </p:spPr>
      </p:pic>
      <p:pic>
        <p:nvPicPr>
          <p:cNvPr id="3" name="Picture 2" descr="excel.jpg"/>
          <p:cNvPicPr>
            <a:picLocks noChangeAspect="1"/>
          </p:cNvPicPr>
          <p:nvPr/>
        </p:nvPicPr>
        <p:blipFill>
          <a:blip r:embed="rId3"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225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314D-8E6E-6B2F-7692-522E2DCE412D}"/>
              </a:ext>
            </a:extLst>
          </p:cNvPr>
          <p:cNvSpPr>
            <a:spLocks noGrp="1"/>
          </p:cNvSpPr>
          <p:nvPr>
            <p:ph type="title"/>
          </p:nvPr>
        </p:nvSpPr>
        <p:spPr>
          <a:xfrm>
            <a:off x="893695" y="964338"/>
            <a:ext cx="8761413" cy="706964"/>
          </a:xfrm>
        </p:spPr>
        <p:txBody>
          <a:bodyPr/>
          <a:lstStyle/>
          <a:p>
            <a:r>
              <a:rPr lang="en-US" u="sng" dirty="0">
                <a:latin typeface="Times New Roman" pitchFamily="18" charset="0"/>
                <a:cs typeface="Times New Roman" pitchFamily="18" charset="0"/>
              </a:rPr>
              <a:t>CONTENT</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1A0AC9D9-6A18-1709-9AA8-EEF1F5E10DE0}"/>
              </a:ext>
            </a:extLst>
          </p:cNvPr>
          <p:cNvSpPr txBox="1"/>
          <p:nvPr/>
        </p:nvSpPr>
        <p:spPr>
          <a:xfrm>
            <a:off x="861044" y="2118047"/>
            <a:ext cx="9543495" cy="722899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itchFamily="18" charset="0"/>
                <a:cs typeface="Times New Roman" pitchFamily="18" charset="0"/>
              </a:rPr>
              <a:t>Introduction of Time series Forecasting.</a:t>
            </a:r>
          </a:p>
          <a:p>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Applications of Time series Forecasting.</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Problem Statement.</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Steps performed.</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EDA.</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Model Identification.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latin typeface="Times New Roman" pitchFamily="18" charset="0"/>
                <a:cs typeface="Times New Roman" pitchFamily="18" charset="0"/>
              </a:rPr>
              <a:t>Model Building &amp; Fitting.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latin typeface="Times New Roman" pitchFamily="18" charset="0"/>
                <a:cs typeface="Times New Roman" pitchFamily="18" charset="0"/>
              </a:rPr>
              <a:t>Deployment.</a:t>
            </a:r>
          </a:p>
          <a:p>
            <a:pPr marL="285750" indent="-285750">
              <a:buFont typeface="Wingdings" panose="05000000000000000000" pitchFamily="2" charset="2"/>
              <a:buChar char="Ø"/>
            </a:pPr>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r>
              <a:rPr lang="en-US" b="1" dirty="0">
                <a:latin typeface="Times New Roman" pitchFamily="18" charset="0"/>
                <a:cs typeface="Times New Roman" pitchFamily="18" charset="0"/>
              </a:rPr>
              <a:t>Conclusion.</a:t>
            </a:r>
          </a:p>
          <a:p>
            <a:pPr marL="285750" indent="-285750"/>
            <a:endParaRPr lang="en-US" b="1" dirty="0">
              <a:latin typeface="Times New Roman" pitchFamily="18" charset="0"/>
              <a:cs typeface="Times New Roman" pitchFamily="18"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Arial" panose="020B0604020202020204" pitchFamily="34" charset="0"/>
              <a:buChar char="•"/>
            </a:pPr>
            <a:endParaRPr lang="en-US" dirty="0"/>
          </a:p>
          <a:p>
            <a:endParaRPr lang="en-IN" dirty="0"/>
          </a:p>
        </p:txBody>
      </p:sp>
      <p:pic>
        <p:nvPicPr>
          <p:cNvPr id="5" name="Picture 4"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3159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DAF4-175A-9784-10DD-37593E4039B8}"/>
              </a:ext>
            </a:extLst>
          </p:cNvPr>
          <p:cNvSpPr>
            <a:spLocks noGrp="1"/>
          </p:cNvSpPr>
          <p:nvPr>
            <p:ph type="title"/>
          </p:nvPr>
        </p:nvSpPr>
        <p:spPr>
          <a:xfrm>
            <a:off x="1154953" y="973668"/>
            <a:ext cx="9304663" cy="706964"/>
          </a:xfrm>
        </p:spPr>
        <p:txBody>
          <a:bodyPr/>
          <a:lstStyle/>
          <a:p>
            <a:r>
              <a:rPr lang="en-US" b="1" u="sng" dirty="0">
                <a:latin typeface="Times New Roman" pitchFamily="18" charset="0"/>
                <a:cs typeface="Times New Roman" pitchFamily="18" charset="0"/>
              </a:rPr>
              <a:t>SUMMARY AFTER MODEL FITTING :</a:t>
            </a:r>
            <a:endParaRPr lang="en-IN" b="1" u="sng" dirty="0">
              <a:latin typeface="Times New Roman" pitchFamily="18" charset="0"/>
              <a:cs typeface="Times New Roman" pitchFamily="18" charset="0"/>
            </a:endParaRPr>
          </a:p>
        </p:txBody>
      </p:sp>
      <p:graphicFrame>
        <p:nvGraphicFramePr>
          <p:cNvPr id="7" name="Content Placeholder 6">
            <a:extLst>
              <a:ext uri="{FF2B5EF4-FFF2-40B4-BE49-F238E27FC236}">
                <a16:creationId xmlns:a16="http://schemas.microsoft.com/office/drawing/2014/main" id="{8058EDC6-7157-9487-C982-65B7EF8C234D}"/>
              </a:ext>
            </a:extLst>
          </p:cNvPr>
          <p:cNvGraphicFramePr>
            <a:graphicFrameLocks noGrp="1"/>
          </p:cNvGraphicFramePr>
          <p:nvPr>
            <p:ph idx="1"/>
            <p:extLst>
              <p:ext uri="{D42A27DB-BD31-4B8C-83A1-F6EECF244321}">
                <p14:modId xmlns:p14="http://schemas.microsoft.com/office/powerpoint/2010/main" val="3819695045"/>
              </p:ext>
            </p:extLst>
          </p:nvPr>
        </p:nvGraphicFramePr>
        <p:xfrm>
          <a:off x="1716832" y="2573118"/>
          <a:ext cx="9171992" cy="3256385"/>
        </p:xfrm>
        <a:graphic>
          <a:graphicData uri="http://schemas.openxmlformats.org/drawingml/2006/table">
            <a:tbl>
              <a:tblPr firstRow="1" bandRow="1">
                <a:tableStyleId>{00A15C55-8517-42AA-B614-E9B94910E393}</a:tableStyleId>
              </a:tblPr>
              <a:tblGrid>
                <a:gridCol w="4585996">
                  <a:extLst>
                    <a:ext uri="{9D8B030D-6E8A-4147-A177-3AD203B41FA5}">
                      <a16:colId xmlns:a16="http://schemas.microsoft.com/office/drawing/2014/main" val="867468897"/>
                    </a:ext>
                  </a:extLst>
                </a:gridCol>
                <a:gridCol w="4585996">
                  <a:extLst>
                    <a:ext uri="{9D8B030D-6E8A-4147-A177-3AD203B41FA5}">
                      <a16:colId xmlns:a16="http://schemas.microsoft.com/office/drawing/2014/main" val="1664093837"/>
                    </a:ext>
                  </a:extLst>
                </a:gridCol>
              </a:tblGrid>
              <a:tr h="651277">
                <a:tc>
                  <a:txBody>
                    <a:bodyPr/>
                    <a:lstStyle/>
                    <a:p>
                      <a:r>
                        <a:rPr lang="en-US" dirty="0"/>
                        <a:t>MODEL</a:t>
                      </a:r>
                      <a:endParaRPr lang="en-IN" dirty="0"/>
                    </a:p>
                  </a:txBody>
                  <a:tcPr/>
                </a:tc>
                <a:tc>
                  <a:txBody>
                    <a:bodyPr/>
                    <a:lstStyle/>
                    <a:p>
                      <a:r>
                        <a:rPr lang="en-US" dirty="0"/>
                        <a:t>RMSE</a:t>
                      </a:r>
                      <a:endParaRPr lang="en-IN" dirty="0"/>
                    </a:p>
                  </a:txBody>
                  <a:tcPr/>
                </a:tc>
                <a:extLst>
                  <a:ext uri="{0D108BD9-81ED-4DB2-BD59-A6C34878D82A}">
                    <a16:rowId xmlns:a16="http://schemas.microsoft.com/office/drawing/2014/main" val="709604397"/>
                  </a:ext>
                </a:extLst>
              </a:tr>
              <a:tr h="651277">
                <a:tc>
                  <a:txBody>
                    <a:bodyPr/>
                    <a:lstStyle/>
                    <a:p>
                      <a:pPr algn="l" fontAlgn="b"/>
                      <a:r>
                        <a:rPr lang="en-IN" sz="1800" b="0" u="none" strike="noStrike" dirty="0">
                          <a:solidFill>
                            <a:srgbClr val="000000"/>
                          </a:solidFill>
                          <a:effectLst/>
                        </a:rPr>
                        <a:t> Exponential model</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0" u="none" strike="noStrike" dirty="0">
                          <a:solidFill>
                            <a:srgbClr val="000000"/>
                          </a:solidFill>
                          <a:effectLst/>
                        </a:rPr>
                        <a:t>136.004</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2901809"/>
                  </a:ext>
                </a:extLst>
              </a:tr>
              <a:tr h="651277">
                <a:tc>
                  <a:txBody>
                    <a:bodyPr/>
                    <a:lstStyle/>
                    <a:p>
                      <a:pPr algn="l" fontAlgn="b"/>
                      <a:r>
                        <a:rPr lang="en-IN" sz="1800" b="0" u="none" strike="noStrike" dirty="0">
                          <a:solidFill>
                            <a:srgbClr val="000000"/>
                          </a:solidFill>
                          <a:effectLst/>
                        </a:rPr>
                        <a:t> Quadratic model</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0" u="none" strike="noStrike" dirty="0">
                          <a:solidFill>
                            <a:srgbClr val="000000"/>
                          </a:solidFill>
                          <a:effectLst/>
                        </a:rPr>
                        <a:t>295.82</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6755107"/>
                  </a:ext>
                </a:extLst>
              </a:tr>
              <a:tr h="651277">
                <a:tc>
                  <a:txBody>
                    <a:bodyPr/>
                    <a:lstStyle/>
                    <a:p>
                      <a:pPr algn="l" fontAlgn="b"/>
                      <a:r>
                        <a:rPr lang="en-IN" sz="1800" b="0" u="none" strike="noStrike" dirty="0">
                          <a:solidFill>
                            <a:srgbClr val="000000"/>
                          </a:solidFill>
                          <a:effectLst/>
                        </a:rPr>
                        <a:t> Additive Model</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spcAft>
                          <a:spcPts val="0"/>
                        </a:spcAft>
                      </a:pPr>
                      <a:r>
                        <a:rPr lang="en-IN" sz="1800" b="0" u="none" strike="noStrike" dirty="0">
                          <a:solidFill>
                            <a:srgbClr val="000000"/>
                          </a:solidFill>
                          <a:effectLst/>
                        </a:rPr>
                        <a:t>204.564  </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2034777"/>
                  </a:ext>
                </a:extLst>
              </a:tr>
              <a:tr h="651277">
                <a:tc>
                  <a:txBody>
                    <a:bodyPr/>
                    <a:lstStyle/>
                    <a:p>
                      <a:endParaRPr lang="en-US" dirty="0"/>
                    </a:p>
                    <a:p>
                      <a:r>
                        <a:rPr lang="en-US" dirty="0"/>
                        <a:t>LSTM</a:t>
                      </a:r>
                      <a:endParaRPr lang="en-IN" dirty="0"/>
                    </a:p>
                  </a:txBody>
                  <a:tcPr/>
                </a:tc>
                <a:tc>
                  <a:txBody>
                    <a:bodyPr/>
                    <a:lstStyle/>
                    <a:p>
                      <a:pPr algn="r">
                        <a:spcAft>
                          <a:spcPts val="0"/>
                        </a:spcAft>
                      </a:pPr>
                      <a:r>
                        <a:rPr lang="en-IN" sz="1800" b="0" i="0" kern="1200" dirty="0">
                          <a:solidFill>
                            <a:schemeClr val="dk1"/>
                          </a:solidFill>
                          <a:effectLst/>
                          <a:latin typeface="+mn-lt"/>
                          <a:ea typeface="+mn-ea"/>
                          <a:cs typeface="+mn-cs"/>
                        </a:rPr>
                        <a:t>   </a:t>
                      </a:r>
                    </a:p>
                    <a:p>
                      <a:pPr algn="r">
                        <a:spcAft>
                          <a:spcPts val="0"/>
                        </a:spcAft>
                      </a:pPr>
                      <a:r>
                        <a:rPr lang="en-IN" sz="1800" b="0" i="0" kern="1200" dirty="0">
                          <a:solidFill>
                            <a:schemeClr val="dk1"/>
                          </a:solidFill>
                          <a:effectLst/>
                          <a:latin typeface="+mn-lt"/>
                          <a:ea typeface="+mn-ea"/>
                          <a:cs typeface="+mn-cs"/>
                        </a:rPr>
                        <a:t>        0.03423</a:t>
                      </a:r>
                      <a:endParaRPr lang="en-IN" dirty="0"/>
                    </a:p>
                  </a:txBody>
                  <a:tcPr/>
                </a:tc>
                <a:extLst>
                  <a:ext uri="{0D108BD9-81ED-4DB2-BD59-A6C34878D82A}">
                    <a16:rowId xmlns:a16="http://schemas.microsoft.com/office/drawing/2014/main" val="2568326456"/>
                  </a:ext>
                </a:extLst>
              </a:tr>
            </a:tbl>
          </a:graphicData>
        </a:graphic>
      </p:graphicFrame>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1CD71E2-D4ED-F8A1-5C15-3FD67B7C0780}"/>
              </a:ext>
            </a:extLst>
          </p:cNvPr>
          <p:cNvSpPr txBox="1"/>
          <p:nvPr/>
        </p:nvSpPr>
        <p:spPr>
          <a:xfrm>
            <a:off x="3329127" y="6149939"/>
            <a:ext cx="5904180" cy="369332"/>
          </a:xfrm>
          <a:prstGeom prst="rect">
            <a:avLst/>
          </a:prstGeom>
          <a:noFill/>
        </p:spPr>
        <p:txBody>
          <a:bodyPr wrap="none" rtlCol="0">
            <a:spAutoFit/>
          </a:bodyPr>
          <a:lstStyle/>
          <a:p>
            <a:r>
              <a:rPr lang="en-US" dirty="0"/>
              <a:t>RMSE is least in LSTM. We used LSTM for deployment</a:t>
            </a:r>
            <a:endParaRPr lang="en-IN" dirty="0"/>
          </a:p>
        </p:txBody>
      </p:sp>
    </p:spTree>
    <p:extLst>
      <p:ext uri="{BB962C8B-B14F-4D97-AF65-F5344CB8AC3E}">
        <p14:creationId xmlns:p14="http://schemas.microsoft.com/office/powerpoint/2010/main" val="249946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DAF4-175A-9784-10DD-37593E4039B8}"/>
              </a:ext>
            </a:extLst>
          </p:cNvPr>
          <p:cNvSpPr>
            <a:spLocks noGrp="1"/>
          </p:cNvSpPr>
          <p:nvPr>
            <p:ph type="title"/>
          </p:nvPr>
        </p:nvSpPr>
        <p:spPr>
          <a:xfrm>
            <a:off x="1154953" y="973668"/>
            <a:ext cx="9304663" cy="706964"/>
          </a:xfrm>
        </p:spPr>
        <p:txBody>
          <a:bodyPr/>
          <a:lstStyle/>
          <a:p>
            <a:r>
              <a:rPr lang="en-US" b="1" u="sng" dirty="0">
                <a:latin typeface="Times New Roman" pitchFamily="18" charset="0"/>
                <a:cs typeface="Times New Roman" pitchFamily="18" charset="0"/>
              </a:rPr>
              <a:t>LSTM MODEL-2</a:t>
            </a:r>
            <a:endParaRPr lang="en-IN" b="1" u="sng" dirty="0">
              <a:latin typeface="Times New Roman" pitchFamily="18" charset="0"/>
              <a:cs typeface="Times New Roman" pitchFamily="18" charset="0"/>
            </a:endParaRPr>
          </a:p>
        </p:txBody>
      </p:sp>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
        <p:nvSpPr>
          <p:cNvPr id="6" name="Content Placeholder 5">
            <a:extLst>
              <a:ext uri="{FF2B5EF4-FFF2-40B4-BE49-F238E27FC236}">
                <a16:creationId xmlns:a16="http://schemas.microsoft.com/office/drawing/2014/main" id="{AAF624CC-8DA7-04EB-2460-E987F41EE201}"/>
              </a:ext>
            </a:extLst>
          </p:cNvPr>
          <p:cNvSpPr>
            <a:spLocks noGrp="1"/>
          </p:cNvSpPr>
          <p:nvPr>
            <p:ph idx="1"/>
          </p:nvPr>
        </p:nvSpPr>
        <p:spPr/>
        <p:txBody>
          <a:bodyPr/>
          <a:lstStyle/>
          <a:p>
            <a:r>
              <a:rPr lang="en-US" b="0" i="0" dirty="0">
                <a:solidFill>
                  <a:srgbClr val="212121"/>
                </a:solidFill>
                <a:effectLst/>
                <a:latin typeface="Roboto" panose="02000000000000000000" pitchFamily="2" charset="0"/>
              </a:rPr>
              <a:t>Model Type: It's a sequential model, which means that the layers are stacked sequentially.</a:t>
            </a:r>
          </a:p>
          <a:p>
            <a:pPr algn="l"/>
            <a:r>
              <a:rPr lang="en-US" b="0" i="0" dirty="0">
                <a:solidFill>
                  <a:srgbClr val="212121"/>
                </a:solidFill>
                <a:effectLst/>
                <a:latin typeface="Roboto" panose="02000000000000000000" pitchFamily="2" charset="0"/>
              </a:rPr>
              <a:t>Layers:</a:t>
            </a:r>
          </a:p>
          <a:p>
            <a:pPr algn="l"/>
            <a:r>
              <a:rPr lang="en-US" b="0" i="0" dirty="0">
                <a:solidFill>
                  <a:srgbClr val="212121"/>
                </a:solidFill>
                <a:effectLst/>
                <a:latin typeface="Roboto" panose="02000000000000000000" pitchFamily="2" charset="0"/>
              </a:rPr>
              <a:t>(</a:t>
            </a:r>
            <a:r>
              <a:rPr lang="en-US" b="0" i="0" dirty="0" err="1">
                <a:solidFill>
                  <a:srgbClr val="212121"/>
                </a:solidFill>
                <a:effectLst/>
                <a:latin typeface="Roboto" panose="02000000000000000000" pitchFamily="2" charset="0"/>
              </a:rPr>
              <a:t>i</a:t>
            </a:r>
            <a:r>
              <a:rPr lang="en-US" b="0" i="0" dirty="0">
                <a:solidFill>
                  <a:srgbClr val="212121"/>
                </a:solidFill>
                <a:effectLst/>
                <a:latin typeface="Roboto" panose="02000000000000000000" pitchFamily="2" charset="0"/>
              </a:rPr>
              <a:t>) LSTM Layer (lstm_3): This is a Long Short-Term Memory (LSTM) layer, which is a type of recurrent neural network (RNN) layer. It has 10,400 parameters, and it outputs a tensor with a shape of (None, 50), meaning it has 50 units or neurons.</a:t>
            </a:r>
          </a:p>
          <a:p>
            <a:pPr algn="l"/>
            <a:r>
              <a:rPr lang="en-US" b="0" i="0" dirty="0">
                <a:solidFill>
                  <a:srgbClr val="212121"/>
                </a:solidFill>
                <a:effectLst/>
                <a:latin typeface="Roboto" panose="02000000000000000000" pitchFamily="2" charset="0"/>
              </a:rPr>
              <a:t>(ii) Dense Layer (dense_1): This is a fully connected layer (dense layer) with 1 neuron (output unit). It has 51 parameters.</a:t>
            </a:r>
          </a:p>
          <a:p>
            <a:pPr algn="l"/>
            <a:r>
              <a:rPr lang="en-US" b="0" i="0" dirty="0">
                <a:solidFill>
                  <a:srgbClr val="212121"/>
                </a:solidFill>
                <a:effectLst/>
                <a:latin typeface="Roboto" panose="02000000000000000000" pitchFamily="2" charset="0"/>
              </a:rPr>
              <a:t>Test Loss: 0.0007321983575820923 </a:t>
            </a:r>
            <a:r>
              <a:rPr lang="en-US" b="1" i="0" dirty="0">
                <a:solidFill>
                  <a:srgbClr val="212121"/>
                </a:solidFill>
                <a:effectLst/>
                <a:latin typeface="Roboto" panose="02000000000000000000" pitchFamily="2" charset="0"/>
              </a:rPr>
              <a:t>This value is close to zero, indicating that the model's predictions are very close to the actual values in the test data.</a:t>
            </a:r>
          </a:p>
          <a:p>
            <a:endParaRPr lang="en-IN" dirty="0"/>
          </a:p>
        </p:txBody>
      </p:sp>
    </p:spTree>
    <p:extLst>
      <p:ext uri="{BB962C8B-B14F-4D97-AF65-F5344CB8AC3E}">
        <p14:creationId xmlns:p14="http://schemas.microsoft.com/office/powerpoint/2010/main" val="86517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07BB-3C60-9C5C-8FCA-653EA86F9D7C}"/>
              </a:ext>
            </a:extLst>
          </p:cNvPr>
          <p:cNvSpPr>
            <a:spLocks noGrp="1"/>
          </p:cNvSpPr>
          <p:nvPr>
            <p:ph type="ctrTitle"/>
          </p:nvPr>
        </p:nvSpPr>
        <p:spPr>
          <a:xfrm>
            <a:off x="1154955" y="750327"/>
            <a:ext cx="8825658" cy="616835"/>
          </a:xfrm>
        </p:spPr>
        <p:txBody>
          <a:bodyPr/>
          <a:lstStyle/>
          <a:p>
            <a:r>
              <a:rPr lang="en-US" sz="3600" b="1" u="sng" dirty="0">
                <a:latin typeface="Times New Roman" pitchFamily="18" charset="0"/>
                <a:cs typeface="Times New Roman" pitchFamily="18" charset="0"/>
              </a:rPr>
              <a:t>Deployment</a:t>
            </a:r>
            <a:endParaRPr lang="en-IN" sz="3600" b="1" u="sng"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ABF0C76D-A750-5F89-234C-7BC9ACB5BC27}"/>
              </a:ext>
            </a:extLst>
          </p:cNvPr>
          <p:cNvPicPr>
            <a:picLocks noChangeAspect="1"/>
          </p:cNvPicPr>
          <p:nvPr/>
        </p:nvPicPr>
        <p:blipFill>
          <a:blip r:embed="rId2"/>
          <a:stretch>
            <a:fillRect/>
          </a:stretch>
        </p:blipFill>
        <p:spPr>
          <a:xfrm>
            <a:off x="1154955" y="1911015"/>
            <a:ext cx="4523443" cy="3757376"/>
          </a:xfrm>
          <a:prstGeom prst="rect">
            <a:avLst/>
          </a:prstGeom>
        </p:spPr>
      </p:pic>
      <p:pic>
        <p:nvPicPr>
          <p:cNvPr id="9" name="Picture 8">
            <a:extLst>
              <a:ext uri="{FF2B5EF4-FFF2-40B4-BE49-F238E27FC236}">
                <a16:creationId xmlns:a16="http://schemas.microsoft.com/office/drawing/2014/main" id="{CE9A6426-161E-A833-E4FF-7C02F27441DE}"/>
              </a:ext>
            </a:extLst>
          </p:cNvPr>
          <p:cNvPicPr>
            <a:picLocks noChangeAspect="1"/>
          </p:cNvPicPr>
          <p:nvPr/>
        </p:nvPicPr>
        <p:blipFill>
          <a:blip r:embed="rId3"/>
          <a:stretch>
            <a:fillRect/>
          </a:stretch>
        </p:blipFill>
        <p:spPr>
          <a:xfrm>
            <a:off x="6191043" y="1870855"/>
            <a:ext cx="5127246" cy="3797535"/>
          </a:xfrm>
          <a:prstGeom prst="rect">
            <a:avLst/>
          </a:prstGeom>
        </p:spPr>
      </p:pic>
    </p:spTree>
    <p:extLst>
      <p:ext uri="{BB962C8B-B14F-4D97-AF65-F5344CB8AC3E}">
        <p14:creationId xmlns:p14="http://schemas.microsoft.com/office/powerpoint/2010/main" val="2598554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CONCLUSION :</a:t>
            </a:r>
          </a:p>
        </p:txBody>
      </p:sp>
      <p:sp>
        <p:nvSpPr>
          <p:cNvPr id="3" name="Content Placeholder 2"/>
          <p:cNvSpPr>
            <a:spLocks noGrp="1"/>
          </p:cNvSpPr>
          <p:nvPr>
            <p:ph idx="1"/>
          </p:nvPr>
        </p:nvSpPr>
        <p:spPr/>
        <p:txBody>
          <a:bodyPr/>
          <a:lstStyle/>
          <a:p>
            <a:pPr marL="0" indent="0">
              <a:buNone/>
            </a:pPr>
            <a:r>
              <a:rPr lang="en-US" dirty="0"/>
              <a:t>We can conclude that as per the RMSE values the least error is in LSTM model and hence we used LSTM to deploy the Model and are being able to predict the Stock Value in on a Future date.</a:t>
            </a:r>
          </a:p>
        </p:txBody>
      </p:sp>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A224-B730-B681-9C6F-0B9BA7D6D321}"/>
              </a:ext>
            </a:extLst>
          </p:cNvPr>
          <p:cNvSpPr>
            <a:spLocks noGrp="1"/>
          </p:cNvSpPr>
          <p:nvPr>
            <p:ph type="title"/>
          </p:nvPr>
        </p:nvSpPr>
        <p:spPr/>
        <p:txBody>
          <a:bodyPr/>
          <a:lstStyle/>
          <a:p>
            <a:r>
              <a:rPr lang="en-US" dirty="0"/>
              <a:t>Risk and Uncertainty:</a:t>
            </a:r>
            <a:br>
              <a:rPr lang="en-US" dirty="0"/>
            </a:br>
            <a:endParaRPr lang="en-IN" dirty="0"/>
          </a:p>
        </p:txBody>
      </p:sp>
      <p:sp>
        <p:nvSpPr>
          <p:cNvPr id="3" name="Content Placeholder 2">
            <a:extLst>
              <a:ext uri="{FF2B5EF4-FFF2-40B4-BE49-F238E27FC236}">
                <a16:creationId xmlns:a16="http://schemas.microsoft.com/office/drawing/2014/main" id="{CA13D26B-18C4-1561-3512-0B59B2308047}"/>
              </a:ext>
            </a:extLst>
          </p:cNvPr>
          <p:cNvSpPr>
            <a:spLocks noGrp="1"/>
          </p:cNvSpPr>
          <p:nvPr>
            <p:ph idx="1"/>
          </p:nvPr>
        </p:nvSpPr>
        <p:spPr/>
        <p:txBody>
          <a:bodyPr/>
          <a:lstStyle/>
          <a:p>
            <a:endParaRPr lang="en-US" dirty="0"/>
          </a:p>
          <a:p>
            <a:r>
              <a:rPr lang="en-US" b="1" dirty="0"/>
              <a:t>Stock market prediction is inherently uncertain, and results should not be interpreted as guarantees. Investors should diversify their portfolio and seek professional advice</a:t>
            </a:r>
            <a:r>
              <a:rPr lang="en-US" dirty="0"/>
              <a:t>.</a:t>
            </a:r>
            <a:endParaRPr lang="en-IN" dirty="0"/>
          </a:p>
        </p:txBody>
      </p:sp>
    </p:spTree>
    <p:extLst>
      <p:ext uri="{BB962C8B-B14F-4D97-AF65-F5344CB8AC3E}">
        <p14:creationId xmlns:p14="http://schemas.microsoft.com/office/powerpoint/2010/main" val="624759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con.jpg"/>
          <p:cNvPicPr>
            <a:picLocks noGrp="1" noChangeAspect="1"/>
          </p:cNvPicPr>
          <p:nvPr>
            <p:ph idx="1"/>
          </p:nvPr>
        </p:nvPicPr>
        <p:blipFill>
          <a:blip r:embed="rId2" cstate="print"/>
          <a:stretch>
            <a:fillRect/>
          </a:stretch>
        </p:blipFill>
        <p:spPr>
          <a:xfrm>
            <a:off x="3396342" y="3086033"/>
            <a:ext cx="5962261" cy="2894887"/>
          </a:xfrm>
        </p:spPr>
      </p:pic>
      <p:pic>
        <p:nvPicPr>
          <p:cNvPr id="5" name="Picture 4" descr="excel.jpg"/>
          <p:cNvPicPr>
            <a:picLocks noChangeAspect="1"/>
          </p:cNvPicPr>
          <p:nvPr/>
        </p:nvPicPr>
        <p:blipFill>
          <a:blip r:embed="rId3"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49105" y="2085980"/>
            <a:ext cx="8901343" cy="2551334"/>
          </a:xfrm>
        </p:spPr>
        <p:txBody>
          <a:bodyPr anchor="ctr">
            <a:normAutofit fontScale="90000"/>
          </a:bodyPr>
          <a:lstStyle/>
          <a:p>
            <a:r>
              <a:rPr lang="en-US" sz="3200" b="1" i="0" dirty="0">
                <a:effectLst/>
                <a:latin typeface="Times New Roman" pitchFamily="18" charset="0"/>
                <a:cs typeface="Times New Roman" pitchFamily="18" charset="0"/>
              </a:rPr>
              <a:t>“Time-series”</a:t>
            </a:r>
            <a:r>
              <a:rPr lang="en-US" sz="3200" i="0" dirty="0">
                <a:effectLst/>
                <a:latin typeface="Times New Roman" pitchFamily="18" charset="0"/>
                <a:cs typeface="Times New Roman" pitchFamily="18" charset="0"/>
              </a:rPr>
              <a:t> is a series of observations that are recorded over a period of time.</a:t>
            </a:r>
            <a:br>
              <a:rPr lang="en-US" sz="3200" i="0" dirty="0">
                <a:effectLst/>
                <a:latin typeface="Times New Roman" pitchFamily="18" charset="0"/>
                <a:cs typeface="Times New Roman" pitchFamily="18" charset="0"/>
              </a:rPr>
            </a:br>
            <a:br>
              <a:rPr lang="en-US" sz="3200" i="0" dirty="0">
                <a:effectLst/>
                <a:latin typeface="Times New Roman" pitchFamily="18" charset="0"/>
                <a:cs typeface="Times New Roman" pitchFamily="18" charset="0"/>
              </a:rPr>
            </a:br>
            <a:r>
              <a:rPr lang="en-US" sz="3200" dirty="0">
                <a:latin typeface="Times New Roman" pitchFamily="18" charset="0"/>
                <a:cs typeface="Times New Roman" pitchFamily="18" charset="0"/>
              </a:rPr>
              <a:t>The “</a:t>
            </a:r>
            <a:r>
              <a:rPr lang="en-US" sz="3200" b="1" dirty="0">
                <a:latin typeface="Times New Roman" pitchFamily="18" charset="0"/>
                <a:cs typeface="Times New Roman" pitchFamily="18" charset="0"/>
              </a:rPr>
              <a:t>Time series” </a:t>
            </a:r>
            <a:r>
              <a:rPr lang="en-US" sz="3200" dirty="0">
                <a:latin typeface="Times New Roman" pitchFamily="18" charset="0"/>
                <a:cs typeface="Times New Roman" pitchFamily="18" charset="0"/>
              </a:rPr>
              <a:t>forecasting problem analyzes patterns in the past data to make predictions about the future.</a:t>
            </a:r>
            <a:r>
              <a:rPr lang="en-US" sz="3200" dirty="0">
                <a:latin typeface="Inter"/>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74440" y="987873"/>
            <a:ext cx="10337985" cy="669533"/>
          </a:xfrm>
        </p:spPr>
        <p:txBody>
          <a:bodyPr>
            <a:normAutofit/>
          </a:bodyPr>
          <a:lstStyle/>
          <a:p>
            <a:r>
              <a:rPr lang="en-US" sz="3200" b="1" dirty="0">
                <a:solidFill>
                  <a:srgbClr val="FFFFFF"/>
                </a:solidFill>
              </a:rPr>
              <a:t>  </a:t>
            </a:r>
            <a:r>
              <a:rPr lang="en-US" sz="3600" b="1" u="sng" dirty="0">
                <a:solidFill>
                  <a:srgbClr val="FFFFFF"/>
                </a:solidFill>
                <a:latin typeface="Times New Roman" pitchFamily="18" charset="0"/>
                <a:cs typeface="Times New Roman" pitchFamily="18" charset="0"/>
              </a:rPr>
              <a:t>Introduction :</a:t>
            </a:r>
          </a:p>
        </p:txBody>
      </p:sp>
      <p:pic>
        <p:nvPicPr>
          <p:cNvPr id="5" name="Picture 4"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83105" y="1069041"/>
            <a:ext cx="10058400" cy="669533"/>
          </a:xfrm>
        </p:spPr>
        <p:txBody>
          <a:bodyPr>
            <a:normAutofit/>
          </a:bodyPr>
          <a:lstStyle/>
          <a:p>
            <a:r>
              <a:rPr lang="en-US" sz="3600" b="1" u="sng" dirty="0">
                <a:solidFill>
                  <a:srgbClr val="FFFFFF"/>
                </a:solidFill>
                <a:latin typeface="Times New Roman" pitchFamily="18" charset="0"/>
                <a:cs typeface="Times New Roman" pitchFamily="18" charset="0"/>
              </a:rPr>
              <a:t>Applications :</a:t>
            </a:r>
          </a:p>
        </p:txBody>
      </p:sp>
      <p:sp>
        <p:nvSpPr>
          <p:cNvPr id="6" name="TextBox 5">
            <a:extLst>
              <a:ext uri="{FF2B5EF4-FFF2-40B4-BE49-F238E27FC236}">
                <a16:creationId xmlns:a16="http://schemas.microsoft.com/office/drawing/2014/main" id="{C9846651-D6D3-2A1B-8A80-785C9B398CE9}"/>
              </a:ext>
            </a:extLst>
          </p:cNvPr>
          <p:cNvSpPr txBox="1"/>
          <p:nvPr/>
        </p:nvSpPr>
        <p:spPr>
          <a:xfrm>
            <a:off x="994299" y="1882066"/>
            <a:ext cx="9157407" cy="4339650"/>
          </a:xfrm>
          <a:prstGeom prst="rect">
            <a:avLst/>
          </a:prstGeom>
          <a:noFill/>
        </p:spPr>
        <p:txBody>
          <a:bodyPr wrap="square" rtlCol="0">
            <a:spAutoFit/>
          </a:bodyPr>
          <a:lstStyle/>
          <a:p>
            <a:pPr marL="342900" indent="-342900">
              <a:lnSpc>
                <a:spcPct val="200000"/>
              </a:lnSpc>
              <a:buFont typeface="+mj-lt"/>
              <a:buAutoNum type="arabicPeriod"/>
            </a:pPr>
            <a:r>
              <a:rPr lang="en-US" sz="2000" b="1" dirty="0">
                <a:solidFill>
                  <a:schemeClr val="bg2"/>
                </a:solidFill>
                <a:latin typeface="Times New Roman" pitchFamily="18" charset="0"/>
                <a:cs typeface="Times New Roman" pitchFamily="18" charset="0"/>
              </a:rPr>
              <a:t>Finance: </a:t>
            </a:r>
            <a:r>
              <a:rPr lang="en-US" b="1" dirty="0">
                <a:solidFill>
                  <a:schemeClr val="bg2"/>
                </a:solidFill>
                <a:latin typeface="Times New Roman" pitchFamily="18" charset="0"/>
                <a:cs typeface="Times New Roman" pitchFamily="18" charset="0"/>
              </a:rPr>
              <a:t>Stock Price Prediction, Credit Risk Assessments.</a:t>
            </a:r>
          </a:p>
          <a:p>
            <a:pPr marL="342900" indent="-342900">
              <a:lnSpc>
                <a:spcPct val="200000"/>
              </a:lnSpc>
              <a:buFont typeface="+mj-lt"/>
              <a:buAutoNum type="arabicPeriod"/>
            </a:pPr>
            <a:r>
              <a:rPr lang="en-US" sz="2000" b="1" dirty="0">
                <a:solidFill>
                  <a:schemeClr val="bg2"/>
                </a:solidFill>
                <a:latin typeface="Times New Roman" pitchFamily="18" charset="0"/>
                <a:cs typeface="Times New Roman" pitchFamily="18" charset="0"/>
              </a:rPr>
              <a:t>Economics: </a:t>
            </a:r>
            <a:r>
              <a:rPr lang="en-US" b="1" dirty="0">
                <a:solidFill>
                  <a:schemeClr val="bg2"/>
                </a:solidFill>
                <a:latin typeface="Times New Roman" pitchFamily="18" charset="0"/>
                <a:cs typeface="Times New Roman" pitchFamily="18" charset="0"/>
              </a:rPr>
              <a:t>Predicting GDP, Inflation.</a:t>
            </a:r>
          </a:p>
          <a:p>
            <a:pPr marL="342900" indent="-342900">
              <a:lnSpc>
                <a:spcPct val="200000"/>
              </a:lnSpc>
              <a:buFont typeface="+mj-lt"/>
              <a:buAutoNum type="arabicPeriod"/>
            </a:pPr>
            <a:r>
              <a:rPr lang="en-US" sz="2000" b="1" dirty="0">
                <a:solidFill>
                  <a:schemeClr val="bg2"/>
                </a:solidFill>
                <a:latin typeface="Times New Roman" pitchFamily="18" charset="0"/>
                <a:cs typeface="Times New Roman" pitchFamily="18" charset="0"/>
              </a:rPr>
              <a:t>Energy</a:t>
            </a:r>
            <a:r>
              <a:rPr lang="en-US" sz="2000" dirty="0">
                <a:solidFill>
                  <a:schemeClr val="bg2"/>
                </a:solidFill>
                <a:latin typeface="Times New Roman" pitchFamily="18" charset="0"/>
                <a:cs typeface="Times New Roman" pitchFamily="18" charset="0"/>
              </a:rPr>
              <a:t>: </a:t>
            </a:r>
            <a:r>
              <a:rPr lang="en-US" b="1" dirty="0">
                <a:solidFill>
                  <a:schemeClr val="bg2"/>
                </a:solidFill>
                <a:latin typeface="Times New Roman" pitchFamily="18" charset="0"/>
                <a:cs typeface="Times New Roman" pitchFamily="18" charset="0"/>
              </a:rPr>
              <a:t>Load Forecasting.</a:t>
            </a:r>
          </a:p>
          <a:p>
            <a:pPr marL="342900" indent="-342900">
              <a:lnSpc>
                <a:spcPct val="200000"/>
              </a:lnSpc>
              <a:buFont typeface="+mj-lt"/>
              <a:buAutoNum type="arabicPeriod"/>
            </a:pPr>
            <a:r>
              <a:rPr lang="en-US" sz="2000" b="1" dirty="0">
                <a:solidFill>
                  <a:schemeClr val="bg2"/>
                </a:solidFill>
                <a:latin typeface="Times New Roman" pitchFamily="18" charset="0"/>
                <a:cs typeface="Times New Roman" pitchFamily="18" charset="0"/>
              </a:rPr>
              <a:t>Meteorology</a:t>
            </a:r>
            <a:r>
              <a:rPr lang="en-US" sz="2000" dirty="0">
                <a:solidFill>
                  <a:schemeClr val="bg2"/>
                </a:solidFill>
                <a:latin typeface="Times New Roman" pitchFamily="18" charset="0"/>
                <a:cs typeface="Times New Roman" pitchFamily="18" charset="0"/>
              </a:rPr>
              <a:t>: </a:t>
            </a:r>
            <a:r>
              <a:rPr lang="en-US" b="1" dirty="0">
                <a:solidFill>
                  <a:schemeClr val="bg2"/>
                </a:solidFill>
                <a:latin typeface="Times New Roman" pitchFamily="18" charset="0"/>
                <a:cs typeface="Times New Roman" pitchFamily="18" charset="0"/>
              </a:rPr>
              <a:t>Weather Forecasting.</a:t>
            </a:r>
          </a:p>
          <a:p>
            <a:pPr marL="342900" indent="-342900">
              <a:lnSpc>
                <a:spcPct val="200000"/>
              </a:lnSpc>
              <a:buFont typeface="+mj-lt"/>
              <a:buAutoNum type="arabicPeriod"/>
            </a:pPr>
            <a:r>
              <a:rPr lang="en-US" sz="2000" b="1" dirty="0">
                <a:solidFill>
                  <a:schemeClr val="bg2"/>
                </a:solidFill>
                <a:latin typeface="Times New Roman" pitchFamily="18" charset="0"/>
                <a:cs typeface="Times New Roman" pitchFamily="18" charset="0"/>
              </a:rPr>
              <a:t>Healthcare</a:t>
            </a:r>
            <a:r>
              <a:rPr lang="en-US" sz="2000" dirty="0">
                <a:solidFill>
                  <a:schemeClr val="bg2"/>
                </a:solidFill>
                <a:latin typeface="Times New Roman" pitchFamily="18" charset="0"/>
                <a:cs typeface="Times New Roman" pitchFamily="18" charset="0"/>
              </a:rPr>
              <a:t>: </a:t>
            </a:r>
            <a:r>
              <a:rPr lang="en-IN" b="1" i="0" dirty="0">
                <a:solidFill>
                  <a:srgbClr val="D1D5DB"/>
                </a:solidFill>
                <a:effectLst/>
                <a:latin typeface="Times New Roman" pitchFamily="18" charset="0"/>
                <a:cs typeface="Times New Roman" pitchFamily="18" charset="0"/>
              </a:rPr>
              <a:t>Disease outbreak prediction, Patient Admission Prediction.</a:t>
            </a:r>
            <a:endParaRPr lang="en-US" b="1" dirty="0">
              <a:solidFill>
                <a:schemeClr val="bg2"/>
              </a:solidFill>
              <a:latin typeface="Times New Roman" pitchFamily="18" charset="0"/>
              <a:cs typeface="Times New Roman" pitchFamily="18" charset="0"/>
            </a:endParaRPr>
          </a:p>
          <a:p>
            <a:pPr marL="342900" indent="-342900">
              <a:lnSpc>
                <a:spcPct val="200000"/>
              </a:lnSpc>
              <a:buFont typeface="+mj-lt"/>
              <a:buAutoNum type="arabicPeriod"/>
            </a:pPr>
            <a:r>
              <a:rPr lang="en-US" sz="2000" b="1" dirty="0">
                <a:solidFill>
                  <a:schemeClr val="bg2"/>
                </a:solidFill>
                <a:latin typeface="Times New Roman" pitchFamily="18" charset="0"/>
                <a:cs typeface="Times New Roman" pitchFamily="18" charset="0"/>
              </a:rPr>
              <a:t>Marketing &amp; Sales</a:t>
            </a:r>
            <a:r>
              <a:rPr lang="en-US" sz="2000" dirty="0">
                <a:solidFill>
                  <a:schemeClr val="bg2"/>
                </a:solidFill>
                <a:latin typeface="Times New Roman" pitchFamily="18" charset="0"/>
                <a:cs typeface="Times New Roman" pitchFamily="18" charset="0"/>
              </a:rPr>
              <a:t>: </a:t>
            </a:r>
            <a:r>
              <a:rPr lang="en-IN" b="1" i="0" dirty="0">
                <a:solidFill>
                  <a:srgbClr val="D1D5DB"/>
                </a:solidFill>
                <a:effectLst/>
                <a:latin typeface="Times New Roman" pitchFamily="18" charset="0"/>
                <a:cs typeface="Times New Roman" pitchFamily="18" charset="0"/>
              </a:rPr>
              <a:t>Sales forecasting</a:t>
            </a:r>
            <a:r>
              <a:rPr lang="en-IN" b="1" dirty="0">
                <a:solidFill>
                  <a:srgbClr val="D1D5DB"/>
                </a:solidFill>
                <a:latin typeface="Times New Roman" pitchFamily="18" charset="0"/>
                <a:cs typeface="Times New Roman" pitchFamily="18" charset="0"/>
              </a:rPr>
              <a:t>.</a:t>
            </a:r>
            <a:endParaRPr lang="en-US" b="1" dirty="0">
              <a:solidFill>
                <a:schemeClr val="bg2"/>
              </a:solidFill>
              <a:latin typeface="Times New Roman" pitchFamily="18" charset="0"/>
              <a:cs typeface="Times New Roman" pitchFamily="18" charset="0"/>
            </a:endParaRPr>
          </a:p>
          <a:p>
            <a:pPr>
              <a:lnSpc>
                <a:spcPct val="200000"/>
              </a:lnSpc>
            </a:pPr>
            <a:endParaRPr lang="en-IN" dirty="0">
              <a:solidFill>
                <a:schemeClr val="bg2"/>
              </a:solidFill>
            </a:endParaRPr>
          </a:p>
        </p:txBody>
      </p:sp>
      <p:pic>
        <p:nvPicPr>
          <p:cNvPr id="5" name="Picture 4"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5424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6DF1-7809-339A-79FF-96A9587DC337}"/>
              </a:ext>
            </a:extLst>
          </p:cNvPr>
          <p:cNvSpPr>
            <a:spLocks noGrp="1"/>
          </p:cNvSpPr>
          <p:nvPr>
            <p:ph type="title"/>
          </p:nvPr>
        </p:nvSpPr>
        <p:spPr>
          <a:xfrm>
            <a:off x="725745" y="833709"/>
            <a:ext cx="8761413" cy="706964"/>
          </a:xfrm>
        </p:spPr>
        <p:txBody>
          <a:bodyPr/>
          <a:lstStyle/>
          <a:p>
            <a:r>
              <a:rPr lang="en-US" b="1" u="sng" dirty="0">
                <a:latin typeface="Times New Roman" pitchFamily="18" charset="0"/>
                <a:cs typeface="Times New Roman" pitchFamily="18" charset="0"/>
              </a:rPr>
              <a:t>Applications of Time Series Forecasting:</a:t>
            </a:r>
            <a:endParaRPr lang="en-IN" b="1" u="sng"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0475F9A2-6B76-A6C4-0DB0-B228F01A2C61}"/>
              </a:ext>
            </a:extLst>
          </p:cNvPr>
          <p:cNvPicPr>
            <a:picLocks noGrp="1" noChangeAspect="1"/>
          </p:cNvPicPr>
          <p:nvPr>
            <p:ph idx="1"/>
          </p:nvPr>
        </p:nvPicPr>
        <p:blipFill>
          <a:blip r:embed="rId2" cstate="print"/>
          <a:stretch>
            <a:fillRect/>
          </a:stretch>
        </p:blipFill>
        <p:spPr>
          <a:xfrm>
            <a:off x="1399592" y="2444620"/>
            <a:ext cx="9199983" cy="3993502"/>
          </a:xfrm>
        </p:spPr>
      </p:pic>
      <p:pic>
        <p:nvPicPr>
          <p:cNvPr id="6" name="Picture 5" descr="excel.jpg"/>
          <p:cNvPicPr>
            <a:picLocks noChangeAspect="1"/>
          </p:cNvPicPr>
          <p:nvPr/>
        </p:nvPicPr>
        <p:blipFill>
          <a:blip r:embed="rId3"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389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A4AA-4011-C5FF-4ED1-7A747F985B2C}"/>
              </a:ext>
            </a:extLst>
          </p:cNvPr>
          <p:cNvSpPr>
            <a:spLocks noGrp="1"/>
          </p:cNvSpPr>
          <p:nvPr>
            <p:ph type="title"/>
          </p:nvPr>
        </p:nvSpPr>
        <p:spPr>
          <a:xfrm>
            <a:off x="-1672223" y="964338"/>
            <a:ext cx="8761413" cy="706964"/>
          </a:xfrm>
        </p:spPr>
        <p:txBody>
          <a:bodyPr/>
          <a:lstStyle/>
          <a:p>
            <a:pPr algn="ctr"/>
            <a:r>
              <a:rPr lang="en-IN" u="sng" dirty="0">
                <a:latin typeface="Times New Roman" pitchFamily="18" charset="0"/>
                <a:cs typeface="Times New Roman" pitchFamily="18" charset="0"/>
              </a:rPr>
              <a:t>Problem Statement :</a:t>
            </a:r>
          </a:p>
        </p:txBody>
      </p:sp>
      <p:sp>
        <p:nvSpPr>
          <p:cNvPr id="3" name="Content Placeholder 2">
            <a:extLst>
              <a:ext uri="{FF2B5EF4-FFF2-40B4-BE49-F238E27FC236}">
                <a16:creationId xmlns:a16="http://schemas.microsoft.com/office/drawing/2014/main" id="{968C01D1-3048-57A2-7B97-4E5FF3924629}"/>
              </a:ext>
            </a:extLst>
          </p:cNvPr>
          <p:cNvSpPr>
            <a:spLocks noGrp="1"/>
          </p:cNvSpPr>
          <p:nvPr>
            <p:ph idx="1"/>
          </p:nvPr>
        </p:nvSpPr>
        <p:spPr>
          <a:xfrm>
            <a:off x="-593389" y="2593773"/>
            <a:ext cx="11400817" cy="1443206"/>
          </a:xfrm>
        </p:spPr>
        <p:txBody>
          <a:bodyPr>
            <a:normAutofit/>
          </a:bodyPr>
          <a:lstStyle/>
          <a:p>
            <a:pPr algn="ctr"/>
            <a:r>
              <a:rPr lang="en-IN" sz="3600" b="1" dirty="0"/>
              <a:t> Given the Date, Predict the Stock price.</a:t>
            </a:r>
          </a:p>
          <a:p>
            <a:endParaRPr lang="en-IN" sz="3600" b="1" dirty="0"/>
          </a:p>
        </p:txBody>
      </p:sp>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graphicFrame>
        <p:nvGraphicFramePr>
          <p:cNvPr id="5" name="Object 4"/>
          <p:cNvGraphicFramePr>
            <a:graphicFrameLocks noChangeAspect="1"/>
          </p:cNvGraphicFramePr>
          <p:nvPr>
            <p:extLst>
              <p:ext uri="{D42A27DB-BD31-4B8C-83A1-F6EECF244321}">
                <p14:modId xmlns:p14="http://schemas.microsoft.com/office/powerpoint/2010/main" val="3884824693"/>
              </p:ext>
            </p:extLst>
          </p:nvPr>
        </p:nvGraphicFramePr>
        <p:xfrm>
          <a:off x="3992563" y="3862388"/>
          <a:ext cx="3484562" cy="1497012"/>
        </p:xfrm>
        <a:graphic>
          <a:graphicData uri="http://schemas.openxmlformats.org/presentationml/2006/ole">
            <mc:AlternateContent xmlns:mc="http://schemas.openxmlformats.org/markup-compatibility/2006">
              <mc:Choice xmlns:v="urn:schemas-microsoft-com:vml" Requires="v">
                <p:oleObj name="Worksheet" r:id="rId3" imgW="4274714" imgH="11894741" progId="Excel.Sheet.12">
                  <p:link updateAutomatic="1"/>
                </p:oleObj>
              </mc:Choice>
              <mc:Fallback>
                <p:oleObj name="Worksheet" r:id="rId3" imgW="4274714" imgH="11894741" progId="Excel.Sheet.12">
                  <p:link updateAutomatic="1"/>
                  <p:pic>
                    <p:nvPicPr>
                      <p:cNvPr id="0" name="Picture 2"/>
                      <p:cNvPicPr>
                        <a:picLocks noChangeAspect="1" noChangeArrowheads="1"/>
                      </p:cNvPicPr>
                      <p:nvPr/>
                    </p:nvPicPr>
                    <p:blipFill>
                      <a:blip r:embed="rId4"/>
                      <a:srcRect/>
                      <a:stretch>
                        <a:fillRect/>
                      </a:stretch>
                    </p:blipFill>
                    <p:spPr bwMode="auto">
                      <a:xfrm>
                        <a:off x="3992563" y="3862388"/>
                        <a:ext cx="3484562" cy="149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482520" y="4338537"/>
            <a:ext cx="2295727" cy="369332"/>
          </a:xfrm>
          <a:prstGeom prst="rect">
            <a:avLst/>
          </a:prstGeom>
          <a:noFill/>
        </p:spPr>
        <p:txBody>
          <a:bodyPr wrap="square" rtlCol="0">
            <a:spAutoFit/>
          </a:bodyPr>
          <a:lstStyle/>
          <a:p>
            <a:r>
              <a:rPr lang="en-US" b="1" dirty="0">
                <a:solidFill>
                  <a:schemeClr val="tx2">
                    <a:lumMod val="40000"/>
                    <a:lumOff val="60000"/>
                  </a:schemeClr>
                </a:solidFill>
                <a:latin typeface="Times New Roman" pitchFamily="18" charset="0"/>
                <a:cs typeface="Times New Roman" pitchFamily="18" charset="0"/>
              </a:rPr>
              <a:t>Double Click!</a:t>
            </a:r>
          </a:p>
        </p:txBody>
      </p:sp>
      <p:sp>
        <p:nvSpPr>
          <p:cNvPr id="7" name="Left Arrow 6"/>
          <p:cNvSpPr/>
          <p:nvPr/>
        </p:nvSpPr>
        <p:spPr>
          <a:xfrm>
            <a:off x="8258782" y="4484451"/>
            <a:ext cx="252920" cy="1264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87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7FAC-AD03-F3F6-B9E8-6C75DD2ACF6F}"/>
              </a:ext>
            </a:extLst>
          </p:cNvPr>
          <p:cNvSpPr>
            <a:spLocks noGrp="1"/>
          </p:cNvSpPr>
          <p:nvPr>
            <p:ph type="title"/>
          </p:nvPr>
        </p:nvSpPr>
        <p:spPr>
          <a:xfrm>
            <a:off x="1097280" y="286603"/>
            <a:ext cx="10058400" cy="1448891"/>
          </a:xfrm>
        </p:spPr>
        <p:txBody>
          <a:bodyPr/>
          <a:lstStyle/>
          <a:p>
            <a:r>
              <a:rPr lang="en-IN" b="1" u="sng" dirty="0">
                <a:latin typeface="Times New Roman" pitchFamily="18" charset="0"/>
                <a:cs typeface="Times New Roman" pitchFamily="18" charset="0"/>
              </a:rPr>
              <a:t>Steps Performed :</a:t>
            </a:r>
            <a:r>
              <a:rPr lang="en-IN" dirty="0"/>
              <a:t>		</a:t>
            </a:r>
          </a:p>
        </p:txBody>
      </p:sp>
      <p:pic>
        <p:nvPicPr>
          <p:cNvPr id="4" name="Picture 3" descr="excel.jpg"/>
          <p:cNvPicPr>
            <a:picLocks noChangeAspect="1"/>
          </p:cNvPicPr>
          <p:nvPr/>
        </p:nvPicPr>
        <p:blipFill>
          <a:blip r:embed="rId2"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
        <p:nvSpPr>
          <p:cNvPr id="6" name="Content Placeholder 5"/>
          <p:cNvSpPr>
            <a:spLocks noGrp="1"/>
          </p:cNvSpPr>
          <p:nvPr>
            <p:ph idx="1"/>
          </p:nvPr>
        </p:nvSpPr>
        <p:spPr/>
        <p:txBody>
          <a:bodyPr>
            <a:normAutofit/>
          </a:bodyPr>
          <a:lstStyle/>
          <a:p>
            <a:r>
              <a:rPr lang="en-IN" b="1" dirty="0">
                <a:latin typeface="Söhne"/>
              </a:rPr>
              <a:t>Data Pre-processing: </a:t>
            </a:r>
            <a:r>
              <a:rPr lang="en-IN" dirty="0">
                <a:latin typeface="Söhne"/>
              </a:rPr>
              <a:t>Data Cleaning, Re-sampling, Normalising or Scaling.</a:t>
            </a:r>
            <a:endParaRPr lang="en-IN" b="1" dirty="0">
              <a:latin typeface="Söhne"/>
            </a:endParaRPr>
          </a:p>
          <a:p>
            <a:r>
              <a:rPr lang="en-IN" b="1" dirty="0">
                <a:latin typeface="Söhne"/>
              </a:rPr>
              <a:t>EDA: Data Analysis and Visualization</a:t>
            </a:r>
          </a:p>
          <a:p>
            <a:r>
              <a:rPr lang="en-IN" b="1" dirty="0">
                <a:latin typeface="Söhne"/>
              </a:rPr>
              <a:t>Model Selection: </a:t>
            </a:r>
          </a:p>
          <a:p>
            <a:r>
              <a:rPr lang="en-IN" b="1" dirty="0">
                <a:latin typeface="Söhne"/>
              </a:rPr>
              <a:t>Data Splitting:</a:t>
            </a:r>
          </a:p>
          <a:p>
            <a:r>
              <a:rPr lang="en-IN" b="1" dirty="0">
                <a:latin typeface="Söhne"/>
              </a:rPr>
              <a:t>Model Training:</a:t>
            </a:r>
          </a:p>
          <a:p>
            <a:r>
              <a:rPr lang="en-IN" b="1" dirty="0">
                <a:latin typeface="Söhne"/>
              </a:rPr>
              <a:t>Model Validation:</a:t>
            </a:r>
          </a:p>
          <a:p>
            <a:r>
              <a:rPr lang="en-IN" b="1" dirty="0">
                <a:latin typeface="Söhne"/>
              </a:rPr>
              <a:t>Forecasting:</a:t>
            </a:r>
          </a:p>
          <a:p>
            <a:r>
              <a:rPr lang="en-IN" b="1" dirty="0">
                <a:latin typeface="Söhne"/>
              </a:rPr>
              <a:t>Deployment:</a:t>
            </a:r>
          </a:p>
          <a:p>
            <a:endParaRPr lang="en-US" dirty="0"/>
          </a:p>
        </p:txBody>
      </p:sp>
    </p:spTree>
    <p:extLst>
      <p:ext uri="{BB962C8B-B14F-4D97-AF65-F5344CB8AC3E}">
        <p14:creationId xmlns:p14="http://schemas.microsoft.com/office/powerpoint/2010/main" val="392488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E193-8F0A-CE86-DCDD-05530246E835}"/>
              </a:ext>
            </a:extLst>
          </p:cNvPr>
          <p:cNvSpPr>
            <a:spLocks noGrp="1"/>
          </p:cNvSpPr>
          <p:nvPr>
            <p:ph type="title"/>
          </p:nvPr>
        </p:nvSpPr>
        <p:spPr/>
        <p:txBody>
          <a:bodyPr>
            <a:normAutofit fontScale="90000"/>
          </a:bodyPr>
          <a:lstStyle/>
          <a:p>
            <a:r>
              <a:rPr lang="en-IN" b="1" u="sng" dirty="0">
                <a:latin typeface="Times New Roman" pitchFamily="18" charset="0"/>
                <a:cs typeface="Times New Roman" pitchFamily="18" charset="0"/>
              </a:rPr>
              <a:t>Data Visualization: Line Plot</a:t>
            </a:r>
            <a:br>
              <a:rPr lang="en-IN" dirty="0"/>
            </a:br>
            <a:r>
              <a:rPr lang="en-IN" dirty="0"/>
              <a:t> </a:t>
            </a:r>
          </a:p>
        </p:txBody>
      </p:sp>
      <p:pic>
        <p:nvPicPr>
          <p:cNvPr id="5" name="Content Placeholder 4">
            <a:extLst>
              <a:ext uri="{FF2B5EF4-FFF2-40B4-BE49-F238E27FC236}">
                <a16:creationId xmlns:a16="http://schemas.microsoft.com/office/drawing/2014/main" id="{B7C54775-CD58-94D1-0C69-1BCAE89DC77E}"/>
              </a:ext>
            </a:extLst>
          </p:cNvPr>
          <p:cNvPicPr>
            <a:picLocks noGrp="1" noChangeAspect="1"/>
          </p:cNvPicPr>
          <p:nvPr>
            <p:ph idx="1"/>
          </p:nvPr>
        </p:nvPicPr>
        <p:blipFill>
          <a:blip r:embed="rId2" cstate="print"/>
          <a:stretch>
            <a:fillRect/>
          </a:stretch>
        </p:blipFill>
        <p:spPr>
          <a:xfrm>
            <a:off x="550416" y="2529873"/>
            <a:ext cx="9106768" cy="3880676"/>
          </a:xfrm>
        </p:spPr>
      </p:pic>
      <p:sp>
        <p:nvSpPr>
          <p:cNvPr id="6" name="TextBox 5">
            <a:extLst>
              <a:ext uri="{FF2B5EF4-FFF2-40B4-BE49-F238E27FC236}">
                <a16:creationId xmlns:a16="http://schemas.microsoft.com/office/drawing/2014/main" id="{A90733F7-5C08-A359-DEBF-97C442819AA8}"/>
              </a:ext>
            </a:extLst>
          </p:cNvPr>
          <p:cNvSpPr txBox="1"/>
          <p:nvPr/>
        </p:nvSpPr>
        <p:spPr>
          <a:xfrm>
            <a:off x="9358515" y="3823880"/>
            <a:ext cx="2705877" cy="646331"/>
          </a:xfrm>
          <a:prstGeom prst="rect">
            <a:avLst/>
          </a:prstGeom>
          <a:noFill/>
        </p:spPr>
        <p:txBody>
          <a:bodyPr wrap="square" rtlCol="0">
            <a:spAutoFit/>
          </a:bodyPr>
          <a:lstStyle/>
          <a:p>
            <a:r>
              <a:rPr lang="en-IN" b="1" dirty="0">
                <a:solidFill>
                  <a:srgbClr val="0070C0"/>
                </a:solidFill>
                <a:latin typeface="Times New Roman" pitchFamily="18" charset="0"/>
                <a:cs typeface="Times New Roman" pitchFamily="18" charset="0"/>
              </a:rPr>
              <a:t>The line plot shows that data is not stationary</a:t>
            </a:r>
          </a:p>
        </p:txBody>
      </p:sp>
      <p:pic>
        <p:nvPicPr>
          <p:cNvPr id="7" name="Picture 6" descr="excel.jpg"/>
          <p:cNvPicPr>
            <a:picLocks noChangeAspect="1"/>
          </p:cNvPicPr>
          <p:nvPr/>
        </p:nvPicPr>
        <p:blipFill>
          <a:blip r:embed="rId3"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077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D051-E1CE-32A2-613E-069DBD521B7B}"/>
              </a:ext>
            </a:extLst>
          </p:cNvPr>
          <p:cNvSpPr>
            <a:spLocks noGrp="1"/>
          </p:cNvSpPr>
          <p:nvPr>
            <p:ph type="title"/>
          </p:nvPr>
        </p:nvSpPr>
        <p:spPr/>
        <p:txBody>
          <a:bodyPr/>
          <a:lstStyle/>
          <a:p>
            <a:r>
              <a:rPr lang="en-IN" b="1" u="sng" dirty="0">
                <a:latin typeface="Times New Roman" pitchFamily="18" charset="0"/>
                <a:cs typeface="Times New Roman" pitchFamily="18" charset="0"/>
              </a:rPr>
              <a:t>AD Fuller Test :</a:t>
            </a:r>
          </a:p>
        </p:txBody>
      </p:sp>
      <p:pic>
        <p:nvPicPr>
          <p:cNvPr id="5" name="Content Placeholder 4">
            <a:extLst>
              <a:ext uri="{FF2B5EF4-FFF2-40B4-BE49-F238E27FC236}">
                <a16:creationId xmlns:a16="http://schemas.microsoft.com/office/drawing/2014/main" id="{885458F6-3433-9942-72F1-43156FE714D1}"/>
              </a:ext>
            </a:extLst>
          </p:cNvPr>
          <p:cNvPicPr>
            <a:picLocks noGrp="1" noChangeAspect="1"/>
          </p:cNvPicPr>
          <p:nvPr>
            <p:ph idx="1"/>
          </p:nvPr>
        </p:nvPicPr>
        <p:blipFill>
          <a:blip r:embed="rId2" cstate="print"/>
          <a:stretch>
            <a:fillRect/>
          </a:stretch>
        </p:blipFill>
        <p:spPr>
          <a:xfrm>
            <a:off x="1793810" y="4143041"/>
            <a:ext cx="3187372" cy="17678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01A50FCF-71A4-F1AE-8799-CAA4A9188699}"/>
              </a:ext>
            </a:extLst>
          </p:cNvPr>
          <p:cNvSpPr txBox="1"/>
          <p:nvPr/>
        </p:nvSpPr>
        <p:spPr>
          <a:xfrm>
            <a:off x="1031417" y="2382062"/>
            <a:ext cx="8546841" cy="1569660"/>
          </a:xfrm>
          <a:prstGeom prst="rect">
            <a:avLst/>
          </a:prstGeom>
          <a:noFill/>
        </p:spPr>
        <p:txBody>
          <a:bodyPr wrap="square" rtlCol="0">
            <a:spAutoFit/>
          </a:bodyPr>
          <a:lstStyle/>
          <a:p>
            <a:r>
              <a:rPr lang="en-IN" sz="1600" dirty="0">
                <a:latin typeface="Times New Roman" pitchFamily="18" charset="0"/>
                <a:cs typeface="Times New Roman" pitchFamily="18" charset="0"/>
              </a:rPr>
              <a:t>ADF test is performed to prove stationarity in data.</a:t>
            </a:r>
          </a:p>
          <a:p>
            <a:r>
              <a:rPr lang="en-IN" sz="1600" dirty="0">
                <a:latin typeface="Times New Roman" pitchFamily="18" charset="0"/>
                <a:cs typeface="Times New Roman" pitchFamily="18" charset="0"/>
              </a:rPr>
              <a:t>We used the following Null and alternative Hypothesis:</a:t>
            </a:r>
          </a:p>
          <a:p>
            <a:r>
              <a:rPr lang="en-IN" sz="1600" dirty="0">
                <a:latin typeface="Times New Roman" pitchFamily="18" charset="0"/>
                <a:cs typeface="Times New Roman" pitchFamily="18" charset="0"/>
              </a:rPr>
              <a:t>H</a:t>
            </a:r>
            <a:r>
              <a:rPr lang="en-IN" sz="1600" baseline="-25000" dirty="0">
                <a:latin typeface="Times New Roman" pitchFamily="18" charset="0"/>
                <a:cs typeface="Times New Roman" pitchFamily="18" charset="0"/>
              </a:rPr>
              <a:t>0</a:t>
            </a:r>
            <a:r>
              <a:rPr lang="en-IN" sz="1600" dirty="0">
                <a:latin typeface="Times New Roman" pitchFamily="18" charset="0"/>
                <a:cs typeface="Times New Roman" pitchFamily="18" charset="0"/>
              </a:rPr>
              <a:t>: </a:t>
            </a:r>
            <a:r>
              <a:rPr lang="en-US" sz="1600" b="0" i="0" dirty="0">
                <a:effectLst/>
                <a:latin typeface="Times New Roman" pitchFamily="18" charset="0"/>
                <a:cs typeface="Times New Roman" pitchFamily="18" charset="0"/>
              </a:rPr>
              <a:t>The time series is non-stationary.</a:t>
            </a:r>
          </a:p>
          <a:p>
            <a:r>
              <a:rPr lang="en-US" sz="1600" dirty="0">
                <a:latin typeface="Times New Roman" pitchFamily="18" charset="0"/>
                <a:cs typeface="Times New Roman" pitchFamily="18" charset="0"/>
              </a:rPr>
              <a:t>H</a:t>
            </a:r>
            <a:r>
              <a:rPr lang="en-US" sz="1600" baseline="-25000" dirty="0">
                <a:latin typeface="Times New Roman" pitchFamily="18" charset="0"/>
                <a:cs typeface="Times New Roman" pitchFamily="18" charset="0"/>
              </a:rPr>
              <a:t>1</a:t>
            </a:r>
            <a:r>
              <a:rPr lang="en-IN" sz="1600" dirty="0">
                <a:latin typeface="Times New Roman" pitchFamily="18" charset="0"/>
                <a:cs typeface="Times New Roman" pitchFamily="18" charset="0"/>
              </a:rPr>
              <a:t> : </a:t>
            </a:r>
            <a:r>
              <a:rPr lang="en-US" sz="1600" b="0" i="0" dirty="0">
                <a:effectLst/>
                <a:latin typeface="Times New Roman" pitchFamily="18" charset="0"/>
                <a:cs typeface="Times New Roman" pitchFamily="18" charset="0"/>
              </a:rPr>
              <a:t>The time series is stationary.</a:t>
            </a:r>
          </a:p>
          <a:p>
            <a:r>
              <a:rPr lang="en-US" sz="1600" b="0" i="0" dirty="0">
                <a:effectLst/>
                <a:latin typeface="Times New Roman" pitchFamily="18" charset="0"/>
                <a:cs typeface="Times New Roman" pitchFamily="18" charset="0"/>
              </a:rPr>
              <a:t>If the </a:t>
            </a:r>
            <a:r>
              <a:rPr lang="en-US" sz="1600" b="1" dirty="0">
                <a:latin typeface="Times New Roman" pitchFamily="18" charset="0"/>
                <a:cs typeface="Times New Roman" pitchFamily="18" charset="0"/>
              </a:rPr>
              <a:t>p-value</a:t>
            </a:r>
            <a:r>
              <a:rPr lang="en-US" sz="1600" b="0" i="0" dirty="0">
                <a:effectLst/>
                <a:latin typeface="Times New Roman" pitchFamily="18" charset="0"/>
                <a:cs typeface="Times New Roman" pitchFamily="18" charset="0"/>
              </a:rPr>
              <a:t> from the test is less than some significance level (e.g. α = .05), then we can reject the null hypothesis and conclude that the time series is stationary.</a:t>
            </a:r>
            <a:endParaRPr lang="en-IN" sz="1600" baseline="-250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EBCD73DF-07E2-AB60-84B7-B7DBBDEBA46A}"/>
              </a:ext>
            </a:extLst>
          </p:cNvPr>
          <p:cNvSpPr txBox="1"/>
          <p:nvPr/>
        </p:nvSpPr>
        <p:spPr>
          <a:xfrm>
            <a:off x="2158573" y="5987135"/>
            <a:ext cx="2440059" cy="369332"/>
          </a:xfrm>
          <a:prstGeom prst="rect">
            <a:avLst/>
          </a:prstGeom>
          <a:noFill/>
        </p:spPr>
        <p:txBody>
          <a:bodyPr wrap="square" rtlCol="0">
            <a:spAutoFit/>
          </a:bodyPr>
          <a:lstStyle/>
          <a:p>
            <a:r>
              <a:rPr lang="en-US" dirty="0">
                <a:latin typeface="Times New Roman" pitchFamily="18" charset="0"/>
                <a:cs typeface="Times New Roman" pitchFamily="18" charset="0"/>
              </a:rPr>
              <a:t>Before Differencing</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74FBAB8B-5EC8-A341-FF8C-5841474517AF}"/>
              </a:ext>
            </a:extLst>
          </p:cNvPr>
          <p:cNvPicPr>
            <a:picLocks noChangeAspect="1"/>
          </p:cNvPicPr>
          <p:nvPr/>
        </p:nvPicPr>
        <p:blipFill>
          <a:blip r:embed="rId3" cstate="print"/>
          <a:stretch>
            <a:fillRect/>
          </a:stretch>
        </p:blipFill>
        <p:spPr>
          <a:xfrm>
            <a:off x="6567882" y="4083676"/>
            <a:ext cx="3401055" cy="1886623"/>
          </a:xfrm>
          <a:prstGeom prst="rect">
            <a:avLst/>
          </a:prstGeom>
          <a:effectLst>
            <a:outerShdw blurRad="50800" dist="50800" dir="3000000" algn="ctr" rotWithShape="0">
              <a:srgbClr val="000000">
                <a:alpha val="43137"/>
              </a:srgbClr>
            </a:outerShdw>
          </a:effectLst>
        </p:spPr>
      </p:pic>
      <p:sp>
        <p:nvSpPr>
          <p:cNvPr id="11" name="TextBox 10">
            <a:extLst>
              <a:ext uri="{FF2B5EF4-FFF2-40B4-BE49-F238E27FC236}">
                <a16:creationId xmlns:a16="http://schemas.microsoft.com/office/drawing/2014/main" id="{8B4992B2-D82A-6066-636A-E1577F0A4165}"/>
              </a:ext>
            </a:extLst>
          </p:cNvPr>
          <p:cNvSpPr txBox="1"/>
          <p:nvPr/>
        </p:nvSpPr>
        <p:spPr>
          <a:xfrm>
            <a:off x="7372862" y="5987135"/>
            <a:ext cx="2229244" cy="369332"/>
          </a:xfrm>
          <a:prstGeom prst="rect">
            <a:avLst/>
          </a:prstGeom>
          <a:noFill/>
        </p:spPr>
        <p:txBody>
          <a:bodyPr wrap="square" rtlCol="0">
            <a:spAutoFit/>
          </a:bodyPr>
          <a:lstStyle/>
          <a:p>
            <a:r>
              <a:rPr lang="en-US" dirty="0">
                <a:latin typeface="Times New Roman" pitchFamily="18" charset="0"/>
                <a:cs typeface="Times New Roman" pitchFamily="18" charset="0"/>
              </a:rPr>
              <a:t>After Differencing</a:t>
            </a:r>
            <a:endParaRPr lang="en-IN" dirty="0">
              <a:latin typeface="Times New Roman" pitchFamily="18" charset="0"/>
              <a:cs typeface="Times New Roman" pitchFamily="18" charset="0"/>
            </a:endParaRPr>
          </a:p>
        </p:txBody>
      </p:sp>
      <p:pic>
        <p:nvPicPr>
          <p:cNvPr id="8" name="Picture 7" descr="excel.jpg"/>
          <p:cNvPicPr>
            <a:picLocks noChangeAspect="1"/>
          </p:cNvPicPr>
          <p:nvPr/>
        </p:nvPicPr>
        <p:blipFill>
          <a:blip r:embed="rId4" cstate="print"/>
          <a:stretch>
            <a:fillRect/>
          </a:stretch>
        </p:blipFill>
        <p:spPr>
          <a:xfrm>
            <a:off x="10077841" y="1259633"/>
            <a:ext cx="1426806" cy="623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04214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2452</TotalTime>
  <Words>992</Words>
  <Application>Microsoft Office PowerPoint</Application>
  <PresentationFormat>Widescreen</PresentationFormat>
  <Paragraphs>147</Paragraphs>
  <Slides>25</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vt:i4>
      </vt:variant>
      <vt:variant>
        <vt:lpstr>Slide Titles</vt:lpstr>
      </vt:variant>
      <vt:variant>
        <vt:i4>25</vt:i4>
      </vt:variant>
    </vt:vector>
  </HeadingPairs>
  <TitlesOfParts>
    <vt:vector size="36" baseType="lpstr">
      <vt:lpstr>Arial</vt:lpstr>
      <vt:lpstr>Calibri</vt:lpstr>
      <vt:lpstr>Century Gothic</vt:lpstr>
      <vt:lpstr>Inter</vt:lpstr>
      <vt:lpstr>Roboto</vt:lpstr>
      <vt:lpstr>Söhne</vt:lpstr>
      <vt:lpstr>Times New Roman</vt:lpstr>
      <vt:lpstr>Wingdings</vt:lpstr>
      <vt:lpstr>Wingdings 3</vt:lpstr>
      <vt:lpstr>Ion Boardroom</vt:lpstr>
      <vt:lpstr>C:\Users\akshi\Downloads\Project Time Series\Company stock prices.xlsx</vt:lpstr>
      <vt:lpstr>P-303 Time Series Forecasting</vt:lpstr>
      <vt:lpstr>CONTENT :</vt:lpstr>
      <vt:lpstr>“Time-series” is a series of observations that are recorded over a period of time.  The “Time series” forecasting problem analyzes patterns in the past data to make predictions about the future. </vt:lpstr>
      <vt:lpstr>PowerPoint Presentation</vt:lpstr>
      <vt:lpstr>Applications of Time Series Forecasting:</vt:lpstr>
      <vt:lpstr>Problem Statement :</vt:lpstr>
      <vt:lpstr>Steps Performed :  </vt:lpstr>
      <vt:lpstr>Data Visualization: Line Plot  </vt:lpstr>
      <vt:lpstr>AD Fuller Test :</vt:lpstr>
      <vt:lpstr>Histogram of Close Price Before and After Differencing :</vt:lpstr>
      <vt:lpstr>   Line Plot after differencing :  </vt:lpstr>
      <vt:lpstr>ACF &amp; PACF :</vt:lpstr>
      <vt:lpstr>ARIMA : Autoregressive Integrated Moving Averages :</vt:lpstr>
      <vt:lpstr>Auto ARIMA Model : </vt:lpstr>
      <vt:lpstr>LSTM-Long Short Term Memory :</vt:lpstr>
      <vt:lpstr>Scaling , Splitting and Sequencing the Data</vt:lpstr>
      <vt:lpstr>Model Fitting:</vt:lpstr>
      <vt:lpstr>Model Building and Compiling. </vt:lpstr>
      <vt:lpstr>PowerPoint Presentation</vt:lpstr>
      <vt:lpstr>SUMMARY AFTER MODEL FITTING :</vt:lpstr>
      <vt:lpstr>LSTM MODEL-2</vt:lpstr>
      <vt:lpstr>Deployment</vt:lpstr>
      <vt:lpstr>CONCLUSION :</vt:lpstr>
      <vt:lpstr>Risk and Uncertainty: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dc:title>
  <dc:creator>Akshit Soji</dc:creator>
  <cp:lastModifiedBy>Akshit Soji</cp:lastModifiedBy>
  <cp:revision>43</cp:revision>
  <dcterms:created xsi:type="dcterms:W3CDTF">2023-11-03T05:01:23Z</dcterms:created>
  <dcterms:modified xsi:type="dcterms:W3CDTF">2023-11-09T11:59:03Z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