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22"/>
  </p:notesMasterIdLst>
  <p:sldIdLst>
    <p:sldId id="256" r:id="rId2"/>
    <p:sldId id="257" r:id="rId3"/>
    <p:sldId id="258" r:id="rId4"/>
    <p:sldId id="264" r:id="rId5"/>
    <p:sldId id="259" r:id="rId6"/>
    <p:sldId id="260" r:id="rId7"/>
    <p:sldId id="261" r:id="rId8"/>
    <p:sldId id="273" r:id="rId9"/>
    <p:sldId id="274" r:id="rId10"/>
    <p:sldId id="262" r:id="rId11"/>
    <p:sldId id="263" r:id="rId12"/>
    <p:sldId id="267" r:id="rId13"/>
    <p:sldId id="265" r:id="rId14"/>
    <p:sldId id="268" r:id="rId15"/>
    <p:sldId id="269" r:id="rId16"/>
    <p:sldId id="266" r:id="rId17"/>
    <p:sldId id="270" r:id="rId18"/>
    <p:sldId id="271"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61" autoAdjust="0"/>
  </p:normalViewPr>
  <p:slideViewPr>
    <p:cSldViewPr snapToGrid="0">
      <p:cViewPr varScale="1">
        <p:scale>
          <a:sx n="81" d="100"/>
          <a:sy n="81" d="100"/>
        </p:scale>
        <p:origin x="754" y="58"/>
      </p:cViewPr>
      <p:guideLst/>
    </p:cSldViewPr>
  </p:slideViewPr>
  <p:outlineViewPr>
    <p:cViewPr>
      <p:scale>
        <a:sx n="33" d="100"/>
        <a:sy n="33" d="100"/>
      </p:scale>
      <p:origin x="0" y="-1434"/>
    </p:cViewPr>
  </p:outlin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B40BB-564F-4BB9-80E8-85BDF5835386}" type="datetimeFigureOut">
              <a:rPr lang="en-IN" smtClean="0"/>
              <a:t>26-01-2024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BEEA6-D542-4E29-B06D-95E73F56F065}" type="slidenum">
              <a:rPr lang="en-IN" smtClean="0"/>
              <a:t>‹#›</a:t>
            </a:fld>
            <a:endParaRPr lang="en-IN"/>
          </a:p>
        </p:txBody>
      </p:sp>
    </p:spTree>
    <p:extLst>
      <p:ext uri="{BB962C8B-B14F-4D97-AF65-F5344CB8AC3E}">
        <p14:creationId xmlns:p14="http://schemas.microsoft.com/office/powerpoint/2010/main" val="261671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86483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99B433-AA89-4D29-B3B2-6CEF4EF5E979}"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59790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3863027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3865830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1667789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346582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2667219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1845100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64581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196019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9B433-AA89-4D29-B3B2-6CEF4EF5E979}" type="datetimeFigureOut">
              <a:rPr lang="en-IN" smtClean="0"/>
              <a:t>26-01-2024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355659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99B433-AA89-4D29-B3B2-6CEF4EF5E979}"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428196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99B433-AA89-4D29-B3B2-6CEF4EF5E979}" type="datetimeFigureOut">
              <a:rPr lang="en-IN" smtClean="0"/>
              <a:t>26-01-2024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405787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99B433-AA89-4D29-B3B2-6CEF4EF5E979}" type="datetimeFigureOut">
              <a:rPr lang="en-IN" smtClean="0"/>
              <a:t>26-01-2024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102094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9B433-AA89-4D29-B3B2-6CEF4EF5E979}" type="datetimeFigureOut">
              <a:rPr lang="en-IN" smtClean="0"/>
              <a:t>26-01-2024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99924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99B433-AA89-4D29-B3B2-6CEF4EF5E979}"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10506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99B433-AA89-4D29-B3B2-6CEF4EF5E979}" type="datetimeFigureOut">
              <a:rPr lang="en-IN" smtClean="0"/>
              <a:t>26-01-2024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90F18-842A-4993-9F97-C749002952F5}" type="slidenum">
              <a:rPr lang="en-IN" smtClean="0"/>
              <a:t>‹#›</a:t>
            </a:fld>
            <a:endParaRPr lang="en-IN"/>
          </a:p>
        </p:txBody>
      </p:sp>
    </p:spTree>
    <p:extLst>
      <p:ext uri="{BB962C8B-B14F-4D97-AF65-F5344CB8AC3E}">
        <p14:creationId xmlns:p14="http://schemas.microsoft.com/office/powerpoint/2010/main" val="58482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99B433-AA89-4D29-B3B2-6CEF4EF5E979}" type="datetimeFigureOut">
              <a:rPr lang="en-IN" smtClean="0"/>
              <a:t>26-01-2024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490F18-842A-4993-9F97-C749002952F5}" type="slidenum">
              <a:rPr lang="en-IN" smtClean="0"/>
              <a:t>‹#›</a:t>
            </a:fld>
            <a:endParaRPr lang="en-IN"/>
          </a:p>
        </p:txBody>
      </p:sp>
    </p:spTree>
    <p:extLst>
      <p:ext uri="{BB962C8B-B14F-4D97-AF65-F5344CB8AC3E}">
        <p14:creationId xmlns:p14="http://schemas.microsoft.com/office/powerpoint/2010/main" val="298182486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58EF-0126-F8B7-BB5A-37ECD4541100}"/>
              </a:ext>
            </a:extLst>
          </p:cNvPr>
          <p:cNvSpPr>
            <a:spLocks noGrp="1"/>
          </p:cNvSpPr>
          <p:nvPr>
            <p:ph type="ctrTitle"/>
          </p:nvPr>
        </p:nvSpPr>
        <p:spPr>
          <a:xfrm>
            <a:off x="2194720" y="557213"/>
            <a:ext cx="7802560" cy="3439054"/>
          </a:xfrm>
        </p:spPr>
        <p:txBody>
          <a:bodyPr>
            <a:normAutofit fontScale="90000"/>
          </a:bodyPr>
          <a:lstStyle/>
          <a:p>
            <a:r>
              <a:rPr lang="en-US" sz="6700" dirty="0"/>
              <a:t>PREDICTING LIVER DISEASES </a:t>
            </a:r>
            <a:r>
              <a:rPr lang="en-US" dirty="0"/>
              <a:t>USING CLASSIFICATION MODELS</a:t>
            </a:r>
            <a:endParaRPr lang="en-IN" dirty="0"/>
          </a:p>
        </p:txBody>
      </p:sp>
      <p:sp>
        <p:nvSpPr>
          <p:cNvPr id="3" name="Subtitle 2">
            <a:extLst>
              <a:ext uri="{FF2B5EF4-FFF2-40B4-BE49-F238E27FC236}">
                <a16:creationId xmlns:a16="http://schemas.microsoft.com/office/drawing/2014/main" id="{762638F0-8371-A4C1-22CA-A5C9CC62A6F3}"/>
              </a:ext>
            </a:extLst>
          </p:cNvPr>
          <p:cNvSpPr>
            <a:spLocks noGrp="1"/>
          </p:cNvSpPr>
          <p:nvPr>
            <p:ph type="subTitle" idx="1"/>
          </p:nvPr>
        </p:nvSpPr>
        <p:spPr/>
        <p:txBody>
          <a:bodyPr>
            <a:normAutofit/>
          </a:bodyPr>
          <a:lstStyle/>
          <a:p>
            <a:pPr algn="ctr"/>
            <a:r>
              <a:rPr lang="en-US" sz="2000" dirty="0">
                <a:latin typeface="Agency FB" panose="020B0503020202020204" pitchFamily="34" charset="0"/>
              </a:rPr>
              <a:t>(GROUP 5 )</a:t>
            </a:r>
          </a:p>
          <a:p>
            <a:pPr algn="l"/>
            <a:r>
              <a:rPr lang="en-US" sz="2000" dirty="0">
                <a:latin typeface="Agency FB" panose="020B0503020202020204" pitchFamily="34" charset="0"/>
              </a:rPr>
              <a:t>                </a:t>
            </a:r>
            <a:endParaRPr lang="en-IN" sz="2000" dirty="0">
              <a:latin typeface="Agency FB" panose="020B0503020202020204" pitchFamily="34" charset="0"/>
            </a:endParaRPr>
          </a:p>
        </p:txBody>
      </p:sp>
    </p:spTree>
    <p:extLst>
      <p:ext uri="{BB962C8B-B14F-4D97-AF65-F5344CB8AC3E}">
        <p14:creationId xmlns:p14="http://schemas.microsoft.com/office/powerpoint/2010/main" val="260477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84B9-D70A-2A1F-641F-9E86E08AEFE6}"/>
              </a:ext>
            </a:extLst>
          </p:cNvPr>
          <p:cNvSpPr>
            <a:spLocks noGrp="1"/>
          </p:cNvSpPr>
          <p:nvPr>
            <p:ph type="title"/>
          </p:nvPr>
        </p:nvSpPr>
        <p:spPr>
          <a:xfrm>
            <a:off x="1370010" y="0"/>
            <a:ext cx="10018713" cy="762000"/>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DATA VISUALIZATION</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0BBBA9E-8B02-06FC-68AC-651EA3E760D2}"/>
              </a:ext>
            </a:extLst>
          </p:cNvPr>
          <p:cNvSpPr>
            <a:spLocks noGrp="1"/>
          </p:cNvSpPr>
          <p:nvPr>
            <p:ph type="body" idx="1"/>
          </p:nvPr>
        </p:nvSpPr>
        <p:spPr>
          <a:xfrm>
            <a:off x="4584567" y="604799"/>
            <a:ext cx="4607188" cy="576262"/>
          </a:xfrm>
        </p:spPr>
        <p:txBody>
          <a:bodyPr/>
          <a:lstStyle/>
          <a:p>
            <a:r>
              <a:rPr lang="en-US" sz="2000" b="1" u="sng" dirty="0">
                <a:latin typeface="Calibri" panose="020F0502020204030204" pitchFamily="34" charset="0"/>
                <a:ea typeface="Calibri" panose="020F0502020204030204" pitchFamily="34" charset="0"/>
                <a:cs typeface="Calibri" panose="020F0502020204030204" pitchFamily="34" charset="0"/>
              </a:rPr>
              <a:t>DISTRIBUTION PLOT</a:t>
            </a:r>
            <a:endParaRPr lang="en-IN" sz="20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112E9DA5-EAD8-A7BC-4732-5D75D15CDF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6803" y="1273912"/>
            <a:ext cx="1997590" cy="4017349"/>
          </a:xfrm>
        </p:spPr>
      </p:pic>
      <p:sp>
        <p:nvSpPr>
          <p:cNvPr id="5" name="Text Placeholder 4">
            <a:extLst>
              <a:ext uri="{FF2B5EF4-FFF2-40B4-BE49-F238E27FC236}">
                <a16:creationId xmlns:a16="http://schemas.microsoft.com/office/drawing/2014/main" id="{13E9AEF8-F6D3-9F63-E901-8AF88AA69A80}"/>
              </a:ext>
            </a:extLst>
          </p:cNvPr>
          <p:cNvSpPr>
            <a:spLocks noGrp="1"/>
          </p:cNvSpPr>
          <p:nvPr>
            <p:ph type="body" sz="quarter" idx="3"/>
          </p:nvPr>
        </p:nvSpPr>
        <p:spPr/>
        <p:txBody>
          <a:bodyPr/>
          <a:lstStyle/>
          <a:p>
            <a:endParaRPr lang="en-IN" dirty="0"/>
          </a:p>
        </p:txBody>
      </p:sp>
      <p:pic>
        <p:nvPicPr>
          <p:cNvPr id="10" name="Content Placeholder 9">
            <a:extLst>
              <a:ext uri="{FF2B5EF4-FFF2-40B4-BE49-F238E27FC236}">
                <a16:creationId xmlns:a16="http://schemas.microsoft.com/office/drawing/2014/main" id="{823B6ABC-7FD1-9A19-9AD0-2007D76FD16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94645" y="1284883"/>
            <a:ext cx="2500255" cy="4020333"/>
          </a:xfrm>
        </p:spPr>
      </p:pic>
      <p:pic>
        <p:nvPicPr>
          <p:cNvPr id="12" name="Picture 11">
            <a:extLst>
              <a:ext uri="{FF2B5EF4-FFF2-40B4-BE49-F238E27FC236}">
                <a16:creationId xmlns:a16="http://schemas.microsoft.com/office/drawing/2014/main" id="{200AE58F-50AE-EF37-8672-713E81195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393" y="1273912"/>
            <a:ext cx="2210252" cy="4020330"/>
          </a:xfrm>
          <a:prstGeom prst="rect">
            <a:avLst/>
          </a:prstGeom>
        </p:spPr>
      </p:pic>
      <p:pic>
        <p:nvPicPr>
          <p:cNvPr id="18" name="Picture 17">
            <a:extLst>
              <a:ext uri="{FF2B5EF4-FFF2-40B4-BE49-F238E27FC236}">
                <a16:creationId xmlns:a16="http://schemas.microsoft.com/office/drawing/2014/main" id="{5AC6CD2D-A5B4-6FA2-D85C-76463F278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4900" y="1316774"/>
            <a:ext cx="2210252" cy="4002109"/>
          </a:xfrm>
          <a:prstGeom prst="rect">
            <a:avLst/>
          </a:prstGeom>
        </p:spPr>
      </p:pic>
      <p:pic>
        <p:nvPicPr>
          <p:cNvPr id="20" name="Picture 19">
            <a:extLst>
              <a:ext uri="{FF2B5EF4-FFF2-40B4-BE49-F238E27FC236}">
                <a16:creationId xmlns:a16="http://schemas.microsoft.com/office/drawing/2014/main" id="{083B5567-A3B8-2C15-CBC9-343678E686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5493" y="1316773"/>
            <a:ext cx="2076508" cy="4002110"/>
          </a:xfrm>
          <a:prstGeom prst="rect">
            <a:avLst/>
          </a:prstGeom>
        </p:spPr>
      </p:pic>
      <p:pic>
        <p:nvPicPr>
          <p:cNvPr id="22" name="Picture 21">
            <a:extLst>
              <a:ext uri="{FF2B5EF4-FFF2-40B4-BE49-F238E27FC236}">
                <a16:creationId xmlns:a16="http://schemas.microsoft.com/office/drawing/2014/main" id="{3FA95EC7-1E07-D011-370E-3555EE315C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2994" y="5291261"/>
            <a:ext cx="4206011" cy="1573396"/>
          </a:xfrm>
          <a:prstGeom prst="rect">
            <a:avLst/>
          </a:prstGeom>
        </p:spPr>
      </p:pic>
    </p:spTree>
    <p:extLst>
      <p:ext uri="{BB962C8B-B14F-4D97-AF65-F5344CB8AC3E}">
        <p14:creationId xmlns:p14="http://schemas.microsoft.com/office/powerpoint/2010/main" val="131784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9C71-2E59-8DDD-9BF1-04C8F3AF9F99}"/>
              </a:ext>
            </a:extLst>
          </p:cNvPr>
          <p:cNvSpPr>
            <a:spLocks noGrp="1"/>
          </p:cNvSpPr>
          <p:nvPr>
            <p:ph type="title"/>
          </p:nvPr>
        </p:nvSpPr>
        <p:spPr>
          <a:xfrm>
            <a:off x="1484311" y="685801"/>
            <a:ext cx="4047809" cy="670559"/>
          </a:xfrm>
        </p:spPr>
        <p:txBody>
          <a:bodyPr>
            <a:normAutofit/>
          </a:bodyPr>
          <a:lstStyle/>
          <a:p>
            <a:r>
              <a:rPr lang="en-US" sz="24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COUNT PLOT</a:t>
            </a:r>
            <a:endParaRPr lang="en-IN" sz="24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4427FA7D-CC7F-AEBB-9CCF-A4559CAD86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42699" y="1622554"/>
            <a:ext cx="4257181" cy="4163897"/>
          </a:xfrm>
        </p:spPr>
      </p:pic>
      <p:pic>
        <p:nvPicPr>
          <p:cNvPr id="8" name="Content Placeholder 7">
            <a:extLst>
              <a:ext uri="{FF2B5EF4-FFF2-40B4-BE49-F238E27FC236}">
                <a16:creationId xmlns:a16="http://schemas.microsoft.com/office/drawing/2014/main" id="{646EFA4F-C02B-0E07-C5CE-06650C8F62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67789" y="1622050"/>
            <a:ext cx="6042065" cy="4016750"/>
          </a:xfrm>
        </p:spPr>
      </p:pic>
      <p:sp>
        <p:nvSpPr>
          <p:cNvPr id="9" name="TextBox 8">
            <a:extLst>
              <a:ext uri="{FF2B5EF4-FFF2-40B4-BE49-F238E27FC236}">
                <a16:creationId xmlns:a16="http://schemas.microsoft.com/office/drawing/2014/main" id="{B4C8C94E-E476-E307-63CE-E0C87FA83367}"/>
              </a:ext>
            </a:extLst>
          </p:cNvPr>
          <p:cNvSpPr txBox="1"/>
          <p:nvPr/>
        </p:nvSpPr>
        <p:spPr>
          <a:xfrm>
            <a:off x="9342120" y="790247"/>
            <a:ext cx="1584280" cy="461665"/>
          </a:xfrm>
          <a:prstGeom prst="rect">
            <a:avLst/>
          </a:prstGeom>
          <a:noFill/>
        </p:spPr>
        <p:txBody>
          <a:bodyPr wrap="none" rtlCol="0">
            <a:spAutoFit/>
          </a:bodyPr>
          <a:lstStyle/>
          <a:p>
            <a:r>
              <a:rPr lang="en-US" sz="24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PIE  CHART</a:t>
            </a:r>
            <a:endParaRPr lang="en-IN" sz="24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EC34FEA-1C91-D0B4-9C84-78A0895039DD}"/>
              </a:ext>
            </a:extLst>
          </p:cNvPr>
          <p:cNvSpPr txBox="1"/>
          <p:nvPr/>
        </p:nvSpPr>
        <p:spPr>
          <a:xfrm>
            <a:off x="2592371" y="6297105"/>
            <a:ext cx="6893234" cy="369332"/>
          </a:xfrm>
          <a:prstGeom prst="rect">
            <a:avLst/>
          </a:prstGeom>
          <a:noFill/>
        </p:spPr>
        <p:txBody>
          <a:bodyPr wrap="none" rtlCol="0">
            <a:spAutoFit/>
          </a:bodyPr>
          <a:lstStyle/>
          <a:p>
            <a:r>
              <a:rPr lang="en-US" dirty="0"/>
              <a:t>The plots shows that there is imbalance in data. We need to balance it.</a:t>
            </a:r>
            <a:endParaRPr lang="en-IN" dirty="0"/>
          </a:p>
        </p:txBody>
      </p:sp>
    </p:spTree>
    <p:extLst>
      <p:ext uri="{BB962C8B-B14F-4D97-AF65-F5344CB8AC3E}">
        <p14:creationId xmlns:p14="http://schemas.microsoft.com/office/powerpoint/2010/main" val="95914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7AF4-4221-5521-B6EE-FCB384531724}"/>
              </a:ext>
            </a:extLst>
          </p:cNvPr>
          <p:cNvSpPr>
            <a:spLocks noGrp="1"/>
          </p:cNvSpPr>
          <p:nvPr>
            <p:ph type="title"/>
          </p:nvPr>
        </p:nvSpPr>
        <p:spPr>
          <a:xfrm>
            <a:off x="1465457" y="316469"/>
            <a:ext cx="10018713" cy="813062"/>
          </a:xfrm>
        </p:spPr>
        <p:txBody>
          <a:bodyPr/>
          <a:lstStyle/>
          <a:p>
            <a:r>
              <a:rPr lang="en-US" b="1" u="sng" dirty="0">
                <a:latin typeface="Calibri" panose="020F0502020204030204" pitchFamily="34" charset="0"/>
                <a:cs typeface="Calibri" panose="020F0502020204030204" pitchFamily="34" charset="0"/>
              </a:rPr>
              <a:t>BALANCING DATA</a:t>
            </a:r>
            <a:endParaRPr lang="en-IN" b="1" u="sng"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9E4921F7-FD4D-9BAD-2B96-C8E946584E6C}"/>
              </a:ext>
            </a:extLst>
          </p:cNvPr>
          <p:cNvPicPr>
            <a:picLocks noGrp="1" noChangeAspect="1"/>
          </p:cNvPicPr>
          <p:nvPr>
            <p:ph sz="half" idx="1"/>
          </p:nvPr>
        </p:nvPicPr>
        <p:blipFill>
          <a:blip r:embed="rId2"/>
          <a:stretch>
            <a:fillRect/>
          </a:stretch>
        </p:blipFill>
        <p:spPr>
          <a:xfrm>
            <a:off x="1981238" y="2526383"/>
            <a:ext cx="4114762" cy="2554663"/>
          </a:xfrm>
        </p:spPr>
      </p:pic>
      <p:pic>
        <p:nvPicPr>
          <p:cNvPr id="8" name="Content Placeholder 7">
            <a:extLst>
              <a:ext uri="{FF2B5EF4-FFF2-40B4-BE49-F238E27FC236}">
                <a16:creationId xmlns:a16="http://schemas.microsoft.com/office/drawing/2014/main" id="{8E057219-EBA7-A58A-7248-D978F87F0C5C}"/>
              </a:ext>
            </a:extLst>
          </p:cNvPr>
          <p:cNvPicPr>
            <a:picLocks noGrp="1" noChangeAspect="1"/>
          </p:cNvPicPr>
          <p:nvPr>
            <p:ph sz="half" idx="2"/>
          </p:nvPr>
        </p:nvPicPr>
        <p:blipFill>
          <a:blip r:embed="rId3"/>
          <a:stretch>
            <a:fillRect/>
          </a:stretch>
        </p:blipFill>
        <p:spPr>
          <a:xfrm>
            <a:off x="7003703" y="2526382"/>
            <a:ext cx="4114762" cy="2554663"/>
          </a:xfrm>
        </p:spPr>
      </p:pic>
      <p:sp>
        <p:nvSpPr>
          <p:cNvPr id="9" name="TextBox 8">
            <a:extLst>
              <a:ext uri="{FF2B5EF4-FFF2-40B4-BE49-F238E27FC236}">
                <a16:creationId xmlns:a16="http://schemas.microsoft.com/office/drawing/2014/main" id="{B0C858C0-7FFE-0646-D6EC-74451CE8ABA8}"/>
              </a:ext>
            </a:extLst>
          </p:cNvPr>
          <p:cNvSpPr txBox="1"/>
          <p:nvPr/>
        </p:nvSpPr>
        <p:spPr>
          <a:xfrm>
            <a:off x="2451918" y="1965889"/>
            <a:ext cx="2915735" cy="369332"/>
          </a:xfrm>
          <a:prstGeom prst="rect">
            <a:avLst/>
          </a:prstGeom>
          <a:noFill/>
        </p:spPr>
        <p:txBody>
          <a:bodyPr wrap="none" rtlCol="0">
            <a:spAutoFit/>
          </a:bodyPr>
          <a:lstStyle/>
          <a:p>
            <a:r>
              <a:rPr lang="en-US" dirty="0"/>
              <a:t>Value Count of Cleaned Data</a:t>
            </a:r>
            <a:endParaRPr lang="en-IN" dirty="0"/>
          </a:p>
        </p:txBody>
      </p:sp>
      <p:sp>
        <p:nvSpPr>
          <p:cNvPr id="10" name="TextBox 9">
            <a:extLst>
              <a:ext uri="{FF2B5EF4-FFF2-40B4-BE49-F238E27FC236}">
                <a16:creationId xmlns:a16="http://schemas.microsoft.com/office/drawing/2014/main" id="{D251D825-B683-2880-CDB7-3AB6F60915FE}"/>
              </a:ext>
            </a:extLst>
          </p:cNvPr>
          <p:cNvSpPr txBox="1"/>
          <p:nvPr/>
        </p:nvSpPr>
        <p:spPr>
          <a:xfrm>
            <a:off x="7502516" y="1938074"/>
            <a:ext cx="3196907" cy="369332"/>
          </a:xfrm>
          <a:prstGeom prst="rect">
            <a:avLst/>
          </a:prstGeom>
          <a:noFill/>
        </p:spPr>
        <p:txBody>
          <a:bodyPr wrap="square" rtlCol="0">
            <a:spAutoFit/>
          </a:bodyPr>
          <a:lstStyle/>
          <a:p>
            <a:r>
              <a:rPr lang="en-US" dirty="0"/>
              <a:t>Values Count of Balanced Data</a:t>
            </a:r>
            <a:endParaRPr lang="en-IN" dirty="0"/>
          </a:p>
        </p:txBody>
      </p:sp>
      <p:sp>
        <p:nvSpPr>
          <p:cNvPr id="11" name="TextBox 10">
            <a:extLst>
              <a:ext uri="{FF2B5EF4-FFF2-40B4-BE49-F238E27FC236}">
                <a16:creationId xmlns:a16="http://schemas.microsoft.com/office/drawing/2014/main" id="{274102FE-7775-0346-9DFD-0BFC5846D6A8}"/>
              </a:ext>
            </a:extLst>
          </p:cNvPr>
          <p:cNvSpPr txBox="1"/>
          <p:nvPr/>
        </p:nvSpPr>
        <p:spPr>
          <a:xfrm>
            <a:off x="3800779" y="5580668"/>
            <a:ext cx="5348067" cy="369332"/>
          </a:xfrm>
          <a:prstGeom prst="rect">
            <a:avLst/>
          </a:prstGeom>
          <a:noFill/>
        </p:spPr>
        <p:txBody>
          <a:bodyPr wrap="none" rtlCol="0">
            <a:spAutoFit/>
          </a:bodyPr>
          <a:lstStyle/>
          <a:p>
            <a:r>
              <a:rPr lang="en-US" dirty="0"/>
              <a:t>We used Random Over Sampler for balancing the data.</a:t>
            </a:r>
            <a:endParaRPr lang="en-IN" dirty="0"/>
          </a:p>
        </p:txBody>
      </p:sp>
    </p:spTree>
    <p:extLst>
      <p:ext uri="{BB962C8B-B14F-4D97-AF65-F5344CB8AC3E}">
        <p14:creationId xmlns:p14="http://schemas.microsoft.com/office/powerpoint/2010/main" val="100373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1B71-1692-20A0-CAD9-429B617A10D9}"/>
              </a:ext>
            </a:extLst>
          </p:cNvPr>
          <p:cNvSpPr>
            <a:spLocks noGrp="1"/>
          </p:cNvSpPr>
          <p:nvPr>
            <p:ph type="title"/>
          </p:nvPr>
        </p:nvSpPr>
        <p:spPr>
          <a:xfrm>
            <a:off x="1295775" y="148474"/>
            <a:ext cx="10018713" cy="841342"/>
          </a:xfrm>
        </p:spPr>
        <p:txBody>
          <a:bodyPr/>
          <a:lstStyle/>
          <a:p>
            <a:r>
              <a:rPr lang="en-US" b="1" u="sng" dirty="0">
                <a:latin typeface="Calibri" panose="020F0502020204030204" pitchFamily="34" charset="0"/>
                <a:cs typeface="Calibri" panose="020F0502020204030204" pitchFamily="34" charset="0"/>
              </a:rPr>
              <a:t>MODEL SELECTION</a:t>
            </a:r>
            <a:endParaRPr lang="en-IN"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CA0DB24-0826-E9A2-4EE8-B5432F4C74B4}"/>
              </a:ext>
            </a:extLst>
          </p:cNvPr>
          <p:cNvSpPr txBox="1"/>
          <p:nvPr/>
        </p:nvSpPr>
        <p:spPr>
          <a:xfrm>
            <a:off x="2937109" y="1107898"/>
            <a:ext cx="6971780" cy="461665"/>
          </a:xfrm>
          <a:prstGeom prst="rect">
            <a:avLst/>
          </a:prstGeom>
          <a:noFill/>
        </p:spPr>
        <p:txBody>
          <a:bodyPr wrap="none" rtlCol="0">
            <a:spAutoFit/>
          </a:bodyPr>
          <a:lstStyle/>
          <a:p>
            <a:r>
              <a:rPr lang="en-US" sz="2400" b="1" dirty="0"/>
              <a:t>For this project we have tried the following models:</a:t>
            </a:r>
            <a:endParaRPr lang="en-IN" sz="2400" b="1" dirty="0"/>
          </a:p>
        </p:txBody>
      </p:sp>
      <p:sp>
        <p:nvSpPr>
          <p:cNvPr id="6" name="TextBox 5">
            <a:extLst>
              <a:ext uri="{FF2B5EF4-FFF2-40B4-BE49-F238E27FC236}">
                <a16:creationId xmlns:a16="http://schemas.microsoft.com/office/drawing/2014/main" id="{1E37EE91-5C54-F06C-D56D-D408806D9785}"/>
              </a:ext>
            </a:extLst>
          </p:cNvPr>
          <p:cNvSpPr txBox="1"/>
          <p:nvPr/>
        </p:nvSpPr>
        <p:spPr>
          <a:xfrm>
            <a:off x="3893270" y="1569563"/>
            <a:ext cx="5566267" cy="5078313"/>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3200" dirty="0"/>
              <a:t>Logistic Regression</a:t>
            </a:r>
          </a:p>
          <a:p>
            <a:pPr marL="285750" indent="-285750">
              <a:lnSpc>
                <a:spcPct val="150000"/>
              </a:lnSpc>
              <a:buFont typeface="Wingdings" panose="05000000000000000000" pitchFamily="2" charset="2"/>
              <a:buChar char="Ø"/>
            </a:pPr>
            <a:r>
              <a:rPr lang="en-US" sz="3200" dirty="0"/>
              <a:t>Random Forest</a:t>
            </a:r>
          </a:p>
          <a:p>
            <a:pPr marL="285750" indent="-285750">
              <a:lnSpc>
                <a:spcPct val="150000"/>
              </a:lnSpc>
              <a:buFont typeface="Wingdings" panose="05000000000000000000" pitchFamily="2" charset="2"/>
              <a:buChar char="Ø"/>
            </a:pPr>
            <a:r>
              <a:rPr lang="en-IN" sz="3200" b="0" i="0" dirty="0">
                <a:solidFill>
                  <a:srgbClr val="040C28"/>
                </a:solidFill>
                <a:effectLst/>
                <a:latin typeface="Google Sans"/>
              </a:rPr>
              <a:t>Support Vector Classifier(</a:t>
            </a:r>
            <a:r>
              <a:rPr lang="en-US" sz="3200" dirty="0"/>
              <a:t>SVC)</a:t>
            </a:r>
          </a:p>
          <a:p>
            <a:pPr marL="285750" indent="-285750">
              <a:lnSpc>
                <a:spcPct val="150000"/>
              </a:lnSpc>
              <a:buFont typeface="Wingdings" panose="05000000000000000000" pitchFamily="2" charset="2"/>
              <a:buChar char="Ø"/>
            </a:pPr>
            <a:r>
              <a:rPr lang="en-US" sz="3200" dirty="0"/>
              <a:t>Decision Tree</a:t>
            </a:r>
          </a:p>
          <a:p>
            <a:pPr marL="285750" indent="-285750">
              <a:lnSpc>
                <a:spcPct val="150000"/>
              </a:lnSpc>
              <a:buFont typeface="Wingdings" panose="05000000000000000000" pitchFamily="2" charset="2"/>
              <a:buChar char="Ø"/>
            </a:pPr>
            <a:r>
              <a:rPr lang="en-US" sz="3200" dirty="0"/>
              <a:t>Naive Bayes</a:t>
            </a:r>
          </a:p>
          <a:p>
            <a:pPr marL="285750" indent="-285750">
              <a:lnSpc>
                <a:spcPct val="150000"/>
              </a:lnSpc>
              <a:buFont typeface="Wingdings" panose="05000000000000000000" pitchFamily="2" charset="2"/>
              <a:buChar char="Ø"/>
            </a:pPr>
            <a:r>
              <a:rPr lang="en-US" sz="3200" dirty="0"/>
              <a:t>Auto ML(H2O)</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7547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A62D-2D9B-7181-2E13-F77D586660D4}"/>
              </a:ext>
            </a:extLst>
          </p:cNvPr>
          <p:cNvSpPr>
            <a:spLocks noGrp="1"/>
          </p:cNvSpPr>
          <p:nvPr>
            <p:ph type="title"/>
          </p:nvPr>
        </p:nvSpPr>
        <p:spPr/>
        <p:txBody>
          <a:bodyPr>
            <a:normAutofit/>
          </a:bodyPr>
          <a:lstStyle/>
          <a:p>
            <a:r>
              <a:rPr lang="en-IN" sz="3600" b="1" u="sng" dirty="0">
                <a:latin typeface="Calibri" panose="020F0502020204030204" pitchFamily="34" charset="0"/>
                <a:cs typeface="Calibri" panose="020F0502020204030204" pitchFamily="34" charset="0"/>
              </a:rPr>
              <a:t>Random Forest Classifier</a:t>
            </a:r>
            <a:br>
              <a:rPr lang="en-IN" sz="3600" b="1" u="sng" dirty="0">
                <a:latin typeface="Calibri" panose="020F0502020204030204" pitchFamily="34" charset="0"/>
                <a:cs typeface="Calibri" panose="020F0502020204030204" pitchFamily="34" charset="0"/>
              </a:rPr>
            </a:br>
            <a:endParaRPr lang="en-IN" sz="3600" b="1" u="sng"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E5C6994-4A10-66D2-230F-8E50B1D959DC}"/>
              </a:ext>
            </a:extLst>
          </p:cNvPr>
          <p:cNvPicPr>
            <a:picLocks noGrp="1" noChangeAspect="1"/>
          </p:cNvPicPr>
          <p:nvPr>
            <p:ph sz="half" idx="1"/>
          </p:nvPr>
        </p:nvPicPr>
        <p:blipFill>
          <a:blip r:embed="rId2"/>
          <a:stretch>
            <a:fillRect/>
          </a:stretch>
        </p:blipFill>
        <p:spPr>
          <a:xfrm>
            <a:off x="2282182" y="1981346"/>
            <a:ext cx="8224892" cy="4023528"/>
          </a:xfrm>
        </p:spPr>
      </p:pic>
    </p:spTree>
    <p:extLst>
      <p:ext uri="{BB962C8B-B14F-4D97-AF65-F5344CB8AC3E}">
        <p14:creationId xmlns:p14="http://schemas.microsoft.com/office/powerpoint/2010/main" val="143274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918E-4DBA-F52B-E513-809CDEE8D7A1}"/>
              </a:ext>
            </a:extLst>
          </p:cNvPr>
          <p:cNvSpPr>
            <a:spLocks noGrp="1"/>
          </p:cNvSpPr>
          <p:nvPr>
            <p:ph type="title"/>
          </p:nvPr>
        </p:nvSpPr>
        <p:spPr/>
        <p:txBody>
          <a:bodyPr/>
          <a:lstStyle/>
          <a:p>
            <a:r>
              <a:rPr lang="en-US" sz="3600" b="1" u="sng" dirty="0" err="1">
                <a:latin typeface="Calibri" panose="020F0502020204030204" pitchFamily="34" charset="0"/>
                <a:cs typeface="Calibri" panose="020F0502020204030204" pitchFamily="34" charset="0"/>
              </a:rPr>
              <a:t>AutoML</a:t>
            </a:r>
            <a:endParaRPr lang="en-IN" sz="3600" b="1" u="sng"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8017659-871E-D4D3-3511-CB271310BCE3}"/>
              </a:ext>
            </a:extLst>
          </p:cNvPr>
          <p:cNvPicPr>
            <a:picLocks noChangeAspect="1"/>
          </p:cNvPicPr>
          <p:nvPr/>
        </p:nvPicPr>
        <p:blipFill>
          <a:blip r:embed="rId2"/>
          <a:stretch>
            <a:fillRect/>
          </a:stretch>
        </p:blipFill>
        <p:spPr>
          <a:xfrm>
            <a:off x="2029647" y="2438399"/>
            <a:ext cx="8928040" cy="2929772"/>
          </a:xfrm>
          <a:prstGeom prst="rect">
            <a:avLst/>
          </a:prstGeom>
        </p:spPr>
      </p:pic>
    </p:spTree>
    <p:extLst>
      <p:ext uri="{BB962C8B-B14F-4D97-AF65-F5344CB8AC3E}">
        <p14:creationId xmlns:p14="http://schemas.microsoft.com/office/powerpoint/2010/main" val="224268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A50E0F3-9D98-AD4F-9ADD-8AE500C59F05}"/>
              </a:ext>
            </a:extLst>
          </p:cNvPr>
          <p:cNvPicPr>
            <a:picLocks noGrp="1" noChangeAspect="1"/>
          </p:cNvPicPr>
          <p:nvPr>
            <p:ph sz="half" idx="1"/>
          </p:nvPr>
        </p:nvPicPr>
        <p:blipFill>
          <a:blip r:embed="rId2"/>
          <a:stretch>
            <a:fillRect/>
          </a:stretch>
        </p:blipFill>
        <p:spPr>
          <a:xfrm>
            <a:off x="4246408" y="1487251"/>
            <a:ext cx="4646660" cy="3579485"/>
          </a:xfrm>
        </p:spPr>
      </p:pic>
      <p:sp>
        <p:nvSpPr>
          <p:cNvPr id="5" name="Title 1">
            <a:extLst>
              <a:ext uri="{FF2B5EF4-FFF2-40B4-BE49-F238E27FC236}">
                <a16:creationId xmlns:a16="http://schemas.microsoft.com/office/drawing/2014/main" id="{2B0ABA79-E0B8-ED5C-6994-B24FF218C767}"/>
              </a:ext>
            </a:extLst>
          </p:cNvPr>
          <p:cNvSpPr>
            <a:spLocks noGrp="1"/>
          </p:cNvSpPr>
          <p:nvPr>
            <p:ph type="title"/>
          </p:nvPr>
        </p:nvSpPr>
        <p:spPr>
          <a:xfrm>
            <a:off x="1484313" y="685801"/>
            <a:ext cx="10018712" cy="646332"/>
          </a:xfrm>
        </p:spPr>
        <p:txBody>
          <a:bodyPr>
            <a:normAutofit fontScale="90000"/>
          </a:bodyPr>
          <a:lstStyle/>
          <a:p>
            <a:r>
              <a:rPr lang="en-US" b="1" u="sng" dirty="0">
                <a:latin typeface="Calibri" panose="020F0502020204030204" pitchFamily="34" charset="0"/>
                <a:cs typeface="Calibri" panose="020F0502020204030204" pitchFamily="34" charset="0"/>
              </a:rPr>
              <a:t>MODEL EVALUATION</a:t>
            </a:r>
            <a:endParaRPr lang="en-IN" b="1" u="sng"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96B0A0-04D3-4F1D-F714-04198886164A}"/>
              </a:ext>
            </a:extLst>
          </p:cNvPr>
          <p:cNvSpPr txBox="1"/>
          <p:nvPr/>
        </p:nvSpPr>
        <p:spPr>
          <a:xfrm>
            <a:off x="2487320" y="5693194"/>
            <a:ext cx="8164835" cy="646331"/>
          </a:xfrm>
          <a:prstGeom prst="rect">
            <a:avLst/>
          </a:prstGeom>
          <a:noFill/>
        </p:spPr>
        <p:txBody>
          <a:bodyPr wrap="square" rtlCol="0">
            <a:spAutoFit/>
          </a:bodyPr>
          <a:lstStyle/>
          <a:p>
            <a:r>
              <a:rPr lang="en-US" dirty="0"/>
              <a:t>As per the table we can see that the Accuracy of Random Forest Model is the best</a:t>
            </a:r>
          </a:p>
          <a:p>
            <a:pPr algn="ctr"/>
            <a:r>
              <a:rPr lang="en-US" dirty="0"/>
              <a:t> and hence we used that for our Deployment.</a:t>
            </a:r>
            <a:endParaRPr lang="en-IN" dirty="0"/>
          </a:p>
        </p:txBody>
      </p:sp>
    </p:spTree>
    <p:extLst>
      <p:ext uri="{BB962C8B-B14F-4D97-AF65-F5344CB8AC3E}">
        <p14:creationId xmlns:p14="http://schemas.microsoft.com/office/powerpoint/2010/main" val="187398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F637-2976-323F-C53A-5914BBD92547}"/>
              </a:ext>
            </a:extLst>
          </p:cNvPr>
          <p:cNvSpPr>
            <a:spLocks noGrp="1"/>
          </p:cNvSpPr>
          <p:nvPr>
            <p:ph type="title"/>
          </p:nvPr>
        </p:nvSpPr>
        <p:spPr>
          <a:xfrm>
            <a:off x="1484310" y="300872"/>
            <a:ext cx="10018713" cy="765928"/>
          </a:xfrm>
        </p:spPr>
        <p:txBody>
          <a:bodyPr/>
          <a:lstStyle/>
          <a:p>
            <a:r>
              <a:rPr lang="en-US" sz="3600" b="1" u="sng" dirty="0">
                <a:latin typeface="Calibri" panose="020F0502020204030204" pitchFamily="34" charset="0"/>
                <a:cs typeface="Calibri" panose="020F0502020204030204" pitchFamily="34" charset="0"/>
              </a:rPr>
              <a:t>DEPLOYMENT</a:t>
            </a:r>
            <a:endParaRPr lang="en-IN" sz="3600" b="1" u="sng"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81720F4-46C9-1EE8-17CD-2ABB5FAB2293}"/>
              </a:ext>
            </a:extLst>
          </p:cNvPr>
          <p:cNvPicPr>
            <a:picLocks noChangeAspect="1"/>
          </p:cNvPicPr>
          <p:nvPr/>
        </p:nvPicPr>
        <p:blipFill rotWithShape="1">
          <a:blip r:embed="rId2"/>
          <a:srcRect r="6933"/>
          <a:stretch/>
        </p:blipFill>
        <p:spPr>
          <a:xfrm>
            <a:off x="1484311" y="1108953"/>
            <a:ext cx="9819230" cy="4640093"/>
          </a:xfrm>
          <a:prstGeom prst="rect">
            <a:avLst/>
          </a:prstGeom>
        </p:spPr>
      </p:pic>
    </p:spTree>
    <p:extLst>
      <p:ext uri="{BB962C8B-B14F-4D97-AF65-F5344CB8AC3E}">
        <p14:creationId xmlns:p14="http://schemas.microsoft.com/office/powerpoint/2010/main" val="358902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B45814-49BE-5DBD-8FF6-F9D3F57583C5}"/>
              </a:ext>
            </a:extLst>
          </p:cNvPr>
          <p:cNvPicPr>
            <a:picLocks noChangeAspect="1"/>
          </p:cNvPicPr>
          <p:nvPr/>
        </p:nvPicPr>
        <p:blipFill>
          <a:blip r:embed="rId2"/>
          <a:stretch>
            <a:fillRect/>
          </a:stretch>
        </p:blipFill>
        <p:spPr>
          <a:xfrm>
            <a:off x="1838528" y="522678"/>
            <a:ext cx="9737387" cy="5343101"/>
          </a:xfrm>
          <a:prstGeom prst="rect">
            <a:avLst/>
          </a:prstGeom>
        </p:spPr>
      </p:pic>
    </p:spTree>
    <p:extLst>
      <p:ext uri="{BB962C8B-B14F-4D97-AF65-F5344CB8AC3E}">
        <p14:creationId xmlns:p14="http://schemas.microsoft.com/office/powerpoint/2010/main" val="69392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C758-6A97-8AED-F097-F4BEA5A562ED}"/>
              </a:ext>
            </a:extLst>
          </p:cNvPr>
          <p:cNvSpPr>
            <a:spLocks noGrp="1"/>
          </p:cNvSpPr>
          <p:nvPr>
            <p:ph type="title"/>
          </p:nvPr>
        </p:nvSpPr>
        <p:spPr>
          <a:xfrm>
            <a:off x="1389060" y="975577"/>
            <a:ext cx="10018713" cy="699940"/>
          </a:xfrm>
        </p:spPr>
        <p:txBody>
          <a:bodyPr/>
          <a:lstStyle/>
          <a:p>
            <a:r>
              <a:rPr lang="en-US" sz="3600" b="1" u="sng" dirty="0">
                <a:latin typeface="Calibri" panose="020F0502020204030204" pitchFamily="34" charset="0"/>
                <a:cs typeface="Calibri" panose="020F0502020204030204" pitchFamily="34" charset="0"/>
              </a:rPr>
              <a:t>CONCLUSION</a:t>
            </a:r>
            <a:endParaRPr lang="en-IN" sz="3600"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B08AA36-82EC-A333-E8C4-368E52C4BB16}"/>
              </a:ext>
            </a:extLst>
          </p:cNvPr>
          <p:cNvSpPr txBox="1"/>
          <p:nvPr/>
        </p:nvSpPr>
        <p:spPr>
          <a:xfrm>
            <a:off x="1786231" y="2133435"/>
            <a:ext cx="9862844" cy="1938992"/>
          </a:xfrm>
          <a:prstGeom prst="rect">
            <a:avLst/>
          </a:prstGeom>
          <a:noFill/>
        </p:spPr>
        <p:txBody>
          <a:bodyPr wrap="square" rtlCol="0">
            <a:spAutoFit/>
          </a:bodyPr>
          <a:lstStyle/>
          <a:p>
            <a:r>
              <a:rPr lang="en-US" sz="2400" dirty="0"/>
              <a:t>In conclusion, the development of a liver disease prediction model represents a significant advancement in healthcare. By leveraging advanced computational techniques and incorporating relevant risk factors, this model provides a valuable tool for early detection and proactive management of liver diseases.</a:t>
            </a:r>
            <a:endParaRPr lang="en-IN" sz="2400" dirty="0"/>
          </a:p>
        </p:txBody>
      </p:sp>
      <p:pic>
        <p:nvPicPr>
          <p:cNvPr id="7" name="Picture 6">
            <a:extLst>
              <a:ext uri="{FF2B5EF4-FFF2-40B4-BE49-F238E27FC236}">
                <a16:creationId xmlns:a16="http://schemas.microsoft.com/office/drawing/2014/main" id="{24EA2993-BA8D-03E4-528C-95ADEB901301}"/>
              </a:ext>
            </a:extLst>
          </p:cNvPr>
          <p:cNvPicPr>
            <a:picLocks noChangeAspect="1"/>
          </p:cNvPicPr>
          <p:nvPr/>
        </p:nvPicPr>
        <p:blipFill>
          <a:blip r:embed="rId2"/>
          <a:stretch>
            <a:fillRect/>
          </a:stretch>
        </p:blipFill>
        <p:spPr>
          <a:xfrm>
            <a:off x="5329237" y="4367212"/>
            <a:ext cx="2366963" cy="2502865"/>
          </a:xfrm>
          <a:prstGeom prst="rect">
            <a:avLst/>
          </a:prstGeom>
          <a:effectLst>
            <a:softEdge rad="279400"/>
          </a:effectLst>
        </p:spPr>
      </p:pic>
    </p:spTree>
    <p:extLst>
      <p:ext uri="{BB962C8B-B14F-4D97-AF65-F5344CB8AC3E}">
        <p14:creationId xmlns:p14="http://schemas.microsoft.com/office/powerpoint/2010/main" val="395923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B09-3E6F-3E35-D191-F8E745DF243A}"/>
              </a:ext>
            </a:extLst>
          </p:cNvPr>
          <p:cNvSpPr>
            <a:spLocks noGrp="1"/>
          </p:cNvSpPr>
          <p:nvPr>
            <p:ph type="title"/>
          </p:nvPr>
        </p:nvSpPr>
        <p:spPr>
          <a:xfrm>
            <a:off x="1484311" y="0"/>
            <a:ext cx="10018713" cy="1185863"/>
          </a:xfrm>
        </p:spPr>
        <p:txBody>
          <a:bodyPr/>
          <a:lstStyle/>
          <a:p>
            <a:r>
              <a:rPr lang="en-US" sz="4000" b="1" u="sng"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PROJECT MILESTONES</a:t>
            </a:r>
            <a:endParaRPr lang="en-IN" dirty="0">
              <a:solidFill>
                <a:schemeClr val="bg2">
                  <a:lumMod val="25000"/>
                </a:schemeClr>
              </a:solidFill>
            </a:endParaRPr>
          </a:p>
        </p:txBody>
      </p:sp>
      <p:sp>
        <p:nvSpPr>
          <p:cNvPr id="3" name="Content Placeholder 2">
            <a:extLst>
              <a:ext uri="{FF2B5EF4-FFF2-40B4-BE49-F238E27FC236}">
                <a16:creationId xmlns:a16="http://schemas.microsoft.com/office/drawing/2014/main" id="{1ECD8915-ED24-752B-C494-F1C4CBEC79F8}"/>
              </a:ext>
            </a:extLst>
          </p:cNvPr>
          <p:cNvSpPr>
            <a:spLocks noGrp="1"/>
          </p:cNvSpPr>
          <p:nvPr>
            <p:ph idx="1"/>
          </p:nvPr>
        </p:nvSpPr>
        <p:spPr>
          <a:xfrm>
            <a:off x="2841623" y="1714501"/>
            <a:ext cx="10018713" cy="4329112"/>
          </a:xfrm>
        </p:spPr>
        <p:txBody>
          <a:bodyPr>
            <a:normAutofit fontScale="92500" lnSpcReduction="10000"/>
          </a:bodyPr>
          <a:lstStyle/>
          <a:p>
            <a:pPr marL="342900" indent="-342900" algn="l">
              <a:buFont typeface="Wingdings" panose="05000000000000000000" pitchFamily="2" charset="2"/>
              <a:buChar char="v"/>
            </a:pPr>
            <a:r>
              <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rPr>
              <a:t> Introduction</a:t>
            </a:r>
          </a:p>
          <a:p>
            <a:pPr marL="342900" indent="-342900" algn="l">
              <a:buFont typeface="Wingdings" panose="05000000000000000000" pitchFamily="2" charset="2"/>
              <a:buChar char="v"/>
            </a:pPr>
            <a:r>
              <a:rPr lang="en-US" sz="2800" b="1" dirty="0">
                <a:solidFill>
                  <a:srgbClr val="374151"/>
                </a:solidFill>
                <a:latin typeface="Calibri" panose="020F0502020204030204" pitchFamily="34" charset="0"/>
                <a:ea typeface="Calibri" panose="020F0502020204030204" pitchFamily="34" charset="0"/>
                <a:cs typeface="Calibri" panose="020F0502020204030204" pitchFamily="34" charset="0"/>
              </a:rPr>
              <a:t> Applications</a:t>
            </a:r>
            <a:endPar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v"/>
            </a:pPr>
            <a:r>
              <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rPr>
              <a:t> Data Preprocessing</a:t>
            </a:r>
          </a:p>
          <a:p>
            <a:pPr marL="342900" indent="-342900" algn="l">
              <a:buFont typeface="Wingdings" panose="05000000000000000000" pitchFamily="2" charset="2"/>
              <a:buChar char="v"/>
            </a:pPr>
            <a:r>
              <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rPr>
              <a:t> Exploratory Data Analysis</a:t>
            </a:r>
          </a:p>
          <a:p>
            <a:pPr marL="342900" indent="-342900" algn="l">
              <a:buFont typeface="Wingdings" panose="05000000000000000000" pitchFamily="2" charset="2"/>
              <a:buChar char="v"/>
            </a:pPr>
            <a:r>
              <a:rPr lang="en-US" sz="2800" b="1" dirty="0">
                <a:solidFill>
                  <a:srgbClr val="374151"/>
                </a:solidFill>
                <a:latin typeface="Calibri" panose="020F0502020204030204" pitchFamily="34" charset="0"/>
                <a:ea typeface="Calibri" panose="020F0502020204030204" pitchFamily="34" charset="0"/>
                <a:cs typeface="Calibri" panose="020F0502020204030204" pitchFamily="34" charset="0"/>
              </a:rPr>
              <a:t> Data Visualization</a:t>
            </a:r>
            <a:endPar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v"/>
            </a:pPr>
            <a:r>
              <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rPr>
              <a:t> Model</a:t>
            </a:r>
            <a:r>
              <a:rPr lang="en-US" sz="2800" b="1" dirty="0">
                <a:solidFill>
                  <a:srgbClr val="374151"/>
                </a:solidFill>
                <a:latin typeface="Calibri" panose="020F0502020204030204" pitchFamily="34" charset="0"/>
                <a:ea typeface="Calibri" panose="020F0502020204030204" pitchFamily="34" charset="0"/>
                <a:cs typeface="Calibri" panose="020F0502020204030204" pitchFamily="34" charset="0"/>
              </a:rPr>
              <a:t> Selection </a:t>
            </a:r>
            <a:endPar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v"/>
            </a:pPr>
            <a:r>
              <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rPr>
              <a:t> Model Evaluation</a:t>
            </a:r>
          </a:p>
          <a:p>
            <a:pPr marL="342900" indent="-342900" algn="l">
              <a:buFont typeface="Wingdings" panose="05000000000000000000" pitchFamily="2" charset="2"/>
              <a:buChar char="v"/>
            </a:pPr>
            <a:r>
              <a:rPr lang="en-US" sz="2800" b="1" i="0" dirty="0">
                <a:solidFill>
                  <a:srgbClr val="374151"/>
                </a:solidFill>
                <a:latin typeface="Calibri" panose="020F0502020204030204" pitchFamily="34" charset="0"/>
                <a:ea typeface="Calibri" panose="020F0502020204030204" pitchFamily="34" charset="0"/>
                <a:cs typeface="Calibri" panose="020F0502020204030204" pitchFamily="34" charset="0"/>
              </a:rPr>
              <a:t> Conclusion</a:t>
            </a:r>
          </a:p>
          <a:p>
            <a:pPr marL="0" indent="0">
              <a:buNone/>
            </a:pPr>
            <a:endParaRPr lang="en-IN" dirty="0"/>
          </a:p>
        </p:txBody>
      </p:sp>
    </p:spTree>
    <p:extLst>
      <p:ext uri="{BB962C8B-B14F-4D97-AF65-F5344CB8AC3E}">
        <p14:creationId xmlns:p14="http://schemas.microsoft.com/office/powerpoint/2010/main" val="4230995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message for card, presentation, business. Expressing gratitude, acknowledgment and appreciation. Minimalist abstract design with white cut out paper on blue background. Thank you message for card, presentation, business. Expressing gratitude, acknowledgment and appreciation. Minimalist abstract design with white cut out paper on blue background. thank you stock pictures, royalty-free photos &amp; images">
            <a:extLst>
              <a:ext uri="{FF2B5EF4-FFF2-40B4-BE49-F238E27FC236}">
                <a16:creationId xmlns:a16="http://schemas.microsoft.com/office/drawing/2014/main" id="{46CD3C7A-C4DC-0B24-BE61-5E3830E59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49" y="1466850"/>
            <a:ext cx="6981603"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6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FC34-0C37-48CF-E074-15832BE561CF}"/>
              </a:ext>
            </a:extLst>
          </p:cNvPr>
          <p:cNvSpPr>
            <a:spLocks noGrp="1"/>
          </p:cNvSpPr>
          <p:nvPr>
            <p:ph type="title"/>
          </p:nvPr>
        </p:nvSpPr>
        <p:spPr>
          <a:xfrm>
            <a:off x="1227136" y="300038"/>
            <a:ext cx="10018713" cy="1228725"/>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INTRODUCTION</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74BE11D-98DB-E7E8-8C73-12445067E450}"/>
              </a:ext>
            </a:extLst>
          </p:cNvPr>
          <p:cNvSpPr>
            <a:spLocks noGrp="1"/>
          </p:cNvSpPr>
          <p:nvPr>
            <p:ph idx="1"/>
          </p:nvPr>
        </p:nvSpPr>
        <p:spPr>
          <a:xfrm>
            <a:off x="1670047" y="2138361"/>
            <a:ext cx="10018713" cy="3124201"/>
          </a:xfrm>
        </p:spPr>
        <p:txBody>
          <a:bodyPr/>
          <a:lstStyle/>
          <a:p>
            <a:pPr marL="0" indent="0">
              <a:buNone/>
            </a:pPr>
            <a:r>
              <a:rPr lang="en-US" b="0" i="0" dirty="0">
                <a:solidFill>
                  <a:srgbClr val="374151"/>
                </a:solidFill>
                <a:effectLst/>
                <a:latin typeface="Söhne"/>
              </a:rPr>
              <a:t>This project focuses on employing classification models to predict various liver diseases, offering a non-invasive and data-driven alternative to traditional diagnostic methods. Leveraging diverse datasets and advanced algorithms, the goal is to develop an accurate and interpretable tool for early identification and risk stratification, revolutionizing liver disease diagnostics. The project's outcomes hold the promise of enhancing healthcare practices and contributing to proactive, personalized interventions for individuals at risk of developing liver diseases.</a:t>
            </a:r>
            <a:endParaRPr lang="en-IN" dirty="0"/>
          </a:p>
        </p:txBody>
      </p:sp>
    </p:spTree>
    <p:extLst>
      <p:ext uri="{BB962C8B-B14F-4D97-AF65-F5344CB8AC3E}">
        <p14:creationId xmlns:p14="http://schemas.microsoft.com/office/powerpoint/2010/main" val="142724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A39A-1010-5C21-202E-E5983A0810CB}"/>
              </a:ext>
            </a:extLst>
          </p:cNvPr>
          <p:cNvSpPr>
            <a:spLocks noGrp="1"/>
          </p:cNvSpPr>
          <p:nvPr>
            <p:ph type="title"/>
          </p:nvPr>
        </p:nvSpPr>
        <p:spPr>
          <a:xfrm>
            <a:off x="1418324" y="450130"/>
            <a:ext cx="10018713" cy="615098"/>
          </a:xfrm>
        </p:spPr>
        <p:txBody>
          <a:bodyPr>
            <a:normAutofit fontScale="90000"/>
          </a:bodyPr>
          <a:lstStyle/>
          <a:p>
            <a:r>
              <a:rPr lang="en-US" b="1" u="sng" dirty="0">
                <a:latin typeface="Calibri" panose="020F0502020204030204" pitchFamily="34" charset="0"/>
                <a:cs typeface="Calibri" panose="020F0502020204030204" pitchFamily="34" charset="0"/>
              </a:rPr>
              <a:t>APPLICATION</a:t>
            </a:r>
            <a:endParaRPr lang="en-IN"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0A18E11-D8F8-DD0E-9EAF-A70D0649845F}"/>
              </a:ext>
            </a:extLst>
          </p:cNvPr>
          <p:cNvSpPr txBox="1"/>
          <p:nvPr/>
        </p:nvSpPr>
        <p:spPr>
          <a:xfrm>
            <a:off x="3048786" y="1474451"/>
            <a:ext cx="6094428" cy="5011949"/>
          </a:xfrm>
          <a:prstGeom prst="rect">
            <a:avLst/>
          </a:prstGeom>
          <a:noFill/>
        </p:spPr>
        <p:txBody>
          <a:bodyPr wrap="square">
            <a:spAutoFit/>
          </a:bodyPr>
          <a:lstStyle/>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Early Diagnosis and Intervention</a:t>
            </a: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Patient Risk Stratification</a:t>
            </a:r>
          </a:p>
          <a:p>
            <a:pPr marL="285750" indent="-285750">
              <a:lnSpc>
                <a:spcPct val="150000"/>
              </a:lnSpc>
              <a:buClr>
                <a:schemeClr val="accent1">
                  <a:lumMod val="75000"/>
                </a:schemeClr>
              </a:buClr>
              <a:buFont typeface="Wingdings" panose="05000000000000000000" pitchFamily="2" charset="2"/>
              <a:buChar char="Ø"/>
            </a:pPr>
            <a:r>
              <a:rPr lang="en-US" sz="2400" b="1" dirty="0">
                <a:latin typeface="Times New Roman" pitchFamily="18" charset="0"/>
                <a:cs typeface="Times New Roman" pitchFamily="18" charset="0"/>
              </a:rPr>
              <a:t>Resource Optimization</a:t>
            </a:r>
            <a:endParaRPr lang="en-IN" sz="2400" b="1" dirty="0">
              <a:latin typeface="Times New Roman" pitchFamily="18" charset="0"/>
              <a:cs typeface="Times New Roman" pitchFamily="18" charset="0"/>
            </a:endParaRP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Public Health Planning</a:t>
            </a: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Clinical Trials &amp; Research</a:t>
            </a: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Health Insurance Risk Assessment</a:t>
            </a: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Health and Wellness Apps</a:t>
            </a: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Educational Campaign</a:t>
            </a:r>
          </a:p>
          <a:p>
            <a:pPr marL="285750" indent="-285750">
              <a:lnSpc>
                <a:spcPct val="150000"/>
              </a:lnSpc>
              <a:buClr>
                <a:schemeClr val="accent1">
                  <a:lumMod val="75000"/>
                </a:schemeClr>
              </a:buClr>
              <a:buFont typeface="Wingdings" panose="05000000000000000000" pitchFamily="2" charset="2"/>
              <a:buChar char="Ø"/>
            </a:pPr>
            <a:r>
              <a:rPr lang="en-IN" sz="2400" b="1" dirty="0">
                <a:latin typeface="Times New Roman" pitchFamily="18" charset="0"/>
                <a:cs typeface="Times New Roman" pitchFamily="18" charset="0"/>
              </a:rPr>
              <a:t>Population Health Management</a:t>
            </a:r>
          </a:p>
        </p:txBody>
      </p:sp>
    </p:spTree>
    <p:extLst>
      <p:ext uri="{BB962C8B-B14F-4D97-AF65-F5344CB8AC3E}">
        <p14:creationId xmlns:p14="http://schemas.microsoft.com/office/powerpoint/2010/main" val="126305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A639-F443-03D0-4E17-C34DF81231C7}"/>
              </a:ext>
            </a:extLst>
          </p:cNvPr>
          <p:cNvSpPr>
            <a:spLocks noGrp="1"/>
          </p:cNvSpPr>
          <p:nvPr>
            <p:ph type="title"/>
          </p:nvPr>
        </p:nvSpPr>
        <p:spPr>
          <a:xfrm>
            <a:off x="1086643" y="-157163"/>
            <a:ext cx="10018713" cy="971551"/>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DATA  PREPROCESSING</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8B002FA-504D-811F-19CC-21669B1647A5}"/>
              </a:ext>
            </a:extLst>
          </p:cNvPr>
          <p:cNvSpPr>
            <a:spLocks noGrp="1"/>
          </p:cNvSpPr>
          <p:nvPr>
            <p:ph type="body" idx="1"/>
          </p:nvPr>
        </p:nvSpPr>
        <p:spPr>
          <a:xfrm>
            <a:off x="1488811" y="1485888"/>
            <a:ext cx="4607188" cy="576262"/>
          </a:xfrm>
        </p:spPr>
        <p:txBody>
          <a:bodyPr/>
          <a:lstStyle/>
          <a:p>
            <a:endParaRPr lang="en-IN" sz="2800" b="1" u="sng" dirty="0">
              <a:latin typeface="Calibri" panose="020F0502020204030204" pitchFamily="34" charset="0"/>
              <a:ea typeface="Calibri" panose="020F0502020204030204" pitchFamily="34" charset="0"/>
              <a:cs typeface="Calibri" panose="020F0502020204030204" pitchFamily="34" charset="0"/>
            </a:endParaRPr>
          </a:p>
          <a:p>
            <a:r>
              <a:rPr lang="en-IN" b="1" u="sng" dirty="0">
                <a:latin typeface="Calibri" panose="020F0502020204030204" pitchFamily="34" charset="0"/>
                <a:ea typeface="Calibri" panose="020F0502020204030204" pitchFamily="34" charset="0"/>
                <a:cs typeface="Calibri" panose="020F0502020204030204" pitchFamily="34" charset="0"/>
              </a:rPr>
              <a:t>DATA OVERVIEW</a:t>
            </a:r>
          </a:p>
          <a:p>
            <a:r>
              <a:rPr lang="en-IN" sz="2400" b="1" dirty="0">
                <a:latin typeface="Calibri" panose="020F0502020204030204" pitchFamily="34" charset="0"/>
                <a:ea typeface="Calibri" panose="020F0502020204030204" pitchFamily="34" charset="0"/>
                <a:cs typeface="Calibri" panose="020F0502020204030204" pitchFamily="34" charset="0"/>
              </a:rPr>
              <a:t>(for raw data)</a:t>
            </a:r>
          </a:p>
        </p:txBody>
      </p:sp>
      <p:pic>
        <p:nvPicPr>
          <p:cNvPr id="8" name="Content Placeholder 7">
            <a:extLst>
              <a:ext uri="{FF2B5EF4-FFF2-40B4-BE49-F238E27FC236}">
                <a16:creationId xmlns:a16="http://schemas.microsoft.com/office/drawing/2014/main" id="{64FDD70D-F073-54E8-3038-EF1B3E4C02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1295" y="2095490"/>
            <a:ext cx="3206406" cy="3417104"/>
          </a:xfrm>
        </p:spPr>
      </p:pic>
      <p:sp>
        <p:nvSpPr>
          <p:cNvPr id="5" name="Text Placeholder 4">
            <a:extLst>
              <a:ext uri="{FF2B5EF4-FFF2-40B4-BE49-F238E27FC236}">
                <a16:creationId xmlns:a16="http://schemas.microsoft.com/office/drawing/2014/main" id="{2B0F3B56-EEA6-3635-3582-02026E48E735}"/>
              </a:ext>
            </a:extLst>
          </p:cNvPr>
          <p:cNvSpPr>
            <a:spLocks noGrp="1"/>
          </p:cNvSpPr>
          <p:nvPr>
            <p:ph type="body" sz="quarter" idx="3"/>
          </p:nvPr>
        </p:nvSpPr>
        <p:spPr>
          <a:xfrm>
            <a:off x="6042681" y="1519228"/>
            <a:ext cx="4622537" cy="576262"/>
          </a:xfrm>
        </p:spPr>
        <p:txBody>
          <a:bodyPr/>
          <a:lstStyle/>
          <a:p>
            <a:pPr algn="ctr"/>
            <a:r>
              <a:rPr lang="en-US" b="1" u="sng" dirty="0">
                <a:latin typeface="Calibri" panose="020F0502020204030204" pitchFamily="34" charset="0"/>
                <a:ea typeface="Calibri" panose="020F0502020204030204" pitchFamily="34" charset="0"/>
                <a:cs typeface="Calibri" panose="020F0502020204030204" pitchFamily="34" charset="0"/>
              </a:rPr>
              <a:t>DESCRIPTIVE STATISTICS</a:t>
            </a:r>
          </a:p>
          <a:p>
            <a:pPr algn="ctr"/>
            <a:r>
              <a:rPr lang="en-US"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for raw data </a:t>
            </a:r>
            <a:r>
              <a:rPr lang="en-US"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953EAA4-90E1-5F42-6E58-3C0B15D9EA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86813" y="2213347"/>
            <a:ext cx="7534275" cy="3274239"/>
          </a:xfrm>
        </p:spPr>
      </p:pic>
    </p:spTree>
    <p:extLst>
      <p:ext uri="{BB962C8B-B14F-4D97-AF65-F5344CB8AC3E}">
        <p14:creationId xmlns:p14="http://schemas.microsoft.com/office/powerpoint/2010/main" val="9690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BF02-AEC2-2D24-F96D-7B12AE9F00D4}"/>
              </a:ext>
            </a:extLst>
          </p:cNvPr>
          <p:cNvSpPr>
            <a:spLocks noGrp="1"/>
          </p:cNvSpPr>
          <p:nvPr>
            <p:ph type="title"/>
          </p:nvPr>
        </p:nvSpPr>
        <p:spPr>
          <a:xfrm>
            <a:off x="1370010" y="0"/>
            <a:ext cx="10018713" cy="1000125"/>
          </a:xfrm>
        </p:spPr>
        <p:txBody>
          <a:bodyPr>
            <a:normAutofit/>
          </a:bodyPr>
          <a:lstStyle/>
          <a:p>
            <a:r>
              <a:rPr lang="en-US" sz="3600" b="1" u="sng" dirty="0"/>
              <a:t>After Data Imputation</a:t>
            </a:r>
            <a:endParaRPr lang="en-IN" sz="3600" b="1" u="sng" dirty="0"/>
          </a:p>
        </p:txBody>
      </p:sp>
      <p:sp>
        <p:nvSpPr>
          <p:cNvPr id="3" name="Text Placeholder 2">
            <a:extLst>
              <a:ext uri="{FF2B5EF4-FFF2-40B4-BE49-F238E27FC236}">
                <a16:creationId xmlns:a16="http://schemas.microsoft.com/office/drawing/2014/main" id="{089C09F1-8BCC-1EE2-70C1-8EFE69A67CA1}"/>
              </a:ext>
            </a:extLst>
          </p:cNvPr>
          <p:cNvSpPr>
            <a:spLocks noGrp="1"/>
          </p:cNvSpPr>
          <p:nvPr>
            <p:ph type="body" idx="1"/>
          </p:nvPr>
        </p:nvSpPr>
        <p:spPr>
          <a:xfrm>
            <a:off x="1484311" y="1545431"/>
            <a:ext cx="4607188" cy="576262"/>
          </a:xfrm>
        </p:spPr>
        <p:txBody>
          <a:bodyPr/>
          <a:lstStyle/>
          <a:p>
            <a:r>
              <a:rPr lang="en-IN" b="1" u="sng" dirty="0">
                <a:latin typeface="Calibri" panose="020F0502020204030204" pitchFamily="34" charset="0"/>
                <a:ea typeface="Calibri" panose="020F0502020204030204" pitchFamily="34" charset="0"/>
                <a:cs typeface="Calibri" panose="020F0502020204030204" pitchFamily="34" charset="0"/>
              </a:rPr>
              <a:t>DATA OVERVIEW</a:t>
            </a:r>
          </a:p>
          <a:p>
            <a:endParaRPr lang="en-IN" dirty="0"/>
          </a:p>
        </p:txBody>
      </p:sp>
      <p:pic>
        <p:nvPicPr>
          <p:cNvPr id="8" name="Content Placeholder 7">
            <a:extLst>
              <a:ext uri="{FF2B5EF4-FFF2-40B4-BE49-F238E27FC236}">
                <a16:creationId xmlns:a16="http://schemas.microsoft.com/office/drawing/2014/main" id="{DEA5446F-8E12-D51B-D60F-A2CD1B34BB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0010" y="1545430"/>
            <a:ext cx="2587627" cy="3369469"/>
          </a:xfrm>
        </p:spPr>
      </p:pic>
      <p:sp>
        <p:nvSpPr>
          <p:cNvPr id="5" name="Text Placeholder 4">
            <a:extLst>
              <a:ext uri="{FF2B5EF4-FFF2-40B4-BE49-F238E27FC236}">
                <a16:creationId xmlns:a16="http://schemas.microsoft.com/office/drawing/2014/main" id="{5212B8CE-0D7F-7C6A-C057-BB11C9E4EB78}"/>
              </a:ext>
            </a:extLst>
          </p:cNvPr>
          <p:cNvSpPr>
            <a:spLocks noGrp="1"/>
          </p:cNvSpPr>
          <p:nvPr>
            <p:ph type="body" sz="quarter" idx="3"/>
          </p:nvPr>
        </p:nvSpPr>
        <p:spPr>
          <a:xfrm>
            <a:off x="6994787" y="1545431"/>
            <a:ext cx="4622537" cy="576262"/>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DESCRIPTIVE STATISTICS</a:t>
            </a:r>
          </a:p>
          <a:p>
            <a:endParaRPr lang="en-IN" dirty="0"/>
          </a:p>
        </p:txBody>
      </p:sp>
      <p:pic>
        <p:nvPicPr>
          <p:cNvPr id="10" name="Content Placeholder 9">
            <a:extLst>
              <a:ext uri="{FF2B5EF4-FFF2-40B4-BE49-F238E27FC236}">
                <a16:creationId xmlns:a16="http://schemas.microsoft.com/office/drawing/2014/main" id="{D72E4CA5-3EB0-14B2-55FC-2926673FAB0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071938" y="1612104"/>
            <a:ext cx="7995132" cy="2645569"/>
          </a:xfrm>
        </p:spPr>
      </p:pic>
    </p:spTree>
    <p:extLst>
      <p:ext uri="{BB962C8B-B14F-4D97-AF65-F5344CB8AC3E}">
        <p14:creationId xmlns:p14="http://schemas.microsoft.com/office/powerpoint/2010/main" val="206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A534-4609-FED1-54C3-F5532D504DFA}"/>
              </a:ext>
            </a:extLst>
          </p:cNvPr>
          <p:cNvSpPr>
            <a:spLocks noGrp="1"/>
          </p:cNvSpPr>
          <p:nvPr>
            <p:ph type="title"/>
          </p:nvPr>
        </p:nvSpPr>
        <p:spPr>
          <a:xfrm>
            <a:off x="1390380" y="-102393"/>
            <a:ext cx="10018713" cy="928687"/>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EXPLORATORY DATA  ANALYSIS</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85C66062-48E8-972B-AC61-1706F6427244}"/>
              </a:ext>
            </a:extLst>
          </p:cNvPr>
          <p:cNvSpPr>
            <a:spLocks noGrp="1"/>
          </p:cNvSpPr>
          <p:nvPr>
            <p:ph type="body" idx="1"/>
          </p:nvPr>
        </p:nvSpPr>
        <p:spPr>
          <a:xfrm>
            <a:off x="4254319" y="1200360"/>
            <a:ext cx="4607188" cy="576262"/>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CORRELATION  ANALYSIS</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626E5215-EDC7-5E66-CA19-E6BABC0E22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92224" y="2129478"/>
            <a:ext cx="9731378" cy="3528162"/>
          </a:xfrm>
        </p:spPr>
      </p:pic>
    </p:spTree>
    <p:extLst>
      <p:ext uri="{BB962C8B-B14F-4D97-AF65-F5344CB8AC3E}">
        <p14:creationId xmlns:p14="http://schemas.microsoft.com/office/powerpoint/2010/main" val="263740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5A5-2895-C33E-4A5F-C02237A4E12B}"/>
              </a:ext>
            </a:extLst>
          </p:cNvPr>
          <p:cNvSpPr>
            <a:spLocks noGrp="1"/>
          </p:cNvSpPr>
          <p:nvPr>
            <p:ph type="title"/>
          </p:nvPr>
        </p:nvSpPr>
        <p:spPr>
          <a:xfrm>
            <a:off x="1484312" y="327581"/>
            <a:ext cx="9573330" cy="492551"/>
          </a:xfrm>
        </p:spPr>
        <p:txBody>
          <a:bodyPr>
            <a:normAutofit fontScale="90000"/>
          </a:bodyPr>
          <a:lstStyle/>
          <a:p>
            <a:r>
              <a:rPr lang="en-US" sz="2800" b="1" u="sng" dirty="0">
                <a:solidFill>
                  <a:schemeClr val="accent1">
                    <a:lumMod val="75000"/>
                  </a:schemeClr>
                </a:solidFill>
                <a:latin typeface="Calibri" panose="020F0502020204030204" pitchFamily="34" charset="0"/>
                <a:cs typeface="Calibri" panose="020F0502020204030204" pitchFamily="34" charset="0"/>
              </a:rPr>
              <a:t>CORRELATION - HEATMAP</a:t>
            </a:r>
            <a:endParaRPr lang="en-IN" sz="2800" b="1" u="sng" dirty="0">
              <a:solidFill>
                <a:schemeClr val="accent1">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2023B02D-4E53-D0EB-2555-4E774B071FD8}"/>
              </a:ext>
            </a:extLst>
          </p:cNvPr>
          <p:cNvPicPr>
            <a:picLocks noChangeAspect="1"/>
          </p:cNvPicPr>
          <p:nvPr/>
        </p:nvPicPr>
        <p:blipFill>
          <a:blip r:embed="rId2"/>
          <a:stretch>
            <a:fillRect/>
          </a:stretch>
        </p:blipFill>
        <p:spPr>
          <a:xfrm>
            <a:off x="3364025" y="1098221"/>
            <a:ext cx="5995332" cy="5213023"/>
          </a:xfrm>
          <a:prstGeom prst="rect">
            <a:avLst/>
          </a:prstGeom>
        </p:spPr>
      </p:pic>
    </p:spTree>
    <p:extLst>
      <p:ext uri="{BB962C8B-B14F-4D97-AF65-F5344CB8AC3E}">
        <p14:creationId xmlns:p14="http://schemas.microsoft.com/office/powerpoint/2010/main" val="130873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67D7D5E-BA19-11F9-F04A-674152DD55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29593" y="2253006"/>
            <a:ext cx="4449038" cy="3340231"/>
          </a:xfrm>
        </p:spPr>
      </p:pic>
      <p:sp>
        <p:nvSpPr>
          <p:cNvPr id="7" name="Text Placeholder 4">
            <a:extLst>
              <a:ext uri="{FF2B5EF4-FFF2-40B4-BE49-F238E27FC236}">
                <a16:creationId xmlns:a16="http://schemas.microsoft.com/office/drawing/2014/main" id="{3D9D7A9B-3726-0572-45E4-B86EAE51C3EF}"/>
              </a:ext>
            </a:extLst>
          </p:cNvPr>
          <p:cNvSpPr txBox="1">
            <a:spLocks/>
          </p:cNvSpPr>
          <p:nvPr/>
        </p:nvSpPr>
        <p:spPr>
          <a:xfrm>
            <a:off x="1977234" y="1066800"/>
            <a:ext cx="2994866"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b="1" u="sng" dirty="0">
                <a:latin typeface="Calibri" panose="020F0502020204030204" pitchFamily="34" charset="0"/>
                <a:ea typeface="Calibri" panose="020F0502020204030204" pitchFamily="34" charset="0"/>
                <a:cs typeface="Calibri" panose="020F0502020204030204" pitchFamily="34" charset="0"/>
              </a:rPr>
              <a:t>OUTLIER ANALYSIS</a:t>
            </a:r>
            <a:endParaRPr lang="en-IN" b="1" u="sng" dirty="0">
              <a:latin typeface="Calibri" panose="020F0502020204030204" pitchFamily="34" charset="0"/>
              <a:ea typeface="Calibri" panose="020F0502020204030204" pitchFamily="34" charset="0"/>
              <a:cs typeface="Calibri" panose="020F0502020204030204" pitchFamily="34" charset="0"/>
            </a:endParaRPr>
          </a:p>
        </p:txBody>
      </p:sp>
      <p:pic>
        <p:nvPicPr>
          <p:cNvPr id="13" name="Content Placeholder 12">
            <a:extLst>
              <a:ext uri="{FF2B5EF4-FFF2-40B4-BE49-F238E27FC236}">
                <a16:creationId xmlns:a16="http://schemas.microsoft.com/office/drawing/2014/main" id="{3A16F8DA-EFD3-A2FC-8F44-C7B7CE4B6E0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39071" y="2247900"/>
            <a:ext cx="4769020" cy="3340231"/>
          </a:xfrm>
          <a:prstGeom prst="rect">
            <a:avLst/>
          </a:prstGeom>
        </p:spPr>
      </p:pic>
      <p:sp>
        <p:nvSpPr>
          <p:cNvPr id="11" name="TextBox 10">
            <a:extLst>
              <a:ext uri="{FF2B5EF4-FFF2-40B4-BE49-F238E27FC236}">
                <a16:creationId xmlns:a16="http://schemas.microsoft.com/office/drawing/2014/main" id="{79C61960-4AD2-FF7B-08A0-BDF3AD63F19B}"/>
              </a:ext>
            </a:extLst>
          </p:cNvPr>
          <p:cNvSpPr txBox="1"/>
          <p:nvPr/>
        </p:nvSpPr>
        <p:spPr>
          <a:xfrm>
            <a:off x="7461610" y="1136862"/>
            <a:ext cx="3449599" cy="523220"/>
          </a:xfrm>
          <a:prstGeom prst="rect">
            <a:avLst/>
          </a:prstGeom>
          <a:noFill/>
        </p:spPr>
        <p:txBody>
          <a:bodyPr wrap="none" rtlCol="0">
            <a:spAutoFit/>
          </a:bodyPr>
          <a:lstStyle/>
          <a:p>
            <a:r>
              <a:rPr lang="en-US" sz="28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OUTLIER  TREATMENT</a:t>
            </a:r>
            <a:endParaRPr lang="en-IN" sz="2800" b="1" u="sng"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282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1274</TotalTime>
  <Words>339</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Agency FB</vt:lpstr>
      <vt:lpstr>Arial</vt:lpstr>
      <vt:lpstr>Calibri</vt:lpstr>
      <vt:lpstr>Corbel</vt:lpstr>
      <vt:lpstr>Google Sans</vt:lpstr>
      <vt:lpstr>Söhne</vt:lpstr>
      <vt:lpstr>Times New Roman</vt:lpstr>
      <vt:lpstr>Wingdings</vt:lpstr>
      <vt:lpstr>Parallax</vt:lpstr>
      <vt:lpstr>PREDICTING LIVER DISEASES USING CLASSIFICATION MODELS</vt:lpstr>
      <vt:lpstr>PROJECT MILESTONES</vt:lpstr>
      <vt:lpstr>INTRODUCTION</vt:lpstr>
      <vt:lpstr>APPLICATION</vt:lpstr>
      <vt:lpstr>DATA  PREPROCESSING</vt:lpstr>
      <vt:lpstr>After Data Imputation</vt:lpstr>
      <vt:lpstr>EXPLORATORY DATA  ANALYSIS</vt:lpstr>
      <vt:lpstr>CORRELATION - HEATMAP</vt:lpstr>
      <vt:lpstr>PowerPoint Presentation</vt:lpstr>
      <vt:lpstr>DATA VISUALIZATION</vt:lpstr>
      <vt:lpstr>COUNT PLOT</vt:lpstr>
      <vt:lpstr>BALANCING DATA</vt:lpstr>
      <vt:lpstr>MODEL SELECTION</vt:lpstr>
      <vt:lpstr>Random Forest Classifier </vt:lpstr>
      <vt:lpstr>AutoML</vt:lpstr>
      <vt:lpstr>MODEL EVALUATION</vt:lpstr>
      <vt:lpstr>DEPLOYMENT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LIVER DISEASES USING CLASSIFICATION MODELS</dc:title>
  <dc:creator>Nanda S Devi</dc:creator>
  <cp:lastModifiedBy>Akshit Soji</cp:lastModifiedBy>
  <cp:revision>6</cp:revision>
  <dcterms:created xsi:type="dcterms:W3CDTF">2024-01-26T06:14:07Z</dcterms:created>
  <dcterms:modified xsi:type="dcterms:W3CDTF">2024-01-27T06:08:06Z</dcterms:modified>
</cp:coreProperties>
</file>