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61560906/f/252a50cd-7245-46c2-a82f-f8010689d83d/Workbook(1).xls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Sheet1!$F$1:$F$20</c:f>
              <c:strCache>
                <c:ptCount val="20"/>
                <c:pt idx="0">
                  <c:v>Current Employee Rating</c:v>
                </c:pt>
                <c:pt idx="1">
                  <c:v>HIGH </c:v>
                </c:pt>
                <c:pt idx="2">
                  <c:v>MED</c:v>
                </c:pt>
                <c:pt idx="3">
                  <c:v>HIGH</c:v>
                </c:pt>
                <c:pt idx="4">
                  <c:v>LOW</c:v>
                </c:pt>
                <c:pt idx="5">
                  <c:v>MED</c:v>
                </c:pt>
                <c:pt idx="6">
                  <c:v>MED</c:v>
                </c:pt>
                <c:pt idx="7">
                  <c:v>HIGH</c:v>
                </c:pt>
                <c:pt idx="8">
                  <c:v>LOW</c:v>
                </c:pt>
                <c:pt idx="9">
                  <c:v>MED</c:v>
                </c:pt>
                <c:pt idx="10">
                  <c:v>VERY HIGH</c:v>
                </c:pt>
                <c:pt idx="11">
                  <c:v>VERY HIGH</c:v>
                </c:pt>
                <c:pt idx="12">
                  <c:v>MED</c:v>
                </c:pt>
                <c:pt idx="13">
                  <c:v>MED</c:v>
                </c:pt>
                <c:pt idx="14">
                  <c:v>MED</c:v>
                </c:pt>
                <c:pt idx="15">
                  <c:v>HIGH</c:v>
                </c:pt>
                <c:pt idx="16">
                  <c:v>LOW</c:v>
                </c:pt>
                <c:pt idx="17">
                  <c:v>MED</c:v>
                </c:pt>
                <c:pt idx="18">
                  <c:v>MED</c:v>
                </c:pt>
                <c:pt idx="19">
                  <c:v>HIGH</c:v>
                </c:pt>
              </c:strCache>
            </c:strRef>
          </c:cat>
          <c:val>
            <c:numRef>
              <c:f>Sheet1!$G$1:$G$20</c:f>
              <c:numCache>
                <c:formatCode>General</c:formatCode>
                <c:ptCount val="20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5245971"/>
        <c:axId val="719615591"/>
      </c:barChart>
      <c:catAx>
        <c:axId val="3452459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719615591"/>
        <c:crosses val="autoZero"/>
        <c:auto val="1"/>
        <c:lblAlgn val="ctr"/>
        <c:lblOffset val="100"/>
        <c:noMultiLvlLbl val="0"/>
      </c:catAx>
      <c:valAx>
        <c:axId val="719615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3452459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IN" sz="2400" lang="en-US"/>
              <a:t> </a:t>
            </a:r>
            <a:r>
              <a:rPr altLang="en-IN" sz="2400" lang="en-US"/>
              <a:t>A</a:t>
            </a:r>
            <a:r>
              <a:rPr altLang="en-IN" sz="2400" lang="en-US"/>
              <a:t>J</a:t>
            </a:r>
            <a:r>
              <a:rPr altLang="en-IN" sz="2400" lang="en-US"/>
              <a:t>ITH</a:t>
            </a:r>
            <a:r>
              <a:rPr altLang="en-IN" sz="2400" lang="en-US"/>
              <a:t> </a:t>
            </a:r>
            <a:r>
              <a:rPr altLang="en-IN" sz="2400" lang="en-US"/>
              <a:t>P</a:t>
            </a:r>
            <a:r>
              <a:rPr altLang="en-IN" sz="2400" lang="en-US"/>
              <a:t> 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IN" dirty="0" sz="2400" lang="en-US"/>
              <a:t> </a:t>
            </a:r>
            <a:r>
              <a:rPr altLang="en-IN" dirty="0" sz="2400" lang="en-US"/>
              <a:t>3</a:t>
            </a:r>
            <a:r>
              <a:rPr altLang="en-IN" dirty="0" sz="2400" lang="en-US"/>
              <a:t>1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0</a:t>
            </a:r>
            <a:r>
              <a:rPr altLang="en-IN" dirty="0" sz="2400" lang="en-US"/>
              <a:t>2</a:t>
            </a:r>
            <a:r>
              <a:rPr altLang="en-IN" dirty="0" sz="2400" lang="en-US"/>
              <a:t>5</a:t>
            </a:r>
            <a:r>
              <a:rPr altLang="en-IN" dirty="0" sz="2400" lang="en-US"/>
              <a:t>8</a:t>
            </a:r>
            <a:r>
              <a:rPr altLang="en-IN" dirty="0" sz="2400" lang="en-US"/>
              <a:t>0</a:t>
            </a:r>
            <a:endParaRPr altLang="en-US" lang="zh-CN"/>
          </a:p>
          <a:p>
            <a:r>
              <a:rPr dirty="0" sz="2400" lang="en-US"/>
              <a:t>DEPARTMENT</a:t>
            </a:r>
            <a:r>
              <a:rPr dirty="0" sz="2400" lang="en-US"/>
              <a:t>:</a:t>
            </a:r>
            <a:r>
              <a:rPr altLang="en-IN" dirty="0" sz="2400" lang="en-US"/>
              <a:t> </a:t>
            </a:r>
            <a:r>
              <a:rPr altLang="en-IN" dirty="0" sz="2400" lang="en-US"/>
              <a:t>B</a:t>
            </a:r>
            <a:r>
              <a:rPr altLang="en-IN" dirty="0" sz="2400" lang="en-US"/>
              <a:t>.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IN" dirty="0" sz="2400" lang="en-US"/>
              <a:t>:</a:t>
            </a:r>
            <a:r>
              <a:rPr altLang="en-IN" dirty="0" sz="2400" lang="en-US"/>
              <a:t> </a:t>
            </a:r>
            <a:r>
              <a:rPr altLang="en-IN" dirty="0" sz="2400" lang="en-US"/>
              <a:t>k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c</a:t>
            </a:r>
            <a:r>
              <a:rPr altLang="en-IN" dirty="0" sz="2400" lang="en-US"/>
              <a:t>hi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h</a:t>
            </a:r>
            <a:r>
              <a:rPr altLang="en-IN" dirty="0" sz="2400" lang="en-US"/>
              <a:t>r</a:t>
            </a:r>
            <a:r>
              <a:rPr altLang="en-IN" dirty="0" sz="2400" lang="en-US"/>
              <a:t>i</a:t>
            </a:r>
            <a:r>
              <a:rPr altLang="en-IN" dirty="0" sz="2400" lang="en-US"/>
              <a:t> </a:t>
            </a:r>
            <a:r>
              <a:rPr altLang="en-IN" dirty="0" sz="2400" lang="en-US"/>
              <a:t>Krishna</a:t>
            </a:r>
            <a:r>
              <a:rPr altLang="en-IN" dirty="0" sz="2400" lang="en-US"/>
              <a:t> </a:t>
            </a:r>
            <a:r>
              <a:rPr altLang="en-IN" dirty="0" sz="2400" lang="en-US"/>
              <a:t>college</a:t>
            </a:r>
            <a:r>
              <a:rPr altLang="en-IN" dirty="0" sz="2400" lang="en-US"/>
              <a:t> </a:t>
            </a:r>
            <a:r>
              <a:rPr altLang="en-IN" dirty="0" sz="2400" lang="en-US"/>
              <a:t>o</a:t>
            </a:r>
            <a:r>
              <a:rPr altLang="en-IN" dirty="0" sz="2400" lang="en-US"/>
              <a:t>f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rts</a:t>
            </a:r>
            <a:r>
              <a:rPr altLang="en-IN" dirty="0" sz="2400" lang="en-US"/>
              <a:t> </a:t>
            </a:r>
            <a:endParaRPr altLang="en-US" lang="zh-CN"/>
          </a:p>
          <a:p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d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ience</a:t>
            </a:r>
            <a:r>
              <a:rPr altLang="en-IN" dirty="0" sz="2400" lang="en-US"/>
              <a:t> </a:t>
            </a:r>
            <a:r>
              <a:rPr altLang="en-IN" dirty="0" sz="2400" lang="en-US"/>
              <a:t>kilambi</a:t>
            </a:r>
            <a:r>
              <a:rPr altLang="en-IN" dirty="0" sz="2400" lang="en-US"/>
              <a:t>.</a:t>
            </a:r>
            <a:r>
              <a:rPr altLang="en-IN"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"/>
          <p:cNvSpPr txBox="1"/>
          <p:nvPr/>
        </p:nvSpPr>
        <p:spPr>
          <a:xfrm rot="21600000">
            <a:off x="1159184" y="2412247"/>
            <a:ext cx="6545990" cy="1767842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Employee data models can be used to represent employee information, such as employee numbers, and how employees are connected to customers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988186" y="2071858"/>
          <a:ext cx="4763733" cy="3180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9" name="object 3"/>
          <p:cNvSpPr txBox="1">
            <a:spLocks noGrp="1"/>
          </p:cNvSpPr>
          <p:nvPr/>
        </p:nvSpPr>
        <p:spPr>
          <a:xfrm>
            <a:off x="1146492" y="1902523"/>
            <a:ext cx="8870950" cy="3768280"/>
          </a:xfrm>
          <a:prstGeom prst="rect"/>
        </p:spPr>
        <p:txBody>
          <a:bodyPr bIns="0" lIns="0" rIns="0" rtlCol="0" tIns="15240" vert="horz" wrap="square">
            <a:spAutoFit/>
          </a:bodyPr>
          <a:lstStyle>
            <a:lvl1pPr marL="0">
              <a:defRPr b="0" sz="2800" i="0">
                <a:solidFill>
                  <a:srgbClr val="000000"/>
                </a:solidFill>
                <a:latin typeface="Times New Roman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dirty="0" spc="-25"/>
              <a:t> </a:t>
            </a:r>
            <a:r>
              <a:rPr dirty="0"/>
              <a:t>conclusion,</a:t>
            </a:r>
            <a:r>
              <a:rPr dirty="0" spc="-15"/>
              <a:t> </a:t>
            </a: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project</a:t>
            </a:r>
            <a:r>
              <a:rPr dirty="0" spc="-15"/>
              <a:t> </a:t>
            </a:r>
            <a:r>
              <a:rPr dirty="0"/>
              <a:t>highlights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importance</a:t>
            </a:r>
            <a:r>
              <a:rPr dirty="0" spc="-15"/>
              <a:t> </a:t>
            </a:r>
            <a:r>
              <a:rPr dirty="0" spc="-25"/>
              <a:t>of </a:t>
            </a:r>
            <a:r>
              <a:rPr dirty="0"/>
              <a:t>analyzing</a:t>
            </a:r>
            <a:r>
              <a:rPr dirty="0" spc="-25"/>
              <a:t> </a:t>
            </a:r>
            <a:r>
              <a:rPr dirty="0"/>
              <a:t>employee</a:t>
            </a:r>
            <a:r>
              <a:rPr dirty="0" spc="-20"/>
              <a:t> </a:t>
            </a:r>
            <a:r>
              <a:rPr dirty="0"/>
              <a:t>turnover</a:t>
            </a:r>
            <a:r>
              <a:rPr dirty="0" spc="-25"/>
              <a:t> </a:t>
            </a:r>
            <a:r>
              <a:rPr dirty="0"/>
              <a:t>through</a:t>
            </a:r>
            <a:r>
              <a:rPr dirty="0" spc="-20"/>
              <a:t> </a:t>
            </a:r>
            <a:r>
              <a:rPr dirty="0"/>
              <a:t>job</a:t>
            </a:r>
            <a:r>
              <a:rPr dirty="0" spc="-25"/>
              <a:t> </a:t>
            </a:r>
            <a:r>
              <a:rPr dirty="0" spc="-10"/>
              <a:t>satisfaction </a:t>
            </a:r>
            <a:r>
              <a:rPr dirty="0"/>
              <a:t>feedback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uncover</a:t>
            </a:r>
            <a:r>
              <a:rPr dirty="0" spc="-10"/>
              <a:t> </a:t>
            </a:r>
            <a:r>
              <a:rPr dirty="0"/>
              <a:t>underlying</a:t>
            </a:r>
            <a:r>
              <a:rPr dirty="0" spc="-25"/>
              <a:t> </a:t>
            </a:r>
            <a:r>
              <a:rPr dirty="0"/>
              <a:t>factors</a:t>
            </a:r>
            <a:r>
              <a:rPr dirty="0" spc="-5"/>
              <a:t> </a:t>
            </a:r>
            <a:r>
              <a:rPr dirty="0"/>
              <a:t>that</a:t>
            </a:r>
            <a:r>
              <a:rPr dirty="0" spc="-15"/>
              <a:t> </a:t>
            </a:r>
            <a:r>
              <a:rPr dirty="0"/>
              <a:t>contribute</a:t>
            </a:r>
            <a:r>
              <a:rPr dirty="0" spc="-10"/>
              <a:t> </a:t>
            </a:r>
            <a:r>
              <a:rPr dirty="0" spc="-25"/>
              <a:t>to </a:t>
            </a:r>
            <a:r>
              <a:rPr dirty="0"/>
              <a:t>attrition.</a:t>
            </a:r>
            <a:r>
              <a:rPr dirty="0" spc="-15"/>
              <a:t> </a:t>
            </a:r>
            <a:r>
              <a:rPr dirty="0"/>
              <a:t>By</a:t>
            </a:r>
            <a:r>
              <a:rPr dirty="0" spc="-15"/>
              <a:t> </a:t>
            </a:r>
            <a:r>
              <a:rPr dirty="0"/>
              <a:t>identifying</a:t>
            </a:r>
            <a:r>
              <a:rPr dirty="0" spc="-15"/>
              <a:t> </a:t>
            </a:r>
            <a:r>
              <a:rPr dirty="0"/>
              <a:t>patterns</a:t>
            </a:r>
            <a:r>
              <a:rPr dirty="0" spc="-10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/>
              <a:t>employee</a:t>
            </a:r>
            <a:r>
              <a:rPr dirty="0" spc="-35"/>
              <a:t> </a:t>
            </a:r>
            <a:r>
              <a:rPr dirty="0" spc="-10"/>
              <a:t>dissatisfaction, </a:t>
            </a:r>
            <a:r>
              <a:rPr dirty="0"/>
              <a:t>organizations</a:t>
            </a:r>
            <a:r>
              <a:rPr dirty="0" spc="-5"/>
              <a:t> </a:t>
            </a:r>
            <a:r>
              <a:rPr dirty="0"/>
              <a:t>can</a:t>
            </a:r>
            <a:r>
              <a:rPr dirty="0" spc="-5"/>
              <a:t> </a:t>
            </a:r>
            <a:r>
              <a:rPr dirty="0"/>
              <a:t>gain</a:t>
            </a:r>
            <a:r>
              <a:rPr dirty="0" spc="-35"/>
              <a:t> </a:t>
            </a:r>
            <a:r>
              <a:rPr dirty="0"/>
              <a:t>valuable</a:t>
            </a:r>
            <a:r>
              <a:rPr dirty="0" spc="-10"/>
              <a:t> </a:t>
            </a:r>
            <a:r>
              <a:rPr dirty="0"/>
              <a:t>insights</a:t>
            </a:r>
            <a:r>
              <a:rPr dirty="0" spc="-5"/>
              <a:t> </a:t>
            </a:r>
            <a:r>
              <a:rPr dirty="0"/>
              <a:t>into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/>
              <a:t>root</a:t>
            </a:r>
            <a:r>
              <a:rPr dirty="0" spc="-5"/>
              <a:t> </a:t>
            </a:r>
            <a:r>
              <a:rPr dirty="0" spc="-10"/>
              <a:t>causes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turnover.</a:t>
            </a:r>
            <a:r>
              <a:rPr dirty="0" spc="-10"/>
              <a:t> </a:t>
            </a:r>
            <a:r>
              <a:rPr dirty="0"/>
              <a:t>Implementing</a:t>
            </a:r>
            <a:r>
              <a:rPr dirty="0" spc="-15"/>
              <a:t> </a:t>
            </a:r>
            <a:r>
              <a:rPr dirty="0" spc="-10"/>
              <a:t>data-</a:t>
            </a:r>
            <a:r>
              <a:rPr dirty="0"/>
              <a:t>driven</a:t>
            </a:r>
            <a:r>
              <a:rPr dirty="0" spc="-10"/>
              <a:t> </a:t>
            </a:r>
            <a:r>
              <a:rPr dirty="0"/>
              <a:t>strategies based</a:t>
            </a:r>
            <a:r>
              <a:rPr dirty="0" spc="-15"/>
              <a:t> </a:t>
            </a:r>
            <a:r>
              <a:rPr dirty="0" spc="-25"/>
              <a:t>on </a:t>
            </a:r>
            <a:r>
              <a:rPr dirty="0"/>
              <a:t>these</a:t>
            </a:r>
            <a:r>
              <a:rPr dirty="0" spc="-15"/>
              <a:t> </a:t>
            </a:r>
            <a:r>
              <a:rPr dirty="0"/>
              <a:t>insights</a:t>
            </a:r>
            <a:r>
              <a:rPr dirty="0" spc="-30"/>
              <a:t> </a:t>
            </a:r>
            <a:r>
              <a:rPr dirty="0"/>
              <a:t>can</a:t>
            </a:r>
            <a:r>
              <a:rPr dirty="0" spc="-15"/>
              <a:t> </a:t>
            </a:r>
            <a:r>
              <a:rPr dirty="0"/>
              <a:t>enhance</a:t>
            </a:r>
            <a:r>
              <a:rPr dirty="0" spc="-10"/>
              <a:t> </a:t>
            </a:r>
            <a:r>
              <a:rPr dirty="0"/>
              <a:t>job</a:t>
            </a:r>
            <a:r>
              <a:rPr dirty="0" spc="-15"/>
              <a:t> </a:t>
            </a:r>
            <a:r>
              <a:rPr dirty="0"/>
              <a:t>satisfaction,</a:t>
            </a:r>
            <a:r>
              <a:rPr dirty="0" spc="-20"/>
              <a:t> </a:t>
            </a:r>
            <a:r>
              <a:rPr dirty="0"/>
              <a:t>improve</a:t>
            </a:r>
            <a:r>
              <a:rPr dirty="0" spc="-10"/>
              <a:t> employee </a:t>
            </a:r>
            <a:r>
              <a:rPr dirty="0"/>
              <a:t>retention,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ultimately</a:t>
            </a:r>
            <a:r>
              <a:rPr dirty="0" spc="-15"/>
              <a:t> </a:t>
            </a:r>
            <a:r>
              <a:rPr dirty="0"/>
              <a:t>reduce</a:t>
            </a:r>
            <a:r>
              <a:rPr dirty="0" spc="-10"/>
              <a:t> </a:t>
            </a:r>
            <a:r>
              <a:rPr dirty="0"/>
              <a:t>turnover</a:t>
            </a:r>
            <a:r>
              <a:rPr dirty="0" spc="-15"/>
              <a:t> </a:t>
            </a:r>
            <a:r>
              <a:rPr dirty="0"/>
              <a:t>rates,</a:t>
            </a:r>
            <a:r>
              <a:rPr dirty="0" spc="-15"/>
              <a:t> </a:t>
            </a:r>
            <a:r>
              <a:rPr dirty="0"/>
              <a:t>fostering</a:t>
            </a:r>
            <a:r>
              <a:rPr dirty="0" spc="-10"/>
              <a:t> </a:t>
            </a:r>
            <a:r>
              <a:rPr dirty="0" spc="-50"/>
              <a:t>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1523999" y="2566034"/>
            <a:ext cx="4572000" cy="26060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Employee turnover and
performance issues are critical challenges faced by organizations, impacting productivity and overall business performance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6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7" name=""/>
          <p:cNvSpPr txBox="1"/>
          <p:nvPr/>
        </p:nvSpPr>
        <p:spPr>
          <a:xfrm>
            <a:off x="1128917" y="3251200"/>
            <a:ext cx="7253082" cy="17678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Clear goals make it easier to create an action plan and produce better survey results, showing employees how effective surveys can be as internal feedback tools.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2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596066">
            <a:off x="2278726" y="1414756"/>
            <a:ext cx="9631705" cy="5746619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 rot="21600000">
            <a:off x="2829980" y="3245461"/>
            <a:ext cx="6578181" cy="3025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Conditional formattingizing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sz="2800" lang="en-IN">
                <a:solidFill>
                  <a:srgbClr val="000000"/>
                </a:solidFill>
              </a:rPr>
              <a:t>
Filterernove
Pivot summary
Graph-date visualiation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"/>
          <p:cNvSpPr txBox="1"/>
          <p:nvPr/>
        </p:nvSpPr>
        <p:spPr>
          <a:xfrm rot="21600000">
            <a:off x="2090703" y="1997022"/>
            <a:ext cx="4572000" cy="3863342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ployee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k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6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tures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6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atures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Last Name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Performance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Level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mployee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GenderCode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1048131" y="222328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 Z * 8 &gt;= 5 , "VERY HIGH" Z * 8 &gt;= 4 "HIGH",Z 8&gt;=3,"MED",TRUE,"LOW")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2024-03-26T10:07:22Z</dcterms:created>
  <dcterms:modified xsi:type="dcterms:W3CDTF">2024-09-07T02:04:28Z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33904196b0e64c178513c9f45cd4927a</vt:lpwstr>
  </property>
</Properties>
</file>