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70" r:id="rId9"/>
    <p:sldId id="263" r:id="rId10"/>
    <p:sldId id="267" r:id="rId11"/>
    <p:sldId id="264" r:id="rId12"/>
    <p:sldId id="265" r:id="rId13"/>
    <p:sldId id="268"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7" autoAdjust="0"/>
    <p:restoredTop sz="94660"/>
  </p:normalViewPr>
  <p:slideViewPr>
    <p:cSldViewPr>
      <p:cViewPr>
        <p:scale>
          <a:sx n="76" d="100"/>
          <a:sy n="76" d="100"/>
        </p:scale>
        <p:origin x="-1176"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12B957-0793-43F8-9392-4B0E8391EEE9}" type="datetimeFigureOut">
              <a:rPr lang="en-US" smtClean="0"/>
              <a:t>27-Feb-19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6F30B-8E03-47CD-ACFA-5598864C2192}" type="slidenum">
              <a:rPr lang="en-US" smtClean="0"/>
              <a:t>‹#›</a:t>
            </a:fld>
            <a:endParaRPr lang="en-US"/>
          </a:p>
        </p:txBody>
      </p:sp>
    </p:spTree>
    <p:extLst>
      <p:ext uri="{BB962C8B-B14F-4D97-AF65-F5344CB8AC3E}">
        <p14:creationId xmlns:p14="http://schemas.microsoft.com/office/powerpoint/2010/main" val="1008673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2B957-0793-43F8-9392-4B0E8391EEE9}" type="datetimeFigureOut">
              <a:rPr lang="en-US" smtClean="0"/>
              <a:t>27-Feb-19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6F30B-8E03-47CD-ACFA-5598864C2192}" type="slidenum">
              <a:rPr lang="en-US" smtClean="0"/>
              <a:t>‹#›</a:t>
            </a:fld>
            <a:endParaRPr lang="en-US"/>
          </a:p>
        </p:txBody>
      </p:sp>
    </p:spTree>
    <p:extLst>
      <p:ext uri="{BB962C8B-B14F-4D97-AF65-F5344CB8AC3E}">
        <p14:creationId xmlns:p14="http://schemas.microsoft.com/office/powerpoint/2010/main" val="16436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2B957-0793-43F8-9392-4B0E8391EEE9}" type="datetimeFigureOut">
              <a:rPr lang="en-US" smtClean="0"/>
              <a:t>27-Feb-19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6F30B-8E03-47CD-ACFA-5598864C2192}" type="slidenum">
              <a:rPr lang="en-US" smtClean="0"/>
              <a:t>‹#›</a:t>
            </a:fld>
            <a:endParaRPr lang="en-US"/>
          </a:p>
        </p:txBody>
      </p:sp>
    </p:spTree>
    <p:extLst>
      <p:ext uri="{BB962C8B-B14F-4D97-AF65-F5344CB8AC3E}">
        <p14:creationId xmlns:p14="http://schemas.microsoft.com/office/powerpoint/2010/main" val="23886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2B957-0793-43F8-9392-4B0E8391EEE9}" type="datetimeFigureOut">
              <a:rPr lang="en-US" smtClean="0"/>
              <a:t>27-Feb-19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6F30B-8E03-47CD-ACFA-5598864C2192}" type="slidenum">
              <a:rPr lang="en-US" smtClean="0"/>
              <a:t>‹#›</a:t>
            </a:fld>
            <a:endParaRPr lang="en-US"/>
          </a:p>
        </p:txBody>
      </p:sp>
    </p:spTree>
    <p:extLst>
      <p:ext uri="{BB962C8B-B14F-4D97-AF65-F5344CB8AC3E}">
        <p14:creationId xmlns:p14="http://schemas.microsoft.com/office/powerpoint/2010/main" val="282459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12B957-0793-43F8-9392-4B0E8391EEE9}" type="datetimeFigureOut">
              <a:rPr lang="en-US" smtClean="0"/>
              <a:t>27-Feb-19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6F30B-8E03-47CD-ACFA-5598864C2192}" type="slidenum">
              <a:rPr lang="en-US" smtClean="0"/>
              <a:t>‹#›</a:t>
            </a:fld>
            <a:endParaRPr lang="en-US"/>
          </a:p>
        </p:txBody>
      </p:sp>
    </p:spTree>
    <p:extLst>
      <p:ext uri="{BB962C8B-B14F-4D97-AF65-F5344CB8AC3E}">
        <p14:creationId xmlns:p14="http://schemas.microsoft.com/office/powerpoint/2010/main" val="4079126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12B957-0793-43F8-9392-4B0E8391EEE9}" type="datetimeFigureOut">
              <a:rPr lang="en-US" smtClean="0"/>
              <a:t>27-Feb-19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B6F30B-8E03-47CD-ACFA-5598864C2192}" type="slidenum">
              <a:rPr lang="en-US" smtClean="0"/>
              <a:t>‹#›</a:t>
            </a:fld>
            <a:endParaRPr lang="en-US"/>
          </a:p>
        </p:txBody>
      </p:sp>
    </p:spTree>
    <p:extLst>
      <p:ext uri="{BB962C8B-B14F-4D97-AF65-F5344CB8AC3E}">
        <p14:creationId xmlns:p14="http://schemas.microsoft.com/office/powerpoint/2010/main" val="3526199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12B957-0793-43F8-9392-4B0E8391EEE9}" type="datetimeFigureOut">
              <a:rPr lang="en-US" smtClean="0"/>
              <a:t>27-Feb-19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B6F30B-8E03-47CD-ACFA-5598864C2192}" type="slidenum">
              <a:rPr lang="en-US" smtClean="0"/>
              <a:t>‹#›</a:t>
            </a:fld>
            <a:endParaRPr lang="en-US"/>
          </a:p>
        </p:txBody>
      </p:sp>
    </p:spTree>
    <p:extLst>
      <p:ext uri="{BB962C8B-B14F-4D97-AF65-F5344CB8AC3E}">
        <p14:creationId xmlns:p14="http://schemas.microsoft.com/office/powerpoint/2010/main" val="329541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12B957-0793-43F8-9392-4B0E8391EEE9}" type="datetimeFigureOut">
              <a:rPr lang="en-US" smtClean="0"/>
              <a:t>27-Feb-19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B6F30B-8E03-47CD-ACFA-5598864C2192}" type="slidenum">
              <a:rPr lang="en-US" smtClean="0"/>
              <a:t>‹#›</a:t>
            </a:fld>
            <a:endParaRPr lang="en-US"/>
          </a:p>
        </p:txBody>
      </p:sp>
    </p:spTree>
    <p:extLst>
      <p:ext uri="{BB962C8B-B14F-4D97-AF65-F5344CB8AC3E}">
        <p14:creationId xmlns:p14="http://schemas.microsoft.com/office/powerpoint/2010/main" val="118994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2B957-0793-43F8-9392-4B0E8391EEE9}" type="datetimeFigureOut">
              <a:rPr lang="en-US" smtClean="0"/>
              <a:t>27-Feb-19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B6F30B-8E03-47CD-ACFA-5598864C2192}" type="slidenum">
              <a:rPr lang="en-US" smtClean="0"/>
              <a:t>‹#›</a:t>
            </a:fld>
            <a:endParaRPr lang="en-US"/>
          </a:p>
        </p:txBody>
      </p:sp>
    </p:spTree>
    <p:extLst>
      <p:ext uri="{BB962C8B-B14F-4D97-AF65-F5344CB8AC3E}">
        <p14:creationId xmlns:p14="http://schemas.microsoft.com/office/powerpoint/2010/main" val="1315867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2B957-0793-43F8-9392-4B0E8391EEE9}" type="datetimeFigureOut">
              <a:rPr lang="en-US" smtClean="0"/>
              <a:t>27-Feb-19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B6F30B-8E03-47CD-ACFA-5598864C2192}" type="slidenum">
              <a:rPr lang="en-US" smtClean="0"/>
              <a:t>‹#›</a:t>
            </a:fld>
            <a:endParaRPr lang="en-US"/>
          </a:p>
        </p:txBody>
      </p:sp>
    </p:spTree>
    <p:extLst>
      <p:ext uri="{BB962C8B-B14F-4D97-AF65-F5344CB8AC3E}">
        <p14:creationId xmlns:p14="http://schemas.microsoft.com/office/powerpoint/2010/main" val="189166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2B957-0793-43F8-9392-4B0E8391EEE9}" type="datetimeFigureOut">
              <a:rPr lang="en-US" smtClean="0"/>
              <a:t>27-Feb-19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B6F30B-8E03-47CD-ACFA-5598864C2192}" type="slidenum">
              <a:rPr lang="en-US" smtClean="0"/>
              <a:t>‹#›</a:t>
            </a:fld>
            <a:endParaRPr lang="en-US"/>
          </a:p>
        </p:txBody>
      </p:sp>
    </p:spTree>
    <p:extLst>
      <p:ext uri="{BB962C8B-B14F-4D97-AF65-F5344CB8AC3E}">
        <p14:creationId xmlns:p14="http://schemas.microsoft.com/office/powerpoint/2010/main" val="6987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12B957-0793-43F8-9392-4B0E8391EEE9}" type="datetimeFigureOut">
              <a:rPr lang="en-US" smtClean="0"/>
              <a:t>27-Feb-19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6F30B-8E03-47CD-ACFA-5598864C2192}" type="slidenum">
              <a:rPr lang="en-US" smtClean="0"/>
              <a:t>‹#›</a:t>
            </a:fld>
            <a:endParaRPr lang="en-US"/>
          </a:p>
        </p:txBody>
      </p:sp>
    </p:spTree>
    <p:extLst>
      <p:ext uri="{BB962C8B-B14F-4D97-AF65-F5344CB8AC3E}">
        <p14:creationId xmlns:p14="http://schemas.microsoft.com/office/powerpoint/2010/main" val="4201374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95400"/>
            <a:ext cx="8153400" cy="1828800"/>
          </a:xfrm>
        </p:spPr>
        <p:txBody>
          <a:bodyPr>
            <a:normAutofit/>
          </a:bodyPr>
          <a:lstStyle/>
          <a:p>
            <a:r>
              <a:rPr lang="en-US" sz="3600" dirty="0" smtClean="0">
                <a:latin typeface="Times New Roman" pitchFamily="18" charset="0"/>
                <a:cs typeface="Times New Roman" pitchFamily="18" charset="0"/>
              </a:rPr>
              <a:t>NON INVASIVE HEARING AID USING THE NATURAL AMPLIFICATION OF EAR THROUGH BONE CONDUCTION</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2819400"/>
            <a:ext cx="8001000" cy="3505200"/>
          </a:xfrm>
        </p:spPr>
        <p:txBody>
          <a:bodyPr>
            <a:normAutofit/>
          </a:bodyPr>
          <a:lstStyle/>
          <a:p>
            <a:pPr algn="l"/>
            <a:endParaRPr lang="en-US" sz="2400" dirty="0" smtClean="0">
              <a:solidFill>
                <a:schemeClr val="tx1"/>
              </a:solidFill>
              <a:latin typeface="Times New Roman" pitchFamily="18" charset="0"/>
              <a:cs typeface="Times New Roman" pitchFamily="18" charset="0"/>
            </a:endParaRPr>
          </a:p>
          <a:p>
            <a:pPr algn="l"/>
            <a:endParaRPr lang="en-US" sz="2400" dirty="0">
              <a:solidFill>
                <a:schemeClr val="tx1"/>
              </a:solidFill>
              <a:latin typeface="Times New Roman" pitchFamily="18" charset="0"/>
              <a:cs typeface="Times New Roman" pitchFamily="18" charset="0"/>
            </a:endParaRPr>
          </a:p>
          <a:p>
            <a:pPr algn="l"/>
            <a:endParaRPr lang="en-US" sz="2400" dirty="0" smtClean="0">
              <a:solidFill>
                <a:schemeClr val="tx1"/>
              </a:solidFill>
              <a:latin typeface="Times New Roman" pitchFamily="18" charset="0"/>
              <a:cs typeface="Times New Roman" pitchFamily="18" charset="0"/>
            </a:endParaRPr>
          </a:p>
          <a:p>
            <a:pPr algn="l"/>
            <a:r>
              <a:rPr lang="en-US" sz="1800" b="1" dirty="0" smtClean="0">
                <a:solidFill>
                  <a:schemeClr val="tx1"/>
                </a:solidFill>
                <a:latin typeface="Times New Roman" pitchFamily="18" charset="0"/>
                <a:cs typeface="Times New Roman" pitchFamily="18" charset="0"/>
              </a:rPr>
              <a:t>SUBMITTED BY :                                                                    GUIDED BY </a:t>
            </a:r>
            <a:r>
              <a:rPr lang="en-US" sz="1800" dirty="0" smtClean="0">
                <a:solidFill>
                  <a:schemeClr val="tx1"/>
                </a:solidFill>
                <a:latin typeface="Times New Roman" pitchFamily="18" charset="0"/>
                <a:cs typeface="Times New Roman" pitchFamily="18" charset="0"/>
              </a:rPr>
              <a:t>:</a:t>
            </a:r>
            <a:endParaRPr lang="en-US" sz="1800" dirty="0">
              <a:solidFill>
                <a:schemeClr val="tx1"/>
              </a:solidFill>
              <a:latin typeface="Times New Roman" pitchFamily="18" charset="0"/>
              <a:cs typeface="Times New Roman" pitchFamily="18" charset="0"/>
            </a:endParaRPr>
          </a:p>
          <a:p>
            <a:pPr algn="l"/>
            <a:r>
              <a:rPr lang="en-US" sz="1800" dirty="0" smtClean="0">
                <a:solidFill>
                  <a:schemeClr val="tx1"/>
                </a:solidFill>
                <a:latin typeface="Times New Roman" pitchFamily="18" charset="0"/>
                <a:cs typeface="Times New Roman" pitchFamily="18" charset="0"/>
              </a:rPr>
              <a:t>V SUNDARAM (RA1511004020006)                                       </a:t>
            </a:r>
            <a:r>
              <a:rPr lang="en-US" sz="1800" dirty="0" err="1" smtClean="0">
                <a:solidFill>
                  <a:schemeClr val="tx1"/>
                </a:solidFill>
                <a:latin typeface="Times New Roman" pitchFamily="18" charset="0"/>
                <a:cs typeface="Times New Roman" pitchFamily="18" charset="0"/>
              </a:rPr>
              <a:t>Mrs</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P.Thersa</a:t>
            </a:r>
            <a:r>
              <a:rPr lang="en-US" sz="1800" dirty="0" smtClean="0">
                <a:solidFill>
                  <a:schemeClr val="tx1"/>
                </a:solidFill>
                <a:latin typeface="Times New Roman" pitchFamily="18" charset="0"/>
                <a:cs typeface="Times New Roman" pitchFamily="18" charset="0"/>
              </a:rPr>
              <a:t> , M.E </a:t>
            </a:r>
          </a:p>
          <a:p>
            <a:pPr algn="l"/>
            <a:r>
              <a:rPr lang="en-US" sz="1800" dirty="0" smtClean="0">
                <a:solidFill>
                  <a:schemeClr val="tx1"/>
                </a:solidFill>
                <a:latin typeface="Times New Roman" pitchFamily="18" charset="0"/>
                <a:cs typeface="Times New Roman" pitchFamily="18" charset="0"/>
              </a:rPr>
              <a:t>P V SWAMYNATHAN (RA1511004020044)                            Assistant Professor                            </a:t>
            </a:r>
          </a:p>
          <a:p>
            <a:pPr algn="l"/>
            <a:r>
              <a:rPr lang="en-US" sz="1800" dirty="0" smtClean="0">
                <a:solidFill>
                  <a:schemeClr val="tx1"/>
                </a:solidFill>
                <a:latin typeface="Times New Roman" pitchFamily="18" charset="0"/>
                <a:cs typeface="Times New Roman" pitchFamily="18" charset="0"/>
              </a:rPr>
              <a:t>A KISHORE KUMAR (RA1511004020045)</a:t>
            </a:r>
          </a:p>
          <a:p>
            <a:pPr algn="l"/>
            <a:r>
              <a:rPr lang="en-US" sz="1800" dirty="0" smtClean="0">
                <a:solidFill>
                  <a:schemeClr val="tx1"/>
                </a:solidFill>
                <a:latin typeface="Times New Roman" pitchFamily="18" charset="0"/>
                <a:cs typeface="Times New Roman" pitchFamily="18" charset="0"/>
              </a:rPr>
              <a:t>AJITH CHANDRAN K (RA1511004020051)</a:t>
            </a:r>
          </a:p>
          <a:p>
            <a:pPr algn="l"/>
            <a:r>
              <a:rPr lang="en-US" sz="1800" dirty="0" smtClean="0">
                <a:solidFill>
                  <a:schemeClr val="tx1"/>
                </a:solidFill>
                <a:latin typeface="Times New Roman" pitchFamily="18" charset="0"/>
                <a:cs typeface="Times New Roman" pitchFamily="18" charset="0"/>
              </a:rPr>
              <a:t>NISANTH M B (RA1511004020057)</a:t>
            </a:r>
            <a:endParaRPr lang="en-US" sz="1800" dirty="0">
              <a:solidFill>
                <a:schemeClr val="tx1"/>
              </a:solidFill>
              <a:latin typeface="Times New Roman" pitchFamily="18" charset="0"/>
              <a:cs typeface="Times New Roman" pitchFamily="18" charset="0"/>
            </a:endParaRPr>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0"/>
            <a:ext cx="2209800" cy="1481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063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sz="3600" dirty="0" smtClean="0">
                <a:latin typeface="Times New Roman" pitchFamily="18" charset="0"/>
                <a:cs typeface="Times New Roman" pitchFamily="18" charset="0"/>
              </a:rPr>
              <a:t>REQUIREMENTS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normAutofit fontScale="92500" lnSpcReduction="10000"/>
          </a:bodyPr>
          <a:lstStyle/>
          <a:p>
            <a:pPr marL="0" lvl="0" indent="0">
              <a:buNone/>
            </a:pPr>
            <a:r>
              <a:rPr lang="en-US" sz="2800" dirty="0" smtClean="0">
                <a:latin typeface="Times New Roman" pitchFamily="18" charset="0"/>
                <a:cs typeface="Times New Roman" pitchFamily="18" charset="0"/>
              </a:rPr>
              <a:t> HARDWARE:</a:t>
            </a:r>
          </a:p>
          <a:p>
            <a:pPr lvl="0"/>
            <a:r>
              <a:rPr lang="en-US" sz="2800" dirty="0" smtClean="0">
                <a:latin typeface="Times New Roman" pitchFamily="18" charset="0"/>
                <a:cs typeface="Times New Roman" pitchFamily="18" charset="0"/>
              </a:rPr>
              <a:t>PIC</a:t>
            </a:r>
            <a:r>
              <a:rPr lang="en-US" sz="2800" dirty="0" smtClean="0">
                <a:latin typeface="Times New Roman" pitchFamily="18" charset="0"/>
                <a:cs typeface="Times New Roman" pitchFamily="18" charset="0"/>
              </a:rPr>
              <a:t> Microcontroller(</a:t>
            </a:r>
            <a:r>
              <a:rPr lang="en-IN" sz="2800" dirty="0" smtClean="0">
                <a:latin typeface="Times New Roman" pitchFamily="18" charset="0"/>
                <a:cs typeface="Times New Roman" pitchFamily="18" charset="0"/>
              </a:rPr>
              <a:t>PIC16F877A</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GSM Modem (</a:t>
            </a:r>
            <a:r>
              <a:rPr lang="en-IN" sz="2800" dirty="0">
                <a:latin typeface="Times New Roman" pitchFamily="18" charset="0"/>
                <a:cs typeface="Times New Roman" pitchFamily="18" charset="0"/>
              </a:rPr>
              <a:t>SIM800A</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Playback Module</a:t>
            </a:r>
          </a:p>
          <a:p>
            <a:r>
              <a:rPr lang="en-US" sz="2800" dirty="0" smtClean="0">
                <a:latin typeface="Times New Roman" pitchFamily="18" charset="0"/>
                <a:cs typeface="Times New Roman" pitchFamily="18" charset="0"/>
              </a:rPr>
              <a:t>Relay system</a:t>
            </a:r>
          </a:p>
          <a:p>
            <a:r>
              <a:rPr lang="en-US" sz="2800" dirty="0" smtClean="0">
                <a:latin typeface="Times New Roman" pitchFamily="18" charset="0"/>
                <a:cs typeface="Times New Roman" pitchFamily="18" charset="0"/>
              </a:rPr>
              <a:t>UART Module</a:t>
            </a:r>
          </a:p>
          <a:p>
            <a:r>
              <a:rPr lang="en-US" sz="2800" dirty="0" smtClean="0">
                <a:latin typeface="Times New Roman" pitchFamily="18" charset="0"/>
                <a:cs typeface="Times New Roman" pitchFamily="18" charset="0"/>
              </a:rPr>
              <a:t>Audio Amplifier</a:t>
            </a:r>
          </a:p>
          <a:p>
            <a:endParaRPr lang="en-US" sz="2800" dirty="0" smtClean="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SOFTWARE:</a:t>
            </a:r>
          </a:p>
          <a:p>
            <a:r>
              <a:rPr lang="en-US" sz="2800" dirty="0" smtClean="0">
                <a:latin typeface="Times New Roman" pitchFamily="18" charset="0"/>
                <a:cs typeface="Times New Roman" pitchFamily="18" charset="0"/>
              </a:rPr>
              <a:t>MP LAB IDE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26481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914400"/>
          </a:xfrm>
        </p:spPr>
        <p:txBody>
          <a:bodyPr>
            <a:normAutofit/>
          </a:bodyPr>
          <a:lstStyle/>
          <a:p>
            <a:r>
              <a:rPr lang="en-US" sz="3600" dirty="0" smtClean="0">
                <a:latin typeface="Times New Roman" pitchFamily="18" charset="0"/>
                <a:cs typeface="Times New Roman" pitchFamily="18" charset="0"/>
              </a:rPr>
              <a:t>ADVANTAGES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Autofit/>
          </a:bodyPr>
          <a:lstStyle/>
          <a:p>
            <a:r>
              <a:rPr lang="en-US" sz="2800" dirty="0" smtClean="0">
                <a:latin typeface="Times New Roman" pitchFamily="18" charset="0"/>
                <a:cs typeface="Times New Roman" pitchFamily="18" charset="0"/>
              </a:rPr>
              <a:t>Non-invasive</a:t>
            </a:r>
          </a:p>
          <a:p>
            <a:r>
              <a:rPr lang="en-US" sz="2800" dirty="0" smtClean="0">
                <a:latin typeface="Times New Roman" pitchFamily="18" charset="0"/>
                <a:cs typeface="Times New Roman" pitchFamily="18" charset="0"/>
              </a:rPr>
              <a:t>Alteration of the teeth is not required </a:t>
            </a:r>
          </a:p>
          <a:p>
            <a:r>
              <a:rPr lang="en-US" sz="2800" dirty="0" smtClean="0">
                <a:latin typeface="Times New Roman" pitchFamily="18" charset="0"/>
                <a:cs typeface="Times New Roman" pitchFamily="18" charset="0"/>
              </a:rPr>
              <a:t>Easily removable</a:t>
            </a:r>
          </a:p>
          <a:p>
            <a:r>
              <a:rPr lang="en-US" sz="2800" dirty="0" smtClean="0">
                <a:latin typeface="Times New Roman" pitchFamily="18" charset="0"/>
                <a:cs typeface="Times New Roman" pitchFamily="18" charset="0"/>
              </a:rPr>
              <a:t>Portable </a:t>
            </a:r>
          </a:p>
          <a:p>
            <a:r>
              <a:rPr lang="en-US" sz="2800" dirty="0" smtClean="0">
                <a:latin typeface="Times New Roman" pitchFamily="18" charset="0"/>
                <a:cs typeface="Times New Roman" pitchFamily="18" charset="0"/>
              </a:rPr>
              <a:t>Customizable </a:t>
            </a:r>
          </a:p>
          <a:p>
            <a:pPr marL="0" indent="0">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3900" dirty="0" smtClean="0">
                <a:latin typeface="Times New Roman" pitchFamily="18" charset="0"/>
                <a:cs typeface="Times New Roman" pitchFamily="18" charset="0"/>
              </a:rPr>
              <a:t>DISADVANTAGES</a:t>
            </a:r>
          </a:p>
          <a:p>
            <a:r>
              <a:rPr lang="en-US" sz="2800" dirty="0" smtClean="0">
                <a:latin typeface="Times New Roman" pitchFamily="18" charset="0"/>
                <a:cs typeface="Times New Roman" pitchFamily="18" charset="0"/>
              </a:rPr>
              <a:t>Wired Module</a:t>
            </a:r>
          </a:p>
          <a:p>
            <a:r>
              <a:rPr lang="en-US" sz="2800" dirty="0" smtClean="0">
                <a:latin typeface="Times New Roman" pitchFamily="18" charset="0"/>
                <a:cs typeface="Times New Roman" pitchFamily="18" charset="0"/>
              </a:rPr>
              <a:t>Device is quite big</a:t>
            </a:r>
          </a:p>
          <a:p>
            <a:r>
              <a:rPr lang="en-US" sz="2800" dirty="0" smtClean="0">
                <a:latin typeface="Times New Roman" pitchFamily="18" charset="0"/>
                <a:cs typeface="Times New Roman" pitchFamily="18" charset="0"/>
              </a:rPr>
              <a:t>Face to Face interaction is not possible</a:t>
            </a:r>
          </a:p>
          <a:p>
            <a:pPr marL="0" indent="0">
              <a:buNone/>
            </a:pPr>
            <a:r>
              <a:rPr lang="en-US" sz="2800" dirty="0" smtClean="0">
                <a:latin typeface="Times New Roman" pitchFamily="18" charset="0"/>
                <a:cs typeface="Times New Roman" pitchFamily="18" charset="0"/>
              </a:rPr>
              <a:t> </a:t>
            </a:r>
          </a:p>
          <a:p>
            <a:endParaRPr lang="en-US" sz="2800" dirty="0" smtClean="0">
              <a:latin typeface="Times New Roman" pitchFamily="18" charset="0"/>
              <a:cs typeface="Times New Roman" pitchFamily="18" charset="0"/>
            </a:endParaRPr>
          </a:p>
          <a:p>
            <a:endParaRPr lang="en-US" dirty="0" smtClean="0"/>
          </a:p>
          <a:p>
            <a:pPr marL="0" indent="0">
              <a:buNone/>
            </a:pP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88906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APPLICATIONS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800" dirty="0" smtClean="0">
                <a:latin typeface="Times New Roman" pitchFamily="18" charset="0"/>
                <a:cs typeface="Times New Roman" pitchFamily="18" charset="0"/>
              </a:rPr>
              <a:t>This hearing device is a flat piece and real time product which can be used in day to day life by the hearing impaired users to receive incoming calls and hear music without any surgical implantations. It does not have any duration. It is flexible ,durable and convenient product.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523972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FUTURE SCOPE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It can be made more compact</a:t>
            </a:r>
          </a:p>
          <a:p>
            <a:r>
              <a:rPr lang="en-US" dirty="0" smtClean="0">
                <a:latin typeface="Times New Roman" pitchFamily="18" charset="0"/>
                <a:cs typeface="Times New Roman" pitchFamily="18" charset="0"/>
              </a:rPr>
              <a:t>Real time interaction can be made </a:t>
            </a:r>
          </a:p>
          <a:p>
            <a:r>
              <a:rPr lang="en-US" dirty="0" smtClean="0">
                <a:latin typeface="Times New Roman" pitchFamily="18" charset="0"/>
                <a:cs typeface="Times New Roman" pitchFamily="18" charset="0"/>
              </a:rPr>
              <a:t>Voice recognition can be added </a:t>
            </a:r>
          </a:p>
          <a:p>
            <a:r>
              <a:rPr lang="en-US" dirty="0" smtClean="0">
                <a:latin typeface="Times New Roman" pitchFamily="18" charset="0"/>
                <a:cs typeface="Times New Roman" pitchFamily="18" charset="0"/>
              </a:rPr>
              <a:t>It can be integrated in mobile phones </a:t>
            </a:r>
          </a:p>
          <a:p>
            <a:endParaRPr lang="en-US" dirty="0"/>
          </a:p>
        </p:txBody>
      </p:sp>
    </p:spTree>
    <p:extLst>
      <p:ext uri="{BB962C8B-B14F-4D97-AF65-F5344CB8AC3E}">
        <p14:creationId xmlns:p14="http://schemas.microsoft.com/office/powerpoint/2010/main" val="323871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REFERENCE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err="1" smtClean="0">
                <a:latin typeface="Times New Roman" pitchFamily="18" charset="0"/>
                <a:cs typeface="Times New Roman" pitchFamily="18" charset="0"/>
              </a:rPr>
              <a:t>Yash</a:t>
            </a:r>
            <a:r>
              <a:rPr lang="en-US" sz="2800" dirty="0" smtClean="0">
                <a:latin typeface="Times New Roman" pitchFamily="18" charset="0"/>
                <a:cs typeface="Times New Roman" pitchFamily="18" charset="0"/>
              </a:rPr>
              <a:t> Gupta &amp; Praveen Kumar, Amity University “Bone </a:t>
            </a:r>
            <a:r>
              <a:rPr lang="en-US" sz="2800" dirty="0">
                <a:latin typeface="Times New Roman" pitchFamily="18" charset="0"/>
                <a:cs typeface="Times New Roman" pitchFamily="18" charset="0"/>
              </a:rPr>
              <a:t>Conduction Auxiliary and Tactics for </a:t>
            </a:r>
            <a:r>
              <a:rPr lang="en-US" sz="2800" dirty="0" smtClean="0">
                <a:latin typeface="Times New Roman" pitchFamily="18" charset="0"/>
                <a:cs typeface="Times New Roman" pitchFamily="18" charset="0"/>
              </a:rPr>
              <a:t>Man machine </a:t>
            </a:r>
            <a:r>
              <a:rPr lang="en-US" sz="2800" dirty="0">
                <a:latin typeface="Times New Roman" pitchFamily="18" charset="0"/>
                <a:cs typeface="Times New Roman" pitchFamily="18" charset="0"/>
              </a:rPr>
              <a:t>Interface for Hearing Impaired </a:t>
            </a:r>
            <a:r>
              <a:rPr lang="en-US" sz="2800" dirty="0" smtClean="0">
                <a:latin typeface="Times New Roman" pitchFamily="18" charset="0"/>
                <a:cs typeface="Times New Roman" pitchFamily="18" charset="0"/>
              </a:rPr>
              <a:t>Users” ICACCE 2018</a:t>
            </a:r>
          </a:p>
          <a:p>
            <a:pPr algn="just"/>
            <a:r>
              <a:rPr lang="en-US" sz="2800" dirty="0">
                <a:latin typeface="Times New Roman" pitchFamily="18" charset="0"/>
                <a:cs typeface="Times New Roman" pitchFamily="18" charset="0"/>
              </a:rPr>
              <a:t>Liu CC, David Livingstone, Warren Yunker. “</a:t>
            </a:r>
            <a:r>
              <a:rPr lang="en-US" sz="2800" dirty="0" smtClean="0">
                <a:latin typeface="Times New Roman" pitchFamily="18" charset="0"/>
                <a:cs typeface="Times New Roman" pitchFamily="18" charset="0"/>
              </a:rPr>
              <a:t>The role </a:t>
            </a:r>
            <a:r>
              <a:rPr lang="en-US" sz="2800" dirty="0">
                <a:latin typeface="Times New Roman" pitchFamily="18" charset="0"/>
                <a:cs typeface="Times New Roman" pitchFamily="18" charset="0"/>
              </a:rPr>
              <a:t>of bone conduction hearing aid in congenital </a:t>
            </a:r>
            <a:r>
              <a:rPr lang="en-US" sz="2800" dirty="0" smtClean="0">
                <a:latin typeface="Times New Roman" pitchFamily="18" charset="0"/>
                <a:cs typeface="Times New Roman" pitchFamily="18" charset="0"/>
              </a:rPr>
              <a:t>hearing loss</a:t>
            </a:r>
            <a:r>
              <a:rPr lang="en-US" sz="2800" dirty="0">
                <a:latin typeface="Times New Roman" pitchFamily="18" charset="0"/>
                <a:cs typeface="Times New Roman" pitchFamily="18" charset="0"/>
              </a:rPr>
              <a:t>: A review.” Journal of Pediatric </a:t>
            </a:r>
            <a:r>
              <a:rPr lang="en-US" sz="2800" dirty="0" smtClean="0">
                <a:latin typeface="Times New Roman" pitchFamily="18" charset="0"/>
                <a:cs typeface="Times New Roman" pitchFamily="18" charset="0"/>
              </a:rPr>
              <a:t>Otorhinolaryngology,1Jan </a:t>
            </a:r>
            <a:r>
              <a:rPr lang="en-US" sz="2800" dirty="0">
                <a:latin typeface="Times New Roman" pitchFamily="18" charset="0"/>
                <a:cs typeface="Times New Roman" pitchFamily="18" charset="0"/>
              </a:rPr>
              <a:t>5, 2017</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62057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600" dirty="0" smtClean="0">
                <a:latin typeface="Times New Roman" pitchFamily="18" charset="0"/>
                <a:cs typeface="Times New Roman" pitchFamily="18" charset="0"/>
              </a:rPr>
              <a:t>ABSTRACT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486400"/>
          </a:xfrm>
        </p:spPr>
        <p:txBody>
          <a:bodyPr>
            <a:normAutofit/>
          </a:bodyPr>
          <a:lstStyle/>
          <a:p>
            <a:pPr marL="0" indent="0" algn="just">
              <a:buNone/>
            </a:pPr>
            <a:r>
              <a:rPr lang="en-US" sz="2800" dirty="0">
                <a:latin typeface="Times New Roman" pitchFamily="18" charset="0"/>
                <a:cs typeface="Times New Roman" pitchFamily="18" charset="0"/>
              </a:rPr>
              <a:t>Several hearing aids have been invented for outer ear drum problems whereas inner ear drum problem is permanent and it can be fixed only by surgical means. This hearing aid is designed to use the natural amplification of ear </a:t>
            </a:r>
            <a:r>
              <a:rPr lang="en-US" sz="2800" dirty="0" smtClean="0">
                <a:latin typeface="Times New Roman" pitchFamily="18" charset="0"/>
                <a:cs typeface="Times New Roman" pitchFamily="18" charset="0"/>
              </a:rPr>
              <a:t>. Any </a:t>
            </a:r>
            <a:r>
              <a:rPr lang="en-US" sz="2800" dirty="0">
                <a:latin typeface="Times New Roman" pitchFamily="18" charset="0"/>
                <a:cs typeface="Times New Roman" pitchFamily="18" charset="0"/>
              </a:rPr>
              <a:t>signal that is received by the GSM module is transmitted to the piezoelectric actuator by the </a:t>
            </a:r>
            <a:r>
              <a:rPr lang="en-US" sz="2800" dirty="0" smtClean="0">
                <a:latin typeface="Times New Roman" pitchFamily="18" charset="0"/>
                <a:cs typeface="Times New Roman" pitchFamily="18" charset="0"/>
              </a:rPr>
              <a:t>PIC</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controller which generates </a:t>
            </a:r>
            <a:r>
              <a:rPr lang="en-US" sz="2800" dirty="0">
                <a:latin typeface="Times New Roman" pitchFamily="18" charset="0"/>
                <a:cs typeface="Times New Roman" pitchFamily="18" charset="0"/>
              </a:rPr>
              <a:t>the vibrations that </a:t>
            </a:r>
            <a:r>
              <a:rPr lang="en-US" sz="2800" dirty="0" smtClean="0">
                <a:latin typeface="Times New Roman" pitchFamily="18" charset="0"/>
                <a:cs typeface="Times New Roman" pitchFamily="18" charset="0"/>
              </a:rPr>
              <a:t>is </a:t>
            </a:r>
            <a:r>
              <a:rPr lang="en-US" sz="2800" dirty="0">
                <a:latin typeface="Times New Roman" pitchFamily="18" charset="0"/>
                <a:cs typeface="Times New Roman" pitchFamily="18" charset="0"/>
              </a:rPr>
              <a:t>sent to cochlea through the teeth .This way the sound is imported from the impaired ear to hearing ear. This device can be fixed on the teeth and no alteration of the teeth is required </a:t>
            </a:r>
            <a:r>
              <a:rPr lang="en-US" sz="2800" dirty="0" smtClean="0">
                <a:latin typeface="Times New Roman" pitchFamily="18" charset="0"/>
                <a:cs typeface="Times New Roman" pitchFamily="18" charset="0"/>
              </a:rPr>
              <a:t>and it is non invasive.</a:t>
            </a:r>
            <a:endParaRPr lang="en-US" sz="2800" dirty="0"/>
          </a:p>
        </p:txBody>
      </p:sp>
    </p:spTree>
    <p:extLst>
      <p:ext uri="{BB962C8B-B14F-4D97-AF65-F5344CB8AC3E}">
        <p14:creationId xmlns:p14="http://schemas.microsoft.com/office/powerpoint/2010/main" val="3249811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3600" dirty="0" smtClean="0">
                <a:latin typeface="Times New Roman" pitchFamily="18" charset="0"/>
                <a:cs typeface="Times New Roman" pitchFamily="18" charset="0"/>
              </a:rPr>
              <a:t>LITERATURE SURVEY</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305800" cy="5410200"/>
          </a:xfrm>
        </p:spPr>
        <p:txBody>
          <a:bodyPr>
            <a:normAutofit/>
          </a:bodyPr>
          <a:lstStyle/>
          <a:p>
            <a:pPr marL="0" indent="0" algn="just">
              <a:buNone/>
            </a:pPr>
            <a:r>
              <a:rPr lang="en-US" sz="2400" dirty="0" smtClean="0">
                <a:latin typeface="Times New Roman" pitchFamily="18" charset="0"/>
                <a:cs typeface="Times New Roman" pitchFamily="18" charset="0"/>
              </a:rPr>
              <a:t>1.Yash </a:t>
            </a:r>
            <a:r>
              <a:rPr lang="en-US" sz="2400" dirty="0">
                <a:latin typeface="Times New Roman" pitchFamily="18" charset="0"/>
                <a:cs typeface="Times New Roman" pitchFamily="18" charset="0"/>
              </a:rPr>
              <a:t>Gupta &amp; Praveen Kumar, Amity University “Bone Conduction Auxiliary and Tactics for Man machine Interface for Hearing Impaired Users” ICACCE 2018</a:t>
            </a:r>
          </a:p>
          <a:p>
            <a:pPr marL="0" indent="0" algn="just">
              <a:buNone/>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paper addresses the inner ear drum hearing losses which does not rectify the hearing loss but amplifies the sound or making it louder so that it reaches the inner ear . </a:t>
            </a:r>
            <a:endParaRPr lang="en-US" sz="2400" dirty="0" smtClean="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2. Liu CC, David Livingstone, Warren </a:t>
            </a:r>
            <a:r>
              <a:rPr lang="en-US" sz="2400" dirty="0" err="1">
                <a:latin typeface="Times New Roman" pitchFamily="18" charset="0"/>
                <a:cs typeface="Times New Roman" pitchFamily="18" charset="0"/>
              </a:rPr>
              <a:t>Yunker</a:t>
            </a:r>
            <a:r>
              <a:rPr lang="en-US" sz="2400" dirty="0">
                <a:latin typeface="Times New Roman" pitchFamily="18" charset="0"/>
                <a:cs typeface="Times New Roman" pitchFamily="18" charset="0"/>
              </a:rPr>
              <a:t>. “The role of bone conduction hearing aid in congenital hearing loss: A review.” Journal of Pediatric Otorhinolaryngology,1Jan 5, 2017</a:t>
            </a:r>
            <a:r>
              <a:rPr lang="en-US" sz="2400" dirty="0" smtClean="0">
                <a:latin typeface="Times New Roman" pitchFamily="18" charset="0"/>
                <a:cs typeface="Times New Roman" pitchFamily="18" charset="0"/>
              </a:rPr>
              <a:t>.</a:t>
            </a:r>
          </a:p>
          <a:p>
            <a:pPr marL="0" indent="0" algn="just">
              <a:buNone/>
            </a:pPr>
            <a:r>
              <a:rPr lang="en-US" sz="2400" dirty="0">
                <a:latin typeface="Times New Roman" pitchFamily="18" charset="0"/>
                <a:cs typeface="Times New Roman" pitchFamily="18" charset="0"/>
              </a:rPr>
              <a:t>The paper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presents the bone conduction devices that enables people with impaired hearing to gain the ability to hear without the usage of their ear drums. They also specified different bone conduction devices based on different principles.</a:t>
            </a: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5566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EXISTING SYSTEM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600" dirty="0" smtClean="0">
                <a:latin typeface="Times New Roman" pitchFamily="18" charset="0"/>
                <a:cs typeface="Times New Roman" pitchFamily="18" charset="0"/>
              </a:rPr>
              <a:t>Several </a:t>
            </a:r>
            <a:r>
              <a:rPr lang="en-US" sz="2600" dirty="0">
                <a:latin typeface="Times New Roman" pitchFamily="18" charset="0"/>
                <a:cs typeface="Times New Roman" pitchFamily="18" charset="0"/>
              </a:rPr>
              <a:t>hearing </a:t>
            </a:r>
            <a:r>
              <a:rPr lang="en-US" sz="2600" dirty="0" smtClean="0">
                <a:latin typeface="Times New Roman" pitchFamily="18" charset="0"/>
                <a:cs typeface="Times New Roman" pitchFamily="18" charset="0"/>
              </a:rPr>
              <a:t>devices were </a:t>
            </a:r>
            <a:r>
              <a:rPr lang="en-US" sz="2600" dirty="0">
                <a:latin typeface="Times New Roman" pitchFamily="18" charset="0"/>
                <a:cs typeface="Times New Roman" pitchFamily="18" charset="0"/>
              </a:rPr>
              <a:t>found for outer drum problem only.</a:t>
            </a:r>
          </a:p>
          <a:p>
            <a:pPr algn="just"/>
            <a:r>
              <a:rPr lang="en-US" sz="2600" dirty="0" smtClean="0">
                <a:latin typeface="Times New Roman" pitchFamily="18" charset="0"/>
                <a:cs typeface="Times New Roman" pitchFamily="18" charset="0"/>
              </a:rPr>
              <a:t>Inner </a:t>
            </a:r>
            <a:r>
              <a:rPr lang="en-US" sz="2600" dirty="0">
                <a:latin typeface="Times New Roman" pitchFamily="18" charset="0"/>
                <a:cs typeface="Times New Roman" pitchFamily="18" charset="0"/>
              </a:rPr>
              <a:t>drum problem is usually a permanent condition which impairs one’s ability to </a:t>
            </a:r>
            <a:r>
              <a:rPr lang="en-US" sz="2600" dirty="0" smtClean="0">
                <a:latin typeface="Times New Roman" pitchFamily="18" charset="0"/>
                <a:cs typeface="Times New Roman" pitchFamily="18" charset="0"/>
              </a:rPr>
              <a:t>tell the </a:t>
            </a:r>
            <a:r>
              <a:rPr lang="en-US" sz="2600" dirty="0">
                <a:latin typeface="Times New Roman" pitchFamily="18" charset="0"/>
                <a:cs typeface="Times New Roman" pitchFamily="18" charset="0"/>
              </a:rPr>
              <a:t>direction a sound is coming from.</a:t>
            </a:r>
          </a:p>
          <a:p>
            <a:pPr algn="just"/>
            <a:r>
              <a:rPr lang="en-US" sz="2600" dirty="0" smtClean="0">
                <a:latin typeface="Times New Roman" pitchFamily="18" charset="0"/>
                <a:cs typeface="Times New Roman" pitchFamily="18" charset="0"/>
              </a:rPr>
              <a:t>It </a:t>
            </a:r>
            <a:r>
              <a:rPr lang="en-US" sz="2600" dirty="0">
                <a:latin typeface="Times New Roman" pitchFamily="18" charset="0"/>
                <a:cs typeface="Times New Roman" pitchFamily="18" charset="0"/>
              </a:rPr>
              <a:t>can also be responsible for difficulty </a:t>
            </a:r>
            <a:r>
              <a:rPr lang="en-US" sz="2600" dirty="0" smtClean="0">
                <a:latin typeface="Times New Roman" pitchFamily="18" charset="0"/>
                <a:cs typeface="Times New Roman" pitchFamily="18" charset="0"/>
              </a:rPr>
              <a:t>in understanding </a:t>
            </a:r>
            <a:r>
              <a:rPr lang="en-US" sz="2600" dirty="0">
                <a:latin typeface="Times New Roman" pitchFamily="18" charset="0"/>
                <a:cs typeface="Times New Roman" pitchFamily="18" charset="0"/>
              </a:rPr>
              <a:t>speech or conversations on the </a:t>
            </a:r>
            <a:r>
              <a:rPr lang="en-US" sz="2600" dirty="0" smtClean="0">
                <a:latin typeface="Times New Roman" pitchFamily="18" charset="0"/>
                <a:cs typeface="Times New Roman" pitchFamily="18" charset="0"/>
              </a:rPr>
              <a:t>deaf ear </a:t>
            </a:r>
            <a:r>
              <a:rPr lang="en-US" sz="2600" dirty="0">
                <a:latin typeface="Times New Roman" pitchFamily="18" charset="0"/>
                <a:cs typeface="Times New Roman" pitchFamily="18" charset="0"/>
              </a:rPr>
              <a:t>side, particularly in a noisy environment.</a:t>
            </a:r>
          </a:p>
          <a:p>
            <a:pPr algn="just"/>
            <a:r>
              <a:rPr lang="en-US" sz="2600" dirty="0" smtClean="0">
                <a:latin typeface="Times New Roman" pitchFamily="18" charset="0"/>
                <a:cs typeface="Times New Roman" pitchFamily="18" charset="0"/>
              </a:rPr>
              <a:t>Some </a:t>
            </a:r>
            <a:r>
              <a:rPr lang="en-US" sz="2600" dirty="0">
                <a:latin typeface="Times New Roman" pitchFamily="18" charset="0"/>
                <a:cs typeface="Times New Roman" pitchFamily="18" charset="0"/>
              </a:rPr>
              <a:t>medical treatments has been proposed but </a:t>
            </a:r>
            <a:r>
              <a:rPr lang="en-US" sz="2600" dirty="0" smtClean="0">
                <a:latin typeface="Times New Roman" pitchFamily="18" charset="0"/>
                <a:cs typeface="Times New Roman" pitchFamily="18" charset="0"/>
              </a:rPr>
              <a:t>it requires </a:t>
            </a:r>
            <a:r>
              <a:rPr lang="en-US" sz="2600" dirty="0">
                <a:latin typeface="Times New Roman" pitchFamily="18" charset="0"/>
                <a:cs typeface="Times New Roman" pitchFamily="18" charset="0"/>
              </a:rPr>
              <a:t>surgery. Due to </a:t>
            </a:r>
            <a:r>
              <a:rPr lang="en-US" sz="2600" dirty="0" smtClean="0">
                <a:latin typeface="Times New Roman" pitchFamily="18" charset="0"/>
                <a:cs typeface="Times New Roman" pitchFamily="18" charset="0"/>
              </a:rPr>
              <a:t>the surgery it might lead </a:t>
            </a:r>
            <a:r>
              <a:rPr lang="en-US" sz="2600" dirty="0">
                <a:latin typeface="Times New Roman" pitchFamily="18" charset="0"/>
                <a:cs typeface="Times New Roman" pitchFamily="18" charset="0"/>
              </a:rPr>
              <a:t>to additional </a:t>
            </a:r>
            <a:r>
              <a:rPr lang="en-US" sz="2600" dirty="0" smtClean="0">
                <a:latin typeface="Times New Roman" pitchFamily="18" charset="0"/>
                <a:cs typeface="Times New Roman" pitchFamily="18" charset="0"/>
              </a:rPr>
              <a:t>problems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61885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077200" cy="1143000"/>
          </a:xfrm>
        </p:spPr>
        <p:txBody>
          <a:bodyPr>
            <a:normAutofit/>
          </a:bodyPr>
          <a:lstStyle/>
          <a:p>
            <a:r>
              <a:rPr lang="en-US" sz="3600" dirty="0" smtClean="0">
                <a:latin typeface="Times New Roman" pitchFamily="18" charset="0"/>
                <a:cs typeface="Times New Roman" pitchFamily="18" charset="0"/>
              </a:rPr>
              <a:t>OBJECTIVE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pPr marL="0" indent="0" algn="just">
              <a:lnSpc>
                <a:spcPct val="150000"/>
              </a:lnSpc>
              <a:buNone/>
            </a:pPr>
            <a:r>
              <a:rPr lang="en-US" sz="2800" dirty="0" smtClean="0">
                <a:latin typeface="Times New Roman" pitchFamily="18" charset="0"/>
                <a:cs typeface="Times New Roman" pitchFamily="18" charset="0"/>
              </a:rPr>
              <a:t>The objective of this presented work is to aid the hearing impaired users to receive incoming calls and hear music without any surgical implantations. This process is based upon the BONE CONDUCTION PRINCIPLE (in the mouth).</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75132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PROPOSED SYSTEM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lvl="0" indent="0" algn="just">
              <a:buNone/>
            </a:pPr>
            <a:r>
              <a:rPr lang="en-US" sz="2800" dirty="0">
                <a:latin typeface="Times New Roman" pitchFamily="18" charset="0"/>
                <a:cs typeface="Times New Roman" pitchFamily="18" charset="0"/>
              </a:rPr>
              <a:t>This hearing device is designed to use the natural amplification of your ear. Any sound </a:t>
            </a:r>
            <a:r>
              <a:rPr lang="en-US" sz="2800" dirty="0" smtClean="0">
                <a:latin typeface="Times New Roman" pitchFamily="18" charset="0"/>
                <a:cs typeface="Times New Roman" pitchFamily="18" charset="0"/>
              </a:rPr>
              <a:t>that is coming </a:t>
            </a:r>
            <a:r>
              <a:rPr lang="en-US" sz="2800" dirty="0">
                <a:latin typeface="Times New Roman" pitchFamily="18" charset="0"/>
                <a:cs typeface="Times New Roman" pitchFamily="18" charset="0"/>
              </a:rPr>
              <a:t>from GSM </a:t>
            </a:r>
            <a:r>
              <a:rPr lang="en-US" sz="2800" dirty="0" smtClean="0">
                <a:latin typeface="Times New Roman" pitchFamily="18" charset="0"/>
                <a:cs typeface="Times New Roman" pitchFamily="18" charset="0"/>
              </a:rPr>
              <a:t>Modem , it </a:t>
            </a:r>
            <a:r>
              <a:rPr lang="en-US" sz="2800" dirty="0">
                <a:latin typeface="Times New Roman" pitchFamily="18" charset="0"/>
                <a:cs typeface="Times New Roman" pitchFamily="18" charset="0"/>
              </a:rPr>
              <a:t>uses a digital </a:t>
            </a:r>
            <a:r>
              <a:rPr lang="en-US" sz="2800" dirty="0" smtClean="0">
                <a:latin typeface="Times New Roman" pitchFamily="18" charset="0"/>
                <a:cs typeface="Times New Roman" pitchFamily="18" charset="0"/>
              </a:rPr>
              <a:t>processor (</a:t>
            </a:r>
            <a:r>
              <a:rPr lang="en-IN" sz="2800" dirty="0" smtClean="0">
                <a:latin typeface="Times New Roman" pitchFamily="18" charset="0"/>
                <a:cs typeface="Times New Roman" pitchFamily="18" charset="0"/>
              </a:rPr>
              <a:t>PIC16F877A</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to transmit to </a:t>
            </a:r>
            <a:r>
              <a:rPr lang="en-US" sz="2800" dirty="0" smtClean="0">
                <a:latin typeface="Times New Roman" pitchFamily="18" charset="0"/>
                <a:cs typeface="Times New Roman" pitchFamily="18" charset="0"/>
              </a:rPr>
              <a:t>the sound </a:t>
            </a:r>
            <a:r>
              <a:rPr lang="en-US" sz="2800" dirty="0">
                <a:latin typeface="Times New Roman" pitchFamily="18" charset="0"/>
                <a:cs typeface="Times New Roman" pitchFamily="18" charset="0"/>
              </a:rPr>
              <a:t>to a piezoelectric actuator which needs very little power to generate the vibrations </a:t>
            </a:r>
            <a:r>
              <a:rPr lang="en-US" sz="2800" dirty="0" smtClean="0">
                <a:latin typeface="Times New Roman" pitchFamily="18" charset="0"/>
                <a:cs typeface="Times New Roman" pitchFamily="18" charset="0"/>
              </a:rPr>
              <a:t>that travel </a:t>
            </a:r>
            <a:r>
              <a:rPr lang="en-US" sz="2800" dirty="0">
                <a:latin typeface="Times New Roman" pitchFamily="18" charset="0"/>
                <a:cs typeface="Times New Roman" pitchFamily="18" charset="0"/>
              </a:rPr>
              <a:t>through bone, which in turn sends those sound vibrations into your cochlea through </a:t>
            </a:r>
            <a:r>
              <a:rPr lang="en-US" sz="2800" dirty="0" smtClean="0">
                <a:latin typeface="Times New Roman" pitchFamily="18" charset="0"/>
                <a:cs typeface="Times New Roman" pitchFamily="18" charset="0"/>
              </a:rPr>
              <a:t>your teeth</a:t>
            </a:r>
            <a:r>
              <a:rPr lang="en-US" sz="2800" dirty="0">
                <a:latin typeface="Times New Roman" pitchFamily="18" charset="0"/>
                <a:cs typeface="Times New Roman" pitchFamily="18" charset="0"/>
              </a:rPr>
              <a:t>. This way, the sound is transported from your impaired ear directly to your hearing ear.</a:t>
            </a:r>
          </a:p>
        </p:txBody>
      </p:sp>
    </p:spTree>
    <p:extLst>
      <p:ext uri="{BB962C8B-B14F-4D97-AF65-F5344CB8AC3E}">
        <p14:creationId xmlns:p14="http://schemas.microsoft.com/office/powerpoint/2010/main" val="103209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BONE CONDUCTION</a:t>
            </a:r>
            <a:r>
              <a:rPr lang="en-US" dirty="0" smtClean="0"/>
              <a:t/>
            </a:r>
            <a:br>
              <a:rPr lang="en-US" dirty="0" smtClean="0"/>
            </a:br>
            <a:endParaRPr lang="en-US" dirty="0"/>
          </a:p>
        </p:txBody>
      </p:sp>
      <p:sp>
        <p:nvSpPr>
          <p:cNvPr id="3" name="Content Placeholder 2"/>
          <p:cNvSpPr>
            <a:spLocks noGrp="1"/>
          </p:cNvSpPr>
          <p:nvPr>
            <p:ph idx="1"/>
          </p:nvPr>
        </p:nvSpPr>
        <p:spPr>
          <a:xfrm>
            <a:off x="381000" y="1066800"/>
            <a:ext cx="8229600" cy="5334000"/>
          </a:xfrm>
        </p:spPr>
        <p:txBody>
          <a:bodyPr>
            <a:normAutofit/>
          </a:bodyPr>
          <a:lstStyle/>
          <a:p>
            <a:pPr algn="just"/>
            <a:r>
              <a:rPr lang="en-US" sz="2800" dirty="0" smtClean="0">
                <a:latin typeface="Times New Roman" pitchFamily="18" charset="0"/>
                <a:cs typeface="Times New Roman" pitchFamily="18" charset="0"/>
              </a:rPr>
              <a:t>Bone conduction is the conduction of sound to the inner ear through the bones of the skull. Bone conduction transmission can be used with individuals with impaired hearings.</a:t>
            </a:r>
          </a:p>
          <a:p>
            <a:pPr algn="just"/>
            <a:r>
              <a:rPr lang="en-US" sz="2800" dirty="0" smtClean="0">
                <a:latin typeface="Times New Roman" pitchFamily="18" charset="0"/>
                <a:cs typeface="Times New Roman" pitchFamily="18" charset="0"/>
              </a:rPr>
              <a:t>Bone </a:t>
            </a:r>
            <a:r>
              <a:rPr lang="en-US" sz="2800" dirty="0">
                <a:latin typeface="Times New Roman" pitchFamily="18" charset="0"/>
                <a:cs typeface="Times New Roman" pitchFamily="18" charset="0"/>
              </a:rPr>
              <a:t>conduction devices are used to transfer  the sound vibration through the bones rather than air conduction through ear </a:t>
            </a:r>
            <a:r>
              <a:rPr lang="en-US" sz="2800" dirty="0" smtClean="0">
                <a:latin typeface="Times New Roman" pitchFamily="18" charset="0"/>
                <a:cs typeface="Times New Roman" pitchFamily="18" charset="0"/>
              </a:rPr>
              <a:t>drums. </a:t>
            </a:r>
          </a:p>
          <a:p>
            <a:pPr algn="just"/>
            <a:r>
              <a:rPr lang="en-US" sz="2800" dirty="0">
                <a:latin typeface="Times New Roman" pitchFamily="18" charset="0"/>
                <a:cs typeface="Times New Roman" pitchFamily="18" charset="0"/>
              </a:rPr>
              <a:t>Based upon the principle of conduction these </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devices are classified into (1) Skin Drive BCD’s (2) Direct Drive BCD’s (3) In-Mouth BCD’s</a:t>
            </a:r>
            <a:r>
              <a:rPr lang="en-US" dirty="0"/>
              <a:t>.</a:t>
            </a:r>
          </a:p>
          <a:p>
            <a:endParaRPr lang="en-US" dirty="0"/>
          </a:p>
        </p:txBody>
      </p:sp>
    </p:spTree>
    <p:extLst>
      <p:ext uri="{BB962C8B-B14F-4D97-AF65-F5344CB8AC3E}">
        <p14:creationId xmlns:p14="http://schemas.microsoft.com/office/powerpoint/2010/main" val="3002215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lgn="just">
              <a:buNone/>
            </a:pPr>
            <a:r>
              <a:rPr lang="en-US" sz="2800" b="1" dirty="0" smtClean="0">
                <a:latin typeface="Times New Roman" pitchFamily="18" charset="0"/>
                <a:cs typeface="Times New Roman" pitchFamily="18" charset="0"/>
              </a:rPr>
              <a:t>In-Mouth BCD’s</a:t>
            </a:r>
          </a:p>
          <a:p>
            <a:pPr marL="0" indent="0" algn="just">
              <a:buNone/>
            </a:pPr>
            <a:r>
              <a:rPr lang="en-US" sz="3000" dirty="0" smtClean="0">
                <a:latin typeface="Times New Roman" pitchFamily="18" charset="0"/>
                <a:cs typeface="Times New Roman" pitchFamily="18" charset="0"/>
              </a:rPr>
              <a:t>Sound is transmitted via teeth </a:t>
            </a:r>
            <a:r>
              <a:rPr lang="en-US" sz="3000" dirty="0">
                <a:latin typeface="Times New Roman" pitchFamily="18" charset="0"/>
                <a:cs typeface="Times New Roman" pitchFamily="18" charset="0"/>
              </a:rPr>
              <a:t>to the skull bone, these sound vibrations are created by a piezoelectric </a:t>
            </a:r>
            <a:r>
              <a:rPr lang="en-US" sz="3000" dirty="0" smtClean="0">
                <a:latin typeface="Times New Roman" pitchFamily="18" charset="0"/>
                <a:cs typeface="Times New Roman" pitchFamily="18" charset="0"/>
              </a:rPr>
              <a:t>transducer. These vibrations are transmitted to the upper back teeth and then transmitted to the inner ear (cochlea) via the skull bone . </a:t>
            </a:r>
          </a:p>
          <a:p>
            <a:pPr marL="0" indent="0">
              <a:buNone/>
            </a:pPr>
            <a:endParaRPr lang="en-US" dirty="0"/>
          </a:p>
        </p:txBody>
      </p:sp>
    </p:spTree>
    <p:extLst>
      <p:ext uri="{BB962C8B-B14F-4D97-AF65-F5344CB8AC3E}">
        <p14:creationId xmlns:p14="http://schemas.microsoft.com/office/powerpoint/2010/main" val="371026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BLOCK DIAGRAM</a:t>
            </a:r>
            <a:endParaRPr lang="en-US" sz="3600" dirty="0">
              <a:latin typeface="Times New Roman" pitchFamily="18" charset="0"/>
              <a:cs typeface="Times New Roman" pitchFamily="18" charset="0"/>
            </a:endParaRPr>
          </a:p>
        </p:txBody>
      </p:sp>
      <p:pic>
        <p:nvPicPr>
          <p:cNvPr id="2050" name="Picture 2" descr="D:\FYP\block dia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88" y="1371600"/>
            <a:ext cx="7025389"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425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830</Words>
  <Application>Microsoft Office PowerPoint</Application>
  <PresentationFormat>On-screen Show (4:3)</PresentationFormat>
  <Paragraphs>69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NON INVASIVE HEARING AID USING THE NATURAL AMPLIFICATION OF EAR THROUGH BONE CONDUCTION</vt:lpstr>
      <vt:lpstr>ABSTRACT</vt:lpstr>
      <vt:lpstr>LITERATURE SURVEY</vt:lpstr>
      <vt:lpstr>EXISTING SYSTEM</vt:lpstr>
      <vt:lpstr>OBJECTIVE</vt:lpstr>
      <vt:lpstr>PROPOSED SYSTEM </vt:lpstr>
      <vt:lpstr>BONE CONDUCTION </vt:lpstr>
      <vt:lpstr>PowerPoint Presentation</vt:lpstr>
      <vt:lpstr>BLOCK DIAGRAM</vt:lpstr>
      <vt:lpstr>REQUIREMENTS</vt:lpstr>
      <vt:lpstr>ADVANTAGES</vt:lpstr>
      <vt:lpstr>APPLICATIONS</vt:lpstr>
      <vt:lpstr>FUTURE SCOPE</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INVASIVE HEARING AID USING THE NATURAL AMPLIFICATION OF EAR THROUGH BONE CONDUCTION</dc:title>
  <dc:creator>Admin</dc:creator>
  <cp:lastModifiedBy>Adminis</cp:lastModifiedBy>
  <cp:revision>30</cp:revision>
  <dcterms:created xsi:type="dcterms:W3CDTF">2019-01-29T11:00:39Z</dcterms:created>
  <dcterms:modified xsi:type="dcterms:W3CDTF">2019-02-27T09:31:06Z</dcterms:modified>
</cp:coreProperties>
</file>