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67" r:id="rId2"/>
    <p:sldId id="312" r:id="rId3"/>
    <p:sldId id="308" r:id="rId4"/>
    <p:sldId id="268" r:id="rId5"/>
    <p:sldId id="269" r:id="rId6"/>
    <p:sldId id="278" r:id="rId7"/>
    <p:sldId id="270" r:id="rId8"/>
    <p:sldId id="276" r:id="rId9"/>
    <p:sldId id="277" r:id="rId10"/>
    <p:sldId id="271" r:id="rId11"/>
    <p:sldId id="272" r:id="rId12"/>
    <p:sldId id="273" r:id="rId13"/>
    <p:sldId id="291" r:id="rId14"/>
    <p:sldId id="292" r:id="rId15"/>
    <p:sldId id="293" r:id="rId16"/>
    <p:sldId id="294" r:id="rId17"/>
    <p:sldId id="295" r:id="rId18"/>
    <p:sldId id="300" r:id="rId19"/>
    <p:sldId id="296" r:id="rId20"/>
    <p:sldId id="302" r:id="rId21"/>
    <p:sldId id="297" r:id="rId22"/>
    <p:sldId id="303" r:id="rId23"/>
    <p:sldId id="304" r:id="rId24"/>
    <p:sldId id="309" r:id="rId25"/>
    <p:sldId id="298" r:id="rId26"/>
    <p:sldId id="310" r:id="rId27"/>
    <p:sldId id="305" r:id="rId28"/>
    <p:sldId id="311" r:id="rId29"/>
    <p:sldId id="306" r:id="rId30"/>
    <p:sldId id="307" r:id="rId31"/>
    <p:sldId id="274" r:id="rId32"/>
    <p:sldId id="275" r:id="rId3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592" y="212"/>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6B4B34F5-1CF2-4F95-82C0-6903DD6CA524}" type="datetimeFigureOut">
              <a:rPr lang="en-IN" smtClean="0"/>
              <a:t>12-08-2020</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85E1EFC3-5D52-4145-9474-F3AA0EB7CBA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E1EFC3-5D52-4145-9474-F3AA0EB7CBAD}" type="slidenum">
              <a:rPr lang="en-IN" smtClean="0"/>
              <a:t>5</a:t>
            </a:fld>
            <a:endParaRPr lang="en-IN"/>
          </a:p>
        </p:txBody>
      </p:sp>
    </p:spTree>
    <p:extLst>
      <p:ext uri="{BB962C8B-B14F-4D97-AF65-F5344CB8AC3E}">
        <p14:creationId xmlns:p14="http://schemas.microsoft.com/office/powerpoint/2010/main" val="909031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E1EFC3-5D52-4145-9474-F3AA0EB7CBAD}" type="slidenum">
              <a:rPr lang="en-IN" smtClean="0"/>
              <a:t>6</a:t>
            </a:fld>
            <a:endParaRPr lang="en-IN"/>
          </a:p>
        </p:txBody>
      </p:sp>
    </p:spTree>
    <p:extLst>
      <p:ext uri="{BB962C8B-B14F-4D97-AF65-F5344CB8AC3E}">
        <p14:creationId xmlns:p14="http://schemas.microsoft.com/office/powerpoint/2010/main" val="3418350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2" name="Picture 1"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5" name="Picture 4"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 name="Picture 6"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dirty="0">
              <a:solidFill>
                <a:srgbClr val="000000"/>
              </a:solidFill>
              <a:uFill>
                <a:solidFill>
                  <a:srgbClr val="FFFFFF"/>
                </a:solidFill>
              </a:uFill>
              <a:latin typeface="Arial" panose="020B0604020202020204"/>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7" name="Picture 36"/>
          <p:cNvPicPr/>
          <p:nvPr/>
        </p:nvPicPr>
        <p:blipFill>
          <a:blip r:embed="rId2" cstate="print"/>
          <a:stretch>
            <a:fillRect/>
          </a:stretch>
        </p:blipFill>
        <p:spPr>
          <a:xfrm>
            <a:off x="2292120" y="1768680"/>
            <a:ext cx="5495040" cy="4384440"/>
          </a:xfrm>
          <a:prstGeom prst="rect">
            <a:avLst/>
          </a:prstGeom>
          <a:ln>
            <a:noFill/>
          </a:ln>
        </p:spPr>
      </p:pic>
      <p:pic>
        <p:nvPicPr>
          <p:cNvPr id="38" name="Picture 37"/>
          <p:cNvPicPr/>
          <p:nvPr/>
        </p:nvPicPr>
        <p:blipFill>
          <a:blip r:embed="rId2" cstate="print"/>
          <a:stretch>
            <a:fillRect/>
          </a:stretch>
        </p:blipFill>
        <p:spPr>
          <a:xfrm>
            <a:off x="2292120" y="1768680"/>
            <a:ext cx="5495040" cy="4384440"/>
          </a:xfrm>
          <a:prstGeom prst="rect">
            <a:avLst/>
          </a:prstGeom>
          <a:ln>
            <a:noFill/>
          </a:ln>
        </p:spPr>
      </p:pic>
      <p:pic>
        <p:nvPicPr>
          <p:cNvPr id="7" name="Picture 6" descr="C:\Users\prashanthk\Desktop\COMSAP-2017\RVCE Logo with Registration Color.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6528AA03-A297-4448-A13D-B4E90B29C64F}" type="datetimeFigureOut">
              <a:rPr lang="en-US" altLang="en-US"/>
              <a:t>8/12/2020</a:t>
            </a:fld>
            <a:endParaRPr lang="en-US" altLang="en-US"/>
          </a:p>
        </p:txBody>
      </p:sp>
      <p:sp>
        <p:nvSpPr>
          <p:cNvPr id="4" name="Holder 6"/>
          <p:cNvSpPr>
            <a:spLocks noGrp="1"/>
          </p:cNvSpPr>
          <p:nvPr>
            <p:ph type="sldNum" sz="quarter" idx="12"/>
          </p:nvPr>
        </p:nvSpPr>
        <p:spPr/>
        <p:txBody>
          <a:bodyPr/>
          <a:lstStyle>
            <a:lvl1pPr>
              <a:defRPr/>
            </a:lvl1pPr>
          </a:lstStyle>
          <a:p>
            <a:fld id="{3D8F9EED-A72F-4598-8A6D-EEF391FEFA1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dirty="0">
              <a:solidFill>
                <a:srgbClr val="000000"/>
              </a:solidFill>
              <a:uFill>
                <a:solidFill>
                  <a:srgbClr val="FFFFFF"/>
                </a:solidFill>
              </a:uFill>
              <a:latin typeface="Arial" panose="020B0604020202020204"/>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pic>
        <p:nvPicPr>
          <p:cNvPr id="4" name="Picture 3"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dirty="0">
              <a:solidFill>
                <a:srgbClr val="000000"/>
              </a:solidFill>
              <a:uFill>
                <a:solidFill>
                  <a:srgbClr val="FFFFFF"/>
                </a:solidFill>
              </a:uFill>
              <a:latin typeface="Arial" panose="020B0604020202020204"/>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4" name="Picture 3"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5" name="Picture 4"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6" name="Picture 5"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6" name="Picture 5"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6" name="Picture 5" descr="C:\Users\prashanthk\Desktop\COMSAP-2017\RVCE Logo with Registration Col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b="0" strike="noStrike" spc="-1" dirty="0">
                <a:solidFill>
                  <a:srgbClr val="000000"/>
                </a:solidFill>
                <a:uFill>
                  <a:solidFill>
                    <a:srgbClr val="FFFFFF"/>
                  </a:solidFill>
                </a:uFill>
                <a:latin typeface="Arial" panose="020B0604020202020204"/>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dirty="0">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dirty="0">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dirty="0">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dirty="0">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dirty="0">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dirty="0">
                <a:solidFill>
                  <a:srgbClr val="000000"/>
                </a:solidFill>
                <a:uFill>
                  <a:solidFill>
                    <a:srgbClr val="FFFFFF"/>
                  </a:solidFill>
                </a:uFill>
                <a:latin typeface="Arial" panose="020B0604020202020204"/>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b="0" strike="noStrike" spc="-1">
                <a:solidFill>
                  <a:srgbClr val="000000"/>
                </a:solidFill>
                <a:uFill>
                  <a:solidFill>
                    <a:srgbClr val="FFFFFF"/>
                  </a:solidFill>
                </a:uFill>
                <a:latin typeface="Times New Roman" panose="02020603050405020304"/>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45EFA76C-E67E-47C8-8406-3E94759F6FD6}"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pic>
        <p:nvPicPr>
          <p:cNvPr id="7" name="Picture 6" descr="C:\Users\prashanthk\Desktop\COMSAP-2017\RVCE Logo with Registration Color.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37270" y="292425"/>
            <a:ext cx="1291928" cy="11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162"/>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FFFFFF"/>
              </a:solidFill>
            </a:endParaRPr>
          </a:p>
        </p:txBody>
      </p:sp>
      <p:sp>
        <p:nvSpPr>
          <p:cNvPr id="7174" name="object 5"/>
          <p:cNvSpPr>
            <a:spLocks noChangeArrowheads="1"/>
          </p:cNvSpPr>
          <p:nvPr/>
        </p:nvSpPr>
        <p:spPr bwMode="auto">
          <a:xfrm>
            <a:off x="2809902" y="893493"/>
            <a:ext cx="73233" cy="986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pic>
        <p:nvPicPr>
          <p:cNvPr id="8" name="Picture 7">
            <a:extLst>
              <a:ext uri="{FF2B5EF4-FFF2-40B4-BE49-F238E27FC236}">
                <a16:creationId xmlns:a16="http://schemas.microsoft.com/office/drawing/2014/main" id="{1AC5D828-9792-4B20-ACA1-33452B66D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61"/>
            <a:ext cx="10080624" cy="7559675"/>
          </a:xfrm>
          <a:prstGeom prst="rect">
            <a:avLst/>
          </a:prstGeom>
        </p:spPr>
      </p:pic>
      <p:pic>
        <p:nvPicPr>
          <p:cNvPr id="12" name="Picture 11">
            <a:extLst>
              <a:ext uri="{FF2B5EF4-FFF2-40B4-BE49-F238E27FC236}">
                <a16:creationId xmlns:a16="http://schemas.microsoft.com/office/drawing/2014/main" id="{4399CA5B-7788-4E70-8883-3B7D6E4EF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712" y="5532437"/>
            <a:ext cx="1828800" cy="76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lnSpc>
                <a:spcPct val="150000"/>
              </a:lnSpc>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pPr>
              <a:lnSpc>
                <a:spcPct val="150000"/>
              </a:lnSpc>
            </a:pPr>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50000"/>
              </a:lnSpc>
            </a:pPr>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pPr>
              <a:lnSpc>
                <a:spcPct val="150000"/>
              </a:lnSpc>
            </a:pPr>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pPr>
              <a:lnSpc>
                <a:spcPct val="150000"/>
              </a:lnSpc>
            </a:pPr>
            <a:endParaRPr lang="en-IN"/>
          </a:p>
        </p:txBody>
      </p:sp>
      <p:sp>
        <p:nvSpPr>
          <p:cNvPr id="8" name="object 8"/>
          <p:cNvSpPr txBox="1"/>
          <p:nvPr/>
        </p:nvSpPr>
        <p:spPr>
          <a:xfrm>
            <a:off x="913814" y="292880"/>
            <a:ext cx="926097" cy="412332"/>
          </a:xfrm>
          <a:prstGeom prst="rect">
            <a:avLst/>
          </a:prstGeom>
        </p:spPr>
        <p:txBody>
          <a:bodyPr wrap="square" lIns="0" tIns="9627" rIns="0" bIns="0">
            <a:spAutoFit/>
          </a:bodyPr>
          <a:lstStyle/>
          <a:p>
            <a:pPr marL="6985">
              <a:lnSpc>
                <a:spcPct val="150000"/>
              </a:lnSpc>
              <a:spcBef>
                <a:spcPts val="75"/>
              </a:spcBef>
              <a:defRPr/>
            </a:pPr>
            <a:r>
              <a:rPr lang="en-IN" sz="900" b="1" spc="3" dirty="0">
                <a:solidFill>
                  <a:srgbClr val="231F20"/>
                </a:solidFill>
                <a:latin typeface="Helvetica-Bold"/>
                <a:cs typeface="Helvetica-Bold"/>
              </a:rPr>
              <a:t>RV College of</a:t>
            </a:r>
          </a:p>
          <a:p>
            <a:pPr marL="6985">
              <a:lnSpc>
                <a:spcPct val="150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lnSpc>
                <a:spcPct val="150000"/>
              </a:lnSpc>
            </a:pPr>
            <a:r>
              <a:rPr lang="en-US" altLang="en-US" dirty="0">
                <a:latin typeface="Playfair Display" charset="0"/>
                <a:ea typeface="MS PGothic" panose="020B0600070205080204" charset="-128"/>
              </a:rPr>
              <a:t>Go, change the world</a:t>
            </a:r>
          </a:p>
        </p:txBody>
      </p:sp>
      <p:sp>
        <p:nvSpPr>
          <p:cNvPr id="11" name="TextShape 1"/>
          <p:cNvSpPr txBox="1"/>
          <p:nvPr/>
        </p:nvSpPr>
        <p:spPr>
          <a:xfrm>
            <a:off x="681381" y="239491"/>
            <a:ext cx="9071640" cy="423622"/>
          </a:xfrm>
          <a:prstGeom prst="rect">
            <a:avLst/>
          </a:prstGeom>
          <a:noFill/>
          <a:ln>
            <a:noFill/>
          </a:ln>
        </p:spPr>
        <p:txBody>
          <a:bodyPr lIns="0" tIns="0" rIns="0" bIns="0" anchor="ctr"/>
          <a:lstStyle/>
          <a:p>
            <a:pPr algn="ctr">
              <a:lnSpc>
                <a:spcPct val="150000"/>
              </a:lnSpc>
            </a:pPr>
            <a:r>
              <a:rPr lang="en-IN" sz="28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Objectives</a:t>
            </a:r>
          </a:p>
        </p:txBody>
      </p:sp>
      <p:sp>
        <p:nvSpPr>
          <p:cNvPr id="12" name="TextShape 2"/>
          <p:cNvSpPr txBox="1"/>
          <p:nvPr/>
        </p:nvSpPr>
        <p:spPr>
          <a:xfrm>
            <a:off x="144000" y="1046287"/>
            <a:ext cx="9792000" cy="5970372"/>
          </a:xfrm>
          <a:prstGeom prst="rect">
            <a:avLst/>
          </a:prstGeom>
          <a:noFill/>
          <a:ln>
            <a:noFill/>
          </a:ln>
        </p:spPr>
        <p:txBody>
          <a:bodyPr lIns="0" tIns="0" rIns="0" bIns="0" anchor="t"/>
          <a:lstStyle/>
          <a:p>
            <a:pPr>
              <a:lnSpc>
                <a:spcPct val="150000"/>
              </a:lnSpc>
              <a:buClr>
                <a:srgbClr val="000000"/>
              </a:buClr>
              <a:buSzPct val="45000"/>
            </a:pPr>
            <a:r>
              <a:rPr lang="en-IN" sz="2000"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a:p>
            <a:pPr>
              <a:lnSpc>
                <a:spcPct val="150000"/>
              </a:lnSpc>
              <a:buClr>
                <a:srgbClr val="000000"/>
              </a:buClr>
              <a:buSzPct val="45000"/>
            </a:pPr>
            <a:endParaRPr lang="en-IN" sz="20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50000"/>
              </a:lnSpc>
              <a:buClr>
                <a:srgbClr val="000000"/>
              </a:buClr>
              <a:buSzPct val="45000"/>
            </a:pPr>
            <a:r>
              <a:rPr lang="en-IN" sz="20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Major objectives :</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objective of this project is to add mobility to the process of managing student information in </a:t>
            </a:r>
            <a:r>
              <a:rPr lang="en-IN" sz="2000" dirty="0">
                <a:latin typeface="Times New Roman" panose="02020603050405020304" pitchFamily="18" charset="0"/>
                <a:cs typeface="Times New Roman" panose="02020603050405020304" pitchFamily="18" charset="0"/>
              </a:rPr>
              <a:t>an department</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 guarantees in protecting data of the users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students can view details and </a:t>
            </a:r>
            <a:r>
              <a:rPr lang="en-IN" sz="2000" dirty="0">
                <a:latin typeface="Times New Roman" panose="02020603050405020304" pitchFamily="18" charset="0"/>
                <a:cs typeface="Times New Roman" panose="02020603050405020304" pitchFamily="18" charset="0"/>
              </a:rPr>
              <a:t>notifications anywhere at anytime.</a:t>
            </a:r>
          </a:p>
          <a:p>
            <a:pPr marL="285750" indent="-285750">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Parents, counsellors and student can have separate discussion with chat. </a:t>
            </a:r>
          </a:p>
          <a:p>
            <a:pPr algn="just">
              <a:lnSpc>
                <a:spcPct val="150000"/>
              </a:lnSpc>
              <a:buClr>
                <a:srgbClr val="000000"/>
              </a:buClr>
              <a:buSzPct val="45000"/>
            </a:pPr>
            <a:endParaRPr lang="en-IN" sz="20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4" name="TextShape 3">
            <a:extLst>
              <a:ext uri="{FF2B5EF4-FFF2-40B4-BE49-F238E27FC236}">
                <a16:creationId xmlns:a16="http://schemas.microsoft.com/office/drawing/2014/main" id="{4A15E385-350A-4810-A828-D5BCE4946ACA}"/>
              </a:ext>
            </a:extLst>
          </p:cNvPr>
          <p:cNvSpPr txBox="1"/>
          <p:nvPr/>
        </p:nvSpPr>
        <p:spPr>
          <a:xfrm>
            <a:off x="144000" y="7092000"/>
            <a:ext cx="9792000" cy="345437"/>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8/30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6985">
              <a:lnSpc>
                <a:spcPts val="1000"/>
              </a:lnSpc>
              <a:spcBef>
                <a:spcPts val="75"/>
              </a:spcBef>
              <a:defRPr/>
            </a:pPr>
            <a:r>
              <a:rPr lang="en-IN" sz="900" b="1" spc="3" dirty="0">
                <a:solidFill>
                  <a:srgbClr val="231F20"/>
                </a:solidFill>
                <a:latin typeface="Helvetica-Bold"/>
                <a:cs typeface="Helvetica-Bold"/>
              </a:rPr>
              <a:t>RV College of</a:t>
            </a:r>
          </a:p>
          <a:p>
            <a:pPr marL="6985">
              <a:lnSpc>
                <a:spcPts val="1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11" name="TextShape 1"/>
          <p:cNvSpPr txBox="1"/>
          <p:nvPr/>
        </p:nvSpPr>
        <p:spPr>
          <a:xfrm>
            <a:off x="-109044" y="-249971"/>
            <a:ext cx="10080317" cy="2093798"/>
          </a:xfrm>
          <a:prstGeom prst="rect">
            <a:avLst/>
          </a:prstGeom>
          <a:noFill/>
          <a:ln>
            <a:noFill/>
          </a:ln>
        </p:spPr>
        <p:txBody>
          <a:bodyPr lIns="0" tIns="0" rIns="0" bIns="0" anchor="ctr"/>
          <a:lstStyle/>
          <a:p>
            <a:pPr algn="ctr"/>
            <a:r>
              <a:rPr lang="en-IN" sz="2800" spc="-1" dirty="0">
                <a:solidFill>
                  <a:srgbClr val="000000"/>
                </a:solidFill>
                <a:uFill>
                  <a:solidFill>
                    <a:srgbClr val="FFFFFF"/>
                  </a:solidFill>
                </a:uFill>
                <a:latin typeface="Times New Roman" panose="02020603050405020304" pitchFamily="18" charset="0"/>
                <a:cs typeface="Times New Roman" panose="02020603050405020304" pitchFamily="18" charset="0"/>
              </a:rPr>
              <a:t>Hardware &amp; Software </a:t>
            </a:r>
          </a:p>
          <a:p>
            <a:pPr algn="ctr"/>
            <a:r>
              <a:rPr lang="en-IN" sz="2800" spc="-1" dirty="0">
                <a:solidFill>
                  <a:srgbClr val="000000"/>
                </a:solidFill>
                <a:uFill>
                  <a:solidFill>
                    <a:srgbClr val="FFFFFF"/>
                  </a:solidFill>
                </a:uFill>
                <a:latin typeface="Times New Roman" panose="02020603050405020304" pitchFamily="18" charset="0"/>
                <a:cs typeface="Times New Roman" panose="02020603050405020304" pitchFamily="18" charset="0"/>
              </a:rPr>
              <a:t>Requirements</a:t>
            </a:r>
          </a:p>
          <a:p>
            <a:pPr algn="ctr"/>
            <a:endPar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8202" name="Title 10"/>
          <p:cNvSpPr>
            <a:spLocks noGrp="1"/>
          </p:cNvSpPr>
          <p:nvPr>
            <p:ph type="title"/>
          </p:nvPr>
        </p:nvSpPr>
        <p:spPr>
          <a:xfrm>
            <a:off x="614740" y="185666"/>
            <a:ext cx="9071640" cy="772479"/>
          </a:xfrm>
        </p:spPr>
        <p:txBody>
          <a:bodyPr/>
          <a:lstStyle/>
          <a:p>
            <a:pPr algn="r" eaLnBrk="1" hangingPunct="1"/>
            <a:r>
              <a:rPr lang="en-US" altLang="en-US" dirty="0">
                <a:latin typeface="Playfair Display" charset="0"/>
                <a:ea typeface="MS PGothic" panose="020B0600070205080204" charset="-128"/>
              </a:rPr>
              <a:t>Go, change the world</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9/30            </a:t>
            </a:r>
          </a:p>
        </p:txBody>
      </p:sp>
      <p:sp>
        <p:nvSpPr>
          <p:cNvPr id="2" name="Subtitle 1"/>
          <p:cNvSpPr>
            <a:spLocks noGrp="1"/>
          </p:cNvSpPr>
          <p:nvPr>
            <p:ph type="subTitle"/>
          </p:nvPr>
        </p:nvSpPr>
        <p:spPr>
          <a:xfrm>
            <a:off x="-674688" y="1073807"/>
            <a:ext cx="10189668" cy="5132511"/>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O/S</a:t>
            </a:r>
            <a:r>
              <a:rPr lang="en-IN" sz="2000" dirty="0">
                <a:latin typeface="Times New Roman" panose="02020603050405020304" pitchFamily="18" charset="0"/>
                <a:cs typeface="Times New Roman" panose="02020603050405020304" pitchFamily="18" charset="0"/>
              </a:rPr>
              <a:t> : Linux / windows operating system.</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RAM</a:t>
            </a:r>
            <a:r>
              <a:rPr lang="en-IN" sz="2000" dirty="0">
                <a:latin typeface="Times New Roman" panose="02020603050405020304" pitchFamily="18" charset="0"/>
                <a:cs typeface="Times New Roman" panose="02020603050405020304" pitchFamily="18" charset="0"/>
              </a:rPr>
              <a:t> : Min 8 GB suggested</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Processor</a:t>
            </a:r>
            <a:r>
              <a:rPr lang="en-IN" sz="2000" dirty="0">
                <a:latin typeface="Times New Roman" panose="02020603050405020304" pitchFamily="18" charset="0"/>
                <a:cs typeface="Times New Roman" panose="02020603050405020304" pitchFamily="18" charset="0"/>
              </a:rPr>
              <a:t> : i5 and above series</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Hard Drive</a:t>
            </a:r>
            <a:r>
              <a:rPr lang="en-IN" sz="2000" dirty="0">
                <a:latin typeface="Times New Roman" panose="02020603050405020304" pitchFamily="18" charset="0"/>
                <a:cs typeface="Times New Roman" panose="02020603050405020304" pitchFamily="18" charset="0"/>
              </a:rPr>
              <a:t>: Min 3 GB free memory space.</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Tools</a:t>
            </a:r>
            <a:r>
              <a:rPr lang="en-IN" sz="2000" dirty="0">
                <a:latin typeface="Times New Roman" panose="02020603050405020304" pitchFamily="18" charset="0"/>
                <a:cs typeface="Times New Roman" panose="02020603050405020304" pitchFamily="18" charset="0"/>
              </a:rPr>
              <a:t>: Android studio  and android mobile</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Editor</a:t>
            </a:r>
            <a:r>
              <a:rPr lang="en-IN" sz="2000" dirty="0">
                <a:latin typeface="Times New Roman" panose="02020603050405020304" pitchFamily="18" charset="0"/>
                <a:cs typeface="Times New Roman" panose="02020603050405020304" pitchFamily="18" charset="0"/>
              </a:rPr>
              <a:t>: paint/any image editor</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6985">
              <a:lnSpc>
                <a:spcPts val="1000"/>
              </a:lnSpc>
              <a:spcBef>
                <a:spcPts val="75"/>
              </a:spcBef>
              <a:defRPr/>
            </a:pPr>
            <a:r>
              <a:rPr lang="en-IN" sz="900" b="1" spc="3" dirty="0">
                <a:solidFill>
                  <a:srgbClr val="231F20"/>
                </a:solidFill>
                <a:latin typeface="Helvetica-Bold"/>
                <a:cs typeface="Helvetica-Bold"/>
              </a:rPr>
              <a:t>RV College of</a:t>
            </a:r>
          </a:p>
          <a:p>
            <a:pPr marL="6985">
              <a:lnSpc>
                <a:spcPts val="1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2" name="Subtitle 1"/>
          <p:cNvSpPr>
            <a:spLocks noGrp="1"/>
          </p:cNvSpPr>
          <p:nvPr>
            <p:ph type="subTitle"/>
          </p:nvPr>
        </p:nvSpPr>
        <p:spPr>
          <a:xfrm>
            <a:off x="144000" y="1004166"/>
            <a:ext cx="9651655" cy="5851800"/>
          </a:xfrm>
        </p:spPr>
        <p:txBody>
          <a:bodyPr/>
          <a:lstStyle/>
          <a:p>
            <a:r>
              <a:rPr lang="en-US" sz="2000" dirty="0">
                <a:latin typeface="Times New Roman" panose="02020603050405020304" pitchFamily="18" charset="0"/>
                <a:cs typeface="Times New Roman" panose="02020603050405020304" pitchFamily="18" charset="0"/>
              </a:rPr>
              <a:t>Non-functional requirements: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Usability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Scalability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Maintainability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Functional-requirements: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Registration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Login with registered id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Interaction with counsellors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View details of student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Notifications</a:t>
            </a:r>
          </a:p>
          <a:p>
            <a:endParaRPr lang="en-IN" sz="2000" dirty="0">
              <a:latin typeface="Times New Roman" panose="02020603050405020304" pitchFamily="18" charset="0"/>
              <a:cs typeface="Times New Roman" panose="02020603050405020304" pitchFamily="18" charset="0"/>
            </a:endParaRPr>
          </a:p>
        </p:txBody>
      </p:sp>
      <p:sp>
        <p:nvSpPr>
          <p:cNvPr id="8202" name="Title 10"/>
          <p:cNvSpPr>
            <a:spLocks noGrp="1"/>
          </p:cNvSpPr>
          <p:nvPr>
            <p:ph type="title" idx="4294967295"/>
          </p:nvPr>
        </p:nvSpPr>
        <p:spPr>
          <a:xfrm>
            <a:off x="8235950" y="273050"/>
            <a:ext cx="1844675" cy="307975"/>
          </a:xfrm>
        </p:spPr>
        <p:txBody>
          <a:bodyPr/>
          <a:lstStyle/>
          <a:p>
            <a:pPr algn="r" eaLnBrk="1" hangingPunct="1"/>
            <a:r>
              <a:rPr lang="en-US" altLang="en-US" dirty="0">
                <a:latin typeface="Playfair Display" charset="0"/>
                <a:ea typeface="MS PGothic" panose="020B0600070205080204" charset="-128"/>
              </a:rPr>
              <a:t>Go, change the world</a:t>
            </a:r>
          </a:p>
        </p:txBody>
      </p:sp>
      <p:sp>
        <p:nvSpPr>
          <p:cNvPr id="11" name="TextShape 1"/>
          <p:cNvSpPr txBox="1"/>
          <p:nvPr/>
        </p:nvSpPr>
        <p:spPr>
          <a:xfrm>
            <a:off x="845842" y="170633"/>
            <a:ext cx="9071640" cy="802546"/>
          </a:xfrm>
          <a:prstGeom prst="rect">
            <a:avLst/>
          </a:prstGeom>
          <a:noFill/>
          <a:ln>
            <a:noFill/>
          </a:ln>
        </p:spPr>
        <p:txBody>
          <a:bodyPr lIns="0" tIns="0" rIns="0" bIns="0" anchor="ctr"/>
          <a:lstStyle/>
          <a:p>
            <a:pPr algn="ctr"/>
            <a:endPar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Functional &amp; Non-Functional Requirements</a:t>
            </a:r>
          </a:p>
          <a:p>
            <a:pPr algn="ctr"/>
            <a:endPar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panose="020B0604020202020204"/>
              </a:rPr>
              <a:t>   14/08/2020                          Department of MCA,RVCE                                                 10/30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537802" y="195142"/>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Block Diagram</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 14/08/2020                        Department of MCA, RVCE 		                         11</a:t>
            </a:r>
            <a:r>
              <a:rPr lang="en-IN" sz="1800" b="0" strike="noStrike" spc="-1" dirty="0">
                <a:solidFill>
                  <a:srgbClr val="000000"/>
                </a:solidFill>
                <a:uFill>
                  <a:solidFill>
                    <a:srgbClr val="FFFFFF"/>
                  </a:solidFill>
                </a:uFill>
                <a:latin typeface="Arial"/>
              </a:rPr>
              <a:t>/30</a:t>
            </a:r>
          </a:p>
        </p:txBody>
      </p:sp>
      <p:sp>
        <p:nvSpPr>
          <p:cNvPr id="14" name="TextBox 13"/>
          <p:cNvSpPr txBox="1"/>
          <p:nvPr/>
        </p:nvSpPr>
        <p:spPr>
          <a:xfrm>
            <a:off x="2880072" y="6855826"/>
            <a:ext cx="3744416" cy="276999"/>
          </a:xfrm>
          <a:prstGeom prst="rect">
            <a:avLst/>
          </a:prstGeom>
          <a:noFill/>
        </p:spPr>
        <p:txBody>
          <a:bodyPr wrap="square" rtlCol="0">
            <a:spAutoFit/>
          </a:bodyPr>
          <a:lstStyle/>
          <a:p>
            <a:pPr algn="ctr"/>
            <a:r>
              <a:rPr lang="en-US" sz="1200" dirty="0"/>
              <a:t>Fig 1: Block diagram</a:t>
            </a:r>
          </a:p>
        </p:txBody>
      </p:sp>
      <p:pic>
        <p:nvPicPr>
          <p:cNvPr id="4" name="Picture 3">
            <a:extLst>
              <a:ext uri="{FF2B5EF4-FFF2-40B4-BE49-F238E27FC236}">
                <a16:creationId xmlns:a16="http://schemas.microsoft.com/office/drawing/2014/main" id="{EEC170E1-9BD1-4DA2-80C2-EDE380C25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40" y="892080"/>
            <a:ext cx="8633515" cy="6045198"/>
          </a:xfrm>
          <a:prstGeom prst="rect">
            <a:avLst/>
          </a:prstGeom>
        </p:spPr>
      </p:pic>
    </p:spTree>
    <p:extLst>
      <p:ext uri="{BB962C8B-B14F-4D97-AF65-F5344CB8AC3E}">
        <p14:creationId xmlns:p14="http://schemas.microsoft.com/office/powerpoint/2010/main" val="82383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706052" y="51795"/>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Module Specification </a:t>
            </a:r>
          </a:p>
        </p:txBody>
      </p:sp>
      <p:sp>
        <p:nvSpPr>
          <p:cNvPr id="13" name="TextShape 3"/>
          <p:cNvSpPr txBox="1"/>
          <p:nvPr/>
        </p:nvSpPr>
        <p:spPr>
          <a:xfrm>
            <a:off x="216864"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12/30</a:t>
            </a:r>
            <a:endParaRPr lang="en-IN" sz="1800" b="0" strike="noStrike" spc="-1" dirty="0">
              <a:solidFill>
                <a:srgbClr val="000000"/>
              </a:solidFill>
              <a:uFill>
                <a:solidFill>
                  <a:srgbClr val="FFFFFF"/>
                </a:solidFill>
              </a:uFill>
              <a:latin typeface="Arial"/>
            </a:endParaRPr>
          </a:p>
        </p:txBody>
      </p:sp>
      <p:sp>
        <p:nvSpPr>
          <p:cNvPr id="14" name="TextShape 2"/>
          <p:cNvSpPr txBox="1"/>
          <p:nvPr/>
        </p:nvSpPr>
        <p:spPr>
          <a:xfrm>
            <a:off x="211249" y="548647"/>
            <a:ext cx="9504992" cy="6681721"/>
          </a:xfrm>
          <a:prstGeom prst="rect">
            <a:avLst/>
          </a:prstGeom>
          <a:noFill/>
          <a:ln>
            <a:noFill/>
          </a:ln>
        </p:spPr>
        <p:txBody>
          <a:bodyPr lIns="0" tIns="0" rIns="0" bIns="0" anchor="ctr"/>
          <a:lstStyle/>
          <a:p>
            <a:r>
              <a:rPr lang="en-IN" b="1" dirty="0">
                <a:latin typeface="Times New Roman" panose="02020603050405020304" pitchFamily="18" charset="0"/>
                <a:cs typeface="Times New Roman" panose="02020603050405020304" pitchFamily="18" charset="0"/>
              </a:rPr>
              <a:t>Module 1: User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module we are authenticating the users by providing username and password. If username and password is valid then they will be taken to their static screens. When they get matched with each other, system checks their status and transfer the control to respective user-interface.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 2: Database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system uses Firebase as its real time database. This module stores information about students, and file like jpg, .doc and .pdf. For every single user it creates his own root structure and within that it creates sub-root so information related to every single user is maintained in hierarchy format.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 3: Staff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module is designed for teachers to interact with parents and students.</a:t>
            </a:r>
          </a:p>
          <a:p>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Module 4: Discussion forum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module helps to all users to communicate with each other. They can interact within a group or in a personal chat and they can send or receive documents also.</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 5: Assignment and notes module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Teaches can send assignments and notes files to students using this module.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 6: Notification and Result module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Notifications related to department are displayed in WebView. So, users can easily view.</a:t>
            </a:r>
            <a:endParaRPr lang="en-IN" sz="2800"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862826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706052" y="51795"/>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Class Diagram </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13/30</a:t>
            </a:r>
          </a:p>
        </p:txBody>
      </p:sp>
      <p:sp>
        <p:nvSpPr>
          <p:cNvPr id="15" name="TextBox 14"/>
          <p:cNvSpPr txBox="1"/>
          <p:nvPr/>
        </p:nvSpPr>
        <p:spPr>
          <a:xfrm>
            <a:off x="3815864" y="6368135"/>
            <a:ext cx="2448272" cy="276999"/>
          </a:xfrm>
          <a:prstGeom prst="rect">
            <a:avLst/>
          </a:prstGeom>
          <a:noFill/>
        </p:spPr>
        <p:txBody>
          <a:bodyPr wrap="square" rtlCol="0">
            <a:spAutoFit/>
          </a:bodyPr>
          <a:lstStyle/>
          <a:p>
            <a:pPr algn="ctr"/>
            <a:r>
              <a:rPr lang="en-US" sz="1200" i="1" dirty="0"/>
              <a:t>Fig</a:t>
            </a:r>
            <a:r>
              <a:rPr lang="en-US" sz="1200" dirty="0"/>
              <a:t> 2: class diagram</a:t>
            </a:r>
          </a:p>
        </p:txBody>
      </p:sp>
      <p:pic>
        <p:nvPicPr>
          <p:cNvPr id="4" name="Picture 3">
            <a:extLst>
              <a:ext uri="{FF2B5EF4-FFF2-40B4-BE49-F238E27FC236}">
                <a16:creationId xmlns:a16="http://schemas.microsoft.com/office/drawing/2014/main" id="{1645D836-161C-4A7B-93D5-83A1F11B7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73" y="883808"/>
            <a:ext cx="7920880" cy="5403314"/>
          </a:xfrm>
          <a:prstGeom prst="rect">
            <a:avLst/>
          </a:prstGeom>
        </p:spPr>
      </p:pic>
    </p:spTree>
    <p:extLst>
      <p:ext uri="{BB962C8B-B14F-4D97-AF65-F5344CB8AC3E}">
        <p14:creationId xmlns:p14="http://schemas.microsoft.com/office/powerpoint/2010/main" val="331615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706052" y="51795"/>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Use case Diagram </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14/30</a:t>
            </a:r>
          </a:p>
        </p:txBody>
      </p:sp>
      <p:sp>
        <p:nvSpPr>
          <p:cNvPr id="14" name="TextBox 13"/>
          <p:cNvSpPr txBox="1"/>
          <p:nvPr/>
        </p:nvSpPr>
        <p:spPr>
          <a:xfrm>
            <a:off x="3767620" y="6693646"/>
            <a:ext cx="2448272" cy="276999"/>
          </a:xfrm>
          <a:prstGeom prst="rect">
            <a:avLst/>
          </a:prstGeom>
          <a:noFill/>
        </p:spPr>
        <p:txBody>
          <a:bodyPr wrap="square" rtlCol="0">
            <a:spAutoFit/>
          </a:bodyPr>
          <a:lstStyle/>
          <a:p>
            <a:pPr algn="ctr"/>
            <a:r>
              <a:rPr lang="en-US" sz="1200" i="1" dirty="0"/>
              <a:t>Fig</a:t>
            </a:r>
            <a:r>
              <a:rPr lang="en-US" sz="1200" dirty="0"/>
              <a:t> 3: Use-case diagram</a:t>
            </a:r>
          </a:p>
        </p:txBody>
      </p:sp>
      <p:pic>
        <p:nvPicPr>
          <p:cNvPr id="3" name="Picture 2">
            <a:extLst>
              <a:ext uri="{FF2B5EF4-FFF2-40B4-BE49-F238E27FC236}">
                <a16:creationId xmlns:a16="http://schemas.microsoft.com/office/drawing/2014/main" id="{F92723B9-6436-49DF-BD51-C88DE04D4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887" y="1114311"/>
            <a:ext cx="7423793" cy="5441837"/>
          </a:xfrm>
          <a:prstGeom prst="rect">
            <a:avLst/>
          </a:prstGeom>
        </p:spPr>
      </p:pic>
    </p:spTree>
    <p:extLst>
      <p:ext uri="{BB962C8B-B14F-4D97-AF65-F5344CB8AC3E}">
        <p14:creationId xmlns:p14="http://schemas.microsoft.com/office/powerpoint/2010/main" val="188204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706052" y="51795"/>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Sequence Diagram </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15/30</a:t>
            </a:r>
          </a:p>
        </p:txBody>
      </p:sp>
      <p:sp>
        <p:nvSpPr>
          <p:cNvPr id="14" name="TextBox 13"/>
          <p:cNvSpPr txBox="1"/>
          <p:nvPr/>
        </p:nvSpPr>
        <p:spPr>
          <a:xfrm>
            <a:off x="3528144" y="6725164"/>
            <a:ext cx="2448272" cy="276999"/>
          </a:xfrm>
          <a:prstGeom prst="rect">
            <a:avLst/>
          </a:prstGeom>
          <a:noFill/>
        </p:spPr>
        <p:txBody>
          <a:bodyPr wrap="square" rtlCol="0">
            <a:spAutoFit/>
          </a:bodyPr>
          <a:lstStyle/>
          <a:p>
            <a:pPr algn="ctr"/>
            <a:r>
              <a:rPr lang="en-US" sz="1200" i="1" dirty="0"/>
              <a:t>Fig</a:t>
            </a:r>
            <a:r>
              <a:rPr lang="en-US" sz="1200" dirty="0"/>
              <a:t> 4: Sequence diagram</a:t>
            </a:r>
          </a:p>
        </p:txBody>
      </p:sp>
      <p:pic>
        <p:nvPicPr>
          <p:cNvPr id="5" name="Picture 4">
            <a:extLst>
              <a:ext uri="{FF2B5EF4-FFF2-40B4-BE49-F238E27FC236}">
                <a16:creationId xmlns:a16="http://schemas.microsoft.com/office/drawing/2014/main" id="{7888C889-50E5-40D7-9EF9-9D44CED1A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189" y="1187563"/>
            <a:ext cx="7278217" cy="5255331"/>
          </a:xfrm>
          <a:prstGeom prst="rect">
            <a:avLst/>
          </a:prstGeom>
        </p:spPr>
      </p:pic>
    </p:spTree>
    <p:extLst>
      <p:ext uri="{BB962C8B-B14F-4D97-AF65-F5344CB8AC3E}">
        <p14:creationId xmlns:p14="http://schemas.microsoft.com/office/powerpoint/2010/main" val="303266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28920EB-8FF5-4465-980D-714C1FD5C386}"/>
              </a:ext>
            </a:extLst>
          </p:cNvPr>
          <p:cNvSpPr>
            <a:spLocks noGrp="1"/>
          </p:cNvSpPr>
          <p:nvPr>
            <p:ph type="body"/>
          </p:nvPr>
        </p:nvSpPr>
        <p:spPr>
          <a:xfrm>
            <a:off x="0" y="0"/>
            <a:ext cx="10080625" cy="745224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r>
              <a:rPr lang="en-US" dirty="0"/>
              <a:t> </a:t>
            </a:r>
            <a:endParaRPr lang="en-IN" dirty="0"/>
          </a:p>
        </p:txBody>
      </p:sp>
      <p:sp>
        <p:nvSpPr>
          <p:cNvPr id="6" name="TextShape 1">
            <a:extLst>
              <a:ext uri="{FF2B5EF4-FFF2-40B4-BE49-F238E27FC236}">
                <a16:creationId xmlns:a16="http://schemas.microsoft.com/office/drawing/2014/main" id="{FD795967-ADAD-457E-8526-E1F21DC9FF8A}"/>
              </a:ext>
            </a:extLst>
          </p:cNvPr>
          <p:cNvSpPr txBox="1"/>
          <p:nvPr/>
        </p:nvSpPr>
        <p:spPr>
          <a:xfrm>
            <a:off x="71760" y="51795"/>
            <a:ext cx="9937104" cy="703706"/>
          </a:xfrm>
          <a:prstGeom prst="rect">
            <a:avLst/>
          </a:prstGeom>
          <a:noFill/>
          <a:ln>
            <a:noFill/>
          </a:ln>
        </p:spPr>
        <p:txBody>
          <a:bodyPr lIns="0" tIns="0" rIns="0" bIns="0" anchor="ctr"/>
          <a:lstStyle/>
          <a:p>
            <a:r>
              <a:rPr lang="en-IN" sz="4400" spc="-1" dirty="0">
                <a:solidFill>
                  <a:srgbClr val="000000"/>
                </a:solidFill>
                <a:uFill>
                  <a:solidFill>
                    <a:srgbClr val="FFFFFF"/>
                  </a:solidFill>
                </a:uFill>
                <a:latin typeface="Times New Roman" pitchFamily="18" charset="0"/>
                <a:cs typeface="Times New Roman" pitchFamily="18" charset="0"/>
              </a:rPr>
              <a:t>		   Sequence Diagram	</a:t>
            </a:r>
            <a:r>
              <a:rPr lang="en-IN" sz="1600" spc="-1" dirty="0">
                <a:solidFill>
                  <a:srgbClr val="000000"/>
                </a:solidFill>
                <a:uFill>
                  <a:solidFill>
                    <a:srgbClr val="FFFFFF"/>
                  </a:solidFill>
                </a:uFill>
                <a:latin typeface="Times New Roman" pitchFamily="18" charset="0"/>
                <a:cs typeface="Times New Roman" pitchFamily="18" charset="0"/>
              </a:rPr>
              <a:t>Go Change the World</a:t>
            </a:r>
            <a:r>
              <a:rPr lang="en-IN" sz="4400" spc="-1" dirty="0">
                <a:solidFill>
                  <a:srgbClr val="000000"/>
                </a:solidFill>
                <a:uFill>
                  <a:solidFill>
                    <a:srgbClr val="FFFFFF"/>
                  </a:solidFill>
                </a:uFill>
                <a:latin typeface="Times New Roman" pitchFamily="18" charset="0"/>
                <a:cs typeface="Times New Roman" pitchFamily="18" charset="0"/>
              </a:rPr>
              <a:t>	 </a:t>
            </a:r>
          </a:p>
        </p:txBody>
      </p:sp>
      <p:sp>
        <p:nvSpPr>
          <p:cNvPr id="7" name="object 5">
            <a:extLst>
              <a:ext uri="{FF2B5EF4-FFF2-40B4-BE49-F238E27FC236}">
                <a16:creationId xmlns:a16="http://schemas.microsoft.com/office/drawing/2014/main" id="{30191638-356D-47B9-BC3E-5F901CE0F73D}"/>
              </a:ext>
            </a:extLst>
          </p:cNvPr>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11" name="TextShape 3">
            <a:extLst>
              <a:ext uri="{FF2B5EF4-FFF2-40B4-BE49-F238E27FC236}">
                <a16:creationId xmlns:a16="http://schemas.microsoft.com/office/drawing/2014/main" id="{321AA471-06A8-4AD5-B78E-4C9A6B9A49B5}"/>
              </a:ext>
            </a:extLst>
          </p:cNvPr>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16/30</a:t>
            </a:r>
          </a:p>
        </p:txBody>
      </p:sp>
      <p:pic>
        <p:nvPicPr>
          <p:cNvPr id="13" name="Picture 12">
            <a:extLst>
              <a:ext uri="{FF2B5EF4-FFF2-40B4-BE49-F238E27FC236}">
                <a16:creationId xmlns:a16="http://schemas.microsoft.com/office/drawing/2014/main" id="{E43405A3-82D8-4518-BDBC-D162E773B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27" y="1043533"/>
            <a:ext cx="8455475" cy="5688631"/>
          </a:xfrm>
          <a:prstGeom prst="rect">
            <a:avLst/>
          </a:prstGeom>
        </p:spPr>
      </p:pic>
    </p:spTree>
    <p:extLst>
      <p:ext uri="{BB962C8B-B14F-4D97-AF65-F5344CB8AC3E}">
        <p14:creationId xmlns:p14="http://schemas.microsoft.com/office/powerpoint/2010/main" val="219136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625" y="51795"/>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706052" y="51795"/>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Data Flow Diagram </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17/30</a:t>
            </a:r>
          </a:p>
        </p:txBody>
      </p:sp>
      <p:sp>
        <p:nvSpPr>
          <p:cNvPr id="14" name="TextBox 13"/>
          <p:cNvSpPr txBox="1"/>
          <p:nvPr/>
        </p:nvSpPr>
        <p:spPr>
          <a:xfrm>
            <a:off x="3815864" y="6882676"/>
            <a:ext cx="2448272" cy="276999"/>
          </a:xfrm>
          <a:prstGeom prst="rect">
            <a:avLst/>
          </a:prstGeom>
          <a:noFill/>
        </p:spPr>
        <p:txBody>
          <a:bodyPr wrap="square" rtlCol="0">
            <a:spAutoFit/>
          </a:bodyPr>
          <a:lstStyle/>
          <a:p>
            <a:pPr algn="ctr"/>
            <a:r>
              <a:rPr lang="en-US" sz="1200" i="1" dirty="0"/>
              <a:t>Fig</a:t>
            </a:r>
            <a:r>
              <a:rPr lang="en-US" sz="1200" dirty="0"/>
              <a:t> 5: data flow diagram</a:t>
            </a:r>
          </a:p>
        </p:txBody>
      </p:sp>
      <p:pic>
        <p:nvPicPr>
          <p:cNvPr id="4" name="Picture 3">
            <a:extLst>
              <a:ext uri="{FF2B5EF4-FFF2-40B4-BE49-F238E27FC236}">
                <a16:creationId xmlns:a16="http://schemas.microsoft.com/office/drawing/2014/main" id="{1632C4BE-901F-4414-BA9C-EC8112ED8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72" y="838343"/>
            <a:ext cx="4932548" cy="2933260"/>
          </a:xfrm>
          <a:prstGeom prst="rect">
            <a:avLst/>
          </a:prstGeom>
        </p:spPr>
      </p:pic>
      <p:pic>
        <p:nvPicPr>
          <p:cNvPr id="6" name="Picture 5">
            <a:extLst>
              <a:ext uri="{FF2B5EF4-FFF2-40B4-BE49-F238E27FC236}">
                <a16:creationId xmlns:a16="http://schemas.microsoft.com/office/drawing/2014/main" id="{E6F8AA6C-12D6-4DD2-80FC-E718758112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08" y="4059242"/>
            <a:ext cx="4590950" cy="2823434"/>
          </a:xfrm>
          <a:prstGeom prst="rect">
            <a:avLst/>
          </a:prstGeom>
        </p:spPr>
      </p:pic>
      <p:pic>
        <p:nvPicPr>
          <p:cNvPr id="9" name="Picture 8">
            <a:extLst>
              <a:ext uri="{FF2B5EF4-FFF2-40B4-BE49-F238E27FC236}">
                <a16:creationId xmlns:a16="http://schemas.microsoft.com/office/drawing/2014/main" id="{4725ACB4-5BB3-493E-AE5A-1784201730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1872" y="3948194"/>
            <a:ext cx="4590950" cy="2814553"/>
          </a:xfrm>
          <a:prstGeom prst="rect">
            <a:avLst/>
          </a:prstGeom>
        </p:spPr>
      </p:pic>
      <p:sp>
        <p:nvSpPr>
          <p:cNvPr id="2" name="TextBox 1">
            <a:extLst>
              <a:ext uri="{FF2B5EF4-FFF2-40B4-BE49-F238E27FC236}">
                <a16:creationId xmlns:a16="http://schemas.microsoft.com/office/drawing/2014/main" id="{3FF072B1-24FB-4C76-A489-FD009ADE4EFD}"/>
              </a:ext>
            </a:extLst>
          </p:cNvPr>
          <p:cNvSpPr txBox="1"/>
          <p:nvPr/>
        </p:nvSpPr>
        <p:spPr>
          <a:xfrm>
            <a:off x="4811558" y="2165479"/>
            <a:ext cx="1824176" cy="369332"/>
          </a:xfrm>
          <a:prstGeom prst="rect">
            <a:avLst/>
          </a:prstGeom>
          <a:noFill/>
        </p:spPr>
        <p:txBody>
          <a:bodyPr wrap="square" rtlCol="0">
            <a:spAutoFit/>
          </a:bodyPr>
          <a:lstStyle/>
          <a:p>
            <a:r>
              <a:rPr lang="en-US" dirty="0"/>
              <a:t>DFD Level 0</a:t>
            </a:r>
            <a:endParaRPr lang="en-IN" dirty="0"/>
          </a:p>
        </p:txBody>
      </p:sp>
      <p:sp>
        <p:nvSpPr>
          <p:cNvPr id="16" name="TextBox 15">
            <a:extLst>
              <a:ext uri="{FF2B5EF4-FFF2-40B4-BE49-F238E27FC236}">
                <a16:creationId xmlns:a16="http://schemas.microsoft.com/office/drawing/2014/main" id="{153339CF-0B39-4762-95AD-E26BDFEC6EAC}"/>
              </a:ext>
            </a:extLst>
          </p:cNvPr>
          <p:cNvSpPr txBox="1"/>
          <p:nvPr/>
        </p:nvSpPr>
        <p:spPr>
          <a:xfrm>
            <a:off x="2303749" y="6145040"/>
            <a:ext cx="1824176" cy="369332"/>
          </a:xfrm>
          <a:prstGeom prst="rect">
            <a:avLst/>
          </a:prstGeom>
          <a:noFill/>
        </p:spPr>
        <p:txBody>
          <a:bodyPr wrap="square" rtlCol="0">
            <a:spAutoFit/>
          </a:bodyPr>
          <a:lstStyle/>
          <a:p>
            <a:r>
              <a:rPr lang="en-US" dirty="0"/>
              <a:t>DFD Level 1</a:t>
            </a:r>
            <a:endParaRPr lang="en-IN" dirty="0"/>
          </a:p>
        </p:txBody>
      </p:sp>
      <p:sp>
        <p:nvSpPr>
          <p:cNvPr id="17" name="TextBox 16">
            <a:extLst>
              <a:ext uri="{FF2B5EF4-FFF2-40B4-BE49-F238E27FC236}">
                <a16:creationId xmlns:a16="http://schemas.microsoft.com/office/drawing/2014/main" id="{2096ED5B-458B-4B0D-8A93-322EADFF92A3}"/>
              </a:ext>
            </a:extLst>
          </p:cNvPr>
          <p:cNvSpPr txBox="1"/>
          <p:nvPr/>
        </p:nvSpPr>
        <p:spPr>
          <a:xfrm>
            <a:off x="7511288" y="6145040"/>
            <a:ext cx="1824176" cy="369332"/>
          </a:xfrm>
          <a:prstGeom prst="rect">
            <a:avLst/>
          </a:prstGeom>
          <a:noFill/>
        </p:spPr>
        <p:txBody>
          <a:bodyPr wrap="square" rtlCol="0">
            <a:spAutoFit/>
          </a:bodyPr>
          <a:lstStyle/>
          <a:p>
            <a:r>
              <a:rPr lang="en-US" dirty="0"/>
              <a:t>DFD Level 2</a:t>
            </a:r>
            <a:endParaRPr lang="en-IN" dirty="0"/>
          </a:p>
        </p:txBody>
      </p:sp>
    </p:spTree>
    <p:extLst>
      <p:ext uri="{BB962C8B-B14F-4D97-AF65-F5344CB8AC3E}">
        <p14:creationId xmlns:p14="http://schemas.microsoft.com/office/powerpoint/2010/main" val="398441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162"/>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FFFFFF"/>
              </a:solidFill>
            </a:endParaRPr>
          </a:p>
        </p:txBody>
      </p:sp>
      <p:sp>
        <p:nvSpPr>
          <p:cNvPr id="7174" name="object 5"/>
          <p:cNvSpPr>
            <a:spLocks noChangeArrowheads="1"/>
          </p:cNvSpPr>
          <p:nvPr/>
        </p:nvSpPr>
        <p:spPr bwMode="auto">
          <a:xfrm>
            <a:off x="2809902" y="893493"/>
            <a:ext cx="73233" cy="986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pic>
        <p:nvPicPr>
          <p:cNvPr id="4" name="Picture 3">
            <a:extLst>
              <a:ext uri="{FF2B5EF4-FFF2-40B4-BE49-F238E27FC236}">
                <a16:creationId xmlns:a16="http://schemas.microsoft.com/office/drawing/2014/main" id="{9F3DD7AB-8BD2-4F0E-9CAF-25CA31CC1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162"/>
            <a:ext cx="10080626" cy="7539038"/>
          </a:xfrm>
          <a:prstGeom prst="rect">
            <a:avLst/>
          </a:prstGeom>
        </p:spPr>
      </p:pic>
    </p:spTree>
    <p:extLst>
      <p:ext uri="{BB962C8B-B14F-4D97-AF65-F5344CB8AC3E}">
        <p14:creationId xmlns:p14="http://schemas.microsoft.com/office/powerpoint/2010/main" val="2027561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28920EB-8FF5-4465-980D-714C1FD5C386}"/>
              </a:ext>
            </a:extLst>
          </p:cNvPr>
          <p:cNvSpPr>
            <a:spLocks noGrp="1"/>
          </p:cNvSpPr>
          <p:nvPr>
            <p:ph type="body"/>
          </p:nvPr>
        </p:nvSpPr>
        <p:spPr>
          <a:xfrm>
            <a:off x="0" y="0"/>
            <a:ext cx="10080625" cy="745224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r>
              <a:rPr lang="en-US" dirty="0"/>
              <a:t> </a:t>
            </a:r>
            <a:endParaRPr lang="en-IN" dirty="0"/>
          </a:p>
        </p:txBody>
      </p:sp>
      <p:sp>
        <p:nvSpPr>
          <p:cNvPr id="6" name="TextShape 1">
            <a:extLst>
              <a:ext uri="{FF2B5EF4-FFF2-40B4-BE49-F238E27FC236}">
                <a16:creationId xmlns:a16="http://schemas.microsoft.com/office/drawing/2014/main" id="{FD795967-ADAD-457E-8526-E1F21DC9FF8A}"/>
              </a:ext>
            </a:extLst>
          </p:cNvPr>
          <p:cNvSpPr txBox="1"/>
          <p:nvPr/>
        </p:nvSpPr>
        <p:spPr>
          <a:xfrm>
            <a:off x="71760" y="51795"/>
            <a:ext cx="9937104" cy="703706"/>
          </a:xfrm>
          <a:prstGeom prst="rect">
            <a:avLst/>
          </a:prstGeom>
          <a:noFill/>
          <a:ln>
            <a:noFill/>
          </a:ln>
        </p:spPr>
        <p:txBody>
          <a:bodyPr lIns="0" tIns="0" rIns="0" bIns="0" anchor="ctr"/>
          <a:lstStyle/>
          <a:p>
            <a:r>
              <a:rPr lang="en-IN" sz="4400" spc="-1" dirty="0">
                <a:solidFill>
                  <a:srgbClr val="000000"/>
                </a:solidFill>
                <a:uFill>
                  <a:solidFill>
                    <a:srgbClr val="FFFFFF"/>
                  </a:solidFill>
                </a:uFill>
                <a:latin typeface="Times New Roman" pitchFamily="18" charset="0"/>
                <a:cs typeface="Times New Roman" pitchFamily="18" charset="0"/>
              </a:rPr>
              <a:t>		   Dataflow Diagram	</a:t>
            </a:r>
            <a:r>
              <a:rPr lang="en-IN" sz="1600" spc="-1" dirty="0">
                <a:solidFill>
                  <a:srgbClr val="000000"/>
                </a:solidFill>
                <a:uFill>
                  <a:solidFill>
                    <a:srgbClr val="FFFFFF"/>
                  </a:solidFill>
                </a:uFill>
                <a:latin typeface="Times New Roman" pitchFamily="18" charset="0"/>
                <a:cs typeface="Times New Roman" pitchFamily="18" charset="0"/>
              </a:rPr>
              <a:t>Go Change the World</a:t>
            </a:r>
            <a:r>
              <a:rPr lang="en-IN" sz="4400" spc="-1" dirty="0">
                <a:solidFill>
                  <a:srgbClr val="000000"/>
                </a:solidFill>
                <a:uFill>
                  <a:solidFill>
                    <a:srgbClr val="FFFFFF"/>
                  </a:solidFill>
                </a:uFill>
                <a:latin typeface="Times New Roman" pitchFamily="18" charset="0"/>
                <a:cs typeface="Times New Roman" pitchFamily="18" charset="0"/>
              </a:rPr>
              <a:t>	 </a:t>
            </a:r>
          </a:p>
        </p:txBody>
      </p:sp>
      <p:sp>
        <p:nvSpPr>
          <p:cNvPr id="7" name="object 5">
            <a:extLst>
              <a:ext uri="{FF2B5EF4-FFF2-40B4-BE49-F238E27FC236}">
                <a16:creationId xmlns:a16="http://schemas.microsoft.com/office/drawing/2014/main" id="{30191638-356D-47B9-BC3E-5F901CE0F73D}"/>
              </a:ext>
            </a:extLst>
          </p:cNvPr>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11" name="TextShape 3">
            <a:extLst>
              <a:ext uri="{FF2B5EF4-FFF2-40B4-BE49-F238E27FC236}">
                <a16:creationId xmlns:a16="http://schemas.microsoft.com/office/drawing/2014/main" id="{321AA471-06A8-4AD5-B78E-4C9A6B9A49B5}"/>
              </a:ext>
            </a:extLst>
          </p:cNvPr>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18/30</a:t>
            </a:r>
          </a:p>
        </p:txBody>
      </p:sp>
      <p:pic>
        <p:nvPicPr>
          <p:cNvPr id="8" name="Picture 7">
            <a:extLst>
              <a:ext uri="{FF2B5EF4-FFF2-40B4-BE49-F238E27FC236}">
                <a16:creationId xmlns:a16="http://schemas.microsoft.com/office/drawing/2014/main" id="{E56C3162-2A78-42F2-9A67-A787D6D96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63" y="1475581"/>
            <a:ext cx="4832627" cy="4373937"/>
          </a:xfrm>
          <a:prstGeom prst="rect">
            <a:avLst/>
          </a:prstGeom>
        </p:spPr>
      </p:pic>
      <p:pic>
        <p:nvPicPr>
          <p:cNvPr id="3" name="Picture 2">
            <a:extLst>
              <a:ext uri="{FF2B5EF4-FFF2-40B4-BE49-F238E27FC236}">
                <a16:creationId xmlns:a16="http://schemas.microsoft.com/office/drawing/2014/main" id="{D7E65DA2-D348-4F4A-98DE-2C32197A3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396" y="1475581"/>
            <a:ext cx="4744686" cy="3960440"/>
          </a:xfrm>
          <a:prstGeom prst="rect">
            <a:avLst/>
          </a:prstGeom>
        </p:spPr>
      </p:pic>
      <p:sp>
        <p:nvSpPr>
          <p:cNvPr id="9" name="TextBox 8">
            <a:extLst>
              <a:ext uri="{FF2B5EF4-FFF2-40B4-BE49-F238E27FC236}">
                <a16:creationId xmlns:a16="http://schemas.microsoft.com/office/drawing/2014/main" id="{43A52784-1D77-4061-B456-F731DC208683}"/>
              </a:ext>
            </a:extLst>
          </p:cNvPr>
          <p:cNvSpPr txBox="1"/>
          <p:nvPr/>
        </p:nvSpPr>
        <p:spPr>
          <a:xfrm>
            <a:off x="1001712" y="6162669"/>
            <a:ext cx="1824176" cy="369332"/>
          </a:xfrm>
          <a:prstGeom prst="rect">
            <a:avLst/>
          </a:prstGeom>
          <a:noFill/>
        </p:spPr>
        <p:txBody>
          <a:bodyPr wrap="square" rtlCol="0">
            <a:spAutoFit/>
          </a:bodyPr>
          <a:lstStyle/>
          <a:p>
            <a:r>
              <a:rPr lang="en-US" dirty="0"/>
              <a:t>DFD Level 3</a:t>
            </a:r>
            <a:endParaRPr lang="en-IN" dirty="0"/>
          </a:p>
        </p:txBody>
      </p:sp>
      <p:sp>
        <p:nvSpPr>
          <p:cNvPr id="10" name="TextBox 9">
            <a:extLst>
              <a:ext uri="{FF2B5EF4-FFF2-40B4-BE49-F238E27FC236}">
                <a16:creationId xmlns:a16="http://schemas.microsoft.com/office/drawing/2014/main" id="{BEEA0A2D-6406-4140-BCC0-3D1612F7B586}"/>
              </a:ext>
            </a:extLst>
          </p:cNvPr>
          <p:cNvSpPr txBox="1"/>
          <p:nvPr/>
        </p:nvSpPr>
        <p:spPr>
          <a:xfrm>
            <a:off x="5726112" y="6041747"/>
            <a:ext cx="1824176" cy="369332"/>
          </a:xfrm>
          <a:prstGeom prst="rect">
            <a:avLst/>
          </a:prstGeom>
          <a:noFill/>
        </p:spPr>
        <p:txBody>
          <a:bodyPr wrap="square" rtlCol="0">
            <a:spAutoFit/>
          </a:bodyPr>
          <a:lstStyle/>
          <a:p>
            <a:r>
              <a:rPr lang="en-US" dirty="0"/>
              <a:t>DFD Level 4</a:t>
            </a:r>
            <a:endParaRPr lang="en-IN" dirty="0"/>
          </a:p>
        </p:txBody>
      </p:sp>
    </p:spTree>
    <p:extLst>
      <p:ext uri="{BB962C8B-B14F-4D97-AF65-F5344CB8AC3E}">
        <p14:creationId xmlns:p14="http://schemas.microsoft.com/office/powerpoint/2010/main" val="646688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706052" y="51795"/>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ER Diagram </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19/30</a:t>
            </a:r>
          </a:p>
        </p:txBody>
      </p:sp>
      <p:sp>
        <p:nvSpPr>
          <p:cNvPr id="14" name="TextBox 13"/>
          <p:cNvSpPr txBox="1"/>
          <p:nvPr/>
        </p:nvSpPr>
        <p:spPr>
          <a:xfrm>
            <a:off x="3888184" y="6758292"/>
            <a:ext cx="2448272" cy="276999"/>
          </a:xfrm>
          <a:prstGeom prst="rect">
            <a:avLst/>
          </a:prstGeom>
          <a:noFill/>
        </p:spPr>
        <p:txBody>
          <a:bodyPr wrap="square" rtlCol="0">
            <a:spAutoFit/>
          </a:bodyPr>
          <a:lstStyle/>
          <a:p>
            <a:pPr algn="ctr"/>
            <a:r>
              <a:rPr lang="en-US" sz="1200" i="1" dirty="0"/>
              <a:t>Fig</a:t>
            </a:r>
            <a:r>
              <a:rPr lang="en-US" sz="1200" dirty="0"/>
              <a:t> 6: ER diagram</a:t>
            </a:r>
          </a:p>
        </p:txBody>
      </p:sp>
      <p:pic>
        <p:nvPicPr>
          <p:cNvPr id="3" name="Picture 2">
            <a:extLst>
              <a:ext uri="{FF2B5EF4-FFF2-40B4-BE49-F238E27FC236}">
                <a16:creationId xmlns:a16="http://schemas.microsoft.com/office/drawing/2014/main" id="{2CB08A33-C77D-4A74-B17F-062269205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72" y="806980"/>
            <a:ext cx="7776864" cy="5884743"/>
          </a:xfrm>
          <a:prstGeom prst="rect">
            <a:avLst/>
          </a:prstGeom>
        </p:spPr>
      </p:pic>
    </p:spTree>
    <p:extLst>
      <p:ext uri="{BB962C8B-B14F-4D97-AF65-F5344CB8AC3E}">
        <p14:creationId xmlns:p14="http://schemas.microsoft.com/office/powerpoint/2010/main" val="426359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Implementation</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20/30</a:t>
            </a:r>
          </a:p>
        </p:txBody>
      </p:sp>
      <p:sp>
        <p:nvSpPr>
          <p:cNvPr id="14" name="TextShape 2"/>
          <p:cNvSpPr txBox="1"/>
          <p:nvPr/>
        </p:nvSpPr>
        <p:spPr>
          <a:xfrm>
            <a:off x="503872" y="1454759"/>
            <a:ext cx="8568889" cy="4989373"/>
          </a:xfrm>
          <a:prstGeom prst="rect">
            <a:avLst/>
          </a:prstGeom>
          <a:noFill/>
          <a:ln>
            <a:noFill/>
          </a:ln>
        </p:spPr>
        <p:txBody>
          <a:bodyPr lIns="0" tIns="0" rIns="0" bIns="0" anchor="ctr"/>
          <a:lstStyle/>
          <a:p>
            <a:pPr marL="285750" indent="-285750" algn="just">
              <a:lnSpc>
                <a:spcPct val="150000"/>
              </a:lnSpc>
              <a:buClr>
                <a:srgbClr val="000000"/>
              </a:buClr>
              <a:buSzPct val="45000"/>
              <a:buFont typeface="Arial" panose="020B0604020202020204" pitchFamily="34" charset="0"/>
              <a:buChar char="•"/>
            </a:pPr>
            <a:r>
              <a:rPr lang="en-IN" spc="-1" dirty="0">
                <a:solidFill>
                  <a:srgbClr val="000000"/>
                </a:solidFill>
                <a:uFill>
                  <a:solidFill>
                    <a:srgbClr val="FFFFFF"/>
                  </a:solidFill>
                </a:uFill>
                <a:latin typeface="Times New Roman" pitchFamily="18" charset="0"/>
                <a:cs typeface="Times New Roman" pitchFamily="18" charset="0"/>
              </a:rPr>
              <a:t>All the mentioned  modules </a:t>
            </a:r>
            <a:r>
              <a:rPr lang="en-US" spc="-1" dirty="0">
                <a:solidFill>
                  <a:srgbClr val="000000"/>
                </a:solidFill>
                <a:uFill>
                  <a:solidFill>
                    <a:srgbClr val="FFFFFF"/>
                  </a:solidFill>
                </a:uFill>
                <a:latin typeface="Times New Roman" pitchFamily="18" charset="0"/>
                <a:cs typeface="Times New Roman" pitchFamily="18" charset="0"/>
              </a:rPr>
              <a:t>are implemented</a:t>
            </a:r>
          </a:p>
          <a:p>
            <a:pPr marL="285750" indent="-285750" algn="just">
              <a:lnSpc>
                <a:spcPct val="150000"/>
              </a:lnSpc>
              <a:buClr>
                <a:srgbClr val="000000"/>
              </a:buClr>
              <a:buSzPct val="45000"/>
              <a:buFont typeface="Arial" panose="020B0604020202020204" pitchFamily="34" charset="0"/>
              <a:buChar char="•"/>
            </a:pPr>
            <a:r>
              <a:rPr lang="en-US" spc="-1" dirty="0">
                <a:solidFill>
                  <a:srgbClr val="000000"/>
                </a:solidFill>
                <a:uFill>
                  <a:solidFill>
                    <a:srgbClr val="FFFFFF"/>
                  </a:solidFill>
                </a:uFill>
                <a:latin typeface="Times New Roman" pitchFamily="18" charset="0"/>
                <a:cs typeface="Times New Roman" pitchFamily="18" charset="0"/>
              </a:rPr>
              <a:t>The database is created and it is storing the details of every singe user.</a:t>
            </a:r>
          </a:p>
          <a:p>
            <a:pPr marL="285750" indent="-285750">
              <a:buClr>
                <a:srgbClr val="000000"/>
              </a:buClr>
              <a:buSzPct val="45000"/>
              <a:buFont typeface="Arial" panose="020B0604020202020204" pitchFamily="34" charset="0"/>
              <a:buChar char="•"/>
            </a:pPr>
            <a:r>
              <a:rPr lang="en-US" spc="-1" dirty="0">
                <a:solidFill>
                  <a:srgbClr val="000000"/>
                </a:solidFill>
                <a:uFill>
                  <a:solidFill>
                    <a:srgbClr val="FFFFFF"/>
                  </a:solidFill>
                </a:uFill>
                <a:latin typeface="Times New Roman" pitchFamily="18" charset="0"/>
                <a:cs typeface="Times New Roman" pitchFamily="18" charset="0"/>
              </a:rPr>
              <a:t>In the discussion forum module users can interact with personal or group chat and can share required files with each other.</a:t>
            </a:r>
            <a:r>
              <a:rPr lang="en-US" sz="2800" spc="-1" dirty="0">
                <a:solidFill>
                  <a:srgbClr val="000000"/>
                </a:solidFill>
                <a:uFill>
                  <a:solidFill>
                    <a:srgbClr val="FFFFFF"/>
                  </a:solidFill>
                </a:uFill>
                <a:latin typeface="Times New Roman" pitchFamily="18" charset="0"/>
                <a:cs typeface="Times New Roman" pitchFamily="18" charset="0"/>
              </a:rPr>
              <a:t>	</a:t>
            </a:r>
          </a:p>
          <a:p>
            <a:pPr>
              <a:buClr>
                <a:srgbClr val="000000"/>
              </a:buClr>
              <a:buSzPct val="45000"/>
            </a:pPr>
            <a:r>
              <a:rPr lang="en-US" sz="2800" spc="-1" dirty="0">
                <a:solidFill>
                  <a:srgbClr val="000000"/>
                </a:solidFill>
                <a:uFill>
                  <a:solidFill>
                    <a:srgbClr val="FFFFFF"/>
                  </a:solidFill>
                </a:uFill>
                <a:latin typeface="Times New Roman" pitchFamily="18" charset="0"/>
                <a:cs typeface="Times New Roman" pitchFamily="18" charset="0"/>
              </a:rPr>
              <a:t>		</a:t>
            </a:r>
          </a:p>
          <a:p>
            <a:pPr>
              <a:buClr>
                <a:srgbClr val="000000"/>
              </a:buClr>
              <a:buSzPct val="45000"/>
            </a:pPr>
            <a:endParaRPr lang="en-US" sz="2800" spc="-1" dirty="0">
              <a:solidFill>
                <a:srgbClr val="000000"/>
              </a:solidFill>
              <a:uFill>
                <a:solidFill>
                  <a:srgbClr val="FFFFFF"/>
                </a:solidFill>
              </a:uFill>
              <a:latin typeface="Times New Roman" pitchFamily="18" charset="0"/>
              <a:cs typeface="Times New Roman" pitchFamily="18" charset="0"/>
            </a:endParaRPr>
          </a:p>
          <a:p>
            <a:pPr>
              <a:buClr>
                <a:srgbClr val="000000"/>
              </a:buClr>
              <a:buSzPct val="45000"/>
            </a:pPr>
            <a:endParaRPr lang="en-US" sz="2800"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807391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Unit Testing</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21/30</a:t>
            </a:r>
          </a:p>
        </p:txBody>
      </p:sp>
      <p:sp>
        <p:nvSpPr>
          <p:cNvPr id="12" name="TextShape 2"/>
          <p:cNvSpPr txBox="1"/>
          <p:nvPr/>
        </p:nvSpPr>
        <p:spPr>
          <a:xfrm>
            <a:off x="287785" y="854231"/>
            <a:ext cx="9434764" cy="6143324"/>
          </a:xfrm>
          <a:prstGeom prst="rect">
            <a:avLst/>
          </a:prstGeom>
          <a:noFill/>
          <a:ln>
            <a:noFill/>
          </a:ln>
        </p:spPr>
        <p:txBody>
          <a:bodyPr lIns="0" tIns="0" rIns="0" bIns="0" anchor="ctr"/>
          <a:lstStyle/>
          <a:p>
            <a:pPr lvl="1" indent="-457200">
              <a:buFont typeface="Arial" pitchFamily="34" charset="0"/>
              <a:buChar char="•"/>
            </a:pPr>
            <a:endParaRPr lang="en-US" sz="2800" dirty="0">
              <a:latin typeface="Times New Roman" pitchFamily="18" charset="0"/>
              <a:cs typeface="Times New Roman" pitchFamily="18" charset="0"/>
            </a:endParaRPr>
          </a:p>
        </p:txBody>
      </p:sp>
      <p:graphicFrame>
        <p:nvGraphicFramePr>
          <p:cNvPr id="2" name="Table 1">
            <a:extLst>
              <a:ext uri="{FF2B5EF4-FFF2-40B4-BE49-F238E27FC236}">
                <a16:creationId xmlns:a16="http://schemas.microsoft.com/office/drawing/2014/main" id="{F324C518-C97F-4DBC-B367-222BC9019A0D}"/>
              </a:ext>
            </a:extLst>
          </p:cNvPr>
          <p:cNvGraphicFramePr>
            <a:graphicFrameLocks noGrp="1"/>
          </p:cNvGraphicFramePr>
          <p:nvPr/>
        </p:nvGraphicFramePr>
        <p:xfrm>
          <a:off x="647823" y="1220553"/>
          <a:ext cx="8929282" cy="5484892"/>
        </p:xfrm>
        <a:graphic>
          <a:graphicData uri="http://schemas.openxmlformats.org/drawingml/2006/table">
            <a:tbl>
              <a:tblPr firstRow="1" firstCol="1" bandRow="1">
                <a:tableStyleId>{5C22544A-7EE6-4342-B048-85BDC9FD1C3A}</a:tableStyleId>
              </a:tblPr>
              <a:tblGrid>
                <a:gridCol w="1487619">
                  <a:extLst>
                    <a:ext uri="{9D8B030D-6E8A-4147-A177-3AD203B41FA5}">
                      <a16:colId xmlns:a16="http://schemas.microsoft.com/office/drawing/2014/main" val="1424369161"/>
                    </a:ext>
                  </a:extLst>
                </a:gridCol>
                <a:gridCol w="1487619">
                  <a:extLst>
                    <a:ext uri="{9D8B030D-6E8A-4147-A177-3AD203B41FA5}">
                      <a16:colId xmlns:a16="http://schemas.microsoft.com/office/drawing/2014/main" val="591237923"/>
                    </a:ext>
                  </a:extLst>
                </a:gridCol>
                <a:gridCol w="1488511">
                  <a:extLst>
                    <a:ext uri="{9D8B030D-6E8A-4147-A177-3AD203B41FA5}">
                      <a16:colId xmlns:a16="http://schemas.microsoft.com/office/drawing/2014/main" val="138850798"/>
                    </a:ext>
                  </a:extLst>
                </a:gridCol>
                <a:gridCol w="1488511">
                  <a:extLst>
                    <a:ext uri="{9D8B030D-6E8A-4147-A177-3AD203B41FA5}">
                      <a16:colId xmlns:a16="http://schemas.microsoft.com/office/drawing/2014/main" val="2608394006"/>
                    </a:ext>
                  </a:extLst>
                </a:gridCol>
                <a:gridCol w="1488511">
                  <a:extLst>
                    <a:ext uri="{9D8B030D-6E8A-4147-A177-3AD203B41FA5}">
                      <a16:colId xmlns:a16="http://schemas.microsoft.com/office/drawing/2014/main" val="2644482324"/>
                    </a:ext>
                  </a:extLst>
                </a:gridCol>
                <a:gridCol w="1488511">
                  <a:extLst>
                    <a:ext uri="{9D8B030D-6E8A-4147-A177-3AD203B41FA5}">
                      <a16:colId xmlns:a16="http://schemas.microsoft.com/office/drawing/2014/main" val="1620950698"/>
                    </a:ext>
                  </a:extLst>
                </a:gridCol>
              </a:tblGrid>
              <a:tr h="562209">
                <a:tc>
                  <a:txBody>
                    <a:bodyPr/>
                    <a:lstStyle/>
                    <a:p>
                      <a:pPr algn="ctr">
                        <a:lnSpc>
                          <a:spcPct val="150000"/>
                        </a:lnSpc>
                        <a:spcAft>
                          <a:spcPts val="0"/>
                        </a:spcAft>
                      </a:pPr>
                      <a:r>
                        <a:rPr lang="en-IN" sz="1200">
                          <a:effectLst/>
                        </a:rPr>
                        <a:t>Test Case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Sample 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Expected Output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Actual Output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extLst>
                  <a:ext uri="{0D108BD9-81ED-4DB2-BD59-A6C34878D82A}">
                    <a16:rowId xmlns:a16="http://schemas.microsoft.com/office/drawing/2014/main" val="663989277"/>
                  </a:ext>
                </a:extLst>
              </a:tr>
              <a:tr h="859303">
                <a:tc>
                  <a:txBody>
                    <a:bodyPr/>
                    <a:lstStyle/>
                    <a:p>
                      <a:pPr algn="ctr">
                        <a:lnSpc>
                          <a:spcPct val="150000"/>
                        </a:lnSpc>
                        <a:spcAft>
                          <a:spcPts val="0"/>
                        </a:spcAft>
                      </a:pPr>
                      <a:r>
                        <a:rPr lang="en-IN" sz="1200">
                          <a:effectLst/>
                        </a:rPr>
                        <a:t>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Check for valid 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Username and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Registration</a:t>
                      </a:r>
                      <a:endParaRPr lang="en-IN" sz="1100">
                        <a:effectLst/>
                      </a:endParaRPr>
                    </a:p>
                    <a:p>
                      <a:pPr algn="ctr">
                        <a:lnSpc>
                          <a:spcPct val="150000"/>
                        </a:lnSpc>
                        <a:spcAft>
                          <a:spcPts val="0"/>
                        </a:spcAft>
                      </a:pPr>
                      <a:r>
                        <a:rPr lang="en-IN" sz="1200">
                          <a:effectLst/>
                        </a:rPr>
                        <a:t>successful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Registration successful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extLst>
                  <a:ext uri="{0D108BD9-81ED-4DB2-BD59-A6C34878D82A}">
                    <a16:rowId xmlns:a16="http://schemas.microsoft.com/office/drawing/2014/main" val="1972685049"/>
                  </a:ext>
                </a:extLst>
              </a:tr>
              <a:tr h="1156398">
                <a:tc>
                  <a:txBody>
                    <a:bodyPr/>
                    <a:lstStyle/>
                    <a:p>
                      <a:pPr algn="ctr">
                        <a:lnSpc>
                          <a:spcPct val="150000"/>
                        </a:lnSpc>
                        <a:spcAft>
                          <a:spcPts val="0"/>
                        </a:spcAft>
                      </a:pPr>
                      <a:r>
                        <a:rPr lang="en-IN" sz="1200">
                          <a:effectLst/>
                        </a:rPr>
                        <a:t>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Check for invalid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Invalid username and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Unsuccessful 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Unsuccessful 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extLst>
                  <a:ext uri="{0D108BD9-81ED-4DB2-BD59-A6C34878D82A}">
                    <a16:rowId xmlns:a16="http://schemas.microsoft.com/office/drawing/2014/main" val="746772186"/>
                  </a:ext>
                </a:extLst>
              </a:tr>
              <a:tr h="1453491">
                <a:tc>
                  <a:txBody>
                    <a:bodyPr/>
                    <a:lstStyle/>
                    <a:p>
                      <a:pPr algn="ctr">
                        <a:lnSpc>
                          <a:spcPct val="150000"/>
                        </a:lnSpc>
                        <a:spcAft>
                          <a:spcPts val="0"/>
                        </a:spcAft>
                      </a:pPr>
                      <a:r>
                        <a:rPr lang="en-IN" sz="1200">
                          <a:effectLst/>
                        </a:rPr>
                        <a:t>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Check for wrong username and correct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Wrong username and correct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Unsuccessful 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Unsuccessful 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extLst>
                  <a:ext uri="{0D108BD9-81ED-4DB2-BD59-A6C34878D82A}">
                    <a16:rowId xmlns:a16="http://schemas.microsoft.com/office/drawing/2014/main" val="4059272864"/>
                  </a:ext>
                </a:extLst>
              </a:tr>
              <a:tr h="1453491">
                <a:tc>
                  <a:txBody>
                    <a:bodyPr/>
                    <a:lstStyle/>
                    <a:p>
                      <a:pPr algn="ctr">
                        <a:lnSpc>
                          <a:spcPct val="150000"/>
                        </a:lnSpc>
                        <a:spcAft>
                          <a:spcPts val="0"/>
                        </a:spcAft>
                      </a:pPr>
                      <a:r>
                        <a:rPr lang="en-IN" sz="1200">
                          <a:effectLst/>
                        </a:rPr>
                        <a:t>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Check for correct username and wrong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Correct username and wrong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Unsuccessful 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a:effectLst/>
                        </a:rPr>
                        <a:t>Unsuccessful 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tc>
                  <a:txBody>
                    <a:bodyPr/>
                    <a:lstStyle/>
                    <a:p>
                      <a:pPr algn="ctr">
                        <a:lnSpc>
                          <a:spcPct val="150000"/>
                        </a:lnSpc>
                        <a:spcAft>
                          <a:spcPts val="0"/>
                        </a:spcAft>
                      </a:pPr>
                      <a:r>
                        <a:rPr lang="en-IN" sz="12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70" marR="66570" marT="0" marB="0" anchor="ctr"/>
                </a:tc>
                <a:extLst>
                  <a:ext uri="{0D108BD9-81ED-4DB2-BD59-A6C34878D82A}">
                    <a16:rowId xmlns:a16="http://schemas.microsoft.com/office/drawing/2014/main" val="2518486051"/>
                  </a:ext>
                </a:extLst>
              </a:tr>
            </a:tbl>
          </a:graphicData>
        </a:graphic>
      </p:graphicFrame>
    </p:spTree>
    <p:extLst>
      <p:ext uri="{BB962C8B-B14F-4D97-AF65-F5344CB8AC3E}">
        <p14:creationId xmlns:p14="http://schemas.microsoft.com/office/powerpoint/2010/main" val="1927455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516225" y="68936"/>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Unit Testing</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22/30</a:t>
            </a:r>
          </a:p>
        </p:txBody>
      </p:sp>
      <p:sp>
        <p:nvSpPr>
          <p:cNvPr id="12" name="TextShape 2"/>
          <p:cNvSpPr txBox="1"/>
          <p:nvPr/>
        </p:nvSpPr>
        <p:spPr>
          <a:xfrm>
            <a:off x="287785" y="854231"/>
            <a:ext cx="9434764" cy="6143324"/>
          </a:xfrm>
          <a:prstGeom prst="rect">
            <a:avLst/>
          </a:prstGeom>
          <a:noFill/>
          <a:ln>
            <a:noFill/>
          </a:ln>
        </p:spPr>
        <p:txBody>
          <a:bodyPr lIns="0" tIns="0" rIns="0" bIns="0" anchor="ctr"/>
          <a:lstStyle/>
          <a:p>
            <a:pPr lvl="1" indent="-457200">
              <a:buFont typeface="Arial" pitchFamily="34" charset="0"/>
              <a:buChar char="•"/>
            </a:pPr>
            <a:endParaRPr lang="en-US" sz="2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BBBC6347-5E8E-45B4-8FD8-A535F0B6E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872" y="731837"/>
            <a:ext cx="3779838" cy="6393994"/>
          </a:xfrm>
          <a:prstGeom prst="rect">
            <a:avLst/>
          </a:prstGeom>
        </p:spPr>
      </p:pic>
      <p:pic>
        <p:nvPicPr>
          <p:cNvPr id="6" name="Picture 5">
            <a:extLst>
              <a:ext uri="{FF2B5EF4-FFF2-40B4-BE49-F238E27FC236}">
                <a16:creationId xmlns:a16="http://schemas.microsoft.com/office/drawing/2014/main" id="{5C035E44-2504-48E6-8BC0-806F67D6AB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2248" y="822781"/>
            <a:ext cx="3779838" cy="6269220"/>
          </a:xfrm>
          <a:prstGeom prst="rect">
            <a:avLst/>
          </a:prstGeom>
        </p:spPr>
      </p:pic>
    </p:spTree>
    <p:extLst>
      <p:ext uri="{BB962C8B-B14F-4D97-AF65-F5344CB8AC3E}">
        <p14:creationId xmlns:p14="http://schemas.microsoft.com/office/powerpoint/2010/main" val="3566477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Unit Testing</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23/30</a:t>
            </a:r>
          </a:p>
        </p:txBody>
      </p:sp>
      <p:sp>
        <p:nvSpPr>
          <p:cNvPr id="12" name="TextShape 2"/>
          <p:cNvSpPr txBox="1"/>
          <p:nvPr/>
        </p:nvSpPr>
        <p:spPr>
          <a:xfrm>
            <a:off x="213810" y="1454759"/>
            <a:ext cx="9290190" cy="4949645"/>
          </a:xfrm>
          <a:prstGeom prst="rect">
            <a:avLst/>
          </a:prstGeom>
          <a:noFill/>
          <a:ln>
            <a:noFill/>
          </a:ln>
        </p:spPr>
        <p:txBody>
          <a:bodyPr lIns="0" tIns="0" rIns="0" bIns="0" anchor="ctr"/>
          <a:lstStyle/>
          <a:p>
            <a:pPr lvl="1" indent="-457200">
              <a:buFont typeface="Arial" pitchFamily="34" charset="0"/>
              <a:buChar char="•"/>
            </a:pPr>
            <a:endParaRPr lang="en-US" sz="2800" dirty="0">
              <a:latin typeface="Times New Roman" pitchFamily="18" charset="0"/>
              <a:cs typeface="Times New Roman" pitchFamily="18" charset="0"/>
            </a:endParaRPr>
          </a:p>
        </p:txBody>
      </p:sp>
      <p:graphicFrame>
        <p:nvGraphicFramePr>
          <p:cNvPr id="2" name="Table 1">
            <a:extLst>
              <a:ext uri="{FF2B5EF4-FFF2-40B4-BE49-F238E27FC236}">
                <a16:creationId xmlns:a16="http://schemas.microsoft.com/office/drawing/2014/main" id="{F28171BE-29D7-4268-A733-7F8962BC9CC3}"/>
              </a:ext>
            </a:extLst>
          </p:cNvPr>
          <p:cNvGraphicFramePr>
            <a:graphicFrameLocks noGrp="1"/>
          </p:cNvGraphicFramePr>
          <p:nvPr/>
        </p:nvGraphicFramePr>
        <p:xfrm>
          <a:off x="647821" y="1311589"/>
          <a:ext cx="8929284" cy="5555387"/>
        </p:xfrm>
        <a:graphic>
          <a:graphicData uri="http://schemas.openxmlformats.org/drawingml/2006/table">
            <a:tbl>
              <a:tblPr firstRow="1" firstCol="1" bandRow="1">
                <a:tableStyleId>{5C22544A-7EE6-4342-B048-85BDC9FD1C3A}</a:tableStyleId>
              </a:tblPr>
              <a:tblGrid>
                <a:gridCol w="1487620">
                  <a:extLst>
                    <a:ext uri="{9D8B030D-6E8A-4147-A177-3AD203B41FA5}">
                      <a16:colId xmlns:a16="http://schemas.microsoft.com/office/drawing/2014/main" val="114267649"/>
                    </a:ext>
                  </a:extLst>
                </a:gridCol>
                <a:gridCol w="1487620">
                  <a:extLst>
                    <a:ext uri="{9D8B030D-6E8A-4147-A177-3AD203B41FA5}">
                      <a16:colId xmlns:a16="http://schemas.microsoft.com/office/drawing/2014/main" val="143752431"/>
                    </a:ext>
                  </a:extLst>
                </a:gridCol>
                <a:gridCol w="1488511">
                  <a:extLst>
                    <a:ext uri="{9D8B030D-6E8A-4147-A177-3AD203B41FA5}">
                      <a16:colId xmlns:a16="http://schemas.microsoft.com/office/drawing/2014/main" val="3354964611"/>
                    </a:ext>
                  </a:extLst>
                </a:gridCol>
                <a:gridCol w="1488511">
                  <a:extLst>
                    <a:ext uri="{9D8B030D-6E8A-4147-A177-3AD203B41FA5}">
                      <a16:colId xmlns:a16="http://schemas.microsoft.com/office/drawing/2014/main" val="2534362488"/>
                    </a:ext>
                  </a:extLst>
                </a:gridCol>
                <a:gridCol w="1488511">
                  <a:extLst>
                    <a:ext uri="{9D8B030D-6E8A-4147-A177-3AD203B41FA5}">
                      <a16:colId xmlns:a16="http://schemas.microsoft.com/office/drawing/2014/main" val="4014458350"/>
                    </a:ext>
                  </a:extLst>
                </a:gridCol>
                <a:gridCol w="1488511">
                  <a:extLst>
                    <a:ext uri="{9D8B030D-6E8A-4147-A177-3AD203B41FA5}">
                      <a16:colId xmlns:a16="http://schemas.microsoft.com/office/drawing/2014/main" val="3626854738"/>
                    </a:ext>
                  </a:extLst>
                </a:gridCol>
              </a:tblGrid>
              <a:tr h="492289">
                <a:tc>
                  <a:txBody>
                    <a:bodyPr/>
                    <a:lstStyle/>
                    <a:p>
                      <a:pPr algn="ctr">
                        <a:lnSpc>
                          <a:spcPct val="150000"/>
                        </a:lnSpc>
                        <a:spcAft>
                          <a:spcPts val="0"/>
                        </a:spcAft>
                      </a:pPr>
                      <a:r>
                        <a:rPr lang="en-IN" sz="1000">
                          <a:effectLst/>
                        </a:rPr>
                        <a:t>Test Case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Sample Input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dirty="0">
                          <a:effectLst/>
                        </a:rPr>
                        <a:t>Expected Output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Actual Output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Result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extLst>
                  <a:ext uri="{0D108BD9-81ED-4DB2-BD59-A6C34878D82A}">
                    <a16:rowId xmlns:a16="http://schemas.microsoft.com/office/drawing/2014/main" val="177008350"/>
                  </a:ext>
                </a:extLst>
              </a:tr>
              <a:tr h="752454">
                <a:tc>
                  <a:txBody>
                    <a:bodyPr/>
                    <a:lstStyle/>
                    <a:p>
                      <a:pPr algn="ctr">
                        <a:lnSpc>
                          <a:spcPct val="150000"/>
                        </a:lnSpc>
                        <a:spcAft>
                          <a:spcPts val="0"/>
                        </a:spcAft>
                      </a:pPr>
                      <a:r>
                        <a:rPr lang="en-IN" sz="1000">
                          <a:effectLst/>
                        </a:rPr>
                        <a:t>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Check for valid input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Username and 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Login</a:t>
                      </a:r>
                      <a:endParaRPr lang="en-IN" sz="900">
                        <a:effectLst/>
                      </a:endParaRPr>
                    </a:p>
                    <a:p>
                      <a:pPr algn="ctr">
                        <a:lnSpc>
                          <a:spcPct val="150000"/>
                        </a:lnSpc>
                        <a:spcAft>
                          <a:spcPts val="0"/>
                        </a:spcAft>
                      </a:pPr>
                      <a:r>
                        <a:rPr lang="en-IN" sz="1000">
                          <a:effectLst/>
                        </a:rPr>
                        <a:t>successful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Login successful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extLst>
                  <a:ext uri="{0D108BD9-81ED-4DB2-BD59-A6C34878D82A}">
                    <a16:rowId xmlns:a16="http://schemas.microsoft.com/office/drawing/2014/main" val="2471058717"/>
                  </a:ext>
                </a:extLst>
              </a:tr>
              <a:tr h="1012620">
                <a:tc>
                  <a:txBody>
                    <a:bodyPr/>
                    <a:lstStyle/>
                    <a:p>
                      <a:pPr algn="ctr">
                        <a:lnSpc>
                          <a:spcPct val="150000"/>
                        </a:lnSpc>
                        <a:spcAft>
                          <a:spcPts val="0"/>
                        </a:spcAft>
                      </a:pPr>
                      <a:r>
                        <a:rPr lang="en-IN" sz="1000">
                          <a:effectLst/>
                        </a:rPr>
                        <a:t>02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Check for invalid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Invalid username and 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Unsuccessful login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Unsuccessful login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extLst>
                  <a:ext uri="{0D108BD9-81ED-4DB2-BD59-A6C34878D82A}">
                    <a16:rowId xmlns:a16="http://schemas.microsoft.com/office/drawing/2014/main" val="4189609555"/>
                  </a:ext>
                </a:extLst>
              </a:tr>
              <a:tr h="1272785">
                <a:tc>
                  <a:txBody>
                    <a:bodyPr/>
                    <a:lstStyle/>
                    <a:p>
                      <a:pPr algn="ctr">
                        <a:lnSpc>
                          <a:spcPct val="150000"/>
                        </a:lnSpc>
                        <a:spcAft>
                          <a:spcPts val="0"/>
                        </a:spcAft>
                      </a:pPr>
                      <a:r>
                        <a:rPr lang="en-IN" sz="1000">
                          <a:effectLst/>
                        </a:rPr>
                        <a:t>03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Check for wrong username and correct 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Wrong username and correct 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Unsuccessful login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Unsuccessful login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extLst>
                  <a:ext uri="{0D108BD9-81ED-4DB2-BD59-A6C34878D82A}">
                    <a16:rowId xmlns:a16="http://schemas.microsoft.com/office/drawing/2014/main" val="2147649491"/>
                  </a:ext>
                </a:extLst>
              </a:tr>
              <a:tr h="1272785">
                <a:tc>
                  <a:txBody>
                    <a:bodyPr/>
                    <a:lstStyle/>
                    <a:p>
                      <a:pPr algn="ctr">
                        <a:lnSpc>
                          <a:spcPct val="150000"/>
                        </a:lnSpc>
                        <a:spcAft>
                          <a:spcPts val="0"/>
                        </a:spcAft>
                      </a:pPr>
                      <a:r>
                        <a:rPr lang="en-IN" sz="1000">
                          <a:effectLst/>
                        </a:rPr>
                        <a:t>04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Check for correct username and wrong 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Correct username and wrong 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dirty="0">
                          <a:effectLst/>
                        </a:rPr>
                        <a:t>Unsuccessful login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Unsuccessful login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extLst>
                  <a:ext uri="{0D108BD9-81ED-4DB2-BD59-A6C34878D82A}">
                    <a16:rowId xmlns:a16="http://schemas.microsoft.com/office/drawing/2014/main" val="2507926046"/>
                  </a:ext>
                </a:extLst>
              </a:tr>
              <a:tr h="752454">
                <a:tc>
                  <a:txBody>
                    <a:bodyPr/>
                    <a:lstStyle/>
                    <a:p>
                      <a:pPr algn="ctr">
                        <a:lnSpc>
                          <a:spcPct val="150000"/>
                        </a:lnSpc>
                        <a:spcAft>
                          <a:spcPts val="0"/>
                        </a:spcAft>
                      </a:pPr>
                      <a:r>
                        <a:rPr lang="en-IN" sz="10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Check for mobile number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No input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Error message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a:effectLst/>
                        </a:rPr>
                        <a:t>Error message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tc>
                  <a:txBody>
                    <a:bodyPr/>
                    <a:lstStyle/>
                    <a:p>
                      <a:pPr algn="ctr">
                        <a:lnSpc>
                          <a:spcPct val="150000"/>
                        </a:lnSpc>
                        <a:spcAft>
                          <a:spcPts val="0"/>
                        </a:spcAft>
                      </a:pPr>
                      <a:r>
                        <a:rPr lang="en-IN" sz="1000" dirty="0">
                          <a:effectLst/>
                        </a:rPr>
                        <a:t>pass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621" marR="56621" marT="0" marB="0" anchor="ctr"/>
                </a:tc>
                <a:extLst>
                  <a:ext uri="{0D108BD9-81ED-4DB2-BD59-A6C34878D82A}">
                    <a16:rowId xmlns:a16="http://schemas.microsoft.com/office/drawing/2014/main" val="899440089"/>
                  </a:ext>
                </a:extLst>
              </a:tr>
            </a:tbl>
          </a:graphicData>
        </a:graphic>
      </p:graphicFrame>
    </p:spTree>
    <p:extLst>
      <p:ext uri="{BB962C8B-B14F-4D97-AF65-F5344CB8AC3E}">
        <p14:creationId xmlns:p14="http://schemas.microsoft.com/office/powerpoint/2010/main" val="3434974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Unit Testing</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24/30</a:t>
            </a:r>
          </a:p>
        </p:txBody>
      </p:sp>
      <p:sp>
        <p:nvSpPr>
          <p:cNvPr id="12" name="TextShape 2"/>
          <p:cNvSpPr txBox="1"/>
          <p:nvPr/>
        </p:nvSpPr>
        <p:spPr>
          <a:xfrm>
            <a:off x="213810" y="1454759"/>
            <a:ext cx="9290190" cy="4949645"/>
          </a:xfrm>
          <a:prstGeom prst="rect">
            <a:avLst/>
          </a:prstGeom>
          <a:noFill/>
          <a:ln>
            <a:noFill/>
          </a:ln>
        </p:spPr>
        <p:txBody>
          <a:bodyPr lIns="0" tIns="0" rIns="0" bIns="0" anchor="ctr"/>
          <a:lstStyle/>
          <a:p>
            <a:pPr lvl="1" indent="-457200">
              <a:buFont typeface="Arial" pitchFamily="34" charset="0"/>
              <a:buChar char="•"/>
            </a:pPr>
            <a:endParaRPr lang="en-US" sz="2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B6475661-4AB3-46A3-B0BB-F15135F6FA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715" y="917899"/>
            <a:ext cx="4030380" cy="6286577"/>
          </a:xfrm>
          <a:prstGeom prst="rect">
            <a:avLst/>
          </a:prstGeom>
        </p:spPr>
      </p:pic>
    </p:spTree>
    <p:extLst>
      <p:ext uri="{BB962C8B-B14F-4D97-AF65-F5344CB8AC3E}">
        <p14:creationId xmlns:p14="http://schemas.microsoft.com/office/powerpoint/2010/main" val="3114448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28920EB-8FF5-4465-980D-714C1FD5C386}"/>
              </a:ext>
            </a:extLst>
          </p:cNvPr>
          <p:cNvSpPr>
            <a:spLocks noGrp="1"/>
          </p:cNvSpPr>
          <p:nvPr>
            <p:ph type="body"/>
          </p:nvPr>
        </p:nvSpPr>
        <p:spPr>
          <a:xfrm>
            <a:off x="0" y="1"/>
            <a:ext cx="10080625" cy="7507879"/>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r>
              <a:rPr lang="en-US" dirty="0"/>
              <a:t> </a:t>
            </a:r>
            <a:endParaRPr lang="en-IN" dirty="0"/>
          </a:p>
        </p:txBody>
      </p:sp>
      <p:sp>
        <p:nvSpPr>
          <p:cNvPr id="6" name="TextShape 1">
            <a:extLst>
              <a:ext uri="{FF2B5EF4-FFF2-40B4-BE49-F238E27FC236}">
                <a16:creationId xmlns:a16="http://schemas.microsoft.com/office/drawing/2014/main" id="{FD795967-ADAD-457E-8526-E1F21DC9FF8A}"/>
              </a:ext>
            </a:extLst>
          </p:cNvPr>
          <p:cNvSpPr txBox="1"/>
          <p:nvPr/>
        </p:nvSpPr>
        <p:spPr>
          <a:xfrm>
            <a:off x="71760" y="51795"/>
            <a:ext cx="9937104" cy="703706"/>
          </a:xfrm>
          <a:prstGeom prst="rect">
            <a:avLst/>
          </a:prstGeom>
          <a:noFill/>
          <a:ln>
            <a:noFill/>
          </a:ln>
        </p:spPr>
        <p:txBody>
          <a:bodyPr lIns="0" tIns="0" rIns="0" bIns="0" anchor="ctr"/>
          <a:lstStyle/>
          <a:p>
            <a:r>
              <a:rPr lang="en-IN" sz="4400" spc="-1" dirty="0">
                <a:solidFill>
                  <a:srgbClr val="000000"/>
                </a:solidFill>
                <a:uFill>
                  <a:solidFill>
                    <a:srgbClr val="FFFFFF"/>
                  </a:solidFill>
                </a:uFill>
                <a:latin typeface="Times New Roman" pitchFamily="18" charset="0"/>
                <a:cs typeface="Times New Roman" pitchFamily="18" charset="0"/>
              </a:rPr>
              <a:t>		       Unit Testing		</a:t>
            </a:r>
            <a:r>
              <a:rPr lang="en-IN" sz="1600" spc="-1" dirty="0">
                <a:solidFill>
                  <a:srgbClr val="000000"/>
                </a:solidFill>
                <a:uFill>
                  <a:solidFill>
                    <a:srgbClr val="FFFFFF"/>
                  </a:solidFill>
                </a:uFill>
                <a:latin typeface="Times New Roman" pitchFamily="18" charset="0"/>
                <a:cs typeface="Times New Roman" pitchFamily="18" charset="0"/>
              </a:rPr>
              <a:t>Go Change the World</a:t>
            </a:r>
            <a:r>
              <a:rPr lang="en-IN" sz="4400" spc="-1" dirty="0">
                <a:solidFill>
                  <a:srgbClr val="000000"/>
                </a:solidFill>
                <a:uFill>
                  <a:solidFill>
                    <a:srgbClr val="FFFFFF"/>
                  </a:solidFill>
                </a:uFill>
                <a:latin typeface="Times New Roman" pitchFamily="18" charset="0"/>
                <a:cs typeface="Times New Roman" pitchFamily="18" charset="0"/>
              </a:rPr>
              <a:t>	 </a:t>
            </a:r>
          </a:p>
        </p:txBody>
      </p:sp>
      <p:sp>
        <p:nvSpPr>
          <p:cNvPr id="7" name="object 5">
            <a:extLst>
              <a:ext uri="{FF2B5EF4-FFF2-40B4-BE49-F238E27FC236}">
                <a16:creationId xmlns:a16="http://schemas.microsoft.com/office/drawing/2014/main" id="{30191638-356D-47B9-BC3E-5F901CE0F73D}"/>
              </a:ext>
            </a:extLst>
          </p:cNvPr>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11" name="TextShape 3">
            <a:extLst>
              <a:ext uri="{FF2B5EF4-FFF2-40B4-BE49-F238E27FC236}">
                <a16:creationId xmlns:a16="http://schemas.microsoft.com/office/drawing/2014/main" id="{321AA471-06A8-4AD5-B78E-4C9A6B9A49B5}"/>
              </a:ext>
            </a:extLst>
          </p:cNvPr>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25/30</a:t>
            </a:r>
          </a:p>
        </p:txBody>
      </p:sp>
      <p:graphicFrame>
        <p:nvGraphicFramePr>
          <p:cNvPr id="3" name="Table 2">
            <a:extLst>
              <a:ext uri="{FF2B5EF4-FFF2-40B4-BE49-F238E27FC236}">
                <a16:creationId xmlns:a16="http://schemas.microsoft.com/office/drawing/2014/main" id="{C1CA2D51-571F-4EDF-8FCD-0DF5F82C77C2}"/>
              </a:ext>
            </a:extLst>
          </p:cNvPr>
          <p:cNvGraphicFramePr>
            <a:graphicFrameLocks noGrp="1"/>
          </p:cNvGraphicFramePr>
          <p:nvPr/>
        </p:nvGraphicFramePr>
        <p:xfrm>
          <a:off x="503872" y="905327"/>
          <a:ext cx="9072946" cy="5970853"/>
        </p:xfrm>
        <a:graphic>
          <a:graphicData uri="http://schemas.openxmlformats.org/drawingml/2006/table">
            <a:tbl>
              <a:tblPr firstRow="1" firstCol="1" bandRow="1">
                <a:tableStyleId>{5C22544A-7EE6-4342-B048-85BDC9FD1C3A}</a:tableStyleId>
              </a:tblPr>
              <a:tblGrid>
                <a:gridCol w="1511555">
                  <a:extLst>
                    <a:ext uri="{9D8B030D-6E8A-4147-A177-3AD203B41FA5}">
                      <a16:colId xmlns:a16="http://schemas.microsoft.com/office/drawing/2014/main" val="1835247360"/>
                    </a:ext>
                  </a:extLst>
                </a:gridCol>
                <a:gridCol w="1511555">
                  <a:extLst>
                    <a:ext uri="{9D8B030D-6E8A-4147-A177-3AD203B41FA5}">
                      <a16:colId xmlns:a16="http://schemas.microsoft.com/office/drawing/2014/main" val="2190012967"/>
                    </a:ext>
                  </a:extLst>
                </a:gridCol>
                <a:gridCol w="1512459">
                  <a:extLst>
                    <a:ext uri="{9D8B030D-6E8A-4147-A177-3AD203B41FA5}">
                      <a16:colId xmlns:a16="http://schemas.microsoft.com/office/drawing/2014/main" val="3378250816"/>
                    </a:ext>
                  </a:extLst>
                </a:gridCol>
                <a:gridCol w="1512459">
                  <a:extLst>
                    <a:ext uri="{9D8B030D-6E8A-4147-A177-3AD203B41FA5}">
                      <a16:colId xmlns:a16="http://schemas.microsoft.com/office/drawing/2014/main" val="1220947445"/>
                    </a:ext>
                  </a:extLst>
                </a:gridCol>
                <a:gridCol w="1512459">
                  <a:extLst>
                    <a:ext uri="{9D8B030D-6E8A-4147-A177-3AD203B41FA5}">
                      <a16:colId xmlns:a16="http://schemas.microsoft.com/office/drawing/2014/main" val="4032446306"/>
                    </a:ext>
                  </a:extLst>
                </a:gridCol>
                <a:gridCol w="1512459">
                  <a:extLst>
                    <a:ext uri="{9D8B030D-6E8A-4147-A177-3AD203B41FA5}">
                      <a16:colId xmlns:a16="http://schemas.microsoft.com/office/drawing/2014/main" val="2949451297"/>
                    </a:ext>
                  </a:extLst>
                </a:gridCol>
              </a:tblGrid>
              <a:tr h="558057">
                <a:tc>
                  <a:txBody>
                    <a:bodyPr/>
                    <a:lstStyle/>
                    <a:p>
                      <a:pPr algn="ctr">
                        <a:lnSpc>
                          <a:spcPct val="150000"/>
                        </a:lnSpc>
                        <a:spcAft>
                          <a:spcPts val="0"/>
                        </a:spcAft>
                      </a:pPr>
                      <a:r>
                        <a:rPr lang="en-IN" sz="1000">
                          <a:effectLst/>
                        </a:rPr>
                        <a:t>Test Case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Sample Input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Expected Output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Actual Output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Result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extLst>
                  <a:ext uri="{0D108BD9-81ED-4DB2-BD59-A6C34878D82A}">
                    <a16:rowId xmlns:a16="http://schemas.microsoft.com/office/drawing/2014/main" val="985980104"/>
                  </a:ext>
                </a:extLst>
              </a:tr>
              <a:tr h="852979">
                <a:tc>
                  <a:txBody>
                    <a:bodyPr/>
                    <a:lstStyle/>
                    <a:p>
                      <a:pPr algn="ctr">
                        <a:lnSpc>
                          <a:spcPct val="150000"/>
                        </a:lnSpc>
                        <a:spcAft>
                          <a:spcPts val="0"/>
                        </a:spcAft>
                      </a:pPr>
                      <a:r>
                        <a:rPr lang="en-IN" sz="1000">
                          <a:effectLst/>
                        </a:rPr>
                        <a:t>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Check for </a:t>
                      </a:r>
                      <a:endParaRPr lang="en-IN" sz="900">
                        <a:effectLst/>
                      </a:endParaRPr>
                    </a:p>
                    <a:p>
                      <a:pPr algn="ctr">
                        <a:lnSpc>
                          <a:spcPct val="150000"/>
                        </a:lnSpc>
                        <a:spcAft>
                          <a:spcPts val="0"/>
                        </a:spcAft>
                      </a:pPr>
                      <a:r>
                        <a:rPr lang="en-IN" sz="1000">
                          <a:effectLst/>
                        </a:rPr>
                        <a:t>chat tab accessible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Chat fragment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Display chat area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Display chat area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extLst>
                  <a:ext uri="{0D108BD9-81ED-4DB2-BD59-A6C34878D82A}">
                    <a16:rowId xmlns:a16="http://schemas.microsoft.com/office/drawing/2014/main" val="2944538450"/>
                  </a:ext>
                </a:extLst>
              </a:tr>
              <a:tr h="1147901">
                <a:tc>
                  <a:txBody>
                    <a:bodyPr/>
                    <a:lstStyle/>
                    <a:p>
                      <a:pPr algn="ctr">
                        <a:lnSpc>
                          <a:spcPct val="150000"/>
                        </a:lnSpc>
                        <a:spcAft>
                          <a:spcPts val="0"/>
                        </a:spcAft>
                      </a:pPr>
                      <a:r>
                        <a:rPr lang="en-IN" sz="1000">
                          <a:effectLst/>
                        </a:rPr>
                        <a:t>02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Check for </a:t>
                      </a:r>
                      <a:endParaRPr lang="en-IN" sz="900">
                        <a:effectLst/>
                      </a:endParaRPr>
                    </a:p>
                    <a:p>
                      <a:pPr algn="ctr">
                        <a:lnSpc>
                          <a:spcPct val="150000"/>
                        </a:lnSpc>
                        <a:spcAft>
                          <a:spcPts val="0"/>
                        </a:spcAft>
                      </a:pPr>
                      <a:r>
                        <a:rPr lang="en-IN" sz="1000">
                          <a:effectLst/>
                        </a:rPr>
                        <a:t>Group chat tab accessible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Chat fragment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Display group chat area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Display group chat area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extLst>
                  <a:ext uri="{0D108BD9-81ED-4DB2-BD59-A6C34878D82A}">
                    <a16:rowId xmlns:a16="http://schemas.microsoft.com/office/drawing/2014/main" val="3303160422"/>
                  </a:ext>
                </a:extLst>
              </a:tr>
              <a:tr h="852979">
                <a:tc>
                  <a:txBody>
                    <a:bodyPr/>
                    <a:lstStyle/>
                    <a:p>
                      <a:pPr algn="ctr">
                        <a:lnSpc>
                          <a:spcPct val="150000"/>
                        </a:lnSpc>
                        <a:spcAft>
                          <a:spcPts val="0"/>
                        </a:spcAft>
                      </a:pPr>
                      <a:r>
                        <a:rPr lang="en-IN" sz="1000">
                          <a:effectLst/>
                        </a:rPr>
                        <a:t>03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Check for send button clickable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Button click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Clickable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Clickable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extLst>
                  <a:ext uri="{0D108BD9-81ED-4DB2-BD59-A6C34878D82A}">
                    <a16:rowId xmlns:a16="http://schemas.microsoft.com/office/drawing/2014/main" val="3783660151"/>
                  </a:ext>
                </a:extLst>
              </a:tr>
              <a:tr h="1147901">
                <a:tc>
                  <a:txBody>
                    <a:bodyPr/>
                    <a:lstStyle/>
                    <a:p>
                      <a:pPr algn="ctr">
                        <a:lnSpc>
                          <a:spcPct val="150000"/>
                        </a:lnSpc>
                        <a:spcAft>
                          <a:spcPts val="0"/>
                        </a:spcAft>
                      </a:pPr>
                      <a:r>
                        <a:rPr lang="en-IN" sz="1000">
                          <a:effectLst/>
                        </a:rPr>
                        <a:t>04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Check for sending message without 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No input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Please enter message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Please enter message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extLst>
                  <a:ext uri="{0D108BD9-81ED-4DB2-BD59-A6C34878D82A}">
                    <a16:rowId xmlns:a16="http://schemas.microsoft.com/office/drawing/2014/main" val="4027324708"/>
                  </a:ext>
                </a:extLst>
              </a:tr>
              <a:tr h="852979">
                <a:tc>
                  <a:txBody>
                    <a:bodyPr/>
                    <a:lstStyle/>
                    <a:p>
                      <a:pPr algn="ctr">
                        <a:lnSpc>
                          <a:spcPct val="150000"/>
                        </a:lnSpc>
                        <a:spcAft>
                          <a:spcPts val="0"/>
                        </a:spcAft>
                      </a:pPr>
                      <a:r>
                        <a:rPr lang="en-IN" sz="10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Check for sending document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.doc / .pdf file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Message sent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Message sent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extLst>
                  <a:ext uri="{0D108BD9-81ED-4DB2-BD59-A6C34878D82A}">
                    <a16:rowId xmlns:a16="http://schemas.microsoft.com/office/drawing/2014/main" val="67932323"/>
                  </a:ext>
                </a:extLst>
              </a:tr>
              <a:tr h="558057">
                <a:tc>
                  <a:txBody>
                    <a:bodyPr/>
                    <a:lstStyle/>
                    <a:p>
                      <a:pPr algn="ctr">
                        <a:lnSpc>
                          <a:spcPct val="150000"/>
                        </a:lnSpc>
                        <a:spcAft>
                          <a:spcPts val="0"/>
                        </a:spcAft>
                      </a:pPr>
                      <a:r>
                        <a:rPr lang="en-IN" sz="1000">
                          <a:effectLst/>
                        </a:rPr>
                        <a:t>06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Check for file upload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Click on file icon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Open dialog box</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a:effectLst/>
                        </a:rPr>
                        <a:t>Open dialog box</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tc>
                  <a:txBody>
                    <a:bodyPr/>
                    <a:lstStyle/>
                    <a:p>
                      <a:pPr algn="ctr">
                        <a:lnSpc>
                          <a:spcPct val="150000"/>
                        </a:lnSpc>
                        <a:spcAft>
                          <a:spcPts val="0"/>
                        </a:spcAft>
                      </a:pPr>
                      <a:r>
                        <a:rPr lang="en-IN" sz="1000" dirty="0">
                          <a:effectLst/>
                        </a:rPr>
                        <a:t>Pass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935" marR="56935" marT="0" marB="0" anchor="ctr"/>
                </a:tc>
                <a:extLst>
                  <a:ext uri="{0D108BD9-81ED-4DB2-BD59-A6C34878D82A}">
                    <a16:rowId xmlns:a16="http://schemas.microsoft.com/office/drawing/2014/main" val="3415960245"/>
                  </a:ext>
                </a:extLst>
              </a:tr>
            </a:tbl>
          </a:graphicData>
        </a:graphic>
      </p:graphicFrame>
    </p:spTree>
    <p:extLst>
      <p:ext uri="{BB962C8B-B14F-4D97-AF65-F5344CB8AC3E}">
        <p14:creationId xmlns:p14="http://schemas.microsoft.com/office/powerpoint/2010/main" val="2708810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28920EB-8FF5-4465-980D-714C1FD5C386}"/>
              </a:ext>
            </a:extLst>
          </p:cNvPr>
          <p:cNvSpPr>
            <a:spLocks noGrp="1"/>
          </p:cNvSpPr>
          <p:nvPr>
            <p:ph type="body"/>
          </p:nvPr>
        </p:nvSpPr>
        <p:spPr>
          <a:xfrm>
            <a:off x="0" y="1"/>
            <a:ext cx="10080625" cy="7507879"/>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r>
              <a:rPr lang="en-US" dirty="0"/>
              <a:t> </a:t>
            </a:r>
            <a:endParaRPr lang="en-IN" dirty="0"/>
          </a:p>
        </p:txBody>
      </p:sp>
      <p:sp>
        <p:nvSpPr>
          <p:cNvPr id="6" name="TextShape 1">
            <a:extLst>
              <a:ext uri="{FF2B5EF4-FFF2-40B4-BE49-F238E27FC236}">
                <a16:creationId xmlns:a16="http://schemas.microsoft.com/office/drawing/2014/main" id="{FD795967-ADAD-457E-8526-E1F21DC9FF8A}"/>
              </a:ext>
            </a:extLst>
          </p:cNvPr>
          <p:cNvSpPr txBox="1"/>
          <p:nvPr/>
        </p:nvSpPr>
        <p:spPr>
          <a:xfrm>
            <a:off x="71760" y="51795"/>
            <a:ext cx="9937104" cy="703706"/>
          </a:xfrm>
          <a:prstGeom prst="rect">
            <a:avLst/>
          </a:prstGeom>
          <a:noFill/>
          <a:ln>
            <a:noFill/>
          </a:ln>
        </p:spPr>
        <p:txBody>
          <a:bodyPr lIns="0" tIns="0" rIns="0" bIns="0" anchor="ctr"/>
          <a:lstStyle/>
          <a:p>
            <a:r>
              <a:rPr lang="en-IN" sz="4400" spc="-1" dirty="0">
                <a:solidFill>
                  <a:srgbClr val="000000"/>
                </a:solidFill>
                <a:uFill>
                  <a:solidFill>
                    <a:srgbClr val="FFFFFF"/>
                  </a:solidFill>
                </a:uFill>
                <a:latin typeface="Times New Roman" pitchFamily="18" charset="0"/>
                <a:cs typeface="Times New Roman" pitchFamily="18" charset="0"/>
              </a:rPr>
              <a:t>		       Unit Testing		</a:t>
            </a:r>
            <a:r>
              <a:rPr lang="en-IN" sz="1600" spc="-1" dirty="0">
                <a:solidFill>
                  <a:srgbClr val="000000"/>
                </a:solidFill>
                <a:uFill>
                  <a:solidFill>
                    <a:srgbClr val="FFFFFF"/>
                  </a:solidFill>
                </a:uFill>
                <a:latin typeface="Times New Roman" pitchFamily="18" charset="0"/>
                <a:cs typeface="Times New Roman" pitchFamily="18" charset="0"/>
              </a:rPr>
              <a:t>Go Change the World</a:t>
            </a:r>
            <a:r>
              <a:rPr lang="en-IN" sz="4400" spc="-1" dirty="0">
                <a:solidFill>
                  <a:srgbClr val="000000"/>
                </a:solidFill>
                <a:uFill>
                  <a:solidFill>
                    <a:srgbClr val="FFFFFF"/>
                  </a:solidFill>
                </a:uFill>
                <a:latin typeface="Times New Roman" pitchFamily="18" charset="0"/>
                <a:cs typeface="Times New Roman" pitchFamily="18" charset="0"/>
              </a:rPr>
              <a:t>	 </a:t>
            </a:r>
          </a:p>
        </p:txBody>
      </p:sp>
      <p:sp>
        <p:nvSpPr>
          <p:cNvPr id="7" name="object 5">
            <a:extLst>
              <a:ext uri="{FF2B5EF4-FFF2-40B4-BE49-F238E27FC236}">
                <a16:creationId xmlns:a16="http://schemas.microsoft.com/office/drawing/2014/main" id="{30191638-356D-47B9-BC3E-5F901CE0F73D}"/>
              </a:ext>
            </a:extLst>
          </p:cNvPr>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11" name="TextShape 3">
            <a:extLst>
              <a:ext uri="{FF2B5EF4-FFF2-40B4-BE49-F238E27FC236}">
                <a16:creationId xmlns:a16="http://schemas.microsoft.com/office/drawing/2014/main" id="{321AA471-06A8-4AD5-B78E-4C9A6B9A49B5}"/>
              </a:ext>
            </a:extLst>
          </p:cNvPr>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26/30</a:t>
            </a:r>
          </a:p>
        </p:txBody>
      </p:sp>
      <p:pic>
        <p:nvPicPr>
          <p:cNvPr id="5" name="Picture 4">
            <a:extLst>
              <a:ext uri="{FF2B5EF4-FFF2-40B4-BE49-F238E27FC236}">
                <a16:creationId xmlns:a16="http://schemas.microsoft.com/office/drawing/2014/main" id="{50D79F33-5E7A-429C-81F6-7B151271E5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584" y="807294"/>
            <a:ext cx="3779838" cy="6401543"/>
          </a:xfrm>
          <a:prstGeom prst="rect">
            <a:avLst/>
          </a:prstGeom>
        </p:spPr>
      </p:pic>
      <p:pic>
        <p:nvPicPr>
          <p:cNvPr id="9" name="Picture 8">
            <a:extLst>
              <a:ext uri="{FF2B5EF4-FFF2-40B4-BE49-F238E27FC236}">
                <a16:creationId xmlns:a16="http://schemas.microsoft.com/office/drawing/2014/main" id="{72B0AD24-FFC7-4F5E-9570-B3C0F1E980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4112" y="693877"/>
            <a:ext cx="3779838" cy="6057760"/>
          </a:xfrm>
          <a:prstGeom prst="rect">
            <a:avLst/>
          </a:prstGeom>
        </p:spPr>
      </p:pic>
    </p:spTree>
    <p:extLst>
      <p:ext uri="{BB962C8B-B14F-4D97-AF65-F5344CB8AC3E}">
        <p14:creationId xmlns:p14="http://schemas.microsoft.com/office/powerpoint/2010/main" val="3528594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Conclusion</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27/30</a:t>
            </a:r>
          </a:p>
        </p:txBody>
      </p:sp>
      <p:sp>
        <p:nvSpPr>
          <p:cNvPr id="14" name="TextShape 2"/>
          <p:cNvSpPr txBox="1"/>
          <p:nvPr/>
        </p:nvSpPr>
        <p:spPr>
          <a:xfrm>
            <a:off x="660898" y="891372"/>
            <a:ext cx="9174547" cy="5054649"/>
          </a:xfrm>
          <a:prstGeom prst="rect">
            <a:avLst/>
          </a:prstGeom>
          <a:noFill/>
          <a:ln>
            <a:noFill/>
          </a:ln>
        </p:spPr>
        <p:txBody>
          <a:bodyPr lIns="0" tIns="0" rIns="0" bIns="0" anchor="ctr"/>
          <a:lstStyle/>
          <a:p>
            <a:pPr lvl="1" indent="-457200">
              <a:lnSpc>
                <a:spcPct val="150000"/>
              </a:lnSpc>
              <a:buFont typeface="Arial" pitchFamily="34" charset="0"/>
              <a:buChar char="•"/>
            </a:pPr>
            <a:r>
              <a:rPr lang="en-US" sz="2000" spc="-1" dirty="0">
                <a:solidFill>
                  <a:srgbClr val="000000"/>
                </a:solidFill>
                <a:uFill>
                  <a:solidFill>
                    <a:srgbClr val="FFFFFF"/>
                  </a:solidFill>
                </a:uFill>
                <a:latin typeface="Times New Roman" pitchFamily="18" charset="0"/>
                <a:cs typeface="Times New Roman" pitchFamily="18" charset="0"/>
              </a:rPr>
              <a:t>The manual procedure is very time consuming this will reduce the manual work.</a:t>
            </a:r>
          </a:p>
          <a:p>
            <a:pPr lvl="1" indent="-457200">
              <a:lnSpc>
                <a:spcPct val="150000"/>
              </a:lnSpc>
              <a:buFont typeface="Arial" pitchFamily="34" charset="0"/>
              <a:buChar char="•"/>
            </a:pPr>
            <a:r>
              <a:rPr lang="en-IN" sz="2000" spc="-1" dirty="0">
                <a:solidFill>
                  <a:srgbClr val="000000"/>
                </a:solidFill>
                <a:uFill>
                  <a:solidFill>
                    <a:srgbClr val="FFFFFF"/>
                  </a:solidFill>
                </a:uFill>
                <a:latin typeface="Times New Roman" pitchFamily="18" charset="0"/>
                <a:cs typeface="Times New Roman" pitchFamily="18" charset="0"/>
              </a:rPr>
              <a:t>The system offers reliability, time savings and easy control. Students and their parents will also view results, and curriculum details using this application.</a:t>
            </a:r>
          </a:p>
          <a:p>
            <a:pPr lvl="1" indent="-457200">
              <a:lnSpc>
                <a:spcPct val="150000"/>
              </a:lnSpc>
              <a:buFont typeface="Arial" pitchFamily="34" charset="0"/>
              <a:buChar char="•"/>
            </a:pPr>
            <a:r>
              <a:rPr lang="en-IN" sz="2000" spc="-1" dirty="0">
                <a:solidFill>
                  <a:srgbClr val="000000"/>
                </a:solidFill>
                <a:uFill>
                  <a:solidFill>
                    <a:srgbClr val="FFFFFF"/>
                  </a:solidFill>
                </a:uFill>
                <a:latin typeface="Times New Roman" pitchFamily="18" charset="0"/>
                <a:cs typeface="Times New Roman" pitchFamily="18" charset="0"/>
              </a:rPr>
              <a:t>In the proposed system online conference (video meeting) can be included and attractive user interface</a:t>
            </a:r>
            <a:endParaRPr lang="en-US" sz="2000"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81942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162"/>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FFFFFF"/>
              </a:solidFill>
            </a:endParaRPr>
          </a:p>
        </p:txBody>
      </p:sp>
      <p:sp>
        <p:nvSpPr>
          <p:cNvPr id="7172" name="object 3"/>
          <p:cNvSpPr/>
          <p:nvPr/>
        </p:nvSpPr>
        <p:spPr bwMode="auto">
          <a:xfrm>
            <a:off x="-3184" y="10612"/>
            <a:ext cx="4702010" cy="4329516"/>
          </a:xfrm>
          <a:custGeom>
            <a:avLst/>
            <a:gdLst>
              <a:gd name="T0" fmla="*/ 18801264 w 7436484"/>
              <a:gd name="T1" fmla="*/ 0 h 5134610"/>
              <a:gd name="T2" fmla="*/ 0 w 7436484"/>
              <a:gd name="T3" fmla="*/ 0 h 5134610"/>
              <a:gd name="T4" fmla="*/ 0 w 7436484"/>
              <a:gd name="T5" fmla="*/ 13003060 h 5134610"/>
              <a:gd name="T6" fmla="*/ 18801264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7173" name="object 4"/>
          <p:cNvSpPr>
            <a:spLocks noChangeArrowheads="1"/>
          </p:cNvSpPr>
          <p:nvPr/>
        </p:nvSpPr>
        <p:spPr bwMode="auto">
          <a:xfrm>
            <a:off x="236414" y="278023"/>
            <a:ext cx="1253128" cy="123094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7174" name="object 5"/>
          <p:cNvSpPr>
            <a:spLocks noChangeArrowheads="1"/>
          </p:cNvSpPr>
          <p:nvPr/>
        </p:nvSpPr>
        <p:spPr bwMode="auto">
          <a:xfrm>
            <a:off x="2809902" y="893493"/>
            <a:ext cx="73233" cy="9868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6" name="object 6"/>
          <p:cNvSpPr txBox="1"/>
          <p:nvPr/>
        </p:nvSpPr>
        <p:spPr>
          <a:xfrm>
            <a:off x="1489542" y="429294"/>
            <a:ext cx="1910415" cy="1020659"/>
          </a:xfrm>
          <a:prstGeom prst="rect">
            <a:avLst/>
          </a:prstGeom>
        </p:spPr>
        <p:txBody>
          <a:bodyPr lIns="0" tIns="7488" rIns="0" bIns="0">
            <a:spAutoFit/>
          </a:bodyPr>
          <a:lstStyle/>
          <a:p>
            <a:pPr marL="6985" algn="ctr">
              <a:lnSpc>
                <a:spcPts val="2635"/>
              </a:lnSpc>
              <a:spcBef>
                <a:spcPts val="60"/>
              </a:spcBef>
              <a:defRPr/>
            </a:pPr>
            <a:r>
              <a:rPr lang="en-IN" sz="2400" b="1" spc="-20" dirty="0">
                <a:solidFill>
                  <a:srgbClr val="FFFFFF"/>
                </a:solidFill>
                <a:latin typeface="Helvetica-Bold"/>
                <a:ea typeface="MS PGothic" panose="020B0600070205080204" charset="-128"/>
                <a:cs typeface="Helvetica-Bold"/>
              </a:rPr>
              <a:t>RV College of </a:t>
            </a:r>
          </a:p>
          <a:p>
            <a:pPr marL="6985">
              <a:lnSpc>
                <a:spcPts val="2635"/>
              </a:lnSpc>
              <a:spcBef>
                <a:spcPts val="60"/>
              </a:spcBef>
              <a:defRPr/>
            </a:pPr>
            <a:r>
              <a:rPr lang="en-IN" sz="2400" b="1" spc="-20" dirty="0">
                <a:solidFill>
                  <a:srgbClr val="FFFFFF"/>
                </a:solidFill>
                <a:latin typeface="Helvetica-Bold"/>
                <a:ea typeface="MS PGothic" panose="020B0600070205080204" charset="-128"/>
                <a:cs typeface="Helvetica-Bold"/>
              </a:rPr>
              <a:t>Engineering</a:t>
            </a:r>
            <a:endParaRPr sz="2400" dirty="0">
              <a:latin typeface="Helvetica-Bold"/>
              <a:ea typeface="MS PGothic" panose="020B0600070205080204" charset="-128"/>
              <a:cs typeface="Helvetica-Bold"/>
            </a:endParaRPr>
          </a:p>
        </p:txBody>
      </p:sp>
      <p:sp>
        <p:nvSpPr>
          <p:cNvPr id="7" name="object 7"/>
          <p:cNvSpPr txBox="1"/>
          <p:nvPr/>
        </p:nvSpPr>
        <p:spPr>
          <a:xfrm>
            <a:off x="8081854" y="272718"/>
            <a:ext cx="1707433" cy="530421"/>
          </a:xfrm>
          <a:prstGeom prst="rect">
            <a:avLst/>
          </a:prstGeom>
        </p:spPr>
        <p:txBody>
          <a:bodyPr lIns="0" tIns="7131" rIns="0" bIns="0">
            <a:spAutoFit/>
          </a:bodyPr>
          <a:lstStyle/>
          <a:p>
            <a:pPr marL="6985">
              <a:spcBef>
                <a:spcPts val="55"/>
              </a:spcBef>
              <a:defRPr/>
            </a:pPr>
            <a:r>
              <a:rPr sz="1700" i="1" spc="-3" dirty="0">
                <a:solidFill>
                  <a:srgbClr val="422C75"/>
                </a:solidFill>
                <a:latin typeface="Playfair Display"/>
                <a:ea typeface="MS PGothic" panose="020B0600070205080204" charset="-128"/>
                <a:cs typeface="Playfair Display"/>
              </a:rPr>
              <a:t>Go, change </a:t>
            </a:r>
            <a:r>
              <a:rPr sz="1700" i="1" dirty="0">
                <a:solidFill>
                  <a:srgbClr val="422C75"/>
                </a:solidFill>
                <a:latin typeface="Playfair Display"/>
                <a:ea typeface="MS PGothic" panose="020B0600070205080204" charset="-128"/>
                <a:cs typeface="Playfair Display"/>
              </a:rPr>
              <a:t>the</a:t>
            </a:r>
            <a:r>
              <a:rPr sz="1700" i="1" spc="-45" dirty="0">
                <a:solidFill>
                  <a:srgbClr val="422C75"/>
                </a:solidFill>
                <a:latin typeface="Playfair Display"/>
                <a:ea typeface="MS PGothic" panose="020B0600070205080204" charset="-128"/>
                <a:cs typeface="Playfair Display"/>
              </a:rPr>
              <a:t> </a:t>
            </a:r>
            <a:r>
              <a:rPr sz="1700" i="1" spc="-3" dirty="0">
                <a:solidFill>
                  <a:srgbClr val="422C75"/>
                </a:solidFill>
                <a:latin typeface="Playfair Display"/>
                <a:ea typeface="MS PGothic" panose="020B0600070205080204" charset="-128"/>
                <a:cs typeface="Playfair Display"/>
              </a:rPr>
              <a:t>world</a:t>
            </a:r>
            <a:endParaRPr sz="1700" dirty="0">
              <a:latin typeface="Playfair Display"/>
              <a:ea typeface="MS PGothic" panose="020B0600070205080204" charset="-128"/>
              <a:cs typeface="Playfair Display"/>
            </a:endParaRPr>
          </a:p>
        </p:txBody>
      </p:sp>
      <p:sp>
        <p:nvSpPr>
          <p:cNvPr id="14" name="TextShape 1"/>
          <p:cNvSpPr txBox="1"/>
          <p:nvPr/>
        </p:nvSpPr>
        <p:spPr>
          <a:xfrm>
            <a:off x="2962302" y="1157811"/>
            <a:ext cx="7412010" cy="932182"/>
          </a:xfrm>
          <a:prstGeom prst="rect">
            <a:avLst/>
          </a:prstGeom>
          <a:noFill/>
          <a:ln>
            <a:noFill/>
          </a:ln>
        </p:spPr>
        <p:txBody>
          <a:bodyPr lIns="0" tIns="0" rIns="0" bIns="0" anchor="ctr"/>
          <a:lstStyle/>
          <a:p>
            <a:pPr algn="ctr"/>
            <a:r>
              <a:rPr lang="en-US" sz="2800" b="1" spc="-1" dirty="0">
                <a:solidFill>
                  <a:srgbClr val="000000"/>
                </a:solidFill>
                <a:uFill>
                  <a:solidFill>
                    <a:srgbClr val="FFFFFF"/>
                  </a:solidFill>
                </a:uFill>
                <a:latin typeface="Arial" panose="020B0604020202020204"/>
              </a:rPr>
              <a:t>A</a:t>
            </a:r>
            <a:r>
              <a:rPr lang="en-IN" sz="2800" b="1" spc="-1" dirty="0">
                <a:solidFill>
                  <a:srgbClr val="000000"/>
                </a:solidFill>
                <a:uFill>
                  <a:solidFill>
                    <a:srgbClr val="FFFFFF"/>
                  </a:solidFill>
                </a:uFill>
                <a:latin typeface="Arial" panose="020B0604020202020204"/>
              </a:rPr>
              <a:t>ndroid Mobile Application For Student</a:t>
            </a:r>
          </a:p>
          <a:p>
            <a:pPr algn="ctr"/>
            <a:r>
              <a:rPr lang="en-IN" sz="2800" b="1" spc="-1" dirty="0">
                <a:solidFill>
                  <a:srgbClr val="000000"/>
                </a:solidFill>
                <a:uFill>
                  <a:solidFill>
                    <a:srgbClr val="FFFFFF"/>
                  </a:solidFill>
                </a:uFill>
                <a:latin typeface="Arial" panose="020B0604020202020204"/>
              </a:rPr>
              <a:t> Activity Management System </a:t>
            </a:r>
            <a:endParaRPr lang="en-IN" sz="2800" b="1" strike="noStrike" spc="-1" dirty="0">
              <a:solidFill>
                <a:srgbClr val="000000"/>
              </a:solidFill>
              <a:uFill>
                <a:solidFill>
                  <a:srgbClr val="FFFFFF"/>
                </a:solidFill>
              </a:uFill>
              <a:latin typeface="Arial" panose="020B0604020202020204"/>
            </a:endParaRPr>
          </a:p>
        </p:txBody>
      </p:sp>
      <p:sp>
        <p:nvSpPr>
          <p:cNvPr id="15" name="TextShape 2"/>
          <p:cNvSpPr txBox="1"/>
          <p:nvPr/>
        </p:nvSpPr>
        <p:spPr>
          <a:xfrm>
            <a:off x="862978" y="2612271"/>
            <a:ext cx="9071640" cy="4191000"/>
          </a:xfrm>
          <a:prstGeom prst="rect">
            <a:avLst/>
          </a:prstGeom>
          <a:noFill/>
          <a:ln>
            <a:noFill/>
          </a:ln>
        </p:spPr>
        <p:txBody>
          <a:bodyPr lIns="0" tIns="0" rIns="0" bIns="0" anchor="ctr"/>
          <a:lstStyle/>
          <a:p>
            <a:pPr algn="ctr"/>
            <a:r>
              <a:rPr lang="en-IN" sz="2800" spc="-1" dirty="0">
                <a:solidFill>
                  <a:srgbClr val="000000"/>
                </a:solidFill>
                <a:uFill>
                  <a:solidFill>
                    <a:srgbClr val="FFFFFF"/>
                  </a:solidFill>
                </a:uFill>
                <a:latin typeface="Times New Roman" panose="02020603050405020304" pitchFamily="18" charset="0"/>
                <a:cs typeface="Times New Roman" panose="02020603050405020304" pitchFamily="18" charset="0"/>
              </a:rPr>
              <a:t>Minor Project-1  (18MCA46)</a:t>
            </a:r>
          </a:p>
          <a:p>
            <a:pPr algn="ctr"/>
            <a:r>
              <a:rPr lang="en-IN" sz="2800" spc="-1" dirty="0">
                <a:solidFill>
                  <a:srgbClr val="000000"/>
                </a:solidFill>
                <a:uFill>
                  <a:solidFill>
                    <a:srgbClr val="FFFFFF"/>
                  </a:solidFill>
                </a:uFill>
                <a:latin typeface="Times New Roman" panose="02020603050405020304" pitchFamily="18" charset="0"/>
                <a:cs typeface="Times New Roman" panose="02020603050405020304" pitchFamily="18" charset="0"/>
              </a:rPr>
              <a:t>Final Presentation</a:t>
            </a:r>
          </a:p>
          <a:p>
            <a:pPr algn="ctr"/>
            <a:r>
              <a:rPr lang="en-US" sz="28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Vivin Aditya A M (1RZ18MCA01)</a:t>
            </a:r>
            <a:endParaRPr lang="en-IN"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r>
              <a:rPr lang="en-US" sz="28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Bahubali Ashok Kurali (1RZ18MCA04)</a:t>
            </a:r>
          </a:p>
          <a:p>
            <a:pPr algn="ctr"/>
            <a:r>
              <a:rPr lang="en-IN"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Under the Guidance </a:t>
            </a:r>
          </a:p>
          <a:p>
            <a:pPr algn="ctr"/>
            <a:r>
              <a:rPr lang="en-IN"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of</a:t>
            </a:r>
          </a:p>
          <a:p>
            <a:r>
              <a:rPr lang="en-IN"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Internal Guide                                     Minor Project-I In charge</a:t>
            </a:r>
          </a:p>
          <a:p>
            <a:r>
              <a:rPr lang="en-IN" sz="28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Dr. S S Nagamuthu Krishnan          Vishal C</a:t>
            </a:r>
            <a:endParaRPr lang="en-IN" sz="28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r>
              <a:rPr lang="en-IN" sz="2800" spc="-1" dirty="0">
                <a:solidFill>
                  <a:srgbClr val="000000"/>
                </a:solidFill>
                <a:uFill>
                  <a:solidFill>
                    <a:srgbClr val="FFFFFF"/>
                  </a:solidFill>
                </a:uFill>
                <a:latin typeface="Times New Roman" panose="02020603050405020304" pitchFamily="18" charset="0"/>
                <a:cs typeface="Times New Roman" panose="02020603050405020304" pitchFamily="18" charset="0"/>
              </a:rPr>
              <a:t>Associate professor                             </a:t>
            </a:r>
            <a:r>
              <a:rPr lang="en-IN"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Assistant professor</a:t>
            </a:r>
          </a:p>
          <a:p>
            <a:r>
              <a:rPr lang="en-IN" sz="2800" spc="-1" dirty="0">
                <a:solidFill>
                  <a:srgbClr val="000000"/>
                </a:solidFill>
                <a:uFill>
                  <a:solidFill>
                    <a:srgbClr val="FFFFFF"/>
                  </a:solidFill>
                </a:uFill>
                <a:latin typeface="Times New Roman" panose="02020603050405020304" pitchFamily="18" charset="0"/>
                <a:cs typeface="Times New Roman" panose="02020603050405020304" pitchFamily="18" charset="0"/>
              </a:rPr>
              <a:t>Dept of M.C.A			         Dept of M.C.A</a:t>
            </a:r>
            <a:endParaRPr lang="en-IN"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r>
              <a:rPr lang="en-IN" sz="2800" spc="-1" dirty="0">
                <a:solidFill>
                  <a:srgbClr val="000000"/>
                </a:solidFill>
                <a:uFill>
                  <a:solidFill>
                    <a:srgbClr val="FFFFFF"/>
                  </a:solidFill>
                </a:uFill>
                <a:latin typeface="Times New Roman" panose="02020603050405020304" pitchFamily="18" charset="0"/>
                <a:cs typeface="Times New Roman" panose="02020603050405020304" pitchFamily="18" charset="0"/>
              </a:rPr>
              <a:t>Bangalore</a:t>
            </a:r>
            <a:r>
              <a:rPr lang="en-IN"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Bangalore	</a:t>
            </a:r>
          </a:p>
        </p:txBody>
      </p:sp>
      <p:sp>
        <p:nvSpPr>
          <p:cNvPr id="16" name="TextShape 3"/>
          <p:cNvSpPr txBox="1"/>
          <p:nvPr/>
        </p:nvSpPr>
        <p:spPr>
          <a:xfrm>
            <a:off x="164881" y="7153172"/>
            <a:ext cx="9792000" cy="346320"/>
          </a:xfrm>
          <a:prstGeom prst="rect">
            <a:avLst/>
          </a:prstGeom>
          <a:noFill/>
          <a:ln>
            <a:noFill/>
          </a:ln>
        </p:spPr>
        <p:txBody>
          <a:bodyPr lIns="90000" tIns="45000" rIns="90000" bIns="45000"/>
          <a:lstStyle/>
          <a:p>
            <a:r>
              <a:rPr lang="en-IN" sz="2000" spc="-1" dirty="0">
                <a:solidFill>
                  <a:srgbClr val="000000"/>
                </a:solidFill>
                <a:uFill>
                  <a:solidFill>
                    <a:srgbClr val="FFFFFF"/>
                  </a:solidFill>
                </a:uFill>
                <a:latin typeface="Arial" panose="020B0604020202020204"/>
              </a:rPr>
              <a:t>14/08/2020</a:t>
            </a:r>
            <a:r>
              <a:rPr lang="en-IN" sz="2000" b="0" strike="noStrike" spc="-1" dirty="0">
                <a:solidFill>
                  <a:srgbClr val="000000"/>
                </a:solidFill>
                <a:uFill>
                  <a:solidFill>
                    <a:srgbClr val="FFFFFF"/>
                  </a:solidFill>
                </a:uFill>
                <a:latin typeface="Arial" panose="020B0604020202020204"/>
              </a:rPr>
              <a:t>                  	Department of MCA, RVCE                                              1/30                                                 </a:t>
            </a:r>
          </a:p>
        </p:txBody>
      </p:sp>
      <p:sp>
        <p:nvSpPr>
          <p:cNvPr id="17" name="TextBox 16"/>
          <p:cNvSpPr txBox="1"/>
          <p:nvPr/>
        </p:nvSpPr>
        <p:spPr>
          <a:xfrm>
            <a:off x="3403635" y="513303"/>
            <a:ext cx="54864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Department of MCA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41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a:spLocks/>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a:spLocks/>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7131">
              <a:lnSpc>
                <a:spcPts val="1002"/>
              </a:lnSpc>
              <a:spcBef>
                <a:spcPts val="76"/>
              </a:spcBef>
              <a:defRPr/>
            </a:pPr>
            <a:r>
              <a:rPr lang="en-IN" sz="900" b="1" spc="3" dirty="0">
                <a:solidFill>
                  <a:srgbClr val="231F20"/>
                </a:solidFill>
                <a:latin typeface="Helvetica-Bold"/>
                <a:cs typeface="Helvetica-Bold"/>
              </a:rPr>
              <a:t>RV College of</a:t>
            </a:r>
          </a:p>
          <a:p>
            <a:pPr marL="7131">
              <a:lnSpc>
                <a:spcPts val="1002"/>
              </a:lnSpc>
              <a:spcBef>
                <a:spcPts val="76"/>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ＭＳ Ｐゴシック" pitchFamily="3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itchFamily="18" charset="0"/>
                <a:cs typeface="Times New Roman" pitchFamily="18" charset="0"/>
              </a:rPr>
              <a:t>Future Enhancements</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rPr>
              <a:t>14/08/2020                         Department of MCA, RVCE 			           28/30</a:t>
            </a:r>
          </a:p>
        </p:txBody>
      </p:sp>
      <p:sp>
        <p:nvSpPr>
          <p:cNvPr id="12" name="TextShape 2"/>
          <p:cNvSpPr txBox="1"/>
          <p:nvPr/>
        </p:nvSpPr>
        <p:spPr>
          <a:xfrm>
            <a:off x="717647" y="1012343"/>
            <a:ext cx="9071640" cy="4384440"/>
          </a:xfrm>
          <a:prstGeom prst="rect">
            <a:avLst/>
          </a:prstGeom>
          <a:noFill/>
          <a:ln>
            <a:noFill/>
          </a:ln>
        </p:spPr>
        <p:txBody>
          <a:bodyPr lIns="0" tIns="0" rIns="0" bIns="0" anchor="ctr"/>
          <a:lstStyle/>
          <a:p>
            <a:pPr marL="342900" lvl="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Allow to send video lectures</a:t>
            </a:r>
          </a:p>
          <a:p>
            <a:pPr marL="342900" lvl="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Allowing online video meeting</a:t>
            </a:r>
          </a:p>
          <a:p>
            <a:pPr marL="342900" lvl="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Placement activities can be managed</a:t>
            </a:r>
          </a:p>
          <a:p>
            <a:pPr lvl="1" indent="-457200">
              <a:buFont typeface="Arial" pitchFamily="34" charset="0"/>
              <a:buChar char="•"/>
            </a:pPr>
            <a:endParaRPr lang="en-US" sz="2800"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18752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113" y="1630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defRPr/>
            </a:pPr>
            <a:r>
              <a:rPr lang="en-IN" dirty="0">
                <a:solidFill>
                  <a:srgbClr val="681748"/>
                </a:solidFill>
                <a:latin typeface="Times New Roman" panose="02020603050405020304" pitchFamily="18" charset="0"/>
                <a:cs typeface="Times New Roman" panose="02020603050405020304" pitchFamily="18" charset="0"/>
              </a:rPr>
              <a:t>[1]https://www.researchgate.net/publication/313735671_Mobile_Web_Based_Android_Application_for_Col           </a:t>
            </a:r>
            <a:r>
              <a:rPr lang="en-IN" dirty="0" err="1">
                <a:solidFill>
                  <a:srgbClr val="681748"/>
                </a:solidFill>
                <a:latin typeface="Times New Roman" panose="02020603050405020304" pitchFamily="18" charset="0"/>
                <a:cs typeface="Times New Roman" panose="02020603050405020304" pitchFamily="18" charset="0"/>
              </a:rPr>
              <a:t>lege_Management_Sysytem</a:t>
            </a:r>
            <a:endParaRPr lang="en-IN" dirty="0">
              <a:solidFill>
                <a:srgbClr val="681748"/>
              </a:solidFill>
              <a:latin typeface="Times New Roman" panose="02020603050405020304" pitchFamily="18" charset="0"/>
              <a:cs typeface="Times New Roman" panose="02020603050405020304" pitchFamily="18" charset="0"/>
            </a:endParaRPr>
          </a:p>
          <a:p>
            <a:pPr>
              <a:defRPr/>
            </a:pPr>
            <a:endParaRPr lang="en-IN" dirty="0">
              <a:solidFill>
                <a:srgbClr val="681748"/>
              </a:solidFill>
              <a:latin typeface="Times New Roman" panose="02020603050405020304" pitchFamily="18" charset="0"/>
              <a:cs typeface="Times New Roman" panose="02020603050405020304" pitchFamily="18" charset="0"/>
            </a:endParaRPr>
          </a:p>
          <a:p>
            <a:pPr>
              <a:defRPr/>
            </a:pPr>
            <a:r>
              <a:rPr lang="en-IN" dirty="0">
                <a:solidFill>
                  <a:srgbClr val="681748"/>
                </a:solidFill>
                <a:latin typeface="Times New Roman" panose="02020603050405020304" pitchFamily="18" charset="0"/>
                <a:cs typeface="Times New Roman" panose="02020603050405020304" pitchFamily="18" charset="0"/>
              </a:rPr>
              <a:t>[2] http://www.ijecs.in/index.php/ijecs/article/view/2408</a:t>
            </a:r>
          </a:p>
          <a:p>
            <a:pPr algn="ctr">
              <a:defRPr/>
            </a:pPr>
            <a:endParaRPr lang="en-IN" dirty="0">
              <a:solidFill>
                <a:srgbClr val="681748"/>
              </a:solidFill>
              <a:latin typeface="Times New Roman" panose="02020603050405020304" pitchFamily="18" charset="0"/>
              <a:cs typeface="Times New Roman" panose="02020603050405020304" pitchFamily="18" charset="0"/>
            </a:endParaRPr>
          </a:p>
          <a:p>
            <a:pPr>
              <a:defRPr/>
            </a:pPr>
            <a:r>
              <a:rPr lang="en-IN" dirty="0">
                <a:solidFill>
                  <a:srgbClr val="681748"/>
                </a:solidFill>
                <a:latin typeface="Times New Roman" panose="02020603050405020304" pitchFamily="18" charset="0"/>
                <a:cs typeface="Times New Roman" panose="02020603050405020304" pitchFamily="18" charset="0"/>
              </a:rPr>
              <a:t>[3] https://ijcsmc.com/docs/papers/November2017/V6I11201710.pdf</a:t>
            </a:r>
          </a:p>
          <a:p>
            <a:pPr>
              <a:defRPr/>
            </a:pPr>
            <a:endParaRPr lang="en-IN" dirty="0">
              <a:solidFill>
                <a:srgbClr val="681748"/>
              </a:solidFill>
              <a:latin typeface="Times New Roman" panose="02020603050405020304" pitchFamily="18" charset="0"/>
              <a:cs typeface="Times New Roman" panose="02020603050405020304" pitchFamily="18" charset="0"/>
            </a:endParaRPr>
          </a:p>
          <a:p>
            <a:pPr>
              <a:defRPr/>
            </a:pPr>
            <a:r>
              <a:rPr lang="en-IN" dirty="0">
                <a:solidFill>
                  <a:srgbClr val="681748"/>
                </a:solidFill>
                <a:latin typeface="Times New Roman" panose="02020603050405020304" pitchFamily="18" charset="0"/>
                <a:cs typeface="Times New Roman" panose="02020603050405020304" pitchFamily="18" charset="0"/>
              </a:rPr>
              <a:t>[4]http://ijesc.org/upload/6cd4ed057071c927800e769330dde3e1.Android%20Application%20for%20College%20Management%20System.pdf</a:t>
            </a:r>
          </a:p>
          <a:p>
            <a:pPr>
              <a:defRPr/>
            </a:pPr>
            <a:endParaRPr lang="en-IN" dirty="0">
              <a:solidFill>
                <a:srgbClr val="681748"/>
              </a:solidFill>
              <a:latin typeface="Times New Roman" panose="02020603050405020304" pitchFamily="18" charset="0"/>
              <a:cs typeface="Times New Roman" panose="02020603050405020304" pitchFamily="18" charset="0"/>
            </a:endParaRPr>
          </a:p>
          <a:p>
            <a:pPr>
              <a:defRPr/>
            </a:pPr>
            <a:r>
              <a:rPr lang="en-IN" dirty="0">
                <a:solidFill>
                  <a:srgbClr val="681748"/>
                </a:solidFill>
                <a:latin typeface="Times New Roman" panose="02020603050405020304" pitchFamily="18" charset="0"/>
                <a:cs typeface="Times New Roman" panose="02020603050405020304" pitchFamily="18" charset="0"/>
              </a:rPr>
              <a:t>[5] http://www.ijcea.com/android-application-college-management-system/</a:t>
            </a:r>
          </a:p>
          <a:p>
            <a:pPr algn="ctr">
              <a:defRPr/>
            </a:pPr>
            <a:endParaRPr lang="en-IN" dirty="0">
              <a:solidFill>
                <a:srgbClr val="681748"/>
              </a:solidFill>
            </a:endParaRPr>
          </a:p>
          <a:p>
            <a:pPr algn="ctr">
              <a:defRPr/>
            </a:pPr>
            <a:endParaRPr lang="en-IN" dirty="0">
              <a:solidFill>
                <a:srgbClr val="681748"/>
              </a:solidFill>
            </a:endParaRPr>
          </a:p>
          <a:p>
            <a:pPr algn="ctr">
              <a:defRPr/>
            </a:pPr>
            <a:endParaRPr lang="en-IN" dirty="0">
              <a:solidFill>
                <a:srgbClr val="681748"/>
              </a:solidFill>
            </a:endParaRPr>
          </a:p>
          <a:p>
            <a:pPr algn="ctr">
              <a:defRPr/>
            </a:pPr>
            <a:endParaRPr lang="en-IN" dirty="0">
              <a:solidFill>
                <a:srgbClr val="681748"/>
              </a:solidFill>
            </a:endParaRPr>
          </a:p>
          <a:p>
            <a:pPr algn="ctr">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6985">
              <a:lnSpc>
                <a:spcPts val="1000"/>
              </a:lnSpc>
              <a:spcBef>
                <a:spcPts val="75"/>
              </a:spcBef>
              <a:defRPr/>
            </a:pPr>
            <a:r>
              <a:rPr lang="en-IN" sz="900" b="1" spc="3" dirty="0">
                <a:solidFill>
                  <a:srgbClr val="231F20"/>
                </a:solidFill>
                <a:latin typeface="Helvetica-Bold"/>
                <a:cs typeface="Helvetica-Bold"/>
              </a:rPr>
              <a:t>RV College of</a:t>
            </a:r>
          </a:p>
          <a:p>
            <a:pPr marL="6985">
              <a:lnSpc>
                <a:spcPts val="1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MS PGothic" panose="020B060007020508020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rPr>
              <a:t>References</a:t>
            </a:r>
          </a:p>
        </p:txBody>
      </p:sp>
      <p:sp>
        <p:nvSpPr>
          <p:cNvPr id="13" name="TextShape 3"/>
          <p:cNvSpPr txBox="1"/>
          <p:nvPr/>
        </p:nvSpPr>
        <p:spPr>
          <a:xfrm>
            <a:off x="133199" y="7116981"/>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   14/08/2020</a:t>
            </a:r>
            <a:r>
              <a:rPr lang="en-IN" sz="1800" b="0" strike="noStrike" spc="-1" dirty="0">
                <a:solidFill>
                  <a:srgbClr val="000000"/>
                </a:solidFill>
                <a:uFill>
                  <a:solidFill>
                    <a:srgbClr val="FFFFFF"/>
                  </a:solidFill>
                </a:uFill>
                <a:latin typeface="Arial" panose="020B0604020202020204"/>
              </a:rPr>
              <a:t>                          Department of MCA,RVCE                                                  29/30</a:t>
            </a:r>
          </a:p>
        </p:txBody>
      </p:sp>
      <p:sp>
        <p:nvSpPr>
          <p:cNvPr id="12" name="Rectangle 11"/>
          <p:cNvSpPr/>
          <p:nvPr/>
        </p:nvSpPr>
        <p:spPr>
          <a:xfrm>
            <a:off x="1154112" y="1580918"/>
            <a:ext cx="8421528" cy="2585323"/>
          </a:xfrm>
          <a:prstGeom prst="rect">
            <a:avLst/>
          </a:prstGeom>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6985">
              <a:lnSpc>
                <a:spcPts val="1000"/>
              </a:lnSpc>
              <a:spcBef>
                <a:spcPts val="75"/>
              </a:spcBef>
              <a:defRPr/>
            </a:pPr>
            <a:r>
              <a:rPr lang="en-IN" sz="900" b="1" spc="3" dirty="0">
                <a:solidFill>
                  <a:srgbClr val="231F20"/>
                </a:solidFill>
                <a:latin typeface="Helvetica-Bold"/>
                <a:cs typeface="Helvetica-Bold"/>
              </a:rPr>
              <a:t>RV College of</a:t>
            </a:r>
          </a:p>
          <a:p>
            <a:pPr marL="6985">
              <a:lnSpc>
                <a:spcPts val="1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MS PGothic" panose="020B060007020508020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endPar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4" name="TextShape 1"/>
          <p:cNvSpPr txBox="1"/>
          <p:nvPr/>
        </p:nvSpPr>
        <p:spPr>
          <a:xfrm>
            <a:off x="1535112" y="2713037"/>
            <a:ext cx="6516528" cy="1447800"/>
          </a:xfrm>
          <a:prstGeom prst="rect">
            <a:avLst/>
          </a:prstGeom>
          <a:noFill/>
          <a:ln>
            <a:noFill/>
          </a:ln>
        </p:spPr>
        <p:txBody>
          <a:bodyPr lIns="0" tIns="0" rIns="0" bIns="0" anchor="ctr"/>
          <a:lstStyle/>
          <a:p>
            <a:pPr algn="ctr"/>
            <a:r>
              <a:rPr lang="en-IN" sz="4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Thank You</a:t>
            </a:r>
          </a:p>
        </p:txBody>
      </p:sp>
      <p:sp>
        <p:nvSpPr>
          <p:cNvPr id="12" name="TextShape 3">
            <a:extLst>
              <a:ext uri="{FF2B5EF4-FFF2-40B4-BE49-F238E27FC236}">
                <a16:creationId xmlns:a16="http://schemas.microsoft.com/office/drawing/2014/main" id="{FB38418A-4565-48E1-A5AC-8C245B740441}"/>
              </a:ext>
            </a:extLst>
          </p:cNvPr>
          <p:cNvSpPr txBox="1"/>
          <p:nvPr/>
        </p:nvSpPr>
        <p:spPr>
          <a:xfrm>
            <a:off x="254560" y="7045942"/>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30/30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6985">
              <a:lnSpc>
                <a:spcPts val="1000"/>
              </a:lnSpc>
              <a:spcBef>
                <a:spcPts val="75"/>
              </a:spcBef>
              <a:defRPr/>
            </a:pPr>
            <a:r>
              <a:rPr lang="en-IN" sz="900" b="1" spc="3" dirty="0">
                <a:solidFill>
                  <a:srgbClr val="231F20"/>
                </a:solidFill>
                <a:latin typeface="Helvetica-Bold"/>
                <a:cs typeface="Helvetica-Bold"/>
              </a:rPr>
              <a:t>RV College of</a:t>
            </a:r>
          </a:p>
          <a:p>
            <a:pPr marL="6985">
              <a:lnSpc>
                <a:spcPts val="1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MS PGothic" panose="020B060007020508020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rPr>
              <a:t>Agenda</a:t>
            </a:r>
          </a:p>
        </p:txBody>
      </p:sp>
      <p:sp>
        <p:nvSpPr>
          <p:cNvPr id="12" name="TextShape 2"/>
          <p:cNvSpPr txBox="1"/>
          <p:nvPr/>
        </p:nvSpPr>
        <p:spPr>
          <a:xfrm>
            <a:off x="503872" y="2027237"/>
            <a:ext cx="9071640" cy="4349956"/>
          </a:xfrm>
          <a:prstGeom prst="rect">
            <a:avLst/>
          </a:prstGeom>
          <a:noFill/>
          <a:ln>
            <a:noFill/>
          </a:ln>
        </p:spPr>
        <p:txBody>
          <a:bodyPr lIns="0" tIns="0" rIns="0" bIns="0" anchor="ctr"/>
          <a:lstStyle/>
          <a:p>
            <a:pPr marL="215900" indent="-215900">
              <a:lnSpc>
                <a:spcPct val="150000"/>
              </a:lnSpc>
              <a:buClr>
                <a:srgbClr val="000000"/>
              </a:buClr>
              <a:buSzPct val="45000"/>
              <a:buFont typeface="Wingdings" panose="05000000000000000000" pitchFamily="2" charset="2"/>
              <a:buChar char=""/>
            </a:pP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Introduction </a:t>
            </a:r>
          </a:p>
          <a:p>
            <a:pPr marL="215900" indent="-215900">
              <a:lnSpc>
                <a:spcPct val="150000"/>
              </a:lnSpc>
              <a:buClr>
                <a:srgbClr val="000000"/>
              </a:buClr>
              <a:buSzPct val="45000"/>
              <a:buFont typeface="Wingdings" panose="05000000000000000000" pitchFamily="2" charset="2"/>
              <a:buChar char=""/>
            </a:pPr>
            <a:r>
              <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Survey </a:t>
            </a:r>
          </a:p>
          <a:p>
            <a:pPr marL="215900" indent="-215900">
              <a:lnSpc>
                <a:spcPct val="150000"/>
              </a:lnSpc>
              <a:buClr>
                <a:srgbClr val="000000"/>
              </a:buClr>
              <a:buSzPct val="45000"/>
              <a:buFont typeface="Wingdings" panose="05000000000000000000" pitchFamily="2" charset="2"/>
              <a:buChar char=""/>
            </a:pP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Objectives of the Project Work </a:t>
            </a:r>
          </a:p>
          <a:p>
            <a:pPr marL="215900" indent="-215900">
              <a:lnSpc>
                <a:spcPct val="150000"/>
              </a:lnSpc>
              <a:buClr>
                <a:srgbClr val="000000"/>
              </a:buClr>
              <a:buSzPct val="45000"/>
              <a:buFont typeface="Wingdings" panose="05000000000000000000" pitchFamily="2" charset="2"/>
              <a:buChar char=""/>
            </a:pP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Hardware &amp; Software Requirements</a:t>
            </a:r>
          </a:p>
          <a:p>
            <a:pPr marL="215900" indent="-215900">
              <a:lnSpc>
                <a:spcPct val="150000"/>
              </a:lnSpc>
              <a:buClr>
                <a:srgbClr val="000000"/>
              </a:buClr>
              <a:buSzPct val="45000"/>
              <a:buFont typeface="Wingdings" panose="05000000000000000000" pitchFamily="2" charset="2"/>
              <a:buChar char=""/>
            </a:pPr>
            <a:r>
              <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Functional &amp; Non-functional Requirements</a:t>
            </a:r>
          </a:p>
          <a:p>
            <a:pPr marL="216000" indent="-214200">
              <a:lnSpc>
                <a:spcPct val="150000"/>
              </a:lnSpc>
              <a:buClr>
                <a:srgbClr val="000000"/>
              </a:buClr>
              <a:buSzPct val="45000"/>
              <a:buFont typeface="Wingdings" charset="2"/>
              <a:buChar char=""/>
            </a:pPr>
            <a:r>
              <a:rPr lang="en-IN" spc="-1" dirty="0">
                <a:solidFill>
                  <a:srgbClr val="000000"/>
                </a:solidFill>
                <a:latin typeface="Times New Roman"/>
              </a:rPr>
              <a:t>Architectural Design </a:t>
            </a:r>
            <a:endParaRPr lang="en-IN" spc="-1" dirty="0"/>
          </a:p>
          <a:p>
            <a:pPr marL="216000" indent="-214200">
              <a:lnSpc>
                <a:spcPct val="150000"/>
              </a:lnSpc>
              <a:buClr>
                <a:srgbClr val="000000"/>
              </a:buClr>
              <a:buSzPct val="45000"/>
              <a:buFont typeface="Wingdings" charset="2"/>
              <a:buChar char=""/>
            </a:pPr>
            <a:r>
              <a:rPr lang="en-IN" spc="-1" dirty="0">
                <a:solidFill>
                  <a:srgbClr val="000000"/>
                </a:solidFill>
                <a:latin typeface="Times New Roman"/>
              </a:rPr>
              <a:t>System Design </a:t>
            </a:r>
            <a:endParaRPr lang="en-IN" spc="-1" dirty="0"/>
          </a:p>
          <a:p>
            <a:pPr marL="216000" indent="-214200">
              <a:lnSpc>
                <a:spcPct val="150000"/>
              </a:lnSpc>
              <a:buClr>
                <a:srgbClr val="000000"/>
              </a:buClr>
              <a:buSzPct val="45000"/>
              <a:buFont typeface="Wingdings" charset="2"/>
              <a:buChar char=""/>
            </a:pPr>
            <a:r>
              <a:rPr lang="en-IN" spc="-1" dirty="0">
                <a:solidFill>
                  <a:srgbClr val="000000"/>
                </a:solidFill>
                <a:latin typeface="Times New Roman"/>
              </a:rPr>
              <a:t>Implementation (Current Status/ Main Functions) </a:t>
            </a:r>
            <a:endParaRPr lang="en-IN" spc="-1" dirty="0"/>
          </a:p>
          <a:p>
            <a:pPr marL="216000" indent="-214200">
              <a:lnSpc>
                <a:spcPct val="150000"/>
              </a:lnSpc>
              <a:buClr>
                <a:srgbClr val="000000"/>
              </a:buClr>
              <a:buSzPct val="45000"/>
              <a:buFont typeface="Wingdings" charset="2"/>
              <a:buChar char=""/>
            </a:pPr>
            <a:r>
              <a:rPr lang="en-IN" spc="-1" dirty="0">
                <a:solidFill>
                  <a:srgbClr val="000000"/>
                </a:solidFill>
                <a:latin typeface="Times New Roman"/>
              </a:rPr>
              <a:t>Testing (Test Cases Based on Current Status)</a:t>
            </a:r>
            <a:endParaRPr lang="en-IN" spc="-1" dirty="0"/>
          </a:p>
          <a:p>
            <a:pPr marL="216000" indent="-214200">
              <a:lnSpc>
                <a:spcPct val="150000"/>
              </a:lnSpc>
              <a:buClr>
                <a:srgbClr val="000000"/>
              </a:buClr>
              <a:buSzPct val="45000"/>
              <a:buFont typeface="Wingdings" charset="2"/>
              <a:buChar char=""/>
            </a:pPr>
            <a:r>
              <a:rPr lang="en-IN" spc="-1" dirty="0">
                <a:solidFill>
                  <a:srgbClr val="000000"/>
                </a:solidFill>
                <a:latin typeface="Times New Roman"/>
              </a:rPr>
              <a:t>Conclusions </a:t>
            </a:r>
            <a:endParaRPr lang="en-IN" spc="-1" dirty="0"/>
          </a:p>
          <a:p>
            <a:pPr marL="216000" indent="-214200">
              <a:lnSpc>
                <a:spcPct val="150000"/>
              </a:lnSpc>
              <a:buClr>
                <a:srgbClr val="000000"/>
              </a:buClr>
              <a:buSzPct val="45000"/>
              <a:buFont typeface="Wingdings" charset="2"/>
              <a:buChar char=""/>
            </a:pPr>
            <a:r>
              <a:rPr lang="en-IN" spc="-1" dirty="0">
                <a:solidFill>
                  <a:srgbClr val="000000"/>
                </a:solidFill>
                <a:latin typeface="Times New Roman"/>
              </a:rPr>
              <a:t>Future Enhancements</a:t>
            </a:r>
          </a:p>
          <a:p>
            <a:pPr marL="216000" indent="-214200">
              <a:lnSpc>
                <a:spcPct val="150000"/>
              </a:lnSpc>
              <a:buClr>
                <a:srgbClr val="000000"/>
              </a:buClr>
              <a:buSzPct val="45000"/>
              <a:buFont typeface="Wingdings" charset="2"/>
              <a:buChar char=""/>
            </a:pP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References</a:t>
            </a:r>
            <a:endParaRPr lang="en-IN" spc="-1" dirty="0"/>
          </a:p>
          <a:p>
            <a:pPr marL="215900" indent="-215900">
              <a:lnSpc>
                <a:spcPct val="150000"/>
              </a:lnSpc>
              <a:buClr>
                <a:srgbClr val="000000"/>
              </a:buClr>
              <a:buSzPct val="45000"/>
              <a:buFont typeface="Wingdings" panose="05000000000000000000" pitchFamily="2" charset="2"/>
              <a:buChar char=""/>
            </a:pPr>
            <a:endPar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2 / </a:t>
            </a:r>
            <a:r>
              <a:rPr lang="en-IN" spc="-1" dirty="0">
                <a:solidFill>
                  <a:srgbClr val="000000"/>
                </a:solidFill>
                <a:uFill>
                  <a:solidFill>
                    <a:srgbClr val="FFFFFF"/>
                  </a:solidFill>
                </a:uFill>
                <a:latin typeface="Arial" panose="020B0604020202020204"/>
              </a:rPr>
              <a:t>30</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22"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6985">
              <a:lnSpc>
                <a:spcPts val="1000"/>
              </a:lnSpc>
              <a:spcBef>
                <a:spcPts val="75"/>
              </a:spcBef>
              <a:defRPr/>
            </a:pPr>
            <a:r>
              <a:rPr lang="en-IN" sz="900" b="1" spc="3" dirty="0">
                <a:solidFill>
                  <a:srgbClr val="231F20"/>
                </a:solidFill>
                <a:latin typeface="Helvetica-Bold"/>
                <a:cs typeface="Helvetica-Bold"/>
              </a:rPr>
              <a:t>RV College of</a:t>
            </a:r>
          </a:p>
          <a:p>
            <a:pPr marL="6985">
              <a:lnSpc>
                <a:spcPts val="1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MS PGothic" panose="020B060007020508020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rPr>
              <a:t>Introduction </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3/30                                                  </a:t>
            </a:r>
          </a:p>
        </p:txBody>
      </p:sp>
      <p:sp>
        <p:nvSpPr>
          <p:cNvPr id="14" name="Rectangle 13"/>
          <p:cNvSpPr/>
          <p:nvPr/>
        </p:nvSpPr>
        <p:spPr>
          <a:xfrm>
            <a:off x="144444" y="782940"/>
            <a:ext cx="9598488" cy="5859553"/>
          </a:xfrm>
          <a:prstGeom prst="rect">
            <a:avLst/>
          </a:prstGeom>
        </p:spPr>
        <p:txBody>
          <a:bodyPr wrap="square">
            <a:spAutoFit/>
          </a:bodyPr>
          <a:lstStyle/>
          <a:p>
            <a:pPr>
              <a:lnSpc>
                <a:spcPct val="150000"/>
              </a:lnSpc>
            </a:pPr>
            <a:r>
              <a:rPr lang="en-US" b="1" u="sng" dirty="0">
                <a:latin typeface="Times New Roman" panose="02020603050405020304" pitchFamily="18" charset="0"/>
                <a:cs typeface="Times New Roman" panose="02020603050405020304" pitchFamily="18" charset="0"/>
              </a:rPr>
              <a:t>Problem Statement</a:t>
            </a:r>
            <a:r>
              <a:rPr lang="en-US" u="sng"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Using manual system sending student academic report to their respective parents is a time consuming and release of academic student result on notice board is outdated one. To avoid all this and helping students and parents to get information quickly and from anywhere this system helps. The design of this system is android application so the user can directly use by connecting to internet. Through this application teachers can send text message to parents and students. So, the parents can know the academic state of student.</a:t>
            </a:r>
            <a:endParaRPr lang="en-US" b="1" u="sng" dirty="0">
              <a:latin typeface="Times New Roman" panose="02020603050405020304" pitchFamily="18" charset="0"/>
              <a:cs typeface="Times New Roman" panose="02020603050405020304" pitchFamily="18" charset="0"/>
            </a:endParaRPr>
          </a:p>
          <a:p>
            <a:pPr>
              <a:lnSpc>
                <a:spcPct val="150000"/>
              </a:lnSpc>
            </a:pPr>
            <a:endParaRPr lang="en-US" b="1" u="sng" dirty="0">
              <a:latin typeface="Times New Roman" panose="02020603050405020304" pitchFamily="18" charset="0"/>
              <a:cs typeface="Times New Roman" panose="02020603050405020304" pitchFamily="18" charset="0"/>
            </a:endParaRPr>
          </a:p>
          <a:p>
            <a:pPr>
              <a:lnSpc>
                <a:spcPct val="150000"/>
              </a:lnSpc>
            </a:pPr>
            <a:r>
              <a:rPr lang="en-US" b="1" u="sng" dirty="0">
                <a:latin typeface="Times New Roman" panose="02020603050405020304" pitchFamily="18" charset="0"/>
                <a:cs typeface="Times New Roman" panose="02020603050405020304" pitchFamily="18" charset="0"/>
              </a:rPr>
              <a:t>Scope of the project</a:t>
            </a:r>
            <a:r>
              <a:rPr lang="en-US" u="sng"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core idea of this project is to implement android based application for an advancement of the department </a:t>
            </a:r>
            <a:r>
              <a:rPr lang="en-IN" dirty="0">
                <a:latin typeface="Times New Roman" panose="02020603050405020304" pitchFamily="18" charset="0"/>
                <a:cs typeface="Times New Roman" panose="02020603050405020304" pitchFamily="18" charset="0"/>
              </a:rPr>
              <a:t>communication between parents, counsellors and students.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application will be used by teachers, parents and students.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Information related to student and college notifications can be easily shared with students and parents.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22"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6985">
              <a:lnSpc>
                <a:spcPts val="1000"/>
              </a:lnSpc>
              <a:spcBef>
                <a:spcPts val="75"/>
              </a:spcBef>
              <a:defRPr/>
            </a:pPr>
            <a:r>
              <a:rPr lang="en-IN" sz="900" b="1" spc="3" dirty="0">
                <a:solidFill>
                  <a:srgbClr val="231F20"/>
                </a:solidFill>
                <a:latin typeface="Helvetica-Bold"/>
                <a:cs typeface="Helvetica-Bold"/>
              </a:rPr>
              <a:t>RV College of</a:t>
            </a:r>
          </a:p>
          <a:p>
            <a:pPr marL="6985">
              <a:lnSpc>
                <a:spcPts val="1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MS PGothic" panose="020B0600070205080204" charset="-128"/>
              </a:rPr>
              <a:t>Go, change the world</a:t>
            </a:r>
          </a:p>
        </p:txBody>
      </p:sp>
      <p:sp>
        <p:nvSpPr>
          <p:cNvPr id="11" name="TextShape 1"/>
          <p:cNvSpPr txBox="1"/>
          <p:nvPr/>
        </p:nvSpPr>
        <p:spPr>
          <a:xfrm>
            <a:off x="505465" y="157890"/>
            <a:ext cx="9071640" cy="639038"/>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rPr>
              <a:t>Introduction </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4/30            </a:t>
            </a:r>
          </a:p>
        </p:txBody>
      </p:sp>
      <p:sp>
        <p:nvSpPr>
          <p:cNvPr id="14" name="Rectangle 13"/>
          <p:cNvSpPr/>
          <p:nvPr/>
        </p:nvSpPr>
        <p:spPr>
          <a:xfrm>
            <a:off x="144443" y="782940"/>
            <a:ext cx="9644843" cy="378206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data related to student will be stored in firebase real-time database, and there will be a end to end encryption between parents and counsellors communication.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Counsellors can share documents (like CIE reports ) with parents of their respective students.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Alert messages like exam notifications, results, any other events news can be easily share.</a:t>
            </a:r>
          </a:p>
          <a:p>
            <a:pPr>
              <a:lnSpc>
                <a:spcPct val="150000"/>
              </a:lnSpc>
            </a:pPr>
            <a:endParaRPr lang="en-IN" b="1" u="sng" dirty="0">
              <a:latin typeface="Times New Roman" panose="02020603050405020304" pitchFamily="18" charset="0"/>
              <a:cs typeface="Times New Roman" panose="02020603050405020304" pitchFamily="18" charset="0"/>
            </a:endParaRPr>
          </a:p>
          <a:p>
            <a:pPr>
              <a:lnSpc>
                <a:spcPct val="150000"/>
              </a:lnSpc>
            </a:pPr>
            <a:r>
              <a:rPr lang="en-IN" b="1" u="sng" dirty="0">
                <a:latin typeface="Times New Roman" panose="02020603050405020304" pitchFamily="18" charset="0"/>
                <a:cs typeface="Times New Roman" panose="02020603050405020304" pitchFamily="18" charset="0"/>
              </a:rPr>
              <a:t>Expected Outcome</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Students, faculty and parents can easily communicate with each other.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is easy to use and safe with convenient operations.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to authorized person only.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66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0080625" cy="7559675"/>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sp>
        <p:nvSpPr>
          <p:cNvPr id="8196" name="object 4"/>
          <p:cNvSpPr/>
          <p:nvPr/>
        </p:nvSpPr>
        <p:spPr bwMode="auto">
          <a:xfrm>
            <a:off x="505465" y="796928"/>
            <a:ext cx="9290190"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503872" y="201620"/>
            <a:ext cx="355019" cy="474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8198" name="object 6"/>
          <p:cNvSpPr/>
          <p:nvPr/>
        </p:nvSpPr>
        <p:spPr bwMode="auto">
          <a:xfrm>
            <a:off x="1495696" y="476459"/>
            <a:ext cx="28656" cy="38202"/>
          </a:xfrm>
          <a:custGeom>
            <a:avLst/>
            <a:gdLst>
              <a:gd name="T0" fmla="*/ 30439 w 56514"/>
              <a:gd name="T1" fmla="*/ 0 h 56515"/>
              <a:gd name="T2" fmla="*/ 18603 w 56514"/>
              <a:gd name="T3" fmla="*/ 2387 h 56515"/>
              <a:gd name="T4" fmla="*/ 8925 w 56514"/>
              <a:gd name="T5" fmla="*/ 8897 h 56515"/>
              <a:gd name="T6" fmla="*/ 2395 w 56514"/>
              <a:gd name="T7" fmla="*/ 18553 h 56515"/>
              <a:gd name="T8" fmla="*/ 0 w 56514"/>
              <a:gd name="T9" fmla="*/ 30379 h 56515"/>
              <a:gd name="T10" fmla="*/ 2395 w 56514"/>
              <a:gd name="T11" fmla="*/ 42215 h 56515"/>
              <a:gd name="T12" fmla="*/ 8925 w 56514"/>
              <a:gd name="T13" fmla="*/ 51889 h 56515"/>
              <a:gd name="T14" fmla="*/ 18603 w 56514"/>
              <a:gd name="T15" fmla="*/ 58419 h 56515"/>
              <a:gd name="T16" fmla="*/ 30439 w 56514"/>
              <a:gd name="T17" fmla="*/ 60814 h 56515"/>
              <a:gd name="T18" fmla="*/ 42255 w 56514"/>
              <a:gd name="T19" fmla="*/ 58419 h 56515"/>
              <a:gd name="T20" fmla="*/ 45210 w 56514"/>
              <a:gd name="T21" fmla="*/ 56420 h 56515"/>
              <a:gd name="T22" fmla="*/ 30439 w 56514"/>
              <a:gd name="T23" fmla="*/ 56420 h 56515"/>
              <a:gd name="T24" fmla="*/ 20292 w 56514"/>
              <a:gd name="T25" fmla="*/ 54370 h 56515"/>
              <a:gd name="T26" fmla="*/ 12014 w 56514"/>
              <a:gd name="T27" fmla="*/ 48783 h 56515"/>
              <a:gd name="T28" fmla="*/ 6438 w 56514"/>
              <a:gd name="T29" fmla="*/ 40504 h 56515"/>
              <a:gd name="T30" fmla="*/ 4393 w 56514"/>
              <a:gd name="T31" fmla="*/ 30379 h 56515"/>
              <a:gd name="T32" fmla="*/ 6438 w 56514"/>
              <a:gd name="T33" fmla="*/ 20245 h 56515"/>
              <a:gd name="T34" fmla="*/ 12014 w 56514"/>
              <a:gd name="T35" fmla="*/ 11951 h 56515"/>
              <a:gd name="T36" fmla="*/ 20292 w 56514"/>
              <a:gd name="T37" fmla="*/ 6348 h 56515"/>
              <a:gd name="T38" fmla="*/ 30439 w 56514"/>
              <a:gd name="T39" fmla="*/ 4292 h 56515"/>
              <a:gd name="T40" fmla="*/ 45081 w 56514"/>
              <a:gd name="T41" fmla="*/ 4292 h 56515"/>
              <a:gd name="T42" fmla="*/ 42255 w 56514"/>
              <a:gd name="T43" fmla="*/ 2387 h 56515"/>
              <a:gd name="T44" fmla="*/ 30439 w 56514"/>
              <a:gd name="T45" fmla="*/ 0 h 56515"/>
              <a:gd name="T46" fmla="*/ 45081 w 56514"/>
              <a:gd name="T47" fmla="*/ 4292 h 56515"/>
              <a:gd name="T48" fmla="*/ 30439 w 56514"/>
              <a:gd name="T49" fmla="*/ 4292 h 56515"/>
              <a:gd name="T50" fmla="*/ 40586 w 56514"/>
              <a:gd name="T51" fmla="*/ 6348 h 56515"/>
              <a:gd name="T52" fmla="*/ 48863 w 56514"/>
              <a:gd name="T53" fmla="*/ 11951 h 56515"/>
              <a:gd name="T54" fmla="*/ 54439 w 56514"/>
              <a:gd name="T55" fmla="*/ 20245 h 56515"/>
              <a:gd name="T56" fmla="*/ 56485 w 56514"/>
              <a:gd name="T57" fmla="*/ 30379 h 56515"/>
              <a:gd name="T58" fmla="*/ 54439 w 56514"/>
              <a:gd name="T59" fmla="*/ 40504 h 56515"/>
              <a:gd name="T60" fmla="*/ 48863 w 56514"/>
              <a:gd name="T61" fmla="*/ 48783 h 56515"/>
              <a:gd name="T62" fmla="*/ 40586 w 56514"/>
              <a:gd name="T63" fmla="*/ 54370 h 56515"/>
              <a:gd name="T64" fmla="*/ 30439 w 56514"/>
              <a:gd name="T65" fmla="*/ 56420 h 56515"/>
              <a:gd name="T66" fmla="*/ 45210 w 56514"/>
              <a:gd name="T67" fmla="*/ 56420 h 56515"/>
              <a:gd name="T68" fmla="*/ 51916 w 56514"/>
              <a:gd name="T69" fmla="*/ 51889 h 56515"/>
              <a:gd name="T70" fmla="*/ 58439 w 56514"/>
              <a:gd name="T71" fmla="*/ 42215 h 56515"/>
              <a:gd name="T72" fmla="*/ 60832 w 56514"/>
              <a:gd name="T73" fmla="*/ 30379 h 56515"/>
              <a:gd name="T74" fmla="*/ 58439 w 56514"/>
              <a:gd name="T75" fmla="*/ 18553 h 56515"/>
              <a:gd name="T76" fmla="*/ 51916 w 56514"/>
              <a:gd name="T77" fmla="*/ 8897 h 56515"/>
              <a:gd name="T78" fmla="*/ 45081 w 56514"/>
              <a:gd name="T79" fmla="*/ 429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199" name="object 7"/>
          <p:cNvSpPr/>
          <p:nvPr/>
        </p:nvSpPr>
        <p:spPr bwMode="auto">
          <a:xfrm>
            <a:off x="1503656" y="484949"/>
            <a:ext cx="12736" cy="2122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8" name="object 8"/>
          <p:cNvSpPr txBox="1"/>
          <p:nvPr/>
        </p:nvSpPr>
        <p:spPr>
          <a:xfrm>
            <a:off x="913814" y="292880"/>
            <a:ext cx="926097" cy="279026"/>
          </a:xfrm>
          <a:prstGeom prst="rect">
            <a:avLst/>
          </a:prstGeom>
        </p:spPr>
        <p:txBody>
          <a:bodyPr wrap="square" lIns="0" tIns="9627" rIns="0" bIns="0">
            <a:spAutoFit/>
          </a:bodyPr>
          <a:lstStyle/>
          <a:p>
            <a:pPr marL="6985">
              <a:lnSpc>
                <a:spcPts val="1000"/>
              </a:lnSpc>
              <a:spcBef>
                <a:spcPts val="75"/>
              </a:spcBef>
              <a:defRPr/>
            </a:pPr>
            <a:r>
              <a:rPr lang="en-IN" sz="900" b="1" spc="3" dirty="0">
                <a:solidFill>
                  <a:srgbClr val="231F20"/>
                </a:solidFill>
                <a:latin typeface="Helvetica-Bold"/>
                <a:cs typeface="Helvetica-Bold"/>
              </a:rPr>
              <a:t>RV College of</a:t>
            </a:r>
          </a:p>
          <a:p>
            <a:pPr marL="6985">
              <a:lnSpc>
                <a:spcPts val="1000"/>
              </a:lnSpc>
              <a:spcBef>
                <a:spcPts val="75"/>
              </a:spcBef>
              <a:defRPr/>
            </a:pPr>
            <a:r>
              <a:rPr lang="en-IN" sz="900" b="1" spc="3" dirty="0">
                <a:solidFill>
                  <a:srgbClr val="231F20"/>
                </a:solidFill>
                <a:latin typeface="Helvetica-Bold"/>
                <a:cs typeface="Helvetica-Bold"/>
              </a:rPr>
              <a:t>Engineering </a:t>
            </a:r>
            <a:endParaRPr sz="900" dirty="0">
              <a:latin typeface="Helvetica-Bold"/>
              <a:cs typeface="Helvetica-Bold"/>
            </a:endParaRPr>
          </a:p>
        </p:txBody>
      </p:sp>
      <p:sp>
        <p:nvSpPr>
          <p:cNvPr id="8202" name="Title 10"/>
          <p:cNvSpPr>
            <a:spLocks noGrp="1"/>
          </p:cNvSpPr>
          <p:nvPr>
            <p:ph type="title"/>
          </p:nvPr>
        </p:nvSpPr>
        <p:spPr>
          <a:xfrm>
            <a:off x="7944144" y="272717"/>
            <a:ext cx="1845143" cy="308796"/>
          </a:xfrm>
        </p:spPr>
        <p:txBody>
          <a:bodyPr/>
          <a:lstStyle/>
          <a:p>
            <a:pPr algn="r" eaLnBrk="1" hangingPunct="1"/>
            <a:r>
              <a:rPr lang="en-US" altLang="en-US" dirty="0">
                <a:latin typeface="Playfair Display" charset="0"/>
                <a:ea typeface="MS PGothic" panose="020B0600070205080204" charset="-128"/>
              </a:rPr>
              <a:t>Go, change the world</a:t>
            </a:r>
          </a:p>
        </p:txBody>
      </p:sp>
      <p:sp>
        <p:nvSpPr>
          <p:cNvPr id="11" name="TextShape 1"/>
          <p:cNvSpPr txBox="1"/>
          <p:nvPr/>
        </p:nvSpPr>
        <p:spPr>
          <a:xfrm>
            <a:off x="505465" y="157890"/>
            <a:ext cx="9290190" cy="639038"/>
          </a:xfrm>
          <a:prstGeom prst="rect">
            <a:avLst/>
          </a:prstGeom>
          <a:noFill/>
          <a:ln>
            <a:noFill/>
          </a:ln>
        </p:spPr>
        <p:txBody>
          <a:bodyPr lIns="0" tIns="0" rIns="0" bIns="0" anchor="ctr"/>
          <a:lstStyle/>
          <a:p>
            <a:pPr algn="ctr"/>
            <a:endPar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r>
              <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rPr>
              <a:t>Literature Survey</a:t>
            </a:r>
          </a:p>
          <a:p>
            <a:pPr algn="ctr"/>
            <a:r>
              <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13" name="TextShape 3"/>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5/30             </a:t>
            </a:r>
          </a:p>
        </p:txBody>
      </p:sp>
      <p:sp>
        <p:nvSpPr>
          <p:cNvPr id="12" name="TextShape 2"/>
          <p:cNvSpPr txBox="1"/>
          <p:nvPr/>
        </p:nvSpPr>
        <p:spPr>
          <a:xfrm>
            <a:off x="696912" y="1612997"/>
            <a:ext cx="8839200" cy="4910040"/>
          </a:xfrm>
          <a:prstGeom prst="rect">
            <a:avLst/>
          </a:prstGeom>
          <a:noFill/>
          <a:ln>
            <a:noFill/>
          </a:ln>
        </p:spPr>
        <p:txBody>
          <a:bodyPr lIns="0" tIns="0" rIns="0" bIns="0" anchor="t"/>
          <a:lstStyle/>
          <a:p>
            <a:pPr>
              <a:buClr>
                <a:srgbClr val="000000"/>
              </a:buClr>
              <a:buSzPct val="45000"/>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pPr>
            <a:r>
              <a:rPr lang="en-IN" sz="3200" spc="-1" dirty="0">
                <a:solidFill>
                  <a:srgbClr val="000000"/>
                </a:solidFill>
                <a:uFill>
                  <a:solidFill>
                    <a:srgbClr val="FFFFFF"/>
                  </a:solidFill>
                </a:uFill>
              </a:rPr>
              <a:t> </a:t>
            </a:r>
          </a:p>
          <a:p>
            <a:pPr>
              <a:buClr>
                <a:srgbClr val="000000"/>
              </a:buClr>
              <a:buSzPct val="45000"/>
            </a:pPr>
            <a:endParaRPr lang="en-US" sz="3200" spc="-1" dirty="0">
              <a:solidFill>
                <a:srgbClr val="000000"/>
              </a:solidFill>
              <a:uFill>
                <a:solidFill>
                  <a:srgbClr val="FFFFFF"/>
                </a:solidFill>
              </a:uFill>
            </a:endParaRPr>
          </a:p>
          <a:p>
            <a:pPr>
              <a:buClr>
                <a:srgbClr val="000000"/>
              </a:buClr>
              <a:buSzPct val="45000"/>
            </a:pPr>
            <a:endParaRPr lang="en-US" sz="3200" spc="-1" dirty="0">
              <a:solidFill>
                <a:srgbClr val="000000"/>
              </a:solidFill>
              <a:uFill>
                <a:solidFill>
                  <a:srgbClr val="FFFFFF"/>
                </a:solidFill>
              </a:uFill>
            </a:endParaRPr>
          </a:p>
          <a:p>
            <a:pPr>
              <a:buClr>
                <a:srgbClr val="000000"/>
              </a:buClr>
              <a:buSzPct val="45000"/>
            </a:pPr>
            <a:endParaRPr lang="en-US" sz="3200" spc="-1" dirty="0">
              <a:solidFill>
                <a:srgbClr val="000000"/>
              </a:solidFill>
              <a:uFill>
                <a:solidFill>
                  <a:srgbClr val="FFFFFF"/>
                </a:solidFill>
              </a:uFill>
            </a:endParaRPr>
          </a:p>
          <a:p>
            <a:pPr>
              <a:buClr>
                <a:srgbClr val="000000"/>
              </a:buClr>
              <a:buSzPct val="45000"/>
            </a:pPr>
            <a:r>
              <a:rPr lang="en-US" sz="2000" spc="-1" dirty="0">
                <a:solidFill>
                  <a:srgbClr val="000000"/>
                </a:solidFill>
                <a:uFill>
                  <a:solidFill>
                    <a:srgbClr val="FFFFFF"/>
                  </a:solidFill>
                </a:uFill>
              </a:rPr>
              <a:t>Based on the summary, discuss the need of the project topic identified</a:t>
            </a:r>
            <a:endParaRPr lang="en-IN" sz="2000" spc="-1" dirty="0">
              <a:solidFill>
                <a:srgbClr val="000000"/>
              </a:solidFill>
              <a:uFill>
                <a:solidFill>
                  <a:srgbClr val="FFFFFF"/>
                </a:solidFill>
              </a:uFill>
            </a:endParaRPr>
          </a:p>
        </p:txBody>
      </p:sp>
      <p:graphicFrame>
        <p:nvGraphicFramePr>
          <p:cNvPr id="3" name="Table 2"/>
          <p:cNvGraphicFramePr>
            <a:graphicFrameLocks noGrp="1"/>
          </p:cNvGraphicFramePr>
          <p:nvPr>
            <p:extLst>
              <p:ext uri="{D42A27DB-BD31-4B8C-83A1-F6EECF244321}">
                <p14:modId xmlns:p14="http://schemas.microsoft.com/office/powerpoint/2010/main" val="3577294108"/>
              </p:ext>
            </p:extLst>
          </p:nvPr>
        </p:nvGraphicFramePr>
        <p:xfrm>
          <a:off x="143999" y="776116"/>
          <a:ext cx="9791998" cy="6323417"/>
        </p:xfrm>
        <a:graphic>
          <a:graphicData uri="http://schemas.openxmlformats.org/drawingml/2006/table">
            <a:tbl>
              <a:tblPr firstRow="1" bandRow="1">
                <a:tableStyleId>{5C22544A-7EE6-4342-B048-85BDC9FD1C3A}</a:tableStyleId>
              </a:tblPr>
              <a:tblGrid>
                <a:gridCol w="1121067">
                  <a:extLst>
                    <a:ext uri="{9D8B030D-6E8A-4147-A177-3AD203B41FA5}">
                      <a16:colId xmlns:a16="http://schemas.microsoft.com/office/drawing/2014/main" val="20000"/>
                    </a:ext>
                  </a:extLst>
                </a:gridCol>
                <a:gridCol w="3774931">
                  <a:extLst>
                    <a:ext uri="{9D8B030D-6E8A-4147-A177-3AD203B41FA5}">
                      <a16:colId xmlns:a16="http://schemas.microsoft.com/office/drawing/2014/main" val="20001"/>
                    </a:ext>
                  </a:extLst>
                </a:gridCol>
                <a:gridCol w="2448000">
                  <a:extLst>
                    <a:ext uri="{9D8B030D-6E8A-4147-A177-3AD203B41FA5}">
                      <a16:colId xmlns:a16="http://schemas.microsoft.com/office/drawing/2014/main" val="20002"/>
                    </a:ext>
                  </a:extLst>
                </a:gridCol>
                <a:gridCol w="2448000">
                  <a:extLst>
                    <a:ext uri="{9D8B030D-6E8A-4147-A177-3AD203B41FA5}">
                      <a16:colId xmlns:a16="http://schemas.microsoft.com/office/drawing/2014/main" val="20003"/>
                    </a:ext>
                  </a:extLst>
                </a:gridCol>
              </a:tblGrid>
              <a:tr h="715097">
                <a:tc>
                  <a:txBody>
                    <a:bodyPr/>
                    <a:lstStyle/>
                    <a:p>
                      <a:pPr algn="just"/>
                      <a:r>
                        <a:rPr lang="en-IN" sz="2000" dirty="0">
                          <a:latin typeface="Times New Roman" panose="02020603050405020304" pitchFamily="18" charset="0"/>
                          <a:cs typeface="Times New Roman" panose="02020603050405020304" pitchFamily="18" charset="0"/>
                        </a:rPr>
                        <a:t>S No </a:t>
                      </a:r>
                    </a:p>
                  </a:txBody>
                  <a:tcPr/>
                </a:tc>
                <a:tc>
                  <a:txBody>
                    <a:bodyPr/>
                    <a:lstStyle/>
                    <a:p>
                      <a:pPr algn="just"/>
                      <a:r>
                        <a:rPr lang="en-IN" sz="2000" dirty="0">
                          <a:latin typeface="Times New Roman" panose="02020603050405020304" pitchFamily="18" charset="0"/>
                          <a:cs typeface="Times New Roman" panose="02020603050405020304" pitchFamily="18" charset="0"/>
                        </a:rPr>
                        <a:t>Author and Paper title</a:t>
                      </a:r>
                    </a:p>
                  </a:txBody>
                  <a:tcPr/>
                </a:tc>
                <a:tc>
                  <a:txBody>
                    <a:bodyPr/>
                    <a:lstStyle/>
                    <a:p>
                      <a:pPr algn="just"/>
                      <a:r>
                        <a:rPr lang="en-IN" sz="2000" dirty="0">
                          <a:latin typeface="Times New Roman" panose="02020603050405020304" pitchFamily="18" charset="0"/>
                          <a:cs typeface="Times New Roman" panose="02020603050405020304" pitchFamily="18" charset="0"/>
                        </a:rPr>
                        <a:t>Details of</a:t>
                      </a:r>
                      <a:r>
                        <a:rPr lang="en-IN" sz="2000" baseline="0" dirty="0">
                          <a:latin typeface="Times New Roman" panose="02020603050405020304" pitchFamily="18" charset="0"/>
                          <a:cs typeface="Times New Roman" panose="02020603050405020304" pitchFamily="18" charset="0"/>
                        </a:rPr>
                        <a:t> Publication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Summary of the Paper </a:t>
                      </a:r>
                    </a:p>
                  </a:txBody>
                  <a:tcPr/>
                </a:tc>
                <a:extLst>
                  <a:ext uri="{0D108BD9-81ED-4DB2-BD59-A6C34878D82A}">
                    <a16:rowId xmlns:a16="http://schemas.microsoft.com/office/drawing/2014/main" val="10000"/>
                  </a:ext>
                </a:extLst>
              </a:tr>
              <a:tr h="5592003">
                <a:tc>
                  <a:txBody>
                    <a:bodyPr/>
                    <a:lstStyle/>
                    <a:p>
                      <a:pPr algn="just"/>
                      <a:r>
                        <a:rPr lang="en-IN" sz="2000" dirty="0">
                          <a:latin typeface="Times New Roman" panose="02020603050405020304" pitchFamily="18" charset="0"/>
                          <a:cs typeface="Times New Roman" panose="02020603050405020304" pitchFamily="18" charset="0"/>
                        </a:rPr>
                        <a:t>1</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a:t>
                      </a:r>
                    </a:p>
                  </a:txBody>
                  <a:tcPr/>
                </a:tc>
                <a:tc>
                  <a:txBody>
                    <a:bodyPr/>
                    <a:lstStyle/>
                    <a:p>
                      <a:pPr algn="just"/>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Zhi</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-gang YUE ,You-</a:t>
                      </a:r>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wei</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JIN </a:t>
                      </a:r>
                      <a:r>
                        <a:rPr lang="en-IN" sz="2000" b="0" dirty="0">
                          <a:latin typeface="Times New Roman" panose="02020603050405020304" pitchFamily="18" charset="0"/>
                          <a:cs typeface="Times New Roman" panose="02020603050405020304" pitchFamily="18" charset="0"/>
                        </a:rPr>
                        <a:t>, </a:t>
                      </a:r>
                    </a:p>
                    <a:p>
                      <a:pPr algn="just"/>
                      <a:endParaRPr lang="en-IN" sz="20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The development and design of the student management system based on the network environment </a:t>
                      </a:r>
                      <a:endParaRPr lang="en-IN" sz="2000" b="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Aradhana Singh , </a:t>
                      </a:r>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Srujana</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Tankala</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 Komal Jagtap </a:t>
                      </a: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Mobile Web Based Android Application for College Management System. </a:t>
                      </a:r>
                      <a:r>
                        <a:rPr lang="en-IN" sz="2000" b="0" dirty="0">
                          <a:latin typeface="Times New Roman" panose="02020603050405020304" pitchFamily="18" charset="0"/>
                          <a:cs typeface="Times New Roman" panose="02020603050405020304" pitchFamily="18" charset="0"/>
                        </a:rPr>
                        <a:t>                </a:t>
                      </a:r>
                    </a:p>
                  </a:txBody>
                  <a:tcPr/>
                </a:tc>
                <a:tc>
                  <a:txBody>
                    <a:bodyPr/>
                    <a:lstStyle/>
                    <a:p>
                      <a:pPr algn="just"/>
                      <a:r>
                        <a:rPr lang="en-IN" sz="1800" dirty="0">
                          <a:latin typeface="Times New Roman" panose="02020603050405020304" pitchFamily="18" charset="0"/>
                          <a:cs typeface="Times New Roman" panose="02020603050405020304" pitchFamily="18" charset="0"/>
                        </a:rPr>
                        <a:t>2010 International Conference on Multimedia Communications,</a:t>
                      </a:r>
                    </a:p>
                    <a:p>
                      <a:pPr algn="just"/>
                      <a:r>
                        <a:rPr lang="en-IN" sz="1800" baseline="0"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ISBN: 978-0-7695-4136-5</a:t>
                      </a:r>
                    </a:p>
                    <a:p>
                      <a:pPr algn="just"/>
                      <a:r>
                        <a:rPr lang="en-IN" sz="1800" b="0"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7-8 Aug. 2010 </a:t>
                      </a:r>
                      <a:r>
                        <a:rPr lang="en-IN" sz="1800" b="0" dirty="0">
                          <a:latin typeface="Times New Roman" panose="02020603050405020304" pitchFamily="18" charset="0"/>
                          <a:cs typeface="Times New Roman" panose="02020603050405020304" pitchFamily="18" charset="0"/>
                        </a:rPr>
                        <a:t>,</a:t>
                      </a:r>
                      <a:r>
                        <a:rPr lang="en-IN" sz="1800" b="0" baseline="0"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INSPEC Accession Number: 11791652</a:t>
                      </a:r>
                    </a:p>
                    <a:p>
                      <a:pPr algn="just"/>
                      <a:endParaRPr lang="en-IN" sz="1800" baseline="0" dirty="0">
                        <a:latin typeface="Times New Roman" panose="02020603050405020304" pitchFamily="18" charset="0"/>
                        <a:cs typeface="Times New Roman" panose="02020603050405020304" pitchFamily="18" charset="0"/>
                      </a:endParaRPr>
                    </a:p>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International Journal Of Engineering And Computer Science ISSN: 2319-7242 Volume 6 Issue 2 Feb. 2017, Page No. 20206-20209 </a:t>
                      </a:r>
                      <a:endParaRPr lang="en-IN" sz="1800" b="0" i="0" baseline="0"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The paper discusses the method of the management information in higher education. </a:t>
                      </a: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defRPr/>
                      </a:pPr>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Add mobility and automation to the process of managing student information in an institute. </a:t>
                      </a:r>
                      <a:endParaRPr lang="en-IN" sz="1800" b="0" baseline="0" dirty="0">
                        <a:latin typeface="Times New Roman" panose="02020603050405020304" pitchFamily="18" charset="0"/>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05" y="-22729"/>
            <a:ext cx="10080625" cy="7582403"/>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61"/>
            <a:ext cx="9917111" cy="685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24363178"/>
              </p:ext>
            </p:extLst>
          </p:nvPr>
        </p:nvGraphicFramePr>
        <p:xfrm>
          <a:off x="1" y="686227"/>
          <a:ext cx="10023018" cy="6795315"/>
        </p:xfrm>
        <a:graphic>
          <a:graphicData uri="http://schemas.openxmlformats.org/drawingml/2006/table">
            <a:tbl>
              <a:tblPr firstRow="1" bandRow="1">
                <a:tableStyleId>{5C22544A-7EE6-4342-B048-85BDC9FD1C3A}</a:tableStyleId>
              </a:tblPr>
              <a:tblGrid>
                <a:gridCol w="1147516">
                  <a:extLst>
                    <a:ext uri="{9D8B030D-6E8A-4147-A177-3AD203B41FA5}">
                      <a16:colId xmlns:a16="http://schemas.microsoft.com/office/drawing/2014/main" val="20000"/>
                    </a:ext>
                  </a:extLst>
                </a:gridCol>
                <a:gridCol w="3863992">
                  <a:extLst>
                    <a:ext uri="{9D8B030D-6E8A-4147-A177-3AD203B41FA5}">
                      <a16:colId xmlns:a16="http://schemas.microsoft.com/office/drawing/2014/main" val="20001"/>
                    </a:ext>
                  </a:extLst>
                </a:gridCol>
                <a:gridCol w="2505755">
                  <a:extLst>
                    <a:ext uri="{9D8B030D-6E8A-4147-A177-3AD203B41FA5}">
                      <a16:colId xmlns:a16="http://schemas.microsoft.com/office/drawing/2014/main" val="20002"/>
                    </a:ext>
                  </a:extLst>
                </a:gridCol>
                <a:gridCol w="2505755">
                  <a:extLst>
                    <a:ext uri="{9D8B030D-6E8A-4147-A177-3AD203B41FA5}">
                      <a16:colId xmlns:a16="http://schemas.microsoft.com/office/drawing/2014/main" val="20003"/>
                    </a:ext>
                  </a:extLst>
                </a:gridCol>
              </a:tblGrid>
              <a:tr h="656935">
                <a:tc>
                  <a:txBody>
                    <a:bodyPr/>
                    <a:lstStyle/>
                    <a:p>
                      <a:pPr algn="just"/>
                      <a:r>
                        <a:rPr lang="en-IN" sz="2000" dirty="0">
                          <a:latin typeface="Times New Roman" panose="02020603050405020304" pitchFamily="18" charset="0"/>
                          <a:cs typeface="Times New Roman" panose="02020603050405020304" pitchFamily="18" charset="0"/>
                        </a:rPr>
                        <a:t>S No </a:t>
                      </a:r>
                    </a:p>
                  </a:txBody>
                  <a:tcPr/>
                </a:tc>
                <a:tc>
                  <a:txBody>
                    <a:bodyPr/>
                    <a:lstStyle/>
                    <a:p>
                      <a:pPr algn="just"/>
                      <a:r>
                        <a:rPr lang="en-IN" sz="2000" dirty="0">
                          <a:latin typeface="Times New Roman" panose="02020603050405020304" pitchFamily="18" charset="0"/>
                          <a:cs typeface="Times New Roman" panose="02020603050405020304" pitchFamily="18" charset="0"/>
                        </a:rPr>
                        <a:t>Author and Paper title</a:t>
                      </a:r>
                    </a:p>
                  </a:txBody>
                  <a:tcPr/>
                </a:tc>
                <a:tc>
                  <a:txBody>
                    <a:bodyPr/>
                    <a:lstStyle/>
                    <a:p>
                      <a:pPr algn="just"/>
                      <a:r>
                        <a:rPr lang="en-IN" sz="2000" dirty="0">
                          <a:latin typeface="Times New Roman" panose="02020603050405020304" pitchFamily="18" charset="0"/>
                          <a:cs typeface="Times New Roman" panose="02020603050405020304" pitchFamily="18" charset="0"/>
                        </a:rPr>
                        <a:t>Details of</a:t>
                      </a:r>
                      <a:r>
                        <a:rPr lang="en-IN" sz="2000" baseline="0" dirty="0">
                          <a:latin typeface="Times New Roman" panose="02020603050405020304" pitchFamily="18" charset="0"/>
                          <a:cs typeface="Times New Roman" panose="02020603050405020304" pitchFamily="18" charset="0"/>
                        </a:rPr>
                        <a:t> Publication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Summary of the Paper </a:t>
                      </a:r>
                    </a:p>
                  </a:txBody>
                  <a:tcPr/>
                </a:tc>
                <a:extLst>
                  <a:ext uri="{0D108BD9-81ED-4DB2-BD59-A6C34878D82A}">
                    <a16:rowId xmlns:a16="http://schemas.microsoft.com/office/drawing/2014/main" val="10000"/>
                  </a:ext>
                </a:extLst>
              </a:tr>
              <a:tr h="6094275">
                <a:tc>
                  <a:txBody>
                    <a:bodyPr/>
                    <a:lstStyle/>
                    <a:p>
                      <a:pPr algn="just"/>
                      <a:r>
                        <a:rPr lang="en-IN" sz="2000" dirty="0">
                          <a:latin typeface="Times New Roman" panose="02020603050405020304" pitchFamily="18" charset="0"/>
                          <a:cs typeface="Times New Roman" panose="02020603050405020304" pitchFamily="18" charset="0"/>
                        </a:rPr>
                        <a:t>3</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4</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JinMei-shan,QiuChang-li,LiJing</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p>
                    <a:p>
                      <a:pPr algn="just"/>
                      <a:endParaRPr lang="en-IN" sz="20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Android-based Attendance Management System"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N.Surya</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M.Soniya</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M.Sathya</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T.Mukesh</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G.Kavitha</a:t>
                      </a:r>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Android Based Student- Faculty Document</a:t>
                      </a:r>
                    </a:p>
                    <a:p>
                      <a:pPr algn="just"/>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Sharing System</a:t>
                      </a:r>
                    </a:p>
                  </a:txBody>
                  <a:tcPr/>
                </a:tc>
                <a:tc>
                  <a:txBody>
                    <a:bodyPr/>
                    <a:lstStyle/>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IEEE Conference on Systems, Process and Control (ICSPC 2015), 18 - 20 December 2015, Bandar Sunway, Malaysia. </a:t>
                      </a: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International Journal of Innovative Research in Science, Engineering and Technology</a:t>
                      </a: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ISSN (Online) : 2319 - 8753</a:t>
                      </a:r>
                    </a:p>
                    <a:p>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ISSN (Print) : 2347 - 6710</a:t>
                      </a:r>
                    </a:p>
                  </a:txBody>
                  <a:tcPr/>
                </a:tc>
                <a:tc>
                  <a:txBody>
                    <a:bodyPr/>
                    <a:lstStyle/>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In this paper a method of taking attendance by employing an application running on the Android platform is proposed in this paper. </a:t>
                      </a: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This paper main aim is to replacing the current paper record system. </a:t>
                      </a:r>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While paper records are a traditional way of managed student data and different</a:t>
                      </a:r>
                    </a:p>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work, there are several drawbacks to this method.</a:t>
                      </a:r>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5" name="TextShape 3">
            <a:extLst>
              <a:ext uri="{FF2B5EF4-FFF2-40B4-BE49-F238E27FC236}">
                <a16:creationId xmlns:a16="http://schemas.microsoft.com/office/drawing/2014/main" id="{E14C81B4-3CC0-40E1-8DD5-B062267E71F1}"/>
              </a:ext>
            </a:extLst>
          </p:cNvPr>
          <p:cNvSpPr txBox="1"/>
          <p:nvPr/>
        </p:nvSpPr>
        <p:spPr>
          <a:xfrm>
            <a:off x="251415" y="7175758"/>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6/30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81444-3764-4126-A876-E8F06BF770CC}"/>
              </a:ext>
            </a:extLst>
          </p:cNvPr>
          <p:cNvSpPr/>
          <p:nvPr/>
        </p:nvSpPr>
        <p:spPr>
          <a:xfrm>
            <a:off x="-57605" y="-22729"/>
            <a:ext cx="10080625" cy="7582403"/>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1344" tIns="25672" rIns="51344" bIns="25672" anchor="ctr"/>
          <a:lstStyle/>
          <a:p>
            <a:pPr algn="ctr">
              <a:defRPr/>
            </a:pPr>
            <a:endParaRPr lang="en-IN" dirty="0">
              <a:solidFill>
                <a:srgbClr val="681748"/>
              </a:solidFill>
            </a:endParaRPr>
          </a:p>
        </p:txBody>
      </p:sp>
      <p:pic>
        <p:nvPicPr>
          <p:cNvPr id="3" name="Picture 2">
            <a:extLst>
              <a:ext uri="{FF2B5EF4-FFF2-40B4-BE49-F238E27FC236}">
                <a16:creationId xmlns:a16="http://schemas.microsoft.com/office/drawing/2014/main" id="{D1A38E8B-1FBA-47C4-B4C7-357E16F73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61"/>
            <a:ext cx="9917111" cy="685800"/>
          </a:xfrm>
          <a:prstGeom prst="rect">
            <a:avLst/>
          </a:prstGeom>
        </p:spPr>
      </p:pic>
      <p:graphicFrame>
        <p:nvGraphicFramePr>
          <p:cNvPr id="5" name="Table 4">
            <a:extLst>
              <a:ext uri="{FF2B5EF4-FFF2-40B4-BE49-F238E27FC236}">
                <a16:creationId xmlns:a16="http://schemas.microsoft.com/office/drawing/2014/main" id="{70892526-72A7-4AE5-A27C-97C609AD6108}"/>
              </a:ext>
            </a:extLst>
          </p:cNvPr>
          <p:cNvGraphicFramePr>
            <a:graphicFrameLocks noGrp="1"/>
          </p:cNvGraphicFramePr>
          <p:nvPr>
            <p:extLst>
              <p:ext uri="{D42A27DB-BD31-4B8C-83A1-F6EECF244321}">
                <p14:modId xmlns:p14="http://schemas.microsoft.com/office/powerpoint/2010/main" val="3925599849"/>
              </p:ext>
            </p:extLst>
          </p:nvPr>
        </p:nvGraphicFramePr>
        <p:xfrm>
          <a:off x="-29706" y="686227"/>
          <a:ext cx="10023018" cy="6795315"/>
        </p:xfrm>
        <a:graphic>
          <a:graphicData uri="http://schemas.openxmlformats.org/drawingml/2006/table">
            <a:tbl>
              <a:tblPr firstRow="1" bandRow="1">
                <a:tableStyleId>{5C22544A-7EE6-4342-B048-85BDC9FD1C3A}</a:tableStyleId>
              </a:tblPr>
              <a:tblGrid>
                <a:gridCol w="1147516">
                  <a:extLst>
                    <a:ext uri="{9D8B030D-6E8A-4147-A177-3AD203B41FA5}">
                      <a16:colId xmlns:a16="http://schemas.microsoft.com/office/drawing/2014/main" val="20000"/>
                    </a:ext>
                  </a:extLst>
                </a:gridCol>
                <a:gridCol w="3863992">
                  <a:extLst>
                    <a:ext uri="{9D8B030D-6E8A-4147-A177-3AD203B41FA5}">
                      <a16:colId xmlns:a16="http://schemas.microsoft.com/office/drawing/2014/main" val="20001"/>
                    </a:ext>
                  </a:extLst>
                </a:gridCol>
                <a:gridCol w="2505755">
                  <a:extLst>
                    <a:ext uri="{9D8B030D-6E8A-4147-A177-3AD203B41FA5}">
                      <a16:colId xmlns:a16="http://schemas.microsoft.com/office/drawing/2014/main" val="20002"/>
                    </a:ext>
                  </a:extLst>
                </a:gridCol>
                <a:gridCol w="2505755">
                  <a:extLst>
                    <a:ext uri="{9D8B030D-6E8A-4147-A177-3AD203B41FA5}">
                      <a16:colId xmlns:a16="http://schemas.microsoft.com/office/drawing/2014/main" val="20003"/>
                    </a:ext>
                  </a:extLst>
                </a:gridCol>
              </a:tblGrid>
              <a:tr h="656935">
                <a:tc>
                  <a:txBody>
                    <a:bodyPr/>
                    <a:lstStyle/>
                    <a:p>
                      <a:pPr algn="just"/>
                      <a:r>
                        <a:rPr lang="en-IN" sz="2000" dirty="0">
                          <a:latin typeface="Times New Roman" panose="02020603050405020304" pitchFamily="18" charset="0"/>
                          <a:cs typeface="Times New Roman" panose="02020603050405020304" pitchFamily="18" charset="0"/>
                        </a:rPr>
                        <a:t>S No </a:t>
                      </a:r>
                    </a:p>
                  </a:txBody>
                  <a:tcPr/>
                </a:tc>
                <a:tc>
                  <a:txBody>
                    <a:bodyPr/>
                    <a:lstStyle/>
                    <a:p>
                      <a:pPr algn="just"/>
                      <a:r>
                        <a:rPr lang="en-IN" sz="2000" dirty="0">
                          <a:latin typeface="Times New Roman" panose="02020603050405020304" pitchFamily="18" charset="0"/>
                          <a:cs typeface="Times New Roman" panose="02020603050405020304" pitchFamily="18" charset="0"/>
                        </a:rPr>
                        <a:t>Author and Paper title</a:t>
                      </a:r>
                    </a:p>
                  </a:txBody>
                  <a:tcPr/>
                </a:tc>
                <a:tc>
                  <a:txBody>
                    <a:bodyPr/>
                    <a:lstStyle/>
                    <a:p>
                      <a:pPr algn="just"/>
                      <a:r>
                        <a:rPr lang="en-IN" sz="2000" dirty="0">
                          <a:latin typeface="Times New Roman" panose="02020603050405020304" pitchFamily="18" charset="0"/>
                          <a:cs typeface="Times New Roman" panose="02020603050405020304" pitchFamily="18" charset="0"/>
                        </a:rPr>
                        <a:t>Details of</a:t>
                      </a:r>
                      <a:r>
                        <a:rPr lang="en-IN" sz="2000" baseline="0" dirty="0">
                          <a:latin typeface="Times New Roman" panose="02020603050405020304" pitchFamily="18" charset="0"/>
                          <a:cs typeface="Times New Roman" panose="02020603050405020304" pitchFamily="18" charset="0"/>
                        </a:rPr>
                        <a:t> Publication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Summary of the Paper </a:t>
                      </a:r>
                    </a:p>
                  </a:txBody>
                  <a:tcPr/>
                </a:tc>
                <a:extLst>
                  <a:ext uri="{0D108BD9-81ED-4DB2-BD59-A6C34878D82A}">
                    <a16:rowId xmlns:a16="http://schemas.microsoft.com/office/drawing/2014/main" val="10000"/>
                  </a:ext>
                </a:extLst>
              </a:tr>
              <a:tr h="6094275">
                <a:tc>
                  <a:txBody>
                    <a:bodyPr/>
                    <a:lstStyle/>
                    <a:p>
                      <a:pPr algn="just"/>
                      <a:r>
                        <a:rPr lang="en-IN" sz="2000" dirty="0">
                          <a:latin typeface="Times New Roman" panose="02020603050405020304" pitchFamily="18" charset="0"/>
                          <a:cs typeface="Times New Roman" panose="02020603050405020304" pitchFamily="18" charset="0"/>
                        </a:rPr>
                        <a:t>5</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a:tc>
                <a:tc>
                  <a:txBody>
                    <a:bodyPr/>
                    <a:lstStyle/>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Soita</a:t>
                      </a:r>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Reuben </a:t>
                      </a: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 Students Record Management System Project </a:t>
                      </a:r>
                      <a:endParaRPr lang="en-IN" sz="2000" b="0" dirty="0">
                        <a:latin typeface="Times New Roman" panose="02020603050405020304" pitchFamily="18" charset="0"/>
                        <a:cs typeface="Times New Roman" panose="02020603050405020304" pitchFamily="18" charset="0"/>
                      </a:endParaRPr>
                    </a:p>
                    <a:p>
                      <a:pPr algn="just"/>
                      <a:endParaRPr lang="en-IN" sz="2000" b="0" dirty="0">
                        <a:latin typeface="Times New Roman" panose="02020603050405020304" pitchFamily="18" charset="0"/>
                        <a:cs typeface="Times New Roman" panose="02020603050405020304" pitchFamily="18" charset="0"/>
                      </a:endParaRPr>
                    </a:p>
                    <a:p>
                      <a:pPr algn="just"/>
                      <a:endParaRPr lang="en-IN" sz="2000" b="0" dirty="0">
                        <a:latin typeface="Times New Roman" panose="02020603050405020304" pitchFamily="18" charset="0"/>
                        <a:cs typeface="Times New Roman" panose="02020603050405020304" pitchFamily="18" charset="0"/>
                      </a:endParaRPr>
                    </a:p>
                    <a:p>
                      <a:pPr algn="just"/>
                      <a:endParaRPr lang="en-IN" sz="2000" b="0" dirty="0">
                        <a:latin typeface="Times New Roman" panose="02020603050405020304" pitchFamily="18" charset="0"/>
                        <a:cs typeface="Times New Roman" panose="02020603050405020304" pitchFamily="18" charset="0"/>
                      </a:endParaRPr>
                    </a:p>
                    <a:p>
                      <a:pPr algn="just"/>
                      <a:endParaRPr lang="en-IN" sz="2000" b="0" dirty="0">
                        <a:latin typeface="Times New Roman" panose="02020603050405020304" pitchFamily="18" charset="0"/>
                        <a:cs typeface="Times New Roman" panose="02020603050405020304" pitchFamily="18" charset="0"/>
                      </a:endParaRPr>
                    </a:p>
                    <a:p>
                      <a:pPr algn="just"/>
                      <a:endParaRPr lang="en-IN" sz="2000" b="0" dirty="0">
                        <a:latin typeface="Times New Roman" panose="02020603050405020304" pitchFamily="18" charset="0"/>
                        <a:cs typeface="Times New Roman" panose="02020603050405020304" pitchFamily="18" charset="0"/>
                      </a:endParaRPr>
                    </a:p>
                    <a:p>
                      <a:pPr algn="just"/>
                      <a:endParaRPr lang="en-IN" sz="2000" b="0" dirty="0">
                        <a:latin typeface="Times New Roman" panose="02020603050405020304" pitchFamily="18" charset="0"/>
                        <a:cs typeface="Times New Roman" panose="02020603050405020304" pitchFamily="18" charset="0"/>
                      </a:endParaRPr>
                    </a:p>
                  </a:txBody>
                  <a:tcPr/>
                </a:tc>
                <a:tc>
                  <a:txBody>
                    <a:bodyPr/>
                    <a:lstStyle/>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 Case Study Christian Childcare </a:t>
                      </a:r>
                      <a:r>
                        <a:rPr lang="en-US" sz="1800" b="0" i="0" u="none" strike="noStrike" baseline="0" dirty="0" err="1">
                          <a:solidFill>
                            <a:schemeClr val="dk1"/>
                          </a:solidFill>
                          <a:latin typeface="Times New Roman" panose="02020603050405020304" pitchFamily="18" charset="0"/>
                          <a:ea typeface="+mn-ea"/>
                          <a:cs typeface="Times New Roman" panose="02020603050405020304" pitchFamily="18" charset="0"/>
                        </a:rPr>
                        <a:t>Programme</a:t>
                      </a:r>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 Vocational Training Institute </a:t>
                      </a: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800" b="0" i="0" u="none" strike="noStrike" baseline="0" dirty="0">
                          <a:solidFill>
                            <a:schemeClr val="dk1"/>
                          </a:solidFill>
                          <a:latin typeface="Times New Roman" panose="02020603050405020304" pitchFamily="18" charset="0"/>
                          <a:ea typeface="+mn-ea"/>
                          <a:cs typeface="Times New Roman" panose="02020603050405020304" pitchFamily="18" charset="0"/>
                        </a:rPr>
                        <a:t> REG: S012/BICT/U002 </a:t>
                      </a:r>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 </a:t>
                      </a:r>
                    </a:p>
                    <a:p>
                      <a:pPr algn="just"/>
                      <a:endParaRPr lang="en-IN" sz="1800" b="0" baseline="0" dirty="0">
                        <a:latin typeface="Times New Roman" panose="02020603050405020304" pitchFamily="18" charset="0"/>
                        <a:cs typeface="Times New Roman" panose="02020603050405020304" pitchFamily="18" charset="0"/>
                      </a:endParaRPr>
                    </a:p>
                    <a:p>
                      <a:pPr algn="just"/>
                      <a:endParaRPr lang="en-IN" sz="1800" b="0" baseline="0" dirty="0">
                        <a:latin typeface="Times New Roman" panose="02020603050405020304" pitchFamily="18" charset="0"/>
                        <a:cs typeface="Times New Roman" panose="02020603050405020304" pitchFamily="18" charset="0"/>
                      </a:endParaRPr>
                    </a:p>
                    <a:p>
                      <a:pPr algn="just"/>
                      <a:endParaRPr lang="en-IN" sz="1800" b="0" baseline="0" dirty="0">
                        <a:latin typeface="Times New Roman" panose="02020603050405020304" pitchFamily="18" charset="0"/>
                        <a:cs typeface="Times New Roman" panose="02020603050405020304" pitchFamily="18" charset="0"/>
                      </a:endParaRPr>
                    </a:p>
                    <a:p>
                      <a:pPr algn="just"/>
                      <a:endParaRPr lang="en-IN" sz="1800" b="0" baseline="0" dirty="0">
                        <a:latin typeface="Times New Roman" panose="02020603050405020304" pitchFamily="18" charset="0"/>
                        <a:cs typeface="Times New Roman" panose="02020603050405020304" pitchFamily="18" charset="0"/>
                      </a:endParaRPr>
                    </a:p>
                    <a:p>
                      <a:pPr algn="just"/>
                      <a:endParaRPr lang="en-IN" sz="1800" b="0" baseline="0"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rPr>
                        <a:t>The main purpose of the project is to build a student database system to facilitate easy access of student’s records. The Student Database System will allow the registrar of CCP Vocational Training institute, Login to edit, update students details records. </a:t>
                      </a:r>
                    </a:p>
                    <a:p>
                      <a:pPr algn="just"/>
                      <a:endParaRPr lang="en-US" sz="1800" b="0" i="0" u="none" strike="noStrike" baseline="0" dirty="0">
                        <a:solidFill>
                          <a:schemeClr val="dk1"/>
                        </a:solidFill>
                        <a:latin typeface="Times New Roman" panose="02020603050405020304" pitchFamily="18" charset="0"/>
                        <a:ea typeface="+mn-ea"/>
                        <a:cs typeface="Times New Roman" panose="02020603050405020304" pitchFamily="18" charset="0"/>
                      </a:endParaRPr>
                    </a:p>
                    <a:p>
                      <a:pPr algn="just"/>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6" name="TextShape 3">
            <a:extLst>
              <a:ext uri="{FF2B5EF4-FFF2-40B4-BE49-F238E27FC236}">
                <a16:creationId xmlns:a16="http://schemas.microsoft.com/office/drawing/2014/main" id="{A21A8C1D-25DA-4856-8C5D-87F41080DC81}"/>
              </a:ext>
            </a:extLst>
          </p:cNvPr>
          <p:cNvSpPr txBox="1"/>
          <p:nvPr/>
        </p:nvSpPr>
        <p:spPr>
          <a:xfrm>
            <a:off x="144000" y="7092000"/>
            <a:ext cx="9792000" cy="346320"/>
          </a:xfrm>
          <a:prstGeom prst="rect">
            <a:avLst/>
          </a:prstGeom>
          <a:noFill/>
          <a:ln>
            <a:noFill/>
          </a:ln>
        </p:spPr>
        <p:txBody>
          <a:bodyPr lIns="90000" tIns="45000" rIns="90000" bIns="45000"/>
          <a:lstStyle/>
          <a:p>
            <a:r>
              <a:rPr lang="en-IN" spc="-1" dirty="0">
                <a:solidFill>
                  <a:srgbClr val="000000"/>
                </a:solidFill>
                <a:uFill>
                  <a:solidFill>
                    <a:srgbClr val="FFFFFF"/>
                  </a:solidFill>
                </a:uFill>
                <a:latin typeface="Arial" panose="020B0604020202020204"/>
              </a:rPr>
              <a:t>14/08/2020</a:t>
            </a:r>
            <a:r>
              <a:rPr lang="en-IN" sz="1800" b="0" strike="noStrike" spc="-1" dirty="0">
                <a:solidFill>
                  <a:srgbClr val="000000"/>
                </a:solidFill>
                <a:uFill>
                  <a:solidFill>
                    <a:srgbClr val="FFFFFF"/>
                  </a:solidFill>
                </a:uFill>
                <a:latin typeface="Arial" panose="020B0604020202020204"/>
              </a:rPr>
              <a:t>                                       Department of MCA,RVCE                                          7/30        </a:t>
            </a:r>
          </a:p>
        </p:txBody>
      </p:sp>
    </p:spTree>
    <p:extLst>
      <p:ext uri="{BB962C8B-B14F-4D97-AF65-F5344CB8AC3E}">
        <p14:creationId xmlns:p14="http://schemas.microsoft.com/office/powerpoint/2010/main" val="4222815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2233</Words>
  <Application>Microsoft Office PowerPoint</Application>
  <PresentationFormat>Custom</PresentationFormat>
  <Paragraphs>526</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Helvetica-Bold</vt:lpstr>
      <vt:lpstr>Playfair Display</vt:lpstr>
      <vt:lpstr>Symbol</vt:lpstr>
      <vt:lpstr>Times New Roman</vt:lpstr>
      <vt:lpstr>Wingdings</vt:lpstr>
      <vt:lpstr>Office Theme</vt:lpstr>
      <vt:lpstr>PowerPoint Presentation</vt:lpstr>
      <vt:lpstr>PowerPoint Presentation</vt:lpstr>
      <vt:lpstr>PowerPoint Presentation</vt:lpstr>
      <vt:lpstr>Go, change the world</vt:lpstr>
      <vt:lpstr>Go, change the world</vt:lpstr>
      <vt:lpstr>Go, change the world</vt:lpstr>
      <vt:lpstr>Go, change the world</vt:lpstr>
      <vt:lpstr>PowerPoint Presentation</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PowerPoint Presentation</vt:lpstr>
      <vt:lpstr>Go, change the world</vt:lpstr>
      <vt:lpstr>PowerPoint Presentation</vt:lpstr>
      <vt:lpstr>Go, change the world</vt:lpstr>
      <vt:lpstr>Go, change the world</vt:lpstr>
      <vt:lpstr>Go, change the world</vt:lpstr>
      <vt:lpstr>Go, change the world</vt:lpstr>
      <vt:lpstr>Go, change the world</vt:lpstr>
      <vt:lpstr>Go, change the world</vt:lpstr>
      <vt:lpstr>PowerPoint Presentation</vt:lpstr>
      <vt:lpstr>PowerPoint Presentation</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Bahubali Ak</cp:lastModifiedBy>
  <cp:revision>378</cp:revision>
  <dcterms:created xsi:type="dcterms:W3CDTF">2016-03-10T06:55:00Z</dcterms:created>
  <dcterms:modified xsi:type="dcterms:W3CDTF">2020-08-12T10:06:14Z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