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60" r:id="rId5"/>
    <p:sldId id="288" r:id="rId6"/>
    <p:sldId id="261" r:id="rId7"/>
    <p:sldId id="289" r:id="rId8"/>
    <p:sldId id="262" r:id="rId9"/>
    <p:sldId id="285" r:id="rId10"/>
    <p:sldId id="290" r:id="rId11"/>
    <p:sldId id="265" r:id="rId12"/>
    <p:sldId id="284" r:id="rId13"/>
    <p:sldId id="277" r:id="rId14"/>
    <p:sldId id="287" r:id="rId15"/>
    <p:sldId id="276" r:id="rId16"/>
    <p:sldId id="274" r:id="rId17"/>
    <p:sldId id="291" r:id="rId18"/>
    <p:sldId id="283" r:id="rId19"/>
    <p:sldId id="275" r:id="rId20"/>
    <p:sldId id="268" r:id="rId21"/>
  </p:sldIdLst>
  <p:sldSz cx="20104100" cy="11309350"/>
  <p:notesSz cx="20104100" cy="11309350"/>
  <p:embeddedFontLst>
    <p:embeddedFont>
      <p:font typeface="Calibri" panose="020F0502020204030204" pitchFamily="34" charset="0"/>
      <p:regular r:id="rId23"/>
      <p:bold r:id="rId24"/>
      <p:italic r:id="rId25"/>
      <p:boldItalic r:id="rId26"/>
    </p:embeddedFont>
    <p:embeddedFont>
      <p:font typeface="Playfair Display" panose="020B0604020202020204" charset="0"/>
      <p:regular r:id="rId27"/>
    </p:embeddedFont>
    <p:embeddedFont>
      <p:font typeface="Helvetica Neue" panose="020B0604020202020204" charset="0"/>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18542A-5F4C-43B6-BDC4-2B29EB79A7E6}"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4" d="100"/>
          <a:sy n="44" d="100"/>
        </p:scale>
        <p:origin x="624" y="5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8712200" cy="5651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11387137" y="0"/>
            <a:ext cx="8712200" cy="5651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281737"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2009775" y="5372100"/>
            <a:ext cx="16084549" cy="508952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742612"/>
            <a:ext cx="8712200" cy="5651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SzPts val="1400"/>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11387137" y="10742612"/>
            <a:ext cx="8712200" cy="5651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rPr>
              <a:t>‹#›</a:t>
            </a:fld>
            <a:endPar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30589739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 name="Google Shape;32;p1: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4533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8: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8: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2421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c028e001b_0_34:notes"/>
          <p:cNvSpPr txBox="1">
            <a:spLocks noGrp="1"/>
          </p:cNvSpPr>
          <p:nvPr>
            <p:ph type="body" idx="1"/>
          </p:nvPr>
        </p:nvSpPr>
        <p:spPr>
          <a:xfrm>
            <a:off x="2009775" y="5372100"/>
            <a:ext cx="16084500" cy="5089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9c028e001b_0_34: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6840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c028e001b_0_34:notes"/>
          <p:cNvSpPr txBox="1">
            <a:spLocks noGrp="1"/>
          </p:cNvSpPr>
          <p:nvPr>
            <p:ph type="body" idx="1"/>
          </p:nvPr>
        </p:nvSpPr>
        <p:spPr>
          <a:xfrm>
            <a:off x="2009775" y="5372100"/>
            <a:ext cx="16084500" cy="5089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9c028e001b_0_34: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1351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c028e001b_0_34:notes"/>
          <p:cNvSpPr txBox="1">
            <a:spLocks noGrp="1"/>
          </p:cNvSpPr>
          <p:nvPr>
            <p:ph type="body" idx="1"/>
          </p:nvPr>
        </p:nvSpPr>
        <p:spPr>
          <a:xfrm>
            <a:off x="2009775" y="5372100"/>
            <a:ext cx="16084500" cy="5089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9c028e001b_0_34: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8907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c028e001b_0_34:notes"/>
          <p:cNvSpPr txBox="1">
            <a:spLocks noGrp="1"/>
          </p:cNvSpPr>
          <p:nvPr>
            <p:ph type="body" idx="1"/>
          </p:nvPr>
        </p:nvSpPr>
        <p:spPr>
          <a:xfrm>
            <a:off x="2009775" y="5372100"/>
            <a:ext cx="16084500" cy="5089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9c028e001b_0_34: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0411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c028e001b_0_34:notes"/>
          <p:cNvSpPr txBox="1">
            <a:spLocks noGrp="1"/>
          </p:cNvSpPr>
          <p:nvPr>
            <p:ph type="body" idx="1"/>
          </p:nvPr>
        </p:nvSpPr>
        <p:spPr>
          <a:xfrm>
            <a:off x="2009775" y="5372100"/>
            <a:ext cx="16084500" cy="5089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9c028e001b_0_34: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1639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c028e001b_0_34:notes"/>
          <p:cNvSpPr txBox="1">
            <a:spLocks noGrp="1"/>
          </p:cNvSpPr>
          <p:nvPr>
            <p:ph type="body" idx="1"/>
          </p:nvPr>
        </p:nvSpPr>
        <p:spPr>
          <a:xfrm>
            <a:off x="2009775" y="5372100"/>
            <a:ext cx="16084500" cy="5089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9c028e001b_0_34: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9205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c028e001b_0_34:notes"/>
          <p:cNvSpPr txBox="1">
            <a:spLocks noGrp="1"/>
          </p:cNvSpPr>
          <p:nvPr>
            <p:ph type="body" idx="1"/>
          </p:nvPr>
        </p:nvSpPr>
        <p:spPr>
          <a:xfrm>
            <a:off x="2009775" y="5372100"/>
            <a:ext cx="16084500" cy="5089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9c028e001b_0_34: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6303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c028e001b_0_34:notes"/>
          <p:cNvSpPr txBox="1">
            <a:spLocks noGrp="1"/>
          </p:cNvSpPr>
          <p:nvPr>
            <p:ph type="body" idx="1"/>
          </p:nvPr>
        </p:nvSpPr>
        <p:spPr>
          <a:xfrm>
            <a:off x="2009775" y="5372100"/>
            <a:ext cx="16084500" cy="5089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9c028e001b_0_34: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8978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c028e001b_0_34:notes"/>
          <p:cNvSpPr txBox="1">
            <a:spLocks noGrp="1"/>
          </p:cNvSpPr>
          <p:nvPr>
            <p:ph type="body" idx="1"/>
          </p:nvPr>
        </p:nvSpPr>
        <p:spPr>
          <a:xfrm>
            <a:off x="2009775" y="5372100"/>
            <a:ext cx="16084500" cy="5089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9c028e001b_0_34: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5269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2: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 name="Google Shape;47;p2: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7668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9c028e001b_0_24:notes"/>
          <p:cNvSpPr txBox="1">
            <a:spLocks noGrp="1"/>
          </p:cNvSpPr>
          <p:nvPr>
            <p:ph type="body" idx="1"/>
          </p:nvPr>
        </p:nvSpPr>
        <p:spPr>
          <a:xfrm>
            <a:off x="2009775" y="5372100"/>
            <a:ext cx="16084500" cy="5089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9c028e001b_0_24: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9818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3: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3: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6644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6: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6: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5501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6: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6: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5729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7: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7: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0908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7: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7: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5301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8: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8: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372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8: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8: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4250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22"/>
        <p:cNvGrpSpPr/>
        <p:nvPr/>
      </p:nvGrpSpPr>
      <p:grpSpPr>
        <a:xfrm>
          <a:off x="0" y="0"/>
          <a:ext cx="0" cy="0"/>
          <a:chOff x="0" y="0"/>
          <a:chExt cx="0" cy="0"/>
        </a:xfrm>
      </p:grpSpPr>
      <p:sp>
        <p:nvSpPr>
          <p:cNvPr id="23" name="Google Shape;23;p14"/>
          <p:cNvSpPr txBox="1">
            <a:spLocks noGrp="1"/>
          </p:cNvSpPr>
          <p:nvPr>
            <p:ph type="body" idx="1"/>
          </p:nvPr>
        </p:nvSpPr>
        <p:spPr>
          <a:xfrm>
            <a:off x="1004888" y="1692275"/>
            <a:ext cx="17962562" cy="2856167"/>
          </a:xfrm>
          <a:prstGeom prst="rect">
            <a:avLst/>
          </a:prstGeom>
          <a:noFill/>
          <a:ln>
            <a:noFill/>
          </a:ln>
        </p:spPr>
        <p:txBody>
          <a:bodyPr spcFirstLastPara="1" wrap="square" lIns="0" tIns="0" rIns="0" bIns="0" anchor="t" anchorCtr="0">
            <a:spAutoFit/>
          </a:bodyPr>
          <a:lstStyle>
            <a:lvl1pPr marL="457200" lvl="0" indent="-228600" algn="l">
              <a:spcBef>
                <a:spcPts val="640"/>
              </a:spcBef>
              <a:spcAft>
                <a:spcPts val="0"/>
              </a:spcAft>
              <a:buSzPts val="1400"/>
              <a:buNone/>
              <a:defRPr sz="3200">
                <a:latin typeface="Helvetica Neue" panose="020B0804020202020204"/>
                <a:ea typeface="Helvetica Neue" panose="020B0804020202020204"/>
                <a:cs typeface="Helvetica Neue" panose="020B0804020202020204"/>
                <a:sym typeface="Helvetica Neue" panose="020B0804020202020204"/>
              </a:defRPr>
            </a:lvl1pPr>
            <a:lvl2pPr marL="914400" lvl="1" indent="-228600" algn="l">
              <a:spcBef>
                <a:spcPts val="640"/>
              </a:spcBef>
              <a:spcAft>
                <a:spcPts val="0"/>
              </a:spcAft>
              <a:buSzPts val="1400"/>
              <a:buNone/>
              <a:defRPr sz="3200">
                <a:latin typeface="Helvetica Neue" panose="020B0804020202020204"/>
                <a:ea typeface="Helvetica Neue" panose="020B0804020202020204"/>
                <a:cs typeface="Helvetica Neue" panose="020B0804020202020204"/>
                <a:sym typeface="Helvetica Neue" panose="020B0804020202020204"/>
              </a:defRPr>
            </a:lvl2pPr>
            <a:lvl3pPr marL="1371600" lvl="2" indent="-228600" algn="l">
              <a:spcBef>
                <a:spcPts val="640"/>
              </a:spcBef>
              <a:spcAft>
                <a:spcPts val="0"/>
              </a:spcAft>
              <a:buSzPts val="1400"/>
              <a:buNone/>
              <a:defRPr sz="3200">
                <a:latin typeface="Helvetica Neue" panose="020B0804020202020204"/>
                <a:ea typeface="Helvetica Neue" panose="020B0804020202020204"/>
                <a:cs typeface="Helvetica Neue" panose="020B0804020202020204"/>
                <a:sym typeface="Helvetica Neue" panose="020B0804020202020204"/>
              </a:defRPr>
            </a:lvl3pPr>
            <a:lvl4pPr marL="1828800" lvl="3" indent="-228600" algn="l">
              <a:spcBef>
                <a:spcPts val="640"/>
              </a:spcBef>
              <a:spcAft>
                <a:spcPts val="0"/>
              </a:spcAft>
              <a:buSzPts val="1400"/>
              <a:buNone/>
              <a:defRPr sz="3200">
                <a:latin typeface="Helvetica Neue" panose="020B0804020202020204"/>
                <a:ea typeface="Helvetica Neue" panose="020B0804020202020204"/>
                <a:cs typeface="Helvetica Neue" panose="020B0804020202020204"/>
                <a:sym typeface="Helvetica Neue" panose="020B0804020202020204"/>
              </a:defRPr>
            </a:lvl4pPr>
            <a:lvl5pPr marL="2286000" lvl="4" indent="-228600" algn="l">
              <a:spcBef>
                <a:spcPts val="640"/>
              </a:spcBef>
              <a:spcAft>
                <a:spcPts val="0"/>
              </a:spcAft>
              <a:buSzPts val="1400"/>
              <a:buNone/>
              <a:defRPr sz="3200">
                <a:latin typeface="Helvetica Neue" panose="020B0804020202020204"/>
                <a:ea typeface="Helvetica Neue" panose="020B0804020202020204"/>
                <a:cs typeface="Helvetica Neue" panose="020B0804020202020204"/>
                <a:sym typeface="Helvetica Neue" panose="020B0804020202020204"/>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14"/>
          <p:cNvSpPr txBox="1">
            <a:spLocks noGrp="1"/>
          </p:cNvSpPr>
          <p:nvPr>
            <p:ph type="dt" idx="10"/>
          </p:nvPr>
        </p:nvSpPr>
        <p:spPr>
          <a:xfrm>
            <a:off x="908050" y="10788650"/>
            <a:ext cx="4624387" cy="27622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4"/>
          <p:cNvSpPr txBox="1">
            <a:spLocks noGrp="1"/>
          </p:cNvSpPr>
          <p:nvPr>
            <p:ph type="sldNum" idx="12"/>
          </p:nvPr>
        </p:nvSpPr>
        <p:spPr>
          <a:xfrm>
            <a:off x="17138650" y="10623550"/>
            <a:ext cx="2719387" cy="29686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2">
    <p:spTree>
      <p:nvGrpSpPr>
        <p:cNvPr id="1" name="Shape 26"/>
        <p:cNvGrpSpPr/>
        <p:nvPr/>
      </p:nvGrpSpPr>
      <p:grpSpPr>
        <a:xfrm>
          <a:off x="0" y="0"/>
          <a:ext cx="0" cy="0"/>
          <a:chOff x="0" y="0"/>
          <a:chExt cx="0" cy="0"/>
        </a:xfrm>
      </p:grpSpPr>
      <p:sp>
        <p:nvSpPr>
          <p:cNvPr id="27" name="Google Shape;27;p14_52co70vkhm"/>
          <p:cNvSpPr txBox="1">
            <a:spLocks noGrp="1"/>
          </p:cNvSpPr>
          <p:nvPr>
            <p:ph type="body" idx="1"/>
          </p:nvPr>
        </p:nvSpPr>
        <p:spPr>
          <a:xfrm>
            <a:off x="1004888" y="1692275"/>
            <a:ext cx="17962562" cy="2856167"/>
          </a:xfrm>
          <a:prstGeom prst="rect">
            <a:avLst/>
          </a:prstGeom>
          <a:noFill/>
          <a:ln>
            <a:noFill/>
          </a:ln>
        </p:spPr>
        <p:txBody>
          <a:bodyPr spcFirstLastPara="1" wrap="square" lIns="0" tIns="0" rIns="0" bIns="0" anchor="t" anchorCtr="0">
            <a:spAutoFit/>
          </a:bodyPr>
          <a:lstStyle>
            <a:lvl1pPr marL="457200" lvl="0" indent="-228600" algn="l">
              <a:spcBef>
                <a:spcPts val="640"/>
              </a:spcBef>
              <a:spcAft>
                <a:spcPts val="0"/>
              </a:spcAft>
              <a:buSzPts val="1400"/>
              <a:buNone/>
              <a:defRPr sz="3200">
                <a:latin typeface="Helvetica Neue" panose="020B0804020202020204"/>
                <a:ea typeface="Helvetica Neue" panose="020B0804020202020204"/>
                <a:cs typeface="Helvetica Neue" panose="020B0804020202020204"/>
                <a:sym typeface="Helvetica Neue" panose="020B0804020202020204"/>
              </a:defRPr>
            </a:lvl1pPr>
            <a:lvl2pPr marL="914400" lvl="1" indent="-228600" algn="l">
              <a:spcBef>
                <a:spcPts val="640"/>
              </a:spcBef>
              <a:spcAft>
                <a:spcPts val="0"/>
              </a:spcAft>
              <a:buSzPts val="1400"/>
              <a:buNone/>
              <a:defRPr sz="3200">
                <a:latin typeface="Helvetica Neue" panose="020B0804020202020204"/>
                <a:ea typeface="Helvetica Neue" panose="020B0804020202020204"/>
                <a:cs typeface="Helvetica Neue" panose="020B0804020202020204"/>
                <a:sym typeface="Helvetica Neue" panose="020B0804020202020204"/>
              </a:defRPr>
            </a:lvl2pPr>
            <a:lvl3pPr marL="1371600" lvl="2" indent="-228600" algn="l">
              <a:spcBef>
                <a:spcPts val="640"/>
              </a:spcBef>
              <a:spcAft>
                <a:spcPts val="0"/>
              </a:spcAft>
              <a:buSzPts val="1400"/>
              <a:buNone/>
              <a:defRPr sz="3200">
                <a:latin typeface="Helvetica Neue" panose="020B0804020202020204"/>
                <a:ea typeface="Helvetica Neue" panose="020B0804020202020204"/>
                <a:cs typeface="Helvetica Neue" panose="020B0804020202020204"/>
                <a:sym typeface="Helvetica Neue" panose="020B0804020202020204"/>
              </a:defRPr>
            </a:lvl3pPr>
            <a:lvl4pPr marL="1828800" lvl="3" indent="-228600" algn="l">
              <a:spcBef>
                <a:spcPts val="640"/>
              </a:spcBef>
              <a:spcAft>
                <a:spcPts val="0"/>
              </a:spcAft>
              <a:buSzPts val="1400"/>
              <a:buNone/>
              <a:defRPr sz="3200">
                <a:latin typeface="Helvetica Neue" panose="020B0804020202020204"/>
                <a:ea typeface="Helvetica Neue" panose="020B0804020202020204"/>
                <a:cs typeface="Helvetica Neue" panose="020B0804020202020204"/>
                <a:sym typeface="Helvetica Neue" panose="020B0804020202020204"/>
              </a:defRPr>
            </a:lvl4pPr>
            <a:lvl5pPr marL="2286000" lvl="4" indent="-228600" algn="l">
              <a:spcBef>
                <a:spcPts val="640"/>
              </a:spcBef>
              <a:spcAft>
                <a:spcPts val="0"/>
              </a:spcAft>
              <a:buSzPts val="1400"/>
              <a:buNone/>
              <a:defRPr sz="3200">
                <a:latin typeface="Helvetica Neue" panose="020B0804020202020204"/>
                <a:ea typeface="Helvetica Neue" panose="020B0804020202020204"/>
                <a:cs typeface="Helvetica Neue" panose="020B0804020202020204"/>
                <a:sym typeface="Helvetica Neue" panose="020B0804020202020204"/>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 name="Google Shape;28;p14_52co70vkhm"/>
          <p:cNvSpPr txBox="1">
            <a:spLocks noGrp="1"/>
          </p:cNvSpPr>
          <p:nvPr>
            <p:ph type="dt" idx="10"/>
          </p:nvPr>
        </p:nvSpPr>
        <p:spPr>
          <a:xfrm>
            <a:off x="908050" y="10788650"/>
            <a:ext cx="4624387" cy="27622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4_52co70vkhm"/>
          <p:cNvSpPr txBox="1">
            <a:spLocks noGrp="1"/>
          </p:cNvSpPr>
          <p:nvPr>
            <p:ph type="sldNum" idx="12"/>
          </p:nvPr>
        </p:nvSpPr>
        <p:spPr>
          <a:xfrm>
            <a:off x="17138650" y="10623550"/>
            <a:ext cx="2719387" cy="29686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p:nvPr/>
        </p:nvSpPr>
        <p:spPr>
          <a:xfrm>
            <a:off x="0" y="15875"/>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 name="Google Shape;11;p13"/>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 name="Google Shape;12;p13"/>
          <p:cNvSpPr txBox="1"/>
          <p:nvPr/>
        </p:nvSpPr>
        <p:spPr>
          <a:xfrm>
            <a:off x="1004887" y="301625"/>
            <a:ext cx="708025" cy="709612"/>
          </a:xfrm>
          <a:prstGeom prst="rect">
            <a:avLst/>
          </a:prstGeom>
          <a:blipFill rotWithShape="1">
            <a:blip r:embed="rId4"/>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 name="Google Shape;13;p13"/>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 name="Google Shape;14;p13"/>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 name="Google Shape;15;p13"/>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000"/>
              </a:lnSpc>
              <a:spcBef>
                <a:spcPts val="0"/>
              </a:spcBef>
              <a:spcAft>
                <a:spcPts val="0"/>
              </a:spcAft>
              <a:buClr>
                <a:srgbClr val="231F20"/>
              </a:buClr>
              <a:buSzPts val="1600"/>
              <a:buFont typeface="Helvetica Neue" panose="020B0804020202020204"/>
              <a:buNone/>
            </a:pPr>
            <a:r>
              <a:rPr lang="en-US" sz="1600" b="1" i="0" u="none">
                <a:solidFill>
                  <a:srgbClr val="231F20"/>
                </a:solidFill>
                <a:latin typeface="Helvetica Neue" panose="020B0804020202020204"/>
                <a:ea typeface="Helvetica Neue" panose="020B0804020202020204"/>
                <a:cs typeface="Helvetica Neue" panose="020B0804020202020204"/>
                <a:sym typeface="Helvetica Neue" panose="020B0804020202020204"/>
              </a:rPr>
              <a:t>RV College of</a:t>
            </a:r>
          </a:p>
          <a:p>
            <a:pPr marL="12700" marR="0" lvl="0" indent="0" algn="l" rtl="0">
              <a:lnSpc>
                <a:spcPct val="106000"/>
              </a:lnSpc>
              <a:spcBef>
                <a:spcPts val="100"/>
              </a:spcBef>
              <a:spcAft>
                <a:spcPts val="0"/>
              </a:spcAft>
              <a:buClr>
                <a:srgbClr val="231F20"/>
              </a:buClr>
              <a:buSzPts val="1600"/>
              <a:buFont typeface="Helvetica Neue" panose="020B0804020202020204"/>
              <a:buNone/>
            </a:pPr>
            <a:r>
              <a:rPr lang="en-US" sz="1600" b="1" i="0" u="none">
                <a:solidFill>
                  <a:srgbClr val="231F20"/>
                </a:solidFill>
                <a:latin typeface="Helvetica Neue" panose="020B0804020202020204"/>
                <a:ea typeface="Helvetica Neue" panose="020B0804020202020204"/>
                <a:cs typeface="Helvetica Neue" panose="020B0804020202020204"/>
                <a:sym typeface="Helvetica Neue" panose="020B0804020202020204"/>
              </a:rPr>
              <a:t>Engineering </a:t>
            </a:r>
          </a:p>
        </p:txBody>
      </p:sp>
      <p:sp>
        <p:nvSpPr>
          <p:cNvPr id="16" name="Google Shape;16;p13"/>
          <p:cNvSpPr txBox="1"/>
          <p:nvPr/>
        </p:nvSpPr>
        <p:spPr>
          <a:xfrm>
            <a:off x="16376650" y="511175"/>
            <a:ext cx="2773362" cy="290512"/>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5893"/>
              </a:buClr>
              <a:buSzPts val="1800"/>
              <a:buFont typeface="Calibri" panose="020F0502020204030204"/>
              <a:buNone/>
            </a:pPr>
            <a:r>
              <a:rPr lang="en-US" sz="1800" b="1" i="0" u="none">
                <a:solidFill>
                  <a:srgbClr val="005893"/>
                </a:solidFill>
                <a:latin typeface="Calibri" panose="020F0502020204030204"/>
                <a:ea typeface="Calibri" panose="020F0502020204030204"/>
                <a:cs typeface="Calibri" panose="020F0502020204030204"/>
                <a:sym typeface="Calibri" panose="020F0502020204030204"/>
              </a:rPr>
              <a:t>Go, Change the world</a:t>
            </a:r>
          </a:p>
        </p:txBody>
      </p:sp>
      <p:sp>
        <p:nvSpPr>
          <p:cNvPr id="17" name="Google Shape;17;p13"/>
          <p:cNvSpPr txBox="1"/>
          <p:nvPr/>
        </p:nvSpPr>
        <p:spPr>
          <a:xfrm>
            <a:off x="8223250" y="10760075"/>
            <a:ext cx="6934200" cy="381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5893"/>
              </a:buClr>
              <a:buSzPts val="2400"/>
              <a:buFont typeface="Calibri" panose="020F0502020204030204"/>
              <a:buNone/>
            </a:pPr>
            <a:r>
              <a:rPr lang="en-US" sz="2400" b="1" i="0" u="none">
                <a:solidFill>
                  <a:srgbClr val="005893"/>
                </a:solidFill>
                <a:latin typeface="Calibri" panose="020F0502020204030204"/>
                <a:ea typeface="Calibri" panose="020F0502020204030204"/>
                <a:cs typeface="Calibri" panose="020F0502020204030204"/>
                <a:sym typeface="Calibri" panose="020F0502020204030204"/>
              </a:rPr>
              <a:t>Department of Master of Computer Applications</a:t>
            </a:r>
          </a:p>
        </p:txBody>
      </p:sp>
      <p:sp>
        <p:nvSpPr>
          <p:cNvPr id="18" name="Google Shape;18;p13"/>
          <p:cNvSpPr txBox="1">
            <a:spLocks noGrp="1"/>
          </p:cNvSpPr>
          <p:nvPr>
            <p:ph type="title"/>
          </p:nvPr>
        </p:nvSpPr>
        <p:spPr>
          <a:xfrm>
            <a:off x="581025" y="407987"/>
            <a:ext cx="18942050" cy="484187"/>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1400"/>
              <a:buNone/>
              <a:defRPr sz="1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1400"/>
              <a:buNone/>
              <a:defRPr sz="1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1400"/>
              <a:buNone/>
              <a:defRPr sz="1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1400"/>
              <a:buNone/>
              <a:defRPr sz="1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1400"/>
              <a:buNone/>
              <a:defRPr sz="1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1400"/>
              <a:buNone/>
              <a:defRPr sz="1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1400"/>
              <a:buNone/>
              <a:defRPr sz="1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1400"/>
              <a:buNone/>
              <a:defRPr sz="1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9" name="Google Shape;19;p13"/>
          <p:cNvSpPr txBox="1">
            <a:spLocks noGrp="1"/>
          </p:cNvSpPr>
          <p:nvPr>
            <p:ph type="body" idx="1"/>
          </p:nvPr>
        </p:nvSpPr>
        <p:spPr>
          <a:xfrm>
            <a:off x="2746375" y="2613025"/>
            <a:ext cx="14611350" cy="2271712"/>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36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6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36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36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a:endParaRPr/>
          </a:p>
        </p:txBody>
      </p:sp>
      <p:sp>
        <p:nvSpPr>
          <p:cNvPr id="20" name="Google Shape;20;p13"/>
          <p:cNvSpPr txBox="1">
            <a:spLocks noGrp="1"/>
          </p:cNvSpPr>
          <p:nvPr>
            <p:ph type="dt" idx="10"/>
          </p:nvPr>
        </p:nvSpPr>
        <p:spPr>
          <a:xfrm>
            <a:off x="908050" y="10788650"/>
            <a:ext cx="4624387" cy="27622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21" name="Google Shape;21;p13"/>
          <p:cNvSpPr txBox="1">
            <a:spLocks noGrp="1"/>
          </p:cNvSpPr>
          <p:nvPr>
            <p:ph type="sldNum" idx="12"/>
          </p:nvPr>
        </p:nvSpPr>
        <p:spPr>
          <a:xfrm>
            <a:off x="17138650" y="10623550"/>
            <a:ext cx="2719387" cy="296862"/>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898989"/>
              </a:buClr>
              <a:buSzPts val="1800"/>
              <a:buFont typeface="Calibri" panose="020F0502020204030204"/>
              <a:buNone/>
              <a:defRPr sz="18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33"/>
        <p:cNvGrpSpPr/>
        <p:nvPr/>
      </p:nvGrpSpPr>
      <p:grpSpPr>
        <a:xfrm>
          <a:off x="0" y="0"/>
          <a:ext cx="0" cy="0"/>
          <a:chOff x="0" y="0"/>
          <a:chExt cx="0" cy="0"/>
        </a:xfrm>
      </p:grpSpPr>
      <p:sp>
        <p:nvSpPr>
          <p:cNvPr id="34" name="Google Shape;34;p1"/>
          <p:cNvSpPr txBox="1"/>
          <p:nvPr/>
        </p:nvSpPr>
        <p:spPr>
          <a:xfrm>
            <a:off x="0" y="-182562"/>
            <a:ext cx="20104101" cy="1130935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35" name="Google Shape;35;p1"/>
          <p:cNvSpPr/>
          <p:nvPr/>
        </p:nvSpPr>
        <p:spPr>
          <a:xfrm>
            <a:off x="-6350" y="15875"/>
            <a:ext cx="9377362" cy="6477000"/>
          </a:xfrm>
          <a:custGeom>
            <a:avLst/>
            <a:gdLst/>
            <a:ahLst/>
            <a:cxnLst/>
            <a:rect l="l" t="t" r="r" b="b"/>
            <a:pathLst>
              <a:path w="7436484" h="5134610" extrusionOk="0">
                <a:moveTo>
                  <a:pt x="7435941" y="0"/>
                </a:moveTo>
                <a:lnTo>
                  <a:pt x="0" y="0"/>
                </a:lnTo>
                <a:lnTo>
                  <a:pt x="0" y="5134513"/>
                </a:lnTo>
                <a:lnTo>
                  <a:pt x="7435941" y="0"/>
                </a:lnTo>
                <a:close/>
              </a:path>
            </a:pathLst>
          </a:custGeom>
          <a:solidFill>
            <a:srgbClr val="00589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36" name="Google Shape;36;p1"/>
          <p:cNvSpPr txBox="1"/>
          <p:nvPr/>
        </p:nvSpPr>
        <p:spPr>
          <a:xfrm>
            <a:off x="471487" y="415925"/>
            <a:ext cx="1846262" cy="1841500"/>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37" name="Google Shape;37;p1"/>
          <p:cNvSpPr txBox="1"/>
          <p:nvPr/>
        </p:nvSpPr>
        <p:spPr>
          <a:xfrm>
            <a:off x="5603875" y="1336675"/>
            <a:ext cx="146050" cy="147637"/>
          </a:xfrm>
          <a:prstGeom prst="rect">
            <a:avLst/>
          </a:prstGeom>
          <a:blipFill rotWithShape="1">
            <a:blip r:embed="rId4"/>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38" name="Google Shape;38;p1"/>
          <p:cNvSpPr txBox="1"/>
          <p:nvPr/>
        </p:nvSpPr>
        <p:spPr>
          <a:xfrm>
            <a:off x="2508250" y="720725"/>
            <a:ext cx="3810000" cy="1474111"/>
          </a:xfrm>
          <a:prstGeom prst="rect">
            <a:avLst/>
          </a:prstGeom>
          <a:noFill/>
          <a:ln>
            <a:noFill/>
          </a:ln>
        </p:spPr>
        <p:txBody>
          <a:bodyPr spcFirstLastPara="1" wrap="square" lIns="0" tIns="13325" rIns="0" bIns="0" anchor="t" anchorCtr="0">
            <a:spAutoFit/>
          </a:bodyPr>
          <a:lstStyle/>
          <a:p>
            <a:pPr marL="12700" marR="0" lvl="0" indent="0" algn="l" rtl="0">
              <a:lnSpc>
                <a:spcPct val="112000"/>
              </a:lnSpc>
              <a:spcBef>
                <a:spcPts val="0"/>
              </a:spcBef>
              <a:spcAft>
                <a:spcPts val="0"/>
              </a:spcAft>
              <a:buClr>
                <a:srgbClr val="FFFFFF"/>
              </a:buClr>
              <a:buSzPts val="4200"/>
              <a:buFont typeface="Helvetica Neue" panose="020B0804020202020204"/>
              <a:buNone/>
            </a:pPr>
            <a:r>
              <a:rPr lang="en-US" sz="4200" b="1" i="0" u="none">
                <a:solidFill>
                  <a:srgbClr val="FFFFFF"/>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RV College of </a:t>
            </a:r>
          </a:p>
          <a:p>
            <a:pPr marL="12700" marR="0" lvl="0" indent="0" algn="l" rtl="0">
              <a:lnSpc>
                <a:spcPct val="112000"/>
              </a:lnSpc>
              <a:spcBef>
                <a:spcPts val="100"/>
              </a:spcBef>
              <a:spcAft>
                <a:spcPts val="0"/>
              </a:spcAft>
              <a:buClr>
                <a:srgbClr val="FFFFFF"/>
              </a:buClr>
              <a:buSzPts val="4200"/>
              <a:buFont typeface="Helvetica Neue" panose="020B0804020202020204"/>
              <a:buNone/>
            </a:pPr>
            <a:r>
              <a:rPr lang="en-US" sz="4200" b="1" i="0" u="none">
                <a:solidFill>
                  <a:srgbClr val="FFFFFF"/>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Engineering</a:t>
            </a:r>
          </a:p>
        </p:txBody>
      </p:sp>
      <p:sp>
        <p:nvSpPr>
          <p:cNvPr id="39" name="Google Shape;39;p1"/>
          <p:cNvSpPr txBox="1"/>
          <p:nvPr/>
        </p:nvSpPr>
        <p:spPr>
          <a:xfrm>
            <a:off x="16117888" y="407987"/>
            <a:ext cx="3405187" cy="48418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Times New Roman" panose="02020603050405020304" pitchFamily="18" charset="0"/>
                <a:ea typeface="Playfair Display"/>
                <a:cs typeface="Times New Roman" panose="02020603050405020304" pitchFamily="18" charset="0"/>
                <a:sym typeface="Playfair Display"/>
              </a:rPr>
              <a:t>Go, change the world</a:t>
            </a:r>
          </a:p>
        </p:txBody>
      </p:sp>
      <p:sp>
        <p:nvSpPr>
          <p:cNvPr id="40" name="Google Shape;40;p1"/>
          <p:cNvSpPr txBox="1"/>
          <p:nvPr/>
        </p:nvSpPr>
        <p:spPr>
          <a:xfrm>
            <a:off x="6318250" y="2073275"/>
            <a:ext cx="13204825" cy="688975"/>
          </a:xfrm>
          <a:prstGeom prst="rect">
            <a:avLst/>
          </a:prstGeom>
          <a:noFill/>
          <a:ln>
            <a:noFill/>
          </a:ln>
        </p:spPr>
        <p:txBody>
          <a:bodyPr spcFirstLastPara="1" wrap="square" lIns="0" tIns="11425" rIns="0" bIns="0" anchor="t" anchorCtr="0">
            <a:spAutoFit/>
          </a:bodyPr>
          <a:lstStyle/>
          <a:p>
            <a:pPr marL="12700" marR="0" lvl="0" indent="0" algn="r" rtl="0">
              <a:lnSpc>
                <a:spcPct val="100000"/>
              </a:lnSpc>
              <a:spcBef>
                <a:spcPts val="0"/>
              </a:spcBef>
              <a:spcAft>
                <a:spcPts val="0"/>
              </a:spcAft>
              <a:buClr>
                <a:srgbClr val="002060"/>
              </a:buClr>
              <a:buSzPts val="4400"/>
              <a:buFont typeface="Helvetica Neue" panose="020B0804020202020204"/>
              <a:buNone/>
            </a:pPr>
            <a:r>
              <a:rPr lang="en-US" sz="4400" b="1" i="0" u="none" dirty="0">
                <a:solidFill>
                  <a:srgbClr val="002060"/>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Department of Master of Computer Applications</a:t>
            </a:r>
            <a:endParaRPr dirty="0">
              <a:latin typeface="Times New Roman" panose="02020603050405020304" pitchFamily="18" charset="0"/>
              <a:cs typeface="Times New Roman" panose="02020603050405020304" pitchFamily="18" charset="0"/>
            </a:endParaRPr>
          </a:p>
        </p:txBody>
      </p:sp>
      <p:sp>
        <p:nvSpPr>
          <p:cNvPr id="41" name="Google Shape;41;p1"/>
          <p:cNvSpPr txBox="1"/>
          <p:nvPr/>
        </p:nvSpPr>
        <p:spPr>
          <a:xfrm>
            <a:off x="4924669" y="4311650"/>
            <a:ext cx="14118981" cy="1365753"/>
          </a:xfrm>
          <a:prstGeom prst="rect">
            <a:avLst/>
          </a:prstGeom>
          <a:noFill/>
          <a:ln>
            <a:noFill/>
          </a:ln>
        </p:spPr>
        <p:txBody>
          <a:bodyPr spcFirstLastPara="1" wrap="square" lIns="0" tIns="11425" rIns="0" bIns="0" anchor="t" anchorCtr="0">
            <a:spAutoFit/>
          </a:bodyPr>
          <a:lstStyle/>
          <a:p>
            <a:pPr marL="12700" lvl="0" algn="ctr">
              <a:buClr>
                <a:schemeClr val="dk1"/>
              </a:buClr>
              <a:buSzPts val="7200"/>
            </a:pPr>
            <a:r>
              <a:rPr lang="en-US" sz="4400" dirty="0">
                <a:solidFill>
                  <a:schemeClr val="dk1"/>
                </a:solidFill>
                <a:latin typeface="Times New Roman" panose="02020603050405020304" pitchFamily="18" charset="0"/>
                <a:cs typeface="Times New Roman" panose="02020603050405020304" pitchFamily="18" charset="0"/>
              </a:rPr>
              <a:t>STEGANOGRAPHY IN IMPROVING SECRET COMMUNICATION</a:t>
            </a:r>
            <a:endParaRPr sz="4400" dirty="0">
              <a:solidFill>
                <a:schemeClr val="dk1"/>
              </a:solidFill>
              <a:latin typeface="Times New Roman" panose="02020603050405020304" pitchFamily="18" charset="0"/>
              <a:cs typeface="Times New Roman" panose="02020603050405020304" pitchFamily="18" charset="0"/>
            </a:endParaRPr>
          </a:p>
        </p:txBody>
      </p:sp>
      <p:sp>
        <p:nvSpPr>
          <p:cNvPr id="42" name="Google Shape;42;p1"/>
          <p:cNvSpPr txBox="1"/>
          <p:nvPr/>
        </p:nvSpPr>
        <p:spPr>
          <a:xfrm>
            <a:off x="3312205" y="6502427"/>
            <a:ext cx="7848600" cy="796367"/>
          </a:xfrm>
          <a:prstGeom prst="rect">
            <a:avLst/>
          </a:prstGeom>
          <a:noFill/>
          <a:ln>
            <a:noFill/>
          </a:ln>
        </p:spPr>
        <p:txBody>
          <a:bodyPr spcFirstLastPara="1" wrap="square" lIns="0" tIns="11425" rIns="0" bIns="0" anchor="t" anchorCtr="0">
            <a:spAutoFit/>
          </a:bodyPr>
          <a:lstStyle/>
          <a:p>
            <a:pPr marL="12700" marR="0" lvl="0" indent="0" algn="ctr" rtl="0">
              <a:lnSpc>
                <a:spcPct val="100000"/>
              </a:lnSpc>
              <a:spcBef>
                <a:spcPts val="0"/>
              </a:spcBef>
              <a:spcAft>
                <a:spcPts val="0"/>
              </a:spcAft>
              <a:buClr>
                <a:schemeClr val="dk1"/>
              </a:buClr>
              <a:buSzPts val="3200"/>
              <a:buFont typeface="Calibri" panose="020F0502020204030204"/>
              <a:buNone/>
            </a:pPr>
            <a:r>
              <a:rPr lang="en-US" sz="3200" b="0" i="0" u="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Ajith Naik(1RD18MCA02)</a:t>
            </a:r>
            <a:endParaRPr dirty="0">
              <a:latin typeface="Times New Roman" panose="02020603050405020304" pitchFamily="18" charset="0"/>
              <a:cs typeface="Times New Roman" panose="02020603050405020304" pitchFamily="18" charset="0"/>
            </a:endParaRPr>
          </a:p>
          <a:p>
            <a:pPr marL="12700" marR="0" lvl="0" indent="0" algn="ctr" rtl="0">
              <a:lnSpc>
                <a:spcPct val="100000"/>
              </a:lnSpc>
              <a:spcBef>
                <a:spcPts val="640"/>
              </a:spcBef>
              <a:spcAft>
                <a:spcPts val="0"/>
              </a:spcAft>
              <a:buClr>
                <a:schemeClr val="dk1"/>
              </a:buClr>
              <a:buSzPts val="3200"/>
              <a:buFont typeface="Calibri" panose="020F0502020204030204"/>
              <a:buNone/>
            </a:pPr>
            <a:endParaRPr dirty="0">
              <a:latin typeface="Times New Roman" panose="02020603050405020304" pitchFamily="18" charset="0"/>
              <a:cs typeface="Times New Roman" panose="02020603050405020304" pitchFamily="18" charset="0"/>
            </a:endParaRPr>
          </a:p>
        </p:txBody>
      </p:sp>
      <p:sp>
        <p:nvSpPr>
          <p:cNvPr id="43" name="Google Shape;43;p1"/>
          <p:cNvSpPr txBox="1"/>
          <p:nvPr/>
        </p:nvSpPr>
        <p:spPr>
          <a:xfrm>
            <a:off x="11610521" y="6445250"/>
            <a:ext cx="8216900" cy="2473749"/>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chemeClr val="dk1"/>
              </a:buClr>
              <a:buSzPts val="3200"/>
              <a:buFont typeface="Helvetica Neue" panose="020B0804020202020204"/>
              <a:buNone/>
            </a:pPr>
            <a:r>
              <a:rPr lang="en-US" sz="3200" b="1" i="0" u="none" dirty="0">
                <a:solidFill>
                  <a:schemeClr val="dk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	Under the Guidance of</a:t>
            </a:r>
            <a:endParaRPr dirty="0">
              <a:latin typeface="Times New Roman" panose="02020603050405020304" pitchFamily="18" charset="0"/>
              <a:cs typeface="Times New Roman" panose="02020603050405020304" pitchFamily="18" charset="0"/>
            </a:endParaRPr>
          </a:p>
          <a:p>
            <a:pPr marL="12700" marR="0" lvl="0" indent="0" algn="l" rtl="0">
              <a:lnSpc>
                <a:spcPct val="100000"/>
              </a:lnSpc>
              <a:spcBef>
                <a:spcPts val="0"/>
              </a:spcBef>
              <a:spcAft>
                <a:spcPts val="0"/>
              </a:spcAft>
              <a:buClr>
                <a:schemeClr val="dk1"/>
              </a:buClr>
              <a:buSzPts val="3200"/>
              <a:buFont typeface="Calibri" panose="020F0502020204030204"/>
              <a:buNone/>
            </a:pPr>
            <a:r>
              <a:rPr lang="en-US" sz="3200" b="0" i="0" u="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Chandrani chakravorty </a:t>
            </a:r>
            <a:endParaRPr dirty="0">
              <a:latin typeface="Times New Roman" panose="02020603050405020304" pitchFamily="18" charset="0"/>
              <a:cs typeface="Times New Roman" panose="02020603050405020304" pitchFamily="18" charset="0"/>
            </a:endParaRPr>
          </a:p>
          <a:p>
            <a:pPr marL="12700" marR="0" lvl="0" indent="0" algn="l" rtl="0">
              <a:lnSpc>
                <a:spcPct val="100000"/>
              </a:lnSpc>
              <a:spcBef>
                <a:spcPts val="0"/>
              </a:spcBef>
              <a:spcAft>
                <a:spcPts val="0"/>
              </a:spcAft>
              <a:buClr>
                <a:schemeClr val="dk1"/>
              </a:buClr>
              <a:buSzPts val="3200"/>
              <a:buFont typeface="Calibri" panose="020F0502020204030204"/>
              <a:buNone/>
            </a:pPr>
            <a:r>
              <a:rPr lang="en-US" sz="3200" b="0" i="0" u="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Assistant Professor </a:t>
            </a:r>
            <a:endParaRPr dirty="0">
              <a:latin typeface="Times New Roman" panose="02020603050405020304" pitchFamily="18" charset="0"/>
              <a:cs typeface="Times New Roman" panose="02020603050405020304" pitchFamily="18" charset="0"/>
            </a:endParaRPr>
          </a:p>
          <a:p>
            <a:pPr marL="12700" marR="0" lvl="0" indent="0" algn="l" rtl="0">
              <a:lnSpc>
                <a:spcPct val="100000"/>
              </a:lnSpc>
              <a:spcBef>
                <a:spcPts val="0"/>
              </a:spcBef>
              <a:spcAft>
                <a:spcPts val="0"/>
              </a:spcAft>
              <a:buClr>
                <a:schemeClr val="dk1"/>
              </a:buClr>
              <a:buSzPts val="3200"/>
              <a:buFont typeface="Calibri" panose="020F0502020204030204"/>
              <a:buNone/>
            </a:pPr>
            <a:r>
              <a:rPr lang="en-US" sz="3200" b="0" i="0" u="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R V College Of Engineering</a:t>
            </a:r>
            <a:endParaRPr sz="3200" b="1" i="0" u="none" dirty="0">
              <a:solidFill>
                <a:schemeClr val="dk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endParaRPr>
          </a:p>
          <a:p>
            <a:pPr marL="0" marR="0" lvl="0" indent="0" algn="l" rtl="0">
              <a:lnSpc>
                <a:spcPct val="100000"/>
              </a:lnSpc>
              <a:spcBef>
                <a:spcPts val="0"/>
              </a:spcBef>
              <a:spcAft>
                <a:spcPts val="0"/>
              </a:spcAft>
              <a:buNone/>
            </a:pPr>
            <a:endParaRPr sz="3200" b="1" i="0" u="none" dirty="0">
              <a:solidFill>
                <a:schemeClr val="dk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endParaRPr>
          </a:p>
        </p:txBody>
      </p:sp>
      <p:sp>
        <p:nvSpPr>
          <p:cNvPr id="44" name="Google Shape;44;p1"/>
          <p:cNvSpPr txBox="1"/>
          <p:nvPr/>
        </p:nvSpPr>
        <p:spPr>
          <a:xfrm>
            <a:off x="6748462" y="3254375"/>
            <a:ext cx="11963400" cy="565150"/>
          </a:xfrm>
          <a:prstGeom prst="rect">
            <a:avLst/>
          </a:prstGeom>
          <a:noFill/>
          <a:ln>
            <a:noFill/>
          </a:ln>
        </p:spPr>
        <p:txBody>
          <a:bodyPr spcFirstLastPara="1" wrap="square" lIns="0" tIns="11425" rIns="0" bIns="0" anchor="t" anchorCtr="0">
            <a:spAutoFit/>
          </a:bodyPr>
          <a:lstStyle/>
          <a:p>
            <a:pPr marL="12700" marR="0" lvl="0" indent="0" algn="ctr" rtl="0">
              <a:lnSpc>
                <a:spcPct val="100000"/>
              </a:lnSpc>
              <a:spcBef>
                <a:spcPts val="0"/>
              </a:spcBef>
              <a:spcAft>
                <a:spcPts val="0"/>
              </a:spcAft>
              <a:buClr>
                <a:srgbClr val="005893"/>
              </a:buClr>
              <a:buSzPts val="3600"/>
              <a:buFont typeface="Playfair Display"/>
              <a:buNone/>
            </a:pPr>
            <a:r>
              <a:rPr lang="en-US" sz="3600" b="0" i="0" u="none" dirty="0">
                <a:solidFill>
                  <a:srgbClr val="005893"/>
                </a:solidFill>
                <a:latin typeface="Times New Roman" panose="02020603050405020304" pitchFamily="18" charset="0"/>
                <a:ea typeface="Playfair Display"/>
                <a:cs typeface="Times New Roman" panose="02020603050405020304" pitchFamily="18" charset="0"/>
                <a:sym typeface="Playfair Display"/>
              </a:rPr>
              <a:t>18MCA 56 – </a:t>
            </a:r>
            <a:r>
              <a:rPr lang="en-US" sz="3600" dirty="0">
                <a:solidFill>
                  <a:srgbClr val="005893"/>
                </a:solidFill>
                <a:latin typeface="Times New Roman" panose="02020603050405020304" pitchFamily="18" charset="0"/>
                <a:ea typeface="Playfair Display"/>
                <a:cs typeface="Times New Roman" panose="02020603050405020304" pitchFamily="18" charset="0"/>
                <a:sym typeface="Playfair Display"/>
              </a:rPr>
              <a:t>Seminar- </a:t>
            </a:r>
            <a:r>
              <a:rPr lang="en-US" sz="3600" b="0" i="0" u="none" dirty="0">
                <a:solidFill>
                  <a:srgbClr val="005893"/>
                </a:solidFill>
                <a:latin typeface="Times New Roman" panose="02020603050405020304" pitchFamily="18" charset="0"/>
                <a:ea typeface="Playfair Display"/>
                <a:cs typeface="Times New Roman" panose="02020603050405020304" pitchFamily="18" charset="0"/>
                <a:sym typeface="Playfair Display"/>
              </a:rPr>
              <a:t>I – Phase </a:t>
            </a:r>
            <a:r>
              <a:rPr lang="en-US" sz="3600" b="0" i="0" u="none" dirty="0" smtClean="0">
                <a:solidFill>
                  <a:srgbClr val="005893"/>
                </a:solidFill>
                <a:latin typeface="Times New Roman" panose="02020603050405020304" pitchFamily="18" charset="0"/>
                <a:ea typeface="Playfair Display"/>
                <a:cs typeface="Times New Roman" panose="02020603050405020304" pitchFamily="18" charset="0"/>
                <a:sym typeface="Playfair Display"/>
              </a:rPr>
              <a:t>2</a:t>
            </a:r>
            <a:endParaRPr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8"/>
          <p:cNvSpPr txBox="1"/>
          <p:nvPr/>
        </p:nvSpPr>
        <p:spPr>
          <a:xfrm>
            <a:off x="3396343" y="15875"/>
            <a:ext cx="12888686" cy="2462213"/>
          </a:xfrm>
          <a:prstGeom prst="rect">
            <a:avLst/>
          </a:prstGeom>
          <a:noFill/>
          <a:ln>
            <a:noFill/>
          </a:ln>
        </p:spPr>
        <p:txBody>
          <a:bodyPr spcFirstLastPara="1" wrap="square" lIns="0" tIns="0" rIns="0" bIns="0" anchor="t" anchorCtr="0">
            <a:spAutoFit/>
          </a:bodyPr>
          <a:lstStyle/>
          <a:p>
            <a:pPr algn="ctr">
              <a:buClr>
                <a:schemeClr val="dk2"/>
              </a:buClr>
              <a:buSzPts val="8000"/>
            </a:pPr>
            <a:r>
              <a:rPr lang="en-US" sz="8000" b="1" i="0" u="none" dirty="0" smtClean="0">
                <a:solidFill>
                  <a:schemeClr val="dk2"/>
                </a:solidFill>
                <a:latin typeface="Calibri" panose="020F0502020204030204"/>
                <a:ea typeface="Calibri" panose="020F0502020204030204"/>
                <a:cs typeface="Calibri" panose="020F0502020204030204"/>
                <a:sym typeface="Calibri" panose="020F0502020204030204"/>
              </a:rPr>
              <a:t> </a:t>
            </a:r>
            <a:r>
              <a:rPr lang="en-US" sz="6000" b="1" dirty="0" smtClean="0">
                <a:solidFill>
                  <a:schemeClr val="dk2"/>
                </a:solidFill>
                <a:latin typeface="Calibri" panose="020F0502020204030204"/>
                <a:ea typeface="Calibri" panose="020F0502020204030204"/>
                <a:cs typeface="Calibri" panose="020F0502020204030204"/>
              </a:rPr>
              <a:t>Steganography and Communication</a:t>
            </a:r>
            <a:endParaRPr lang="en-US" sz="6000" b="1" dirty="0">
              <a:solidFill>
                <a:schemeClr val="dk2"/>
              </a:solidFill>
              <a:latin typeface="Calibri" panose="020F0502020204030204"/>
              <a:ea typeface="Calibri" panose="020F0502020204030204"/>
              <a:cs typeface="Calibri" panose="020F0502020204030204"/>
            </a:endParaRPr>
          </a:p>
          <a:p>
            <a:pPr marL="0" marR="0" lvl="0" indent="0" algn="ctr" rtl="0">
              <a:lnSpc>
                <a:spcPct val="100000"/>
              </a:lnSpc>
              <a:spcBef>
                <a:spcPts val="0"/>
              </a:spcBef>
              <a:spcAft>
                <a:spcPts val="0"/>
              </a:spcAft>
              <a:buClr>
                <a:schemeClr val="dk2"/>
              </a:buClr>
              <a:buSzPts val="8000"/>
              <a:buFont typeface="Calibri" panose="020F0502020204030204"/>
              <a:buNone/>
            </a:pPr>
            <a:endParaRPr lang="en-US" sz="8000" b="1" i="0" u="none" dirty="0">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91" name="Google Shape;91;p8"/>
          <p:cNvSpPr txBox="1"/>
          <p:nvPr/>
        </p:nvSpPr>
        <p:spPr>
          <a:xfrm>
            <a:off x="908050" y="10788650"/>
            <a:ext cx="4624387" cy="369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a:t>
            </a:r>
          </a:p>
        </p:txBody>
      </p:sp>
      <p:sp>
        <p:nvSpPr>
          <p:cNvPr id="92" name="Google Shape;92;p8"/>
          <p:cNvSpPr txBox="1"/>
          <p:nvPr/>
        </p:nvSpPr>
        <p:spPr>
          <a:xfrm>
            <a:off x="17138650" y="10623550"/>
            <a:ext cx="2719387" cy="3683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2400"/>
              <a:buFont typeface="Calibri" panose="020F0502020204030204"/>
              <a:buNone/>
            </a:pPr>
            <a:fld id="{00000000-1234-1234-1234-123412341234}" type="slidenum">
              <a:rPr lang="en-US" sz="2400" b="0" i="0" u="none">
                <a:solidFill>
                  <a:schemeClr val="dk1"/>
                </a:solidFill>
                <a:latin typeface="Calibri" panose="020F0502020204030204"/>
                <a:ea typeface="Calibri" panose="020F0502020204030204"/>
                <a:cs typeface="Calibri" panose="020F0502020204030204"/>
                <a:sym typeface="Calibri" panose="020F0502020204030204"/>
              </a:rPr>
              <a:t>10</a:t>
            </a:fld>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p:nvPr/>
        </p:nvSpPr>
        <p:spPr>
          <a:xfrm>
            <a:off x="1132114" y="1246187"/>
            <a:ext cx="18440400" cy="8353569"/>
          </a:xfrm>
          <a:prstGeom prst="rect">
            <a:avLst/>
          </a:prstGeom>
        </p:spPr>
        <p:txBody>
          <a:bodyPr wrap="square">
            <a:spAutoFit/>
          </a:bodyPr>
          <a:lstStyle/>
          <a:p>
            <a:pPr>
              <a:lnSpc>
                <a:spcPct val="250000"/>
              </a:lnSpc>
            </a:pPr>
            <a:r>
              <a:rPr lang="en-US" sz="3600" dirty="0">
                <a:solidFill>
                  <a:schemeClr val="tx1"/>
                </a:solidFill>
                <a:latin typeface="Times New Roman" panose="02020603050405020304" pitchFamily="18" charset="0"/>
                <a:cs typeface="Times New Roman" panose="02020603050405020304" pitchFamily="18" charset="0"/>
              </a:rPr>
              <a:t>Multilevel steganography can be </a:t>
            </a:r>
            <a:r>
              <a:rPr lang="en-US" sz="3600" dirty="0" smtClean="0">
                <a:solidFill>
                  <a:schemeClr val="tx1"/>
                </a:solidFill>
                <a:latin typeface="Times New Roman" panose="02020603050405020304" pitchFamily="18" charset="0"/>
                <a:cs typeface="Times New Roman" panose="02020603050405020304" pitchFamily="18" charset="0"/>
              </a:rPr>
              <a:t>efficiently used as secret communication carrier. So</a:t>
            </a:r>
            <a:r>
              <a:rPr lang="en-US" sz="3600" dirty="0">
                <a:solidFill>
                  <a:schemeClr val="tx1"/>
                </a:solidFill>
                <a:latin typeface="Times New Roman" panose="02020603050405020304" pitchFamily="18" charset="0"/>
                <a:cs typeface="Times New Roman" panose="02020603050405020304" pitchFamily="18" charset="0"/>
              </a:rPr>
              <a:t>, the multilevel steganography may be classified as like below:</a:t>
            </a:r>
          </a:p>
          <a:p>
            <a:pPr marL="857250" indent="-857250">
              <a:lnSpc>
                <a:spcPct val="250000"/>
              </a:lnSpc>
              <a:buAutoNum type="romanLcParenBoth"/>
            </a:pPr>
            <a:r>
              <a:rPr lang="en-US" sz="3600" dirty="0" smtClean="0">
                <a:solidFill>
                  <a:schemeClr val="tx1"/>
                </a:solidFill>
                <a:latin typeface="Times New Roman" panose="02020603050405020304" pitchFamily="18" charset="0"/>
                <a:cs typeface="Times New Roman" panose="02020603050405020304" pitchFamily="18" charset="0"/>
              </a:rPr>
              <a:t>Single </a:t>
            </a:r>
            <a:r>
              <a:rPr lang="en-US" sz="3600" dirty="0">
                <a:solidFill>
                  <a:schemeClr val="tx1"/>
                </a:solidFill>
                <a:latin typeface="Times New Roman" panose="02020603050405020304" pitchFamily="18" charset="0"/>
                <a:cs typeface="Times New Roman" panose="02020603050405020304" pitchFamily="18" charset="0"/>
              </a:rPr>
              <a:t>message multiple </a:t>
            </a:r>
            <a:r>
              <a:rPr lang="en-US" sz="3600" dirty="0" smtClean="0">
                <a:solidFill>
                  <a:schemeClr val="tx1"/>
                </a:solidFill>
                <a:latin typeface="Times New Roman" panose="02020603050405020304" pitchFamily="18" charset="0"/>
                <a:cs typeface="Times New Roman" panose="02020603050405020304" pitchFamily="18" charset="0"/>
              </a:rPr>
              <a:t>covers</a:t>
            </a:r>
          </a:p>
          <a:p>
            <a:pPr>
              <a:lnSpc>
                <a:spcPct val="250000"/>
              </a:lnSpc>
            </a:pPr>
            <a:r>
              <a:rPr lang="en-US" sz="3600" dirty="0" smtClean="0">
                <a:solidFill>
                  <a:schemeClr val="tx1"/>
                </a:solidFill>
                <a:latin typeface="Times New Roman" panose="02020603050405020304" pitchFamily="18" charset="0"/>
                <a:cs typeface="Times New Roman" panose="02020603050405020304" pitchFamily="18" charset="0"/>
              </a:rPr>
              <a:t>(</a:t>
            </a:r>
            <a:r>
              <a:rPr lang="en-US" sz="3600" dirty="0">
                <a:solidFill>
                  <a:schemeClr val="tx1"/>
                </a:solidFill>
                <a:latin typeface="Times New Roman" panose="02020603050405020304" pitchFamily="18" charset="0"/>
                <a:cs typeface="Times New Roman" panose="02020603050405020304" pitchFamily="18" charset="0"/>
              </a:rPr>
              <a:t>ii) Single cover multiple </a:t>
            </a:r>
            <a:r>
              <a:rPr lang="en-US" sz="3600" dirty="0" smtClean="0">
                <a:solidFill>
                  <a:schemeClr val="tx1"/>
                </a:solidFill>
                <a:latin typeface="Times New Roman" panose="02020603050405020304" pitchFamily="18" charset="0"/>
                <a:cs typeface="Times New Roman" panose="02020603050405020304" pitchFamily="18" charset="0"/>
              </a:rPr>
              <a:t>messages</a:t>
            </a:r>
          </a:p>
          <a:p>
            <a:pPr>
              <a:lnSpc>
                <a:spcPct val="250000"/>
              </a:lnSpc>
            </a:pPr>
            <a:r>
              <a:rPr lang="en-US" sz="3000" dirty="0" smtClean="0">
                <a:solidFill>
                  <a:schemeClr val="tx1"/>
                </a:solidFill>
                <a:latin typeface="Times New Roman" panose="02020603050405020304" pitchFamily="18" charset="0"/>
                <a:cs typeface="Times New Roman" panose="02020603050405020304" pitchFamily="18" charset="0"/>
              </a:rPr>
              <a:t>	</a:t>
            </a:r>
            <a:endParaRPr lang="en-US" sz="3200"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US" sz="3200" dirty="0" smtClean="0">
              <a:solidFill>
                <a:schemeClr val="dk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endParaRPr>
          </a:p>
          <a:p>
            <a:pPr marL="857250" lvl="0" indent="-857250">
              <a:lnSpc>
                <a:spcPct val="150000"/>
              </a:lnSpc>
              <a:spcBef>
                <a:spcPts val="720"/>
              </a:spcBef>
              <a:buClr>
                <a:srgbClr val="16355A"/>
              </a:buClr>
              <a:buSzPts val="3600"/>
              <a:buFont typeface="Helvetica Neue" panose="020B0804020202020204"/>
              <a:buChar char="•"/>
            </a:pPr>
            <a:endParaRPr lang="en-US"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96734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9c028e001b_0_34"/>
          <p:cNvSpPr txBox="1"/>
          <p:nvPr/>
        </p:nvSpPr>
        <p:spPr>
          <a:xfrm>
            <a:off x="3575050" y="158750"/>
            <a:ext cx="12573000" cy="924000"/>
          </a:xfrm>
          <a:prstGeom prst="rect">
            <a:avLst/>
          </a:prstGeom>
          <a:noFill/>
          <a:ln>
            <a:noFill/>
          </a:ln>
        </p:spPr>
        <p:txBody>
          <a:bodyPr spcFirstLastPara="1" wrap="square" lIns="0" tIns="0" rIns="0" bIns="0" anchor="t" anchorCtr="0">
            <a:noAutofit/>
          </a:bodyPr>
          <a:lstStyle/>
          <a:p>
            <a:pPr algn="ctr">
              <a:buClr>
                <a:schemeClr val="dk2"/>
              </a:buClr>
              <a:buSzPts val="6000"/>
            </a:pPr>
            <a:r>
              <a:rPr lang="en-IN" sz="6000" b="1" dirty="0">
                <a:solidFill>
                  <a:schemeClr val="dk2"/>
                </a:solidFill>
                <a:latin typeface="Calibri" panose="020F0502020204030204"/>
                <a:cs typeface="Calibri" panose="020F0502020204030204"/>
              </a:rPr>
              <a:t>T</a:t>
            </a:r>
            <a:r>
              <a:rPr lang="en-US" altLang="en-IN" sz="6000" b="1" dirty="0">
                <a:solidFill>
                  <a:schemeClr val="dk2"/>
                </a:solidFill>
                <a:latin typeface="Calibri" panose="020F0502020204030204"/>
                <a:cs typeface="Calibri" panose="020F0502020204030204"/>
              </a:rPr>
              <a:t>echnical Relevance</a:t>
            </a:r>
            <a:endParaRPr lang="en-IN" sz="6000" b="1" dirty="0">
              <a:solidFill>
                <a:schemeClr val="dk2"/>
              </a:solidFill>
              <a:latin typeface="Calibri" panose="020F0502020204030204"/>
              <a:cs typeface="Calibri" panose="020F0502020204030204"/>
            </a:endParaRPr>
          </a:p>
          <a:p>
            <a:pPr marL="0" marR="0" lvl="0" indent="0" algn="ctr" rtl="0">
              <a:lnSpc>
                <a:spcPct val="100000"/>
              </a:lnSpc>
              <a:spcBef>
                <a:spcPts val="0"/>
              </a:spcBef>
              <a:spcAft>
                <a:spcPts val="0"/>
              </a:spcAft>
              <a:buClr>
                <a:schemeClr val="dk2"/>
              </a:buClr>
              <a:buSzPts val="6000"/>
              <a:buFont typeface="Calibri" panose="020F0502020204030204"/>
              <a:buNone/>
            </a:pPr>
            <a:endParaRPr dirty="0"/>
          </a:p>
        </p:txBody>
      </p:sp>
      <p:sp>
        <p:nvSpPr>
          <p:cNvPr id="114" name="Google Shape;114;g9c028e001b_0_34"/>
          <p:cNvSpPr txBox="1"/>
          <p:nvPr/>
        </p:nvSpPr>
        <p:spPr>
          <a:xfrm>
            <a:off x="908050" y="10788650"/>
            <a:ext cx="4624500" cy="369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a:t>
            </a:r>
          </a:p>
        </p:txBody>
      </p:sp>
      <p:sp>
        <p:nvSpPr>
          <p:cNvPr id="115" name="Google Shape;115;g9c028e001b_0_34"/>
          <p:cNvSpPr txBox="1"/>
          <p:nvPr/>
        </p:nvSpPr>
        <p:spPr>
          <a:xfrm>
            <a:off x="17138650" y="10623550"/>
            <a:ext cx="2719500" cy="3684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dk1"/>
              </a:buClr>
              <a:buSzPts val="2400"/>
              <a:buFont typeface="Calibri" panose="020F0502020204030204"/>
              <a:buNone/>
            </a:pPr>
            <a:fld id="{00000000-1234-1234-1234-123412341234}" type="slidenum">
              <a:rPr lang="en-US" sz="2400" b="0" i="0" u="none">
                <a:solidFill>
                  <a:schemeClr val="dk1"/>
                </a:solidFill>
                <a:latin typeface="Calibri" panose="020F0502020204030204"/>
                <a:ea typeface="Calibri" panose="020F0502020204030204"/>
                <a:cs typeface="Calibri" panose="020F0502020204030204"/>
                <a:sym typeface="Calibri" panose="020F0502020204030204"/>
              </a:rPr>
              <a:t>11</a:t>
            </a:fld>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6" name="Google Shape;116;g9c028e001b_0_34"/>
          <p:cNvSpPr txBox="1"/>
          <p:nvPr/>
        </p:nvSpPr>
        <p:spPr>
          <a:xfrm>
            <a:off x="908050" y="1082750"/>
            <a:ext cx="18599150" cy="9140626"/>
          </a:xfrm>
          <a:prstGeom prst="rect">
            <a:avLst/>
          </a:prstGeom>
          <a:noFill/>
          <a:ln>
            <a:noFill/>
          </a:ln>
        </p:spPr>
        <p:txBody>
          <a:bodyPr spcFirstLastPara="1" wrap="square" lIns="91425" tIns="45700" rIns="91425" bIns="45700" anchor="t" anchorCtr="0">
            <a:noAutofit/>
          </a:bodyPr>
          <a:lstStyle/>
          <a:p>
            <a:pPr algn="just">
              <a:lnSpc>
                <a:spcPct val="200000"/>
              </a:lnSpc>
            </a:pPr>
            <a:r>
              <a:rPr lang="en-US" sz="3200" dirty="0" smtClean="0">
                <a:solidFill>
                  <a:schemeClr val="tx1"/>
                </a:solidFill>
                <a:latin typeface="Times New Roman" panose="02020603050405020304" pitchFamily="18" charset="0"/>
                <a:cs typeface="Times New Roman" panose="02020603050405020304" pitchFamily="18" charset="0"/>
              </a:rPr>
              <a:t>Steganographic </a:t>
            </a:r>
            <a:r>
              <a:rPr lang="en-US" sz="3200" dirty="0">
                <a:solidFill>
                  <a:schemeClr val="tx1"/>
                </a:solidFill>
                <a:latin typeface="Times New Roman" panose="02020603050405020304" pitchFamily="18" charset="0"/>
                <a:cs typeface="Times New Roman" panose="02020603050405020304" pitchFamily="18" charset="0"/>
              </a:rPr>
              <a:t>technologies are a very important part of the future of Internet security and privacy on open systems such as the Internet. Steganographic research is primarily driven by the lack of strength in the cryptographic systems on their own and the desire to have complete secrecy in an open-systems environment</a:t>
            </a:r>
            <a:r>
              <a:rPr lang="en-US" sz="3200" dirty="0" smtClean="0">
                <a:solidFill>
                  <a:schemeClr val="tx1"/>
                </a:solidFill>
                <a:latin typeface="Times New Roman" panose="02020603050405020304" pitchFamily="18" charset="0"/>
                <a:cs typeface="Times New Roman" panose="02020603050405020304" pitchFamily="18" charset="0"/>
              </a:rPr>
              <a:t>.</a:t>
            </a:r>
            <a:r>
              <a:rPr lang="en-US" sz="3200" dirty="0">
                <a:solidFill>
                  <a:schemeClr val="tx1"/>
                </a:solidFill>
                <a:latin typeface="Times New Roman" panose="02020603050405020304" pitchFamily="18" charset="0"/>
                <a:cs typeface="Times New Roman" panose="02020603050405020304" pitchFamily="18" charset="0"/>
              </a:rPr>
              <a:t> Steganography can be used to hide important data inside another file so that only the parties intended to get the message even knows a secret message exists.</a:t>
            </a:r>
          </a:p>
          <a:p>
            <a:pPr algn="just">
              <a:lnSpc>
                <a:spcPct val="200000"/>
              </a:lnSpc>
            </a:pPr>
            <a:r>
              <a:rPr lang="en-US" sz="3200" b="1" u="sng" dirty="0" smtClean="0">
                <a:solidFill>
                  <a:schemeClr val="tx1"/>
                </a:solidFill>
                <a:latin typeface="Times New Roman" panose="02020603050405020304" pitchFamily="18" charset="0"/>
                <a:cs typeface="Times New Roman" panose="02020603050405020304" pitchFamily="18" charset="0"/>
              </a:rPr>
              <a:t>Cover </a:t>
            </a:r>
            <a:r>
              <a:rPr lang="en-US" sz="3200" b="1" u="sng" dirty="0">
                <a:solidFill>
                  <a:schemeClr val="tx1"/>
                </a:solidFill>
                <a:latin typeface="Times New Roman" panose="02020603050405020304" pitchFamily="18" charset="0"/>
                <a:cs typeface="Times New Roman" panose="02020603050405020304" pitchFamily="18" charset="0"/>
              </a:rPr>
              <a:t>Media and General Steganography </a:t>
            </a:r>
            <a:r>
              <a:rPr lang="en-US" sz="3200" b="1" u="sng" dirty="0" smtClean="0">
                <a:solidFill>
                  <a:schemeClr val="tx1"/>
                </a:solidFill>
                <a:latin typeface="Times New Roman" panose="02020603050405020304" pitchFamily="18" charset="0"/>
                <a:cs typeface="Times New Roman" panose="02020603050405020304" pitchFamily="18" charset="0"/>
              </a:rPr>
              <a:t>Techniques</a:t>
            </a:r>
            <a:r>
              <a:rPr lang="en-IN" sz="3200" b="1" u="sng" dirty="0" smtClean="0">
                <a:solidFill>
                  <a:schemeClr val="tx1"/>
                </a:solidFill>
                <a:latin typeface="Times New Roman" panose="02020603050405020304" pitchFamily="18" charset="0"/>
                <a:cs typeface="Times New Roman" panose="02020603050405020304" pitchFamily="18" charset="0"/>
              </a:rPr>
              <a:t>: </a:t>
            </a:r>
            <a:endParaRPr lang="en-IN" sz="3200" b="1" u="sng" dirty="0">
              <a:solidFill>
                <a:schemeClr val="tx1"/>
              </a:solidFill>
              <a:latin typeface="Times New Roman" panose="02020603050405020304" pitchFamily="18" charset="0"/>
              <a:cs typeface="Times New Roman" panose="02020603050405020304" pitchFamily="18" charset="0"/>
            </a:endParaRPr>
          </a:p>
          <a:p>
            <a:pPr algn="just">
              <a:lnSpc>
                <a:spcPct val="200000"/>
              </a:lnSpc>
            </a:pPr>
            <a:r>
              <a:rPr lang="en-IN" sz="3200" dirty="0" smtClean="0">
                <a:solidFill>
                  <a:schemeClr val="tx1"/>
                </a:solidFill>
                <a:latin typeface="Times New Roman" panose="02020603050405020304" pitchFamily="18" charset="0"/>
                <a:cs typeface="Times New Roman" panose="02020603050405020304" pitchFamily="18" charset="0"/>
              </a:rPr>
              <a:t>1. Text </a:t>
            </a:r>
            <a:r>
              <a:rPr lang="en-IN" sz="3200" dirty="0">
                <a:solidFill>
                  <a:schemeClr val="tx1"/>
                </a:solidFill>
                <a:latin typeface="Times New Roman" panose="02020603050405020304" pitchFamily="18" charset="0"/>
                <a:cs typeface="Times New Roman" panose="02020603050405020304" pitchFamily="18" charset="0"/>
              </a:rPr>
              <a:t>steganography </a:t>
            </a:r>
          </a:p>
          <a:p>
            <a:pPr>
              <a:lnSpc>
                <a:spcPct val="200000"/>
              </a:lnSpc>
            </a:pPr>
            <a:r>
              <a:rPr lang="en-IN" sz="3200" dirty="0" smtClean="0">
                <a:solidFill>
                  <a:schemeClr val="tx1"/>
                </a:solidFill>
                <a:latin typeface="Times New Roman" panose="02020603050405020304" pitchFamily="18" charset="0"/>
                <a:cs typeface="Times New Roman" panose="02020603050405020304" pitchFamily="18" charset="0"/>
              </a:rPr>
              <a:t>2</a:t>
            </a:r>
            <a:r>
              <a:rPr lang="en-IN" sz="3200" dirty="0">
                <a:solidFill>
                  <a:schemeClr val="tx1"/>
                </a:solidFill>
                <a:latin typeface="Times New Roman" panose="02020603050405020304" pitchFamily="18" charset="0"/>
                <a:cs typeface="Times New Roman" panose="02020603050405020304" pitchFamily="18" charset="0"/>
              </a:rPr>
              <a:t>. Audio and video steganography </a:t>
            </a:r>
          </a:p>
          <a:p>
            <a:pPr algn="just">
              <a:lnSpc>
                <a:spcPct val="200000"/>
              </a:lnSpc>
            </a:pPr>
            <a:r>
              <a:rPr lang="en-US" sz="3200" dirty="0" smtClean="0">
                <a:solidFill>
                  <a:schemeClr val="tx1"/>
                </a:solidFill>
                <a:latin typeface="Times New Roman" panose="02020603050405020304" pitchFamily="18" charset="0"/>
                <a:cs typeface="Times New Roman" panose="02020603050405020304" pitchFamily="18" charset="0"/>
              </a:rPr>
              <a:t>3</a:t>
            </a:r>
            <a:r>
              <a:rPr lang="en-US" sz="3200" dirty="0">
                <a:solidFill>
                  <a:schemeClr val="tx1"/>
                </a:solidFill>
                <a:latin typeface="Times New Roman" panose="02020603050405020304" pitchFamily="18" charset="0"/>
                <a:cs typeface="Times New Roman" panose="02020603050405020304" pitchFamily="18" charset="0"/>
              </a:rPr>
              <a:t>. Image steganography </a:t>
            </a:r>
          </a:p>
          <a:p>
            <a:pPr algn="just"/>
            <a:endParaRPr lang="en-IN" sz="3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9c028e001b_0_34"/>
          <p:cNvSpPr txBox="1"/>
          <p:nvPr/>
        </p:nvSpPr>
        <p:spPr>
          <a:xfrm>
            <a:off x="3575050" y="158750"/>
            <a:ext cx="12573000" cy="924000"/>
          </a:xfrm>
          <a:prstGeom prst="rect">
            <a:avLst/>
          </a:prstGeom>
          <a:noFill/>
          <a:ln>
            <a:noFill/>
          </a:ln>
        </p:spPr>
        <p:txBody>
          <a:bodyPr spcFirstLastPara="1" wrap="square" lIns="0" tIns="0" rIns="0" bIns="0" anchor="t" anchorCtr="0">
            <a:noAutofit/>
          </a:bodyPr>
          <a:lstStyle/>
          <a:p>
            <a:pPr algn="ctr">
              <a:buClr>
                <a:schemeClr val="dk2"/>
              </a:buClr>
              <a:buSzPts val="6000"/>
            </a:pPr>
            <a:r>
              <a:rPr lang="en-IN" sz="6000" b="1" dirty="0">
                <a:solidFill>
                  <a:schemeClr val="dk2"/>
                </a:solidFill>
                <a:latin typeface="Calibri" panose="020F0502020204030204"/>
                <a:cs typeface="Calibri" panose="020F0502020204030204"/>
              </a:rPr>
              <a:t>T</a:t>
            </a:r>
            <a:r>
              <a:rPr lang="en-US" altLang="en-IN" sz="6000" b="1" dirty="0">
                <a:solidFill>
                  <a:schemeClr val="dk2"/>
                </a:solidFill>
                <a:latin typeface="Calibri" panose="020F0502020204030204"/>
                <a:cs typeface="Calibri" panose="020F0502020204030204"/>
              </a:rPr>
              <a:t>echnical Relevance</a:t>
            </a:r>
            <a:endParaRPr lang="en-IN" sz="6000" b="1" dirty="0">
              <a:solidFill>
                <a:schemeClr val="dk2"/>
              </a:solidFill>
              <a:latin typeface="Calibri" panose="020F0502020204030204"/>
              <a:cs typeface="Calibri" panose="020F0502020204030204"/>
            </a:endParaRPr>
          </a:p>
          <a:p>
            <a:pPr marL="0" marR="0" lvl="0" indent="0" algn="ctr" rtl="0">
              <a:lnSpc>
                <a:spcPct val="100000"/>
              </a:lnSpc>
              <a:spcBef>
                <a:spcPts val="0"/>
              </a:spcBef>
              <a:spcAft>
                <a:spcPts val="0"/>
              </a:spcAft>
              <a:buClr>
                <a:schemeClr val="dk2"/>
              </a:buClr>
              <a:buSzPts val="6000"/>
              <a:buFont typeface="Calibri" panose="020F0502020204030204"/>
              <a:buNone/>
            </a:pPr>
            <a:endParaRPr dirty="0"/>
          </a:p>
        </p:txBody>
      </p:sp>
      <p:sp>
        <p:nvSpPr>
          <p:cNvPr id="114" name="Google Shape;114;g9c028e001b_0_34"/>
          <p:cNvSpPr txBox="1"/>
          <p:nvPr/>
        </p:nvSpPr>
        <p:spPr>
          <a:xfrm>
            <a:off x="908050" y="10788650"/>
            <a:ext cx="4624500" cy="369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a:t>
            </a:r>
          </a:p>
        </p:txBody>
      </p:sp>
      <p:sp>
        <p:nvSpPr>
          <p:cNvPr id="115" name="Google Shape;115;g9c028e001b_0_34"/>
          <p:cNvSpPr txBox="1"/>
          <p:nvPr/>
        </p:nvSpPr>
        <p:spPr>
          <a:xfrm>
            <a:off x="17138650" y="10623550"/>
            <a:ext cx="2719500" cy="3684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dk1"/>
              </a:buClr>
              <a:buSzPts val="2400"/>
              <a:buFont typeface="Calibri" panose="020F0502020204030204"/>
              <a:buNone/>
            </a:pPr>
            <a:fld id="{00000000-1234-1234-1234-123412341234}" type="slidenum">
              <a:rPr lang="en-US" sz="2400" b="0" i="0" u="none">
                <a:solidFill>
                  <a:schemeClr val="dk1"/>
                </a:solidFill>
                <a:latin typeface="Calibri" panose="020F0502020204030204"/>
                <a:ea typeface="Calibri" panose="020F0502020204030204"/>
                <a:cs typeface="Calibri" panose="020F0502020204030204"/>
                <a:sym typeface="Calibri" panose="020F0502020204030204"/>
              </a:rPr>
              <a:t>12</a:t>
            </a:fld>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6" name="Google Shape;116;g9c028e001b_0_34"/>
          <p:cNvSpPr txBox="1"/>
          <p:nvPr/>
        </p:nvSpPr>
        <p:spPr>
          <a:xfrm>
            <a:off x="908050" y="1082750"/>
            <a:ext cx="18686236" cy="8140046"/>
          </a:xfrm>
          <a:prstGeom prst="rect">
            <a:avLst/>
          </a:prstGeom>
          <a:noFill/>
          <a:ln>
            <a:noFill/>
          </a:ln>
        </p:spPr>
        <p:txBody>
          <a:bodyPr spcFirstLastPara="1" wrap="square" lIns="91425" tIns="45700" rIns="91425" bIns="45700" anchor="t" anchorCtr="0">
            <a:noAutofit/>
          </a:bodyPr>
          <a:lstStyle/>
          <a:p>
            <a:pPr algn="just" fontAlgn="base">
              <a:lnSpc>
                <a:spcPct val="150000"/>
              </a:lnSpc>
            </a:pPr>
            <a:r>
              <a:rPr lang="en-US" sz="3000" b="1" dirty="0">
                <a:solidFill>
                  <a:schemeClr val="tx1"/>
                </a:solidFill>
                <a:latin typeface="Times New Roman" panose="02020603050405020304" pitchFamily="18" charset="0"/>
                <a:cs typeface="Times New Roman" panose="02020603050405020304" pitchFamily="18" charset="0"/>
              </a:rPr>
              <a:t>3 </a:t>
            </a:r>
            <a:r>
              <a:rPr lang="en-US" sz="3000" b="1" dirty="0" smtClean="0">
                <a:solidFill>
                  <a:schemeClr val="tx1"/>
                </a:solidFill>
                <a:latin typeface="Times New Roman" panose="02020603050405020304" pitchFamily="18" charset="0"/>
                <a:cs typeface="Times New Roman" panose="02020603050405020304" pitchFamily="18" charset="0"/>
              </a:rPr>
              <a:t>popularly </a:t>
            </a:r>
            <a:r>
              <a:rPr lang="en-US" sz="3000" b="1" dirty="0">
                <a:solidFill>
                  <a:schemeClr val="tx1"/>
                </a:solidFill>
                <a:latin typeface="Times New Roman" panose="02020603050405020304" pitchFamily="18" charset="0"/>
                <a:cs typeface="Times New Roman" panose="02020603050405020304" pitchFamily="18" charset="0"/>
              </a:rPr>
              <a:t>used </a:t>
            </a:r>
            <a:r>
              <a:rPr lang="en-US" sz="3000" b="1" dirty="0" smtClean="0">
                <a:solidFill>
                  <a:schemeClr val="tx1"/>
                </a:solidFill>
                <a:latin typeface="Times New Roman" panose="02020603050405020304" pitchFamily="18" charset="0"/>
                <a:cs typeface="Times New Roman" panose="02020603050405020304" pitchFamily="18" charset="0"/>
              </a:rPr>
              <a:t>Steganography Techniques</a:t>
            </a:r>
            <a:endParaRPr lang="en-US" sz="3000" i="1" dirty="0" smtClean="0">
              <a:solidFill>
                <a:schemeClr val="tx1"/>
              </a:solidFill>
              <a:latin typeface="Times New Roman" panose="02020603050405020304" pitchFamily="18" charset="0"/>
              <a:cs typeface="Times New Roman" panose="02020603050405020304" pitchFamily="18" charset="0"/>
            </a:endParaRPr>
          </a:p>
          <a:p>
            <a:pPr marL="514350" indent="-514350" algn="just" fontAlgn="base">
              <a:lnSpc>
                <a:spcPct val="150000"/>
              </a:lnSpc>
              <a:buAutoNum type="arabicPeriod"/>
            </a:pPr>
            <a:r>
              <a:rPr lang="en-US" sz="3200" i="1" u="sng" dirty="0" smtClean="0">
                <a:solidFill>
                  <a:schemeClr val="tx1"/>
                </a:solidFill>
                <a:latin typeface="Times New Roman" panose="02020603050405020304" pitchFamily="18" charset="0"/>
                <a:cs typeface="Times New Roman" panose="02020603050405020304" pitchFamily="18" charset="0"/>
              </a:rPr>
              <a:t>Least </a:t>
            </a:r>
            <a:r>
              <a:rPr lang="en-US" sz="3200" i="1" u="sng" dirty="0">
                <a:solidFill>
                  <a:schemeClr val="tx1"/>
                </a:solidFill>
                <a:latin typeface="Times New Roman" panose="02020603050405020304" pitchFamily="18" charset="0"/>
                <a:cs typeface="Times New Roman" panose="02020603050405020304" pitchFamily="18" charset="0"/>
              </a:rPr>
              <a:t>Significant </a:t>
            </a:r>
            <a:r>
              <a:rPr lang="en-US" sz="3200" i="1" u="sng" dirty="0" smtClean="0">
                <a:solidFill>
                  <a:schemeClr val="tx1"/>
                </a:solidFill>
                <a:latin typeface="Times New Roman" panose="02020603050405020304" pitchFamily="18" charset="0"/>
                <a:cs typeface="Times New Roman" panose="02020603050405020304" pitchFamily="18" charset="0"/>
              </a:rPr>
              <a:t>Bit</a:t>
            </a:r>
          </a:p>
          <a:p>
            <a:pPr algn="just" fontAlgn="base">
              <a:lnSpc>
                <a:spcPct val="150000"/>
              </a:lnSpc>
            </a:pPr>
            <a:r>
              <a:rPr lang="en-US" sz="3200" dirty="0" smtClean="0">
                <a:latin typeface="Times New Roman" panose="02020603050405020304" pitchFamily="18" charset="0"/>
                <a:cs typeface="Times New Roman" panose="02020603050405020304" pitchFamily="18" charset="0"/>
              </a:rPr>
              <a:t>	The </a:t>
            </a:r>
            <a:r>
              <a:rPr lang="en-US" sz="3200" dirty="0">
                <a:latin typeface="Times New Roman" panose="02020603050405020304" pitchFamily="18" charset="0"/>
                <a:cs typeface="Times New Roman" panose="02020603050405020304" pitchFamily="18" charset="0"/>
              </a:rPr>
              <a:t>Least Significant Bit (LSB) steganography is one such technique in which least significant bit of the image is replaced with data bit. As this method is vulnerable to steganalysis so as to make it more secure we encrypt the raw data before embedding it in the image.</a:t>
            </a:r>
            <a:endParaRPr lang="en-US" sz="3200" i="1" u="sng" dirty="0" smtClean="0">
              <a:solidFill>
                <a:schemeClr val="tx1"/>
              </a:solidFill>
              <a:latin typeface="Times New Roman" panose="02020603050405020304" pitchFamily="18" charset="0"/>
              <a:cs typeface="Times New Roman" panose="02020603050405020304" pitchFamily="18" charset="0"/>
            </a:endParaRPr>
          </a:p>
          <a:p>
            <a:pPr algn="just" fontAlgn="base">
              <a:lnSpc>
                <a:spcPct val="150000"/>
              </a:lnSpc>
            </a:pPr>
            <a:r>
              <a:rPr lang="en-US" sz="3000" i="1" dirty="0">
                <a:solidFill>
                  <a:schemeClr val="tx1"/>
                </a:solidFill>
                <a:latin typeface="Times New Roman" panose="02020603050405020304" pitchFamily="18" charset="0"/>
                <a:cs typeface="Times New Roman" panose="02020603050405020304" pitchFamily="18" charset="0"/>
              </a:rPr>
              <a:t>	</a:t>
            </a:r>
            <a:endParaRPr lang="en-US" sz="3000" dirty="0" smtClean="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550" y="4928546"/>
            <a:ext cx="9688286" cy="4708525"/>
          </a:xfrm>
          <a:prstGeom prst="rect">
            <a:avLst/>
          </a:prstGeom>
        </p:spPr>
      </p:pic>
    </p:spTree>
    <p:extLst>
      <p:ext uri="{BB962C8B-B14F-4D97-AF65-F5344CB8AC3E}">
        <p14:creationId xmlns:p14="http://schemas.microsoft.com/office/powerpoint/2010/main" val="2419512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9c028e001b_0_34"/>
          <p:cNvSpPr txBox="1"/>
          <p:nvPr/>
        </p:nvSpPr>
        <p:spPr>
          <a:xfrm>
            <a:off x="3575050" y="158750"/>
            <a:ext cx="12573000" cy="924000"/>
          </a:xfrm>
          <a:prstGeom prst="rect">
            <a:avLst/>
          </a:prstGeom>
          <a:noFill/>
          <a:ln>
            <a:noFill/>
          </a:ln>
        </p:spPr>
        <p:txBody>
          <a:bodyPr spcFirstLastPara="1" wrap="square" lIns="0" tIns="0" rIns="0" bIns="0" anchor="t" anchorCtr="0">
            <a:noAutofit/>
          </a:bodyPr>
          <a:lstStyle/>
          <a:p>
            <a:pPr algn="ctr">
              <a:buClr>
                <a:schemeClr val="dk2"/>
              </a:buClr>
              <a:buSzPts val="6000"/>
            </a:pPr>
            <a:r>
              <a:rPr lang="en-IN" sz="6000" b="1" dirty="0">
                <a:solidFill>
                  <a:schemeClr val="dk2"/>
                </a:solidFill>
                <a:latin typeface="Calibri" panose="020F0502020204030204"/>
                <a:cs typeface="Calibri" panose="020F0502020204030204"/>
              </a:rPr>
              <a:t>T</a:t>
            </a:r>
            <a:r>
              <a:rPr lang="en-US" altLang="en-IN" sz="6000" b="1" dirty="0" err="1">
                <a:solidFill>
                  <a:schemeClr val="dk2"/>
                </a:solidFill>
                <a:latin typeface="Calibri" panose="020F0502020204030204"/>
                <a:cs typeface="Calibri" panose="020F0502020204030204"/>
              </a:rPr>
              <a:t>echnical</a:t>
            </a:r>
            <a:r>
              <a:rPr lang="en-US" altLang="en-IN" sz="6000" b="1" dirty="0">
                <a:solidFill>
                  <a:schemeClr val="dk2"/>
                </a:solidFill>
                <a:latin typeface="Calibri" panose="020F0502020204030204"/>
                <a:cs typeface="Calibri" panose="020F0502020204030204"/>
              </a:rPr>
              <a:t> Relevance</a:t>
            </a:r>
            <a:endParaRPr lang="en-IN" sz="6000" b="1" dirty="0">
              <a:solidFill>
                <a:schemeClr val="dk2"/>
              </a:solidFill>
              <a:latin typeface="Calibri" panose="020F0502020204030204"/>
              <a:cs typeface="Calibri" panose="020F0502020204030204"/>
            </a:endParaRPr>
          </a:p>
        </p:txBody>
      </p:sp>
      <p:sp>
        <p:nvSpPr>
          <p:cNvPr id="114" name="Google Shape;114;g9c028e001b_0_34"/>
          <p:cNvSpPr txBox="1"/>
          <p:nvPr/>
        </p:nvSpPr>
        <p:spPr>
          <a:xfrm>
            <a:off x="908050" y="10788650"/>
            <a:ext cx="4624500" cy="369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a:t>
            </a:r>
          </a:p>
        </p:txBody>
      </p:sp>
      <p:sp>
        <p:nvSpPr>
          <p:cNvPr id="115" name="Google Shape;115;g9c028e001b_0_34"/>
          <p:cNvSpPr txBox="1"/>
          <p:nvPr/>
        </p:nvSpPr>
        <p:spPr>
          <a:xfrm>
            <a:off x="17138650" y="10623550"/>
            <a:ext cx="2719500" cy="3684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dk1"/>
              </a:buClr>
              <a:buSzPts val="2400"/>
              <a:buFont typeface="Calibri" panose="020F0502020204030204"/>
              <a:buNone/>
            </a:pPr>
            <a:fld id="{00000000-1234-1234-1234-123412341234}" type="slidenum">
              <a:rPr lang="en-US" sz="2400" b="0" i="0" u="none">
                <a:solidFill>
                  <a:schemeClr val="dk1"/>
                </a:solidFill>
                <a:latin typeface="Calibri" panose="020F0502020204030204"/>
                <a:ea typeface="Calibri" panose="020F0502020204030204"/>
                <a:cs typeface="Calibri" panose="020F0502020204030204"/>
                <a:sym typeface="Calibri" panose="020F0502020204030204"/>
              </a:rPr>
              <a:t>13</a:t>
            </a:fld>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6" name="Google Shape;116;g9c028e001b_0_34"/>
          <p:cNvSpPr txBox="1"/>
          <p:nvPr/>
        </p:nvSpPr>
        <p:spPr>
          <a:xfrm>
            <a:off x="1066800" y="1482925"/>
            <a:ext cx="18440400" cy="8466618"/>
          </a:xfrm>
          <a:prstGeom prst="rect">
            <a:avLst/>
          </a:prstGeom>
          <a:noFill/>
          <a:ln>
            <a:noFill/>
          </a:ln>
        </p:spPr>
        <p:txBody>
          <a:bodyPr spcFirstLastPara="1" wrap="square" lIns="91425" tIns="45700" rIns="91425" bIns="45700" anchor="t" anchorCtr="0">
            <a:noAutofit/>
          </a:bodyPr>
          <a:lstStyle/>
          <a:p>
            <a:pPr algn="just" fontAlgn="base">
              <a:lnSpc>
                <a:spcPct val="150000"/>
              </a:lnSpc>
            </a:pPr>
            <a:r>
              <a:rPr lang="en-US" sz="3000" dirty="0">
                <a:solidFill>
                  <a:srgbClr val="16355A"/>
                </a:solidFill>
                <a:latin typeface="Times New Roman" panose="02020603050405020304" pitchFamily="18" charset="0"/>
                <a:cs typeface="Times New Roman" panose="02020603050405020304" pitchFamily="18" charset="0"/>
              </a:rPr>
              <a:t> </a:t>
            </a:r>
            <a:r>
              <a:rPr lang="en-US" sz="3000" i="1" dirty="0">
                <a:solidFill>
                  <a:schemeClr val="tx1"/>
                </a:solidFill>
                <a:latin typeface="Times New Roman" panose="02020603050405020304" pitchFamily="18" charset="0"/>
                <a:cs typeface="Times New Roman" panose="02020603050405020304" pitchFamily="18" charset="0"/>
              </a:rPr>
              <a:t>2. </a:t>
            </a:r>
            <a:r>
              <a:rPr lang="en-US" sz="3000" i="1" u="sng" dirty="0">
                <a:solidFill>
                  <a:schemeClr val="tx1"/>
                </a:solidFill>
                <a:latin typeface="Times New Roman" panose="02020603050405020304" pitchFamily="18" charset="0"/>
                <a:cs typeface="Times New Roman" panose="02020603050405020304" pitchFamily="18" charset="0"/>
              </a:rPr>
              <a:t>Palette Based Technique</a:t>
            </a:r>
          </a:p>
          <a:p>
            <a:pPr algn="just" fontAlgn="base">
              <a:lnSpc>
                <a:spcPct val="200000"/>
              </a:lnSpc>
            </a:pPr>
            <a:r>
              <a:rPr lang="en-US" sz="3000" dirty="0" smtClean="0">
                <a:solidFill>
                  <a:schemeClr val="tx1"/>
                </a:solidFill>
                <a:latin typeface="Times New Roman" panose="02020603050405020304" pitchFamily="18" charset="0"/>
                <a:cs typeface="Times New Roman" panose="02020603050405020304" pitchFamily="18" charset="0"/>
              </a:rPr>
              <a:t>	This </a:t>
            </a:r>
            <a:r>
              <a:rPr lang="en-US" sz="3000" dirty="0">
                <a:solidFill>
                  <a:schemeClr val="tx1"/>
                </a:solidFill>
                <a:latin typeface="Times New Roman" panose="02020603050405020304" pitchFamily="18" charset="0"/>
                <a:cs typeface="Times New Roman" panose="02020603050405020304" pitchFamily="18" charset="0"/>
              </a:rPr>
              <a:t>technique also uses digital images as </a:t>
            </a:r>
            <a:r>
              <a:rPr lang="en-US" sz="3000" dirty="0" smtClean="0">
                <a:solidFill>
                  <a:schemeClr val="tx1"/>
                </a:solidFill>
                <a:latin typeface="Times New Roman" panose="02020603050405020304" pitchFamily="18" charset="0"/>
                <a:cs typeface="Times New Roman" panose="02020603050405020304" pitchFamily="18" charset="0"/>
              </a:rPr>
              <a:t>message carriers</a:t>
            </a:r>
            <a:r>
              <a:rPr lang="en-US" sz="3000" dirty="0">
                <a:solidFill>
                  <a:schemeClr val="tx1"/>
                </a:solidFill>
                <a:latin typeface="Times New Roman" panose="02020603050405020304" pitchFamily="18" charset="0"/>
                <a:cs typeface="Times New Roman" panose="02020603050405020304" pitchFamily="18" charset="0"/>
              </a:rPr>
              <a:t>. Here, the </a:t>
            </a:r>
            <a:r>
              <a:rPr lang="en-US" sz="3000" dirty="0" smtClean="0">
                <a:solidFill>
                  <a:schemeClr val="tx1"/>
                </a:solidFill>
                <a:latin typeface="Times New Roman" panose="02020603050405020304" pitchFamily="18" charset="0"/>
                <a:cs typeface="Times New Roman" panose="02020603050405020304" pitchFamily="18" charset="0"/>
              </a:rPr>
              <a:t>users first </a:t>
            </a:r>
            <a:r>
              <a:rPr lang="en-US" sz="3000" dirty="0">
                <a:solidFill>
                  <a:schemeClr val="tx1"/>
                </a:solidFill>
                <a:latin typeface="Times New Roman" panose="02020603050405020304" pitchFamily="18" charset="0"/>
                <a:cs typeface="Times New Roman" panose="02020603050405020304" pitchFamily="18" charset="0"/>
              </a:rPr>
              <a:t>encrypt the message and then hide it in a stretched palette of the cover image. Even though this technique </a:t>
            </a:r>
            <a:r>
              <a:rPr lang="en-US" sz="3000" dirty="0" smtClean="0">
                <a:solidFill>
                  <a:schemeClr val="tx1"/>
                </a:solidFill>
                <a:latin typeface="Times New Roman" panose="02020603050405020304" pitchFamily="18" charset="0"/>
                <a:cs typeface="Times New Roman" panose="02020603050405020304" pitchFamily="18" charset="0"/>
              </a:rPr>
              <a:t>can</a:t>
            </a:r>
            <a:r>
              <a:rPr lang="en-US" sz="3000" dirty="0" smtClean="0">
                <a:solidFill>
                  <a:schemeClr val="tx1"/>
                </a:solidFill>
                <a:latin typeface="Times New Roman" panose="02020603050405020304" pitchFamily="18" charset="0"/>
                <a:cs typeface="Times New Roman" panose="02020603050405020304" pitchFamily="18" charset="0"/>
                <a:sym typeface="Helvetica Neue" panose="020B0804020202020204"/>
              </a:rPr>
              <a:t> </a:t>
            </a:r>
            <a:r>
              <a:rPr lang="en-US" sz="3000" dirty="0" smtClean="0">
                <a:solidFill>
                  <a:schemeClr val="tx1"/>
                </a:solidFill>
                <a:latin typeface="Times New Roman" panose="02020603050405020304" pitchFamily="18" charset="0"/>
                <a:cs typeface="Times New Roman" panose="02020603050405020304" pitchFamily="18" charset="0"/>
              </a:rPr>
              <a:t>carry </a:t>
            </a:r>
            <a:r>
              <a:rPr lang="en-US" sz="3000" dirty="0">
                <a:solidFill>
                  <a:schemeClr val="tx1"/>
                </a:solidFill>
                <a:latin typeface="Times New Roman" panose="02020603050405020304" pitchFamily="18" charset="0"/>
                <a:cs typeface="Times New Roman" panose="02020603050405020304" pitchFamily="18" charset="0"/>
              </a:rPr>
              <a:t>a limited amount of data, it </a:t>
            </a:r>
            <a:r>
              <a:rPr lang="en-US" sz="3000" dirty="0" smtClean="0">
                <a:solidFill>
                  <a:schemeClr val="tx1"/>
                </a:solidFill>
                <a:latin typeface="Times New Roman" panose="02020603050405020304" pitchFamily="18" charset="0"/>
                <a:cs typeface="Times New Roman" panose="02020603050405020304" pitchFamily="18" charset="0"/>
              </a:rPr>
              <a:t>is very hard to find embedded messages </a:t>
            </a:r>
            <a:r>
              <a:rPr lang="en-US" sz="3000" dirty="0">
                <a:solidFill>
                  <a:schemeClr val="tx1"/>
                </a:solidFill>
                <a:latin typeface="Times New Roman" panose="02020603050405020304" pitchFamily="18" charset="0"/>
                <a:cs typeface="Times New Roman" panose="02020603050405020304" pitchFamily="18" charset="0"/>
              </a:rPr>
              <a:t>since the </a:t>
            </a:r>
            <a:r>
              <a:rPr lang="en-US" sz="3000" dirty="0" smtClean="0">
                <a:solidFill>
                  <a:schemeClr val="tx1"/>
                </a:solidFill>
                <a:latin typeface="Times New Roman" panose="02020603050405020304" pitchFamily="18" charset="0"/>
                <a:cs typeface="Times New Roman" panose="02020603050405020304" pitchFamily="18" charset="0"/>
              </a:rPr>
              <a:t>message </a:t>
            </a:r>
            <a:r>
              <a:rPr lang="en-US" sz="3000" dirty="0">
                <a:solidFill>
                  <a:schemeClr val="tx1"/>
                </a:solidFill>
                <a:latin typeface="Times New Roman" panose="02020603050405020304" pitchFamily="18" charset="0"/>
                <a:cs typeface="Times New Roman" panose="02020603050405020304" pitchFamily="18" charset="0"/>
              </a:rPr>
              <a:t>is encrypted and takes a lot of time to decrypt</a:t>
            </a:r>
            <a:r>
              <a:rPr lang="en-US" sz="3000" dirty="0" smtClean="0">
                <a:solidFill>
                  <a:schemeClr val="tx1"/>
                </a:solidFill>
                <a:latin typeface="Times New Roman" panose="02020603050405020304" pitchFamily="18" charset="0"/>
                <a:cs typeface="Times New Roman" panose="02020603050405020304" pitchFamily="18" charset="0"/>
              </a:rPr>
              <a:t>.</a:t>
            </a:r>
            <a:endParaRPr lang="en-US" sz="3000" dirty="0">
              <a:solidFill>
                <a:schemeClr val="tx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5029199"/>
            <a:ext cx="10885714" cy="515982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9c028e001b_0_34"/>
          <p:cNvSpPr txBox="1"/>
          <p:nvPr/>
        </p:nvSpPr>
        <p:spPr>
          <a:xfrm>
            <a:off x="3575050" y="158750"/>
            <a:ext cx="12573000" cy="924000"/>
          </a:xfrm>
          <a:prstGeom prst="rect">
            <a:avLst/>
          </a:prstGeom>
          <a:noFill/>
          <a:ln>
            <a:noFill/>
          </a:ln>
        </p:spPr>
        <p:txBody>
          <a:bodyPr spcFirstLastPara="1" wrap="square" lIns="0" tIns="0" rIns="0" bIns="0" anchor="t" anchorCtr="0">
            <a:noAutofit/>
          </a:bodyPr>
          <a:lstStyle/>
          <a:p>
            <a:pPr algn="ctr">
              <a:buClr>
                <a:schemeClr val="dk2"/>
              </a:buClr>
              <a:buSzPts val="6000"/>
            </a:pPr>
            <a:r>
              <a:rPr lang="en-IN" sz="6000" b="1" dirty="0">
                <a:solidFill>
                  <a:schemeClr val="dk2"/>
                </a:solidFill>
                <a:latin typeface="Calibri" panose="020F0502020204030204"/>
                <a:cs typeface="Calibri" panose="020F0502020204030204"/>
              </a:rPr>
              <a:t>T</a:t>
            </a:r>
            <a:r>
              <a:rPr lang="en-US" altLang="en-IN" sz="6000" b="1" dirty="0" err="1">
                <a:solidFill>
                  <a:schemeClr val="dk2"/>
                </a:solidFill>
                <a:latin typeface="Calibri" panose="020F0502020204030204"/>
                <a:cs typeface="Calibri" panose="020F0502020204030204"/>
              </a:rPr>
              <a:t>echnical</a:t>
            </a:r>
            <a:r>
              <a:rPr lang="en-US" altLang="en-IN" sz="6000" b="1" dirty="0">
                <a:solidFill>
                  <a:schemeClr val="dk2"/>
                </a:solidFill>
                <a:latin typeface="Calibri" panose="020F0502020204030204"/>
                <a:cs typeface="Calibri" panose="020F0502020204030204"/>
              </a:rPr>
              <a:t> Relevance</a:t>
            </a:r>
            <a:endParaRPr lang="en-IN" sz="6000" b="1" dirty="0">
              <a:solidFill>
                <a:schemeClr val="dk2"/>
              </a:solidFill>
              <a:latin typeface="Calibri" panose="020F0502020204030204"/>
              <a:cs typeface="Calibri" panose="020F0502020204030204"/>
            </a:endParaRPr>
          </a:p>
        </p:txBody>
      </p:sp>
      <p:sp>
        <p:nvSpPr>
          <p:cNvPr id="114" name="Google Shape;114;g9c028e001b_0_34"/>
          <p:cNvSpPr txBox="1"/>
          <p:nvPr/>
        </p:nvSpPr>
        <p:spPr>
          <a:xfrm>
            <a:off x="908050" y="10788650"/>
            <a:ext cx="4624500" cy="369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a:t>
            </a:r>
          </a:p>
        </p:txBody>
      </p:sp>
      <p:sp>
        <p:nvSpPr>
          <p:cNvPr id="115" name="Google Shape;115;g9c028e001b_0_34"/>
          <p:cNvSpPr txBox="1"/>
          <p:nvPr/>
        </p:nvSpPr>
        <p:spPr>
          <a:xfrm>
            <a:off x="17138650" y="10623550"/>
            <a:ext cx="2719500" cy="3684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dk1"/>
              </a:buClr>
              <a:buSzPts val="2400"/>
              <a:buFont typeface="Calibri" panose="020F0502020204030204"/>
              <a:buNone/>
            </a:pPr>
            <a:fld id="{00000000-1234-1234-1234-123412341234}" type="slidenum">
              <a:rPr lang="en-US" sz="2400" b="0" i="0" u="none">
                <a:solidFill>
                  <a:schemeClr val="dk1"/>
                </a:solidFill>
                <a:latin typeface="Calibri" panose="020F0502020204030204"/>
                <a:ea typeface="Calibri" panose="020F0502020204030204"/>
                <a:cs typeface="Calibri" panose="020F0502020204030204"/>
                <a:sym typeface="Calibri" panose="020F0502020204030204"/>
              </a:rPr>
              <a:t>14</a:t>
            </a:fld>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6" name="Google Shape;116;g9c028e001b_0_34"/>
          <p:cNvSpPr txBox="1"/>
          <p:nvPr/>
        </p:nvSpPr>
        <p:spPr>
          <a:xfrm>
            <a:off x="1066800" y="1482925"/>
            <a:ext cx="18440400" cy="8466618"/>
          </a:xfrm>
          <a:prstGeom prst="rect">
            <a:avLst/>
          </a:prstGeom>
          <a:noFill/>
          <a:ln>
            <a:noFill/>
          </a:ln>
        </p:spPr>
        <p:txBody>
          <a:bodyPr spcFirstLastPara="1" wrap="square" lIns="91425" tIns="45700" rIns="91425" bIns="45700" anchor="t" anchorCtr="0">
            <a:noAutofit/>
          </a:bodyPr>
          <a:lstStyle/>
          <a:p>
            <a:pPr algn="just" fontAlgn="base">
              <a:lnSpc>
                <a:spcPct val="200000"/>
              </a:lnSpc>
            </a:pPr>
            <a:r>
              <a:rPr lang="en-US" sz="3000" i="1" dirty="0" smtClean="0">
                <a:solidFill>
                  <a:schemeClr val="tx1"/>
                </a:solidFill>
                <a:latin typeface="Times New Roman" panose="02020603050405020304" pitchFamily="18" charset="0"/>
                <a:cs typeface="Times New Roman" panose="02020603050405020304" pitchFamily="18" charset="0"/>
              </a:rPr>
              <a:t>3</a:t>
            </a:r>
            <a:r>
              <a:rPr lang="en-US" sz="3000" i="1" dirty="0">
                <a:solidFill>
                  <a:schemeClr val="tx1"/>
                </a:solidFill>
                <a:latin typeface="Times New Roman" panose="02020603050405020304" pitchFamily="18" charset="0"/>
                <a:cs typeface="Times New Roman" panose="02020603050405020304" pitchFamily="18" charset="0"/>
              </a:rPr>
              <a:t>. </a:t>
            </a:r>
            <a:r>
              <a:rPr lang="en-US" sz="3000" i="1" u="sng" dirty="0">
                <a:solidFill>
                  <a:schemeClr val="tx1"/>
                </a:solidFill>
                <a:latin typeface="Times New Roman" panose="02020603050405020304" pitchFamily="18" charset="0"/>
                <a:cs typeface="Times New Roman" panose="02020603050405020304" pitchFamily="18" charset="0"/>
              </a:rPr>
              <a:t>Secure Cover Selection</a:t>
            </a:r>
          </a:p>
          <a:p>
            <a:pPr algn="just" fontAlgn="base">
              <a:lnSpc>
                <a:spcPct val="200000"/>
              </a:lnSpc>
            </a:pPr>
            <a:r>
              <a:rPr lang="en-US" sz="3000" dirty="0" smtClean="0">
                <a:solidFill>
                  <a:schemeClr val="tx1"/>
                </a:solidFill>
                <a:latin typeface="Times New Roman" panose="02020603050405020304" pitchFamily="18" charset="0"/>
                <a:cs typeface="Times New Roman" panose="02020603050405020304" pitchFamily="18" charset="0"/>
              </a:rPr>
              <a:t>	This </a:t>
            </a:r>
            <a:r>
              <a:rPr lang="en-US" sz="3000" dirty="0">
                <a:solidFill>
                  <a:schemeClr val="tx1"/>
                </a:solidFill>
                <a:latin typeface="Times New Roman" panose="02020603050405020304" pitchFamily="18" charset="0"/>
                <a:cs typeface="Times New Roman" panose="02020603050405020304" pitchFamily="18" charset="0"/>
              </a:rPr>
              <a:t>is a very complex technique where the </a:t>
            </a:r>
            <a:r>
              <a:rPr lang="en-US" sz="3000" dirty="0" smtClean="0">
                <a:solidFill>
                  <a:schemeClr val="tx1"/>
                </a:solidFill>
                <a:latin typeface="Times New Roman" panose="02020603050405020304" pitchFamily="18" charset="0"/>
                <a:cs typeface="Times New Roman" panose="02020603050405020304" pitchFamily="18" charset="0"/>
              </a:rPr>
              <a:t>users compare </a:t>
            </a:r>
            <a:r>
              <a:rPr lang="en-US" sz="3000" dirty="0">
                <a:solidFill>
                  <a:schemeClr val="tx1"/>
                </a:solidFill>
                <a:latin typeface="Times New Roman" panose="02020603050405020304" pitchFamily="18" charset="0"/>
                <a:cs typeface="Times New Roman" panose="02020603050405020304" pitchFamily="18" charset="0"/>
              </a:rPr>
              <a:t>the blocks of the carrier image to the blocks of their specific </a:t>
            </a:r>
            <a:r>
              <a:rPr lang="en-US" sz="3000" dirty="0" smtClean="0">
                <a:solidFill>
                  <a:schemeClr val="tx1"/>
                </a:solidFill>
                <a:latin typeface="Times New Roman" panose="02020603050405020304" pitchFamily="18" charset="0"/>
                <a:cs typeface="Times New Roman" panose="02020603050405020304" pitchFamily="18" charset="0"/>
              </a:rPr>
              <a:t>message. </a:t>
            </a:r>
            <a:r>
              <a:rPr lang="en-US" sz="3000" dirty="0">
                <a:solidFill>
                  <a:schemeClr val="tx1"/>
                </a:solidFill>
                <a:latin typeface="Times New Roman" panose="02020603050405020304" pitchFamily="18" charset="0"/>
                <a:cs typeface="Times New Roman" panose="02020603050405020304" pitchFamily="18" charset="0"/>
              </a:rPr>
              <a:t>If an image with the same blocks as the </a:t>
            </a:r>
            <a:r>
              <a:rPr lang="en-US" sz="3000" dirty="0" smtClean="0">
                <a:solidFill>
                  <a:schemeClr val="tx1"/>
                </a:solidFill>
                <a:latin typeface="Times New Roman" panose="02020603050405020304" pitchFamily="18" charset="0"/>
                <a:cs typeface="Times New Roman" panose="02020603050405020304" pitchFamily="18" charset="0"/>
              </a:rPr>
              <a:t>message is </a:t>
            </a:r>
            <a:r>
              <a:rPr lang="en-US" sz="3000" dirty="0">
                <a:solidFill>
                  <a:schemeClr val="tx1"/>
                </a:solidFill>
                <a:latin typeface="Times New Roman" panose="02020603050405020304" pitchFamily="18" charset="0"/>
                <a:cs typeface="Times New Roman" panose="02020603050405020304" pitchFamily="18" charset="0"/>
              </a:rPr>
              <a:t>found, it is chosen as the candidate to carry the </a:t>
            </a:r>
            <a:r>
              <a:rPr lang="en-US" sz="3000" dirty="0" smtClean="0">
                <a:solidFill>
                  <a:schemeClr val="tx1"/>
                </a:solidFill>
                <a:latin typeface="Times New Roman" panose="02020603050405020304" pitchFamily="18" charset="0"/>
                <a:cs typeface="Times New Roman" panose="02020603050405020304" pitchFamily="18" charset="0"/>
              </a:rPr>
              <a:t>message. </a:t>
            </a:r>
            <a:r>
              <a:rPr lang="en-US" sz="3000" dirty="0">
                <a:solidFill>
                  <a:schemeClr val="tx1"/>
                </a:solidFill>
                <a:latin typeface="Times New Roman" panose="02020603050405020304" pitchFamily="18" charset="0"/>
                <a:cs typeface="Times New Roman" panose="02020603050405020304" pitchFamily="18" charset="0"/>
              </a:rPr>
              <a:t>The identical </a:t>
            </a:r>
            <a:r>
              <a:rPr lang="en-US" sz="3000" dirty="0" smtClean="0">
                <a:solidFill>
                  <a:schemeClr val="tx1"/>
                </a:solidFill>
                <a:latin typeface="Times New Roman" panose="02020603050405020304" pitchFamily="18" charset="0"/>
                <a:cs typeface="Times New Roman" panose="02020603050405020304" pitchFamily="18" charset="0"/>
              </a:rPr>
              <a:t>message blocks </a:t>
            </a:r>
            <a:r>
              <a:rPr lang="en-US" sz="3000" dirty="0">
                <a:solidFill>
                  <a:schemeClr val="tx1"/>
                </a:solidFill>
                <a:latin typeface="Times New Roman" panose="02020603050405020304" pitchFamily="18" charset="0"/>
                <a:cs typeface="Times New Roman" panose="02020603050405020304" pitchFamily="18" charset="0"/>
              </a:rPr>
              <a:t>are then carefully fitted into the carrier image. The resulting image is identical to the original and the </a:t>
            </a:r>
            <a:r>
              <a:rPr lang="en-US" sz="3000" dirty="0" smtClean="0">
                <a:solidFill>
                  <a:schemeClr val="tx1"/>
                </a:solidFill>
                <a:latin typeface="Times New Roman" panose="02020603050405020304" pitchFamily="18" charset="0"/>
                <a:cs typeface="Times New Roman" panose="02020603050405020304" pitchFamily="18" charset="0"/>
              </a:rPr>
              <a:t>best </a:t>
            </a:r>
            <a:r>
              <a:rPr lang="en-US" sz="3000" dirty="0">
                <a:solidFill>
                  <a:schemeClr val="tx1"/>
                </a:solidFill>
                <a:latin typeface="Times New Roman" panose="02020603050405020304" pitchFamily="18" charset="0"/>
                <a:cs typeface="Times New Roman" panose="02020603050405020304" pitchFamily="18" charset="0"/>
              </a:rPr>
              <a:t>part is that this image is not </a:t>
            </a:r>
            <a:r>
              <a:rPr lang="en-US" sz="3000" dirty="0" smtClean="0">
                <a:solidFill>
                  <a:schemeClr val="tx1"/>
                </a:solidFill>
                <a:latin typeface="Times New Roman" panose="02020603050405020304" pitchFamily="18" charset="0"/>
                <a:cs typeface="Times New Roman" panose="02020603050405020304" pitchFamily="18" charset="0"/>
              </a:rPr>
              <a:t>flagged </a:t>
            </a:r>
            <a:r>
              <a:rPr lang="en-US" sz="3200" dirty="0" smtClean="0">
                <a:solidFill>
                  <a:schemeClr val="tx1"/>
                </a:solidFill>
                <a:latin typeface="Times New Roman" panose="02020603050405020304" pitchFamily="18" charset="0"/>
                <a:cs typeface="Times New Roman" panose="02020603050405020304" pitchFamily="18" charset="0"/>
              </a:rPr>
              <a:t>.</a:t>
            </a:r>
            <a:endParaRPr sz="5400" b="0" i="0" u="none" dirty="0">
              <a:solidFill>
                <a:schemeClr val="dk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endParaRPr>
          </a:p>
        </p:txBody>
      </p:sp>
    </p:spTree>
    <p:extLst>
      <p:ext uri="{BB962C8B-B14F-4D97-AF65-F5344CB8AC3E}">
        <p14:creationId xmlns:p14="http://schemas.microsoft.com/office/powerpoint/2010/main" val="28947157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9c028e001b_0_34"/>
          <p:cNvSpPr txBox="1"/>
          <p:nvPr/>
        </p:nvSpPr>
        <p:spPr>
          <a:xfrm>
            <a:off x="3662135" y="158750"/>
            <a:ext cx="12492265" cy="924000"/>
          </a:xfrm>
          <a:prstGeom prst="rect">
            <a:avLst/>
          </a:prstGeom>
          <a:noFill/>
          <a:ln>
            <a:noFill/>
          </a:ln>
        </p:spPr>
        <p:txBody>
          <a:bodyPr spcFirstLastPara="1" wrap="square" lIns="0" tIns="0" rIns="0" bIns="0" anchor="t" anchorCtr="0">
            <a:noAutofit/>
          </a:bodyPr>
          <a:lstStyle/>
          <a:p>
            <a:pPr lvl="0">
              <a:buClr>
                <a:schemeClr val="dk2"/>
              </a:buClr>
              <a:buSzPts val="6000"/>
            </a:pPr>
            <a:r>
              <a:rPr lang="en-US" altLang="en-IN" sz="6000" b="1" dirty="0" smtClean="0">
                <a:solidFill>
                  <a:schemeClr val="dk2"/>
                </a:solidFill>
                <a:latin typeface="Calibri" panose="020F0502020204030204"/>
                <a:cs typeface="Calibri" panose="020F0502020204030204"/>
              </a:rPr>
              <a:t>Sustainability </a:t>
            </a:r>
            <a:r>
              <a:rPr lang="en-US" altLang="en-IN" sz="6000" b="1" dirty="0">
                <a:solidFill>
                  <a:schemeClr val="dk2"/>
                </a:solidFill>
                <a:latin typeface="Calibri" panose="020F0502020204030204"/>
                <a:cs typeface="Calibri" panose="020F0502020204030204"/>
              </a:rPr>
              <a:t>and Societal Concerns</a:t>
            </a:r>
          </a:p>
          <a:p>
            <a:pPr algn="ctr">
              <a:buClr>
                <a:schemeClr val="dk2"/>
              </a:buClr>
              <a:buSzPts val="6000"/>
            </a:pPr>
            <a:endParaRPr lang="en-IN" sz="6000" b="1" dirty="0">
              <a:solidFill>
                <a:schemeClr val="dk2"/>
              </a:solidFill>
              <a:latin typeface="Calibri" panose="020F0502020204030204"/>
              <a:cs typeface="Calibri" panose="020F0502020204030204"/>
            </a:endParaRPr>
          </a:p>
          <a:p>
            <a:pPr marL="0" marR="0" lvl="0" indent="0" algn="ctr" rtl="0">
              <a:lnSpc>
                <a:spcPct val="100000"/>
              </a:lnSpc>
              <a:spcBef>
                <a:spcPts val="0"/>
              </a:spcBef>
              <a:spcAft>
                <a:spcPts val="0"/>
              </a:spcAft>
              <a:buClr>
                <a:schemeClr val="dk2"/>
              </a:buClr>
              <a:buSzPts val="6000"/>
              <a:buFont typeface="Calibri" panose="020F0502020204030204"/>
              <a:buNone/>
            </a:pPr>
            <a:endParaRPr dirty="0"/>
          </a:p>
        </p:txBody>
      </p:sp>
      <p:sp>
        <p:nvSpPr>
          <p:cNvPr id="114" name="Google Shape;114;g9c028e001b_0_34"/>
          <p:cNvSpPr txBox="1"/>
          <p:nvPr/>
        </p:nvSpPr>
        <p:spPr>
          <a:xfrm>
            <a:off x="908050" y="10788650"/>
            <a:ext cx="4624500" cy="369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a:t>
            </a:r>
          </a:p>
        </p:txBody>
      </p:sp>
      <p:sp>
        <p:nvSpPr>
          <p:cNvPr id="115" name="Google Shape;115;g9c028e001b_0_34"/>
          <p:cNvSpPr txBox="1"/>
          <p:nvPr/>
        </p:nvSpPr>
        <p:spPr>
          <a:xfrm>
            <a:off x="17138650" y="10623550"/>
            <a:ext cx="2719500" cy="3684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dk1"/>
              </a:buClr>
              <a:buSzPts val="2400"/>
              <a:buFont typeface="Calibri" panose="020F0502020204030204"/>
              <a:buNone/>
            </a:pPr>
            <a:fld id="{00000000-1234-1234-1234-123412341234}" type="slidenum">
              <a:rPr lang="en-US" sz="2400" b="0" i="0" u="none">
                <a:solidFill>
                  <a:schemeClr val="dk1"/>
                </a:solidFill>
                <a:latin typeface="Calibri" panose="020F0502020204030204"/>
                <a:ea typeface="Calibri" panose="020F0502020204030204"/>
                <a:cs typeface="Calibri" panose="020F0502020204030204"/>
                <a:sym typeface="Calibri" panose="020F0502020204030204"/>
              </a:rPr>
              <a:t>15</a:t>
            </a:fld>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6" name="Google Shape;116;g9c028e001b_0_34"/>
          <p:cNvSpPr txBox="1"/>
          <p:nvPr/>
        </p:nvSpPr>
        <p:spPr>
          <a:xfrm>
            <a:off x="1153886" y="1082750"/>
            <a:ext cx="18396856" cy="8096504"/>
          </a:xfrm>
          <a:prstGeom prst="rect">
            <a:avLst/>
          </a:prstGeom>
          <a:noFill/>
          <a:ln>
            <a:noFill/>
          </a:ln>
        </p:spPr>
        <p:txBody>
          <a:bodyPr spcFirstLastPara="1" wrap="square" lIns="91425" tIns="45700" rIns="91425" bIns="45700" anchor="t" anchorCtr="0">
            <a:noAutofit/>
          </a:bodyPr>
          <a:lstStyle/>
          <a:p>
            <a:pPr>
              <a:lnSpc>
                <a:spcPct val="200000"/>
              </a:lnSpc>
            </a:pPr>
            <a:r>
              <a:rPr lang="en-US" sz="3000" dirty="0" smtClean="0">
                <a:solidFill>
                  <a:schemeClr val="tx1"/>
                </a:solidFill>
                <a:latin typeface="Times New Roman" panose="02020603050405020304" pitchFamily="18" charset="0"/>
                <a:cs typeface="Times New Roman" panose="02020603050405020304" pitchFamily="18" charset="0"/>
              </a:rPr>
              <a:t>As all the technologies Steganography also contains both advantages and disadvantages </a:t>
            </a:r>
          </a:p>
          <a:p>
            <a:pPr>
              <a:lnSpc>
                <a:spcPct val="200000"/>
              </a:lnSpc>
            </a:pPr>
            <a:r>
              <a:rPr lang="en-US" sz="3000" dirty="0" smtClean="0">
                <a:solidFill>
                  <a:schemeClr val="tx1"/>
                </a:solidFill>
                <a:latin typeface="Times New Roman" panose="02020603050405020304" pitchFamily="18" charset="0"/>
                <a:cs typeface="Times New Roman" panose="02020603050405020304" pitchFamily="18" charset="0"/>
              </a:rPr>
              <a:t>Some of the Advantages are:</a:t>
            </a:r>
          </a:p>
          <a:p>
            <a:pPr marL="457200" indent="-457200">
              <a:lnSpc>
                <a:spcPct val="200000"/>
              </a:lnSpc>
              <a:buFont typeface="Arial" panose="020B0604020202020204" pitchFamily="34" charset="0"/>
              <a:buChar char="•"/>
            </a:pPr>
            <a:r>
              <a:rPr lang="en-US" sz="3000" dirty="0" smtClean="0">
                <a:solidFill>
                  <a:schemeClr val="tx1"/>
                </a:solidFill>
                <a:latin typeface="Times New Roman" panose="02020603050405020304" pitchFamily="18" charset="0"/>
                <a:cs typeface="Times New Roman" panose="02020603050405020304" pitchFamily="18" charset="0"/>
              </a:rPr>
              <a:t>Steganography helps to send </a:t>
            </a:r>
            <a:r>
              <a:rPr lang="en-US" sz="3000" dirty="0">
                <a:solidFill>
                  <a:schemeClr val="tx1"/>
                </a:solidFill>
                <a:latin typeface="Times New Roman" panose="02020603050405020304" pitchFamily="18" charset="0"/>
                <a:cs typeface="Times New Roman" panose="02020603050405020304" pitchFamily="18" charset="0"/>
              </a:rPr>
              <a:t>news and information without being censored and </a:t>
            </a:r>
            <a:r>
              <a:rPr lang="en-US" sz="3000" dirty="0" smtClean="0">
                <a:solidFill>
                  <a:schemeClr val="tx1"/>
                </a:solidFill>
                <a:latin typeface="Times New Roman" panose="02020603050405020304" pitchFamily="18" charset="0"/>
                <a:cs typeface="Times New Roman" panose="02020603050405020304" pitchFamily="18" charset="0"/>
              </a:rPr>
              <a:t> being traced </a:t>
            </a:r>
            <a:r>
              <a:rPr lang="en-US" sz="3000" dirty="0">
                <a:solidFill>
                  <a:schemeClr val="tx1"/>
                </a:solidFill>
                <a:latin typeface="Times New Roman" panose="02020603050405020304" pitchFamily="18" charset="0"/>
                <a:cs typeface="Times New Roman" panose="02020603050405020304" pitchFamily="18" charset="0"/>
              </a:rPr>
              <a:t>back to us.</a:t>
            </a:r>
          </a:p>
          <a:p>
            <a:pPr marL="457200" indent="-457200">
              <a:lnSpc>
                <a:spcPct val="200000"/>
              </a:lnSpc>
              <a:buFont typeface="Arial" panose="020B0604020202020204" pitchFamily="34" charset="0"/>
              <a:buChar char="•"/>
            </a:pPr>
            <a:r>
              <a:rPr lang="en-US" sz="3000" dirty="0" smtClean="0">
                <a:solidFill>
                  <a:schemeClr val="tx1"/>
                </a:solidFill>
                <a:latin typeface="Times New Roman" panose="02020603050405020304" pitchFamily="18" charset="0"/>
                <a:cs typeface="Times New Roman" panose="02020603050405020304" pitchFamily="18" charset="0"/>
              </a:rPr>
              <a:t>Steganography </a:t>
            </a:r>
            <a:r>
              <a:rPr lang="en-US" sz="3000" dirty="0">
                <a:solidFill>
                  <a:schemeClr val="tx1"/>
                </a:solidFill>
                <a:latin typeface="Times New Roman" panose="02020603050405020304" pitchFamily="18" charset="0"/>
                <a:cs typeface="Times New Roman" panose="02020603050405020304" pitchFamily="18" charset="0"/>
              </a:rPr>
              <a:t>can also be used to implement watermarking. </a:t>
            </a:r>
            <a:endParaRPr lang="en-US" sz="3000" dirty="0" smtClean="0">
              <a:solidFill>
                <a:schemeClr val="tx1"/>
              </a:solidFill>
              <a:latin typeface="Times New Roman" panose="02020603050405020304" pitchFamily="18" charset="0"/>
              <a:cs typeface="Times New Roman" panose="02020603050405020304" pitchFamily="18" charset="0"/>
            </a:endParaRPr>
          </a:p>
          <a:p>
            <a:pPr marL="457200" indent="-457200">
              <a:lnSpc>
                <a:spcPct val="200000"/>
              </a:lnSpc>
              <a:buFont typeface="Arial" panose="020B0604020202020204" pitchFamily="34" charset="0"/>
              <a:buChar char="•"/>
            </a:pPr>
            <a:r>
              <a:rPr lang="en-US" sz="3000" dirty="0" smtClean="0">
                <a:solidFill>
                  <a:schemeClr val="tx1"/>
                </a:solidFill>
                <a:latin typeface="Times New Roman" panose="02020603050405020304" pitchFamily="18" charset="0"/>
                <a:cs typeface="Times New Roman" panose="02020603050405020304" pitchFamily="18" charset="0"/>
              </a:rPr>
              <a:t>With </a:t>
            </a:r>
            <a:r>
              <a:rPr lang="en-US" sz="3000" dirty="0">
                <a:solidFill>
                  <a:schemeClr val="tx1"/>
                </a:solidFill>
                <a:latin typeface="Times New Roman" panose="02020603050405020304" pitchFamily="18" charset="0"/>
                <a:cs typeface="Times New Roman" panose="02020603050405020304" pitchFamily="18" charset="0"/>
              </a:rPr>
              <a:t>the use of Steganography Corporation government and law enforcement agencies can communicate secretly</a:t>
            </a:r>
            <a:r>
              <a:rPr lang="en-US" sz="3200" dirty="0">
                <a:solidFill>
                  <a:schemeClr val="tx1"/>
                </a:solidFill>
                <a:latin typeface="Times New Roman" panose="02020603050405020304" pitchFamily="18" charset="0"/>
                <a:cs typeface="Times New Roman" panose="02020603050405020304" pitchFamily="18" charset="0"/>
              </a:rPr>
              <a:t>. </a:t>
            </a:r>
            <a:endParaRPr lang="en-US" sz="3200" dirty="0" smtClean="0">
              <a:solidFill>
                <a:schemeClr val="tx1"/>
              </a:solidFill>
              <a:latin typeface="Times New Roman" panose="02020603050405020304" pitchFamily="18" charset="0"/>
              <a:cs typeface="Times New Roman" panose="02020603050405020304" pitchFamily="18" charset="0"/>
            </a:endParaRPr>
          </a:p>
          <a:p>
            <a:pPr marL="457200" indent="-457200">
              <a:lnSpc>
                <a:spcPct val="200000"/>
              </a:lnSpc>
              <a:buFont typeface="Arial" panose="020B0604020202020204" pitchFamily="34" charset="0"/>
              <a:buChar char="•"/>
            </a:pPr>
            <a:r>
              <a:rPr lang="en-IN" sz="3000" dirty="0">
                <a:solidFill>
                  <a:schemeClr val="tx1"/>
                </a:solidFill>
                <a:latin typeface="Times New Roman" panose="02020603050405020304" pitchFamily="18" charset="0"/>
                <a:cs typeface="Times New Roman" panose="02020603050405020304" pitchFamily="18" charset="0"/>
              </a:rPr>
              <a:t>Within an X-Ray copy, the details of the patient and her/his health problem can be hidden without disturbing the X-ray film quality, of course with an encryption which can be opened only with a key available to the diagnosing doctor</a:t>
            </a:r>
            <a:r>
              <a:rPr lang="en-IN" sz="3000" dirty="0" smtClean="0">
                <a:solidFill>
                  <a:schemeClr val="tx1"/>
                </a:solidFill>
                <a:latin typeface="Times New Roman" panose="02020603050405020304" pitchFamily="18" charset="0"/>
                <a:cs typeface="Times New Roman" panose="02020603050405020304" pitchFamily="18" charset="0"/>
              </a:rPr>
              <a:t>.</a:t>
            </a:r>
            <a:endParaRPr sz="5400" b="0" i="0" u="none" dirty="0">
              <a:solidFill>
                <a:schemeClr val="dk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9c028e001b_0_34"/>
          <p:cNvSpPr txBox="1"/>
          <p:nvPr/>
        </p:nvSpPr>
        <p:spPr>
          <a:xfrm>
            <a:off x="3575050" y="158750"/>
            <a:ext cx="12573000" cy="924000"/>
          </a:xfrm>
          <a:prstGeom prst="rect">
            <a:avLst/>
          </a:prstGeom>
          <a:noFill/>
          <a:ln>
            <a:noFill/>
          </a:ln>
        </p:spPr>
        <p:txBody>
          <a:bodyPr spcFirstLastPara="1" wrap="square" lIns="0" tIns="0" rIns="0" bIns="0" anchor="t" anchorCtr="0">
            <a:noAutofit/>
          </a:bodyPr>
          <a:lstStyle/>
          <a:p>
            <a:pPr lvl="0" algn="ctr">
              <a:buClr>
                <a:schemeClr val="dk2"/>
              </a:buClr>
              <a:buSzPts val="6000"/>
            </a:pPr>
            <a:r>
              <a:rPr lang="en-IN" sz="6000" b="1" dirty="0" smtClean="0">
                <a:solidFill>
                  <a:schemeClr val="dk2"/>
                </a:solidFill>
                <a:latin typeface="Calibri" panose="020F0502020204030204"/>
                <a:cs typeface="Calibri" panose="020F0502020204030204"/>
              </a:rPr>
              <a:t> </a:t>
            </a:r>
            <a:r>
              <a:rPr lang="en-US" altLang="en-IN" sz="6000" b="1" dirty="0">
                <a:solidFill>
                  <a:schemeClr val="dk2"/>
                </a:solidFill>
                <a:latin typeface="Calibri" panose="020F0502020204030204"/>
                <a:cs typeface="Calibri" panose="020F0502020204030204"/>
              </a:rPr>
              <a:t>Key competitors</a:t>
            </a:r>
          </a:p>
          <a:p>
            <a:pPr algn="ctr">
              <a:buClr>
                <a:schemeClr val="dk2"/>
              </a:buClr>
              <a:buSzPts val="6000"/>
            </a:pPr>
            <a:endParaRPr lang="en-IN" sz="6000" b="1" dirty="0">
              <a:solidFill>
                <a:schemeClr val="dk2"/>
              </a:solidFill>
              <a:latin typeface="Calibri" panose="020F0502020204030204"/>
              <a:cs typeface="Calibri" panose="020F0502020204030204"/>
            </a:endParaRPr>
          </a:p>
          <a:p>
            <a:pPr marL="0" marR="0" lvl="0" indent="0" algn="ctr" rtl="0">
              <a:lnSpc>
                <a:spcPct val="100000"/>
              </a:lnSpc>
              <a:spcBef>
                <a:spcPts val="0"/>
              </a:spcBef>
              <a:spcAft>
                <a:spcPts val="0"/>
              </a:spcAft>
              <a:buClr>
                <a:schemeClr val="dk2"/>
              </a:buClr>
              <a:buSzPts val="6000"/>
              <a:buFont typeface="Calibri" panose="020F0502020204030204"/>
              <a:buNone/>
            </a:pPr>
            <a:endParaRPr dirty="0"/>
          </a:p>
        </p:txBody>
      </p:sp>
      <p:sp>
        <p:nvSpPr>
          <p:cNvPr id="114" name="Google Shape;114;g9c028e001b_0_34"/>
          <p:cNvSpPr txBox="1"/>
          <p:nvPr/>
        </p:nvSpPr>
        <p:spPr>
          <a:xfrm>
            <a:off x="908050" y="10788650"/>
            <a:ext cx="4624500" cy="369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a:t>
            </a:r>
          </a:p>
        </p:txBody>
      </p:sp>
      <p:sp>
        <p:nvSpPr>
          <p:cNvPr id="115" name="Google Shape;115;g9c028e001b_0_34"/>
          <p:cNvSpPr txBox="1"/>
          <p:nvPr/>
        </p:nvSpPr>
        <p:spPr>
          <a:xfrm>
            <a:off x="17138650" y="10623550"/>
            <a:ext cx="2719500" cy="3684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dk1"/>
              </a:buClr>
              <a:buSzPts val="2400"/>
              <a:buFont typeface="Calibri" panose="020F0502020204030204"/>
              <a:buNone/>
            </a:pPr>
            <a:fld id="{00000000-1234-1234-1234-123412341234}" type="slidenum">
              <a:rPr lang="en-US" sz="2400" b="0" i="0" u="none">
                <a:solidFill>
                  <a:schemeClr val="dk1"/>
                </a:solidFill>
                <a:latin typeface="Calibri" panose="020F0502020204030204"/>
                <a:ea typeface="Calibri" panose="020F0502020204030204"/>
                <a:cs typeface="Calibri" panose="020F0502020204030204"/>
                <a:sym typeface="Calibri" panose="020F0502020204030204"/>
              </a:rPr>
              <a:t>16</a:t>
            </a:fld>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6" name="Google Shape;116;g9c028e001b_0_34"/>
          <p:cNvSpPr txBox="1"/>
          <p:nvPr/>
        </p:nvSpPr>
        <p:spPr>
          <a:xfrm>
            <a:off x="1088571" y="1082750"/>
            <a:ext cx="18375086" cy="8902046"/>
          </a:xfrm>
          <a:prstGeom prst="rect">
            <a:avLst/>
          </a:prstGeom>
          <a:noFill/>
          <a:ln>
            <a:noFill/>
          </a:ln>
        </p:spPr>
        <p:txBody>
          <a:bodyPr spcFirstLastPara="1" wrap="square" lIns="91425" tIns="45700" rIns="91425" bIns="45700" anchor="t" anchorCtr="0">
            <a:noAutofit/>
          </a:bodyPr>
          <a:lstStyle/>
          <a:p>
            <a:pPr marL="457200" indent="-457200">
              <a:lnSpc>
                <a:spcPct val="200000"/>
              </a:lnSpc>
              <a:buFont typeface="Arial" panose="020B0604020202020204" pitchFamily="34" charset="0"/>
              <a:buChar char="•"/>
            </a:pPr>
            <a:endParaRPr lang="en-US" sz="3200" dirty="0">
              <a:solidFill>
                <a:schemeClr val="tx1"/>
              </a:solidFill>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endParaRPr lang="en-US" sz="3200" dirty="0" smtClean="0">
              <a:solidFill>
                <a:schemeClr val="tx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5491" t="18533" r="7282" b="7360"/>
          <a:stretch/>
        </p:blipFill>
        <p:spPr>
          <a:xfrm>
            <a:off x="3788230" y="2006750"/>
            <a:ext cx="12359820" cy="8147479"/>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9c028e001b_0_34"/>
          <p:cNvSpPr txBox="1"/>
          <p:nvPr/>
        </p:nvSpPr>
        <p:spPr>
          <a:xfrm>
            <a:off x="3575050" y="158750"/>
            <a:ext cx="12573000" cy="924000"/>
          </a:xfrm>
          <a:prstGeom prst="rect">
            <a:avLst/>
          </a:prstGeom>
          <a:noFill/>
          <a:ln>
            <a:noFill/>
          </a:ln>
        </p:spPr>
        <p:txBody>
          <a:bodyPr spcFirstLastPara="1" wrap="square" lIns="0" tIns="0" rIns="0" bIns="0" anchor="t" anchorCtr="0">
            <a:noAutofit/>
          </a:bodyPr>
          <a:lstStyle/>
          <a:p>
            <a:pPr lvl="0" algn="ctr">
              <a:buClr>
                <a:schemeClr val="dk2"/>
              </a:buClr>
              <a:buSzPts val="6000"/>
            </a:pPr>
            <a:r>
              <a:rPr lang="en-IN" sz="6000" b="1" dirty="0" smtClean="0">
                <a:solidFill>
                  <a:schemeClr val="dk2"/>
                </a:solidFill>
                <a:latin typeface="Calibri" panose="020F0502020204030204"/>
                <a:cs typeface="Calibri" panose="020F0502020204030204"/>
              </a:rPr>
              <a:t> </a:t>
            </a:r>
            <a:r>
              <a:rPr lang="en-US" altLang="en-IN" sz="6000" b="1" dirty="0">
                <a:solidFill>
                  <a:schemeClr val="dk2"/>
                </a:solidFill>
                <a:latin typeface="Calibri" panose="020F0502020204030204"/>
                <a:cs typeface="Calibri" panose="020F0502020204030204"/>
              </a:rPr>
              <a:t>Key competitors</a:t>
            </a:r>
          </a:p>
          <a:p>
            <a:pPr algn="ctr">
              <a:buClr>
                <a:schemeClr val="dk2"/>
              </a:buClr>
              <a:buSzPts val="6000"/>
            </a:pPr>
            <a:endParaRPr lang="en-IN" sz="6000" b="1" dirty="0">
              <a:solidFill>
                <a:schemeClr val="dk2"/>
              </a:solidFill>
              <a:latin typeface="Calibri" panose="020F0502020204030204"/>
              <a:cs typeface="Calibri" panose="020F0502020204030204"/>
            </a:endParaRPr>
          </a:p>
          <a:p>
            <a:pPr marL="0" marR="0" lvl="0" indent="0" algn="ctr" rtl="0">
              <a:lnSpc>
                <a:spcPct val="100000"/>
              </a:lnSpc>
              <a:spcBef>
                <a:spcPts val="0"/>
              </a:spcBef>
              <a:spcAft>
                <a:spcPts val="0"/>
              </a:spcAft>
              <a:buClr>
                <a:schemeClr val="dk2"/>
              </a:buClr>
              <a:buSzPts val="6000"/>
              <a:buFont typeface="Calibri" panose="020F0502020204030204"/>
              <a:buNone/>
            </a:pPr>
            <a:endParaRPr dirty="0"/>
          </a:p>
        </p:txBody>
      </p:sp>
      <p:sp>
        <p:nvSpPr>
          <p:cNvPr id="114" name="Google Shape;114;g9c028e001b_0_34"/>
          <p:cNvSpPr txBox="1"/>
          <p:nvPr/>
        </p:nvSpPr>
        <p:spPr>
          <a:xfrm>
            <a:off x="908050" y="10788650"/>
            <a:ext cx="4624500" cy="369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a:t>
            </a:r>
          </a:p>
        </p:txBody>
      </p:sp>
      <p:sp>
        <p:nvSpPr>
          <p:cNvPr id="115" name="Google Shape;115;g9c028e001b_0_34"/>
          <p:cNvSpPr txBox="1"/>
          <p:nvPr/>
        </p:nvSpPr>
        <p:spPr>
          <a:xfrm>
            <a:off x="17138650" y="10623550"/>
            <a:ext cx="2719500" cy="3684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dk1"/>
              </a:buClr>
              <a:buSzPts val="2400"/>
              <a:buFont typeface="Calibri" panose="020F0502020204030204"/>
              <a:buNone/>
            </a:pPr>
            <a:fld id="{00000000-1234-1234-1234-123412341234}" type="slidenum">
              <a:rPr lang="en-US" sz="2400" b="0" i="0" u="none">
                <a:solidFill>
                  <a:schemeClr val="dk1"/>
                </a:solidFill>
                <a:latin typeface="Calibri" panose="020F0502020204030204"/>
                <a:ea typeface="Calibri" panose="020F0502020204030204"/>
                <a:cs typeface="Calibri" panose="020F0502020204030204"/>
                <a:sym typeface="Calibri" panose="020F0502020204030204"/>
              </a:rPr>
              <a:t>17</a:t>
            </a:fld>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6" name="Google Shape;116;g9c028e001b_0_34"/>
          <p:cNvSpPr txBox="1"/>
          <p:nvPr/>
        </p:nvSpPr>
        <p:spPr>
          <a:xfrm>
            <a:off x="1088571" y="1082750"/>
            <a:ext cx="18375086" cy="8902046"/>
          </a:xfrm>
          <a:prstGeom prst="rect">
            <a:avLst/>
          </a:prstGeom>
          <a:noFill/>
          <a:ln>
            <a:noFill/>
          </a:ln>
        </p:spPr>
        <p:txBody>
          <a:bodyPr spcFirstLastPara="1" wrap="square" lIns="91425" tIns="45700" rIns="91425" bIns="45700" anchor="t" anchorCtr="0">
            <a:noAutofit/>
          </a:bodyPr>
          <a:lstStyle/>
          <a:p>
            <a:pPr marL="457200" indent="-457200" algn="just">
              <a:lnSpc>
                <a:spcPct val="200000"/>
              </a:lnSpc>
              <a:buFont typeface="Arial" panose="020B0604020202020204" pitchFamily="34" charset="0"/>
              <a:buChar char="•"/>
            </a:pPr>
            <a:r>
              <a:rPr lang="en-US" sz="3000" dirty="0">
                <a:solidFill>
                  <a:srgbClr val="16355A"/>
                </a:solidFill>
                <a:latin typeface="Helvetica Neue" panose="020B0804020202020204"/>
              </a:rPr>
              <a:t> </a:t>
            </a:r>
            <a:r>
              <a:rPr lang="en-US" sz="3200" dirty="0">
                <a:solidFill>
                  <a:schemeClr val="tx1"/>
                </a:solidFill>
                <a:latin typeface="Times New Roman" panose="02020603050405020304" pitchFamily="18" charset="0"/>
                <a:cs typeface="Times New Roman" panose="02020603050405020304" pitchFamily="18" charset="0"/>
              </a:rPr>
              <a:t>The advantage of steganography, over cryptography alone, is that messages do not attract attention to themselves. </a:t>
            </a:r>
            <a:endParaRPr lang="en-US" sz="3200" dirty="0" smtClean="0">
              <a:solidFill>
                <a:schemeClr val="tx1"/>
              </a:solidFill>
              <a:latin typeface="Times New Roman" panose="02020603050405020304" pitchFamily="18" charset="0"/>
              <a:cs typeface="Times New Roman" panose="02020603050405020304" pitchFamily="18" charset="0"/>
            </a:endParaRPr>
          </a:p>
          <a:p>
            <a:pPr marL="457200" indent="-457200" algn="just">
              <a:lnSpc>
                <a:spcPct val="200000"/>
              </a:lnSpc>
              <a:buFont typeface="Arial" panose="020B0604020202020204" pitchFamily="34" charset="0"/>
              <a:buChar char="•"/>
            </a:pPr>
            <a:r>
              <a:rPr lang="en-US" sz="3200" dirty="0" smtClean="0">
                <a:solidFill>
                  <a:schemeClr val="tx1"/>
                </a:solidFill>
                <a:latin typeface="Times New Roman" panose="02020603050405020304" pitchFamily="18" charset="0"/>
                <a:cs typeface="Times New Roman" panose="02020603050405020304" pitchFamily="18" charset="0"/>
              </a:rPr>
              <a:t>Important </a:t>
            </a:r>
            <a:r>
              <a:rPr lang="en-US" sz="3200" dirty="0">
                <a:solidFill>
                  <a:schemeClr val="tx1"/>
                </a:solidFill>
                <a:latin typeface="Times New Roman" panose="02020603050405020304" pitchFamily="18" charset="0"/>
                <a:cs typeface="Times New Roman" panose="02020603050405020304" pitchFamily="18" charset="0"/>
              </a:rPr>
              <a:t>files carrying confidential information can be in the </a:t>
            </a:r>
            <a:r>
              <a:rPr lang="en-US" sz="3200" dirty="0" smtClean="0">
                <a:solidFill>
                  <a:schemeClr val="tx1"/>
                </a:solidFill>
                <a:latin typeface="Times New Roman" panose="02020603050405020304" pitchFamily="18" charset="0"/>
                <a:cs typeface="Times New Roman" panose="02020603050405020304" pitchFamily="18" charset="0"/>
              </a:rPr>
              <a:t>server and in </a:t>
            </a:r>
            <a:r>
              <a:rPr lang="en-US" sz="3200" dirty="0">
                <a:solidFill>
                  <a:schemeClr val="tx1"/>
                </a:solidFill>
                <a:latin typeface="Times New Roman" panose="02020603050405020304" pitchFamily="18" charset="0"/>
                <a:cs typeface="Times New Roman" panose="02020603050405020304" pitchFamily="18" charset="0"/>
              </a:rPr>
              <a:t>encrypted </a:t>
            </a:r>
            <a:r>
              <a:rPr lang="en-US" sz="3200" dirty="0" smtClean="0">
                <a:solidFill>
                  <a:schemeClr val="tx1"/>
                </a:solidFill>
                <a:latin typeface="Times New Roman" panose="02020603050405020304" pitchFamily="18" charset="0"/>
                <a:cs typeface="Times New Roman" panose="02020603050405020304" pitchFamily="18" charset="0"/>
              </a:rPr>
              <a:t>form. </a:t>
            </a:r>
            <a:r>
              <a:rPr lang="en-US" sz="3200" dirty="0">
                <a:solidFill>
                  <a:schemeClr val="tx1"/>
                </a:solidFill>
                <a:latin typeface="Times New Roman" panose="02020603050405020304" pitchFamily="18" charset="0"/>
                <a:cs typeface="Times New Roman" panose="02020603050405020304" pitchFamily="18" charset="0"/>
              </a:rPr>
              <a:t>No intruder can get any useful information from the original file during transmit. </a:t>
            </a:r>
            <a:endParaRPr lang="en-US" sz="3200" dirty="0" smtClean="0">
              <a:solidFill>
                <a:schemeClr val="tx1"/>
              </a:solidFill>
              <a:latin typeface="Times New Roman" panose="02020603050405020304" pitchFamily="18" charset="0"/>
              <a:cs typeface="Times New Roman" panose="02020603050405020304" pitchFamily="18" charset="0"/>
            </a:endParaRPr>
          </a:p>
          <a:p>
            <a:pPr marL="457200" indent="-457200">
              <a:lnSpc>
                <a:spcPct val="200000"/>
              </a:lnSpc>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Cryptography is widely used in computer networks, mobile phone networks, ATM networks, etc. </a:t>
            </a:r>
            <a:r>
              <a:rPr lang="en-US" sz="3200" dirty="0" smtClean="0">
                <a:solidFill>
                  <a:schemeClr val="tx1"/>
                </a:solidFill>
                <a:latin typeface="Times New Roman" panose="02020603050405020304" pitchFamily="18" charset="0"/>
                <a:cs typeface="Times New Roman" panose="02020603050405020304" pitchFamily="18" charset="0"/>
              </a:rPr>
              <a:t>Cryptography </a:t>
            </a:r>
            <a:r>
              <a:rPr lang="en-US" sz="3200" dirty="0">
                <a:solidFill>
                  <a:schemeClr val="tx1"/>
                </a:solidFill>
                <a:latin typeface="Times New Roman" panose="02020603050405020304" pitchFamily="18" charset="0"/>
                <a:cs typeface="Times New Roman" panose="02020603050405020304" pitchFamily="18" charset="0"/>
              </a:rPr>
              <a:t>helps to authenticate a user and encrypt the data. </a:t>
            </a:r>
            <a:endParaRPr lang="en-US" sz="3200" dirty="0" smtClean="0">
              <a:solidFill>
                <a:schemeClr val="tx1"/>
              </a:solidFill>
              <a:latin typeface="Times New Roman" panose="02020603050405020304" pitchFamily="18" charset="0"/>
              <a:cs typeface="Times New Roman" panose="02020603050405020304" pitchFamily="18" charset="0"/>
            </a:endParaRPr>
          </a:p>
          <a:p>
            <a:pPr marL="457200" lvl="0" indent="-457200">
              <a:lnSpc>
                <a:spcPct val="200000"/>
              </a:lnSpc>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Cryptography turns plaintext into cipher text. Steganography hides information. There have been suggestions that both can be used in conjunction with one another. In other words, you can encrypt information then hide the result in a picture</a:t>
            </a:r>
            <a:endParaRPr lang="en-IN" sz="3200" dirty="0">
              <a:solidFill>
                <a:schemeClr val="tx1"/>
              </a:solidFill>
              <a:latin typeface="Times New Roman" panose="02020603050405020304" pitchFamily="18" charset="0"/>
              <a:cs typeface="Times New Roman" panose="02020603050405020304" pitchFamily="18" charset="0"/>
            </a:endParaRPr>
          </a:p>
          <a:p>
            <a:pPr marL="457200" indent="-457200">
              <a:lnSpc>
                <a:spcPct val="200000"/>
              </a:lnSpc>
              <a:buFont typeface="Arial" panose="020B0604020202020204" pitchFamily="34" charset="0"/>
              <a:buChar char="•"/>
            </a:pPr>
            <a:endParaRPr lang="en-US" sz="3200" dirty="0">
              <a:solidFill>
                <a:schemeClr val="tx1"/>
              </a:solidFill>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endParaRPr lang="en-US" sz="32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6388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9c028e001b_0_34"/>
          <p:cNvSpPr txBox="1"/>
          <p:nvPr/>
        </p:nvSpPr>
        <p:spPr>
          <a:xfrm>
            <a:off x="3575050" y="158750"/>
            <a:ext cx="12573000" cy="924000"/>
          </a:xfrm>
          <a:prstGeom prst="rect">
            <a:avLst/>
          </a:prstGeom>
          <a:noFill/>
          <a:ln>
            <a:noFill/>
          </a:ln>
        </p:spPr>
        <p:txBody>
          <a:bodyPr spcFirstLastPara="1" wrap="square" lIns="0" tIns="0" rIns="0" bIns="0" anchor="t" anchorCtr="0">
            <a:noAutofit/>
          </a:bodyPr>
          <a:lstStyle/>
          <a:p>
            <a:pPr algn="ctr">
              <a:buClr>
                <a:schemeClr val="dk2"/>
              </a:buClr>
              <a:buSzPts val="6000"/>
            </a:pPr>
            <a:r>
              <a:rPr lang="en-US" altLang="en-IN" sz="6000" b="1" dirty="0">
                <a:solidFill>
                  <a:schemeClr val="dk2"/>
                </a:solidFill>
                <a:latin typeface="Calibri" panose="020F0502020204030204"/>
                <a:cs typeface="Calibri" panose="020F0502020204030204"/>
              </a:rPr>
              <a:t>Conclusion</a:t>
            </a:r>
            <a:endParaRPr lang="en-IN" sz="6000" b="1" dirty="0">
              <a:solidFill>
                <a:schemeClr val="dk2"/>
              </a:solidFill>
              <a:latin typeface="Calibri" panose="020F0502020204030204"/>
              <a:cs typeface="Calibri" panose="020F0502020204030204"/>
            </a:endParaRPr>
          </a:p>
          <a:p>
            <a:pPr marL="0" marR="0" lvl="0" indent="0" algn="ctr" rtl="0">
              <a:lnSpc>
                <a:spcPct val="100000"/>
              </a:lnSpc>
              <a:spcBef>
                <a:spcPts val="0"/>
              </a:spcBef>
              <a:spcAft>
                <a:spcPts val="0"/>
              </a:spcAft>
              <a:buClr>
                <a:schemeClr val="dk2"/>
              </a:buClr>
              <a:buSzPts val="6000"/>
              <a:buFont typeface="Calibri" panose="020F0502020204030204"/>
              <a:buNone/>
            </a:pPr>
            <a:endParaRPr dirty="0"/>
          </a:p>
        </p:txBody>
      </p:sp>
      <p:sp>
        <p:nvSpPr>
          <p:cNvPr id="114" name="Google Shape;114;g9c028e001b_0_34"/>
          <p:cNvSpPr txBox="1"/>
          <p:nvPr/>
        </p:nvSpPr>
        <p:spPr>
          <a:xfrm>
            <a:off x="908050" y="10788650"/>
            <a:ext cx="4624500" cy="369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a:t>
            </a:r>
          </a:p>
        </p:txBody>
      </p:sp>
      <p:sp>
        <p:nvSpPr>
          <p:cNvPr id="115" name="Google Shape;115;g9c028e001b_0_34"/>
          <p:cNvSpPr txBox="1"/>
          <p:nvPr/>
        </p:nvSpPr>
        <p:spPr>
          <a:xfrm>
            <a:off x="17138650" y="10623550"/>
            <a:ext cx="2719500" cy="3684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dk1"/>
              </a:buClr>
              <a:buSzPts val="2400"/>
              <a:buFont typeface="Calibri" panose="020F0502020204030204"/>
              <a:buNone/>
            </a:pPr>
            <a:fld id="{00000000-1234-1234-1234-123412341234}" type="slidenum">
              <a:rPr lang="en-US" sz="2400" b="0" i="0" u="none">
                <a:solidFill>
                  <a:schemeClr val="dk1"/>
                </a:solidFill>
                <a:latin typeface="Calibri" panose="020F0502020204030204"/>
                <a:ea typeface="Calibri" panose="020F0502020204030204"/>
                <a:cs typeface="Calibri" panose="020F0502020204030204"/>
                <a:sym typeface="Calibri" panose="020F0502020204030204"/>
              </a:rPr>
              <a:t>18</a:t>
            </a:fld>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6" name="Google Shape;116;g9c028e001b_0_34"/>
          <p:cNvSpPr txBox="1"/>
          <p:nvPr/>
        </p:nvSpPr>
        <p:spPr>
          <a:xfrm>
            <a:off x="908050" y="1082750"/>
            <a:ext cx="18620920" cy="3565500"/>
          </a:xfrm>
          <a:prstGeom prst="rect">
            <a:avLst/>
          </a:prstGeom>
          <a:noFill/>
          <a:ln>
            <a:noFill/>
          </a:ln>
        </p:spPr>
        <p:txBody>
          <a:bodyPr spcFirstLastPara="1" wrap="square" lIns="91425" tIns="45700" rIns="91425" bIns="45700" anchor="t" anchorCtr="0">
            <a:noAutofit/>
          </a:bodyPr>
          <a:lstStyle/>
          <a:p>
            <a:pPr algn="just">
              <a:lnSpc>
                <a:spcPct val="150000"/>
              </a:lnSpc>
            </a:pPr>
            <a:r>
              <a:rPr lang="en-US"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	</a:t>
            </a:r>
            <a:r>
              <a:rPr lang="en-US" sz="3200" dirty="0">
                <a:solidFill>
                  <a:schemeClr val="tx1"/>
                </a:solidFill>
                <a:latin typeface="Times New Roman" panose="02020603050405020304" pitchFamily="18" charset="0"/>
                <a:ea typeface="Helvetica Neue" panose="020B0804020202020204"/>
                <a:cs typeface="Times New Roman" panose="02020603050405020304" pitchFamily="18" charset="0"/>
              </a:rPr>
              <a:t>Steganography is a fascinating and effective method of hiding data that has been used throughout history. </a:t>
            </a:r>
            <a:r>
              <a:rPr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Steganography </a:t>
            </a:r>
            <a:r>
              <a:rPr sz="3200" dirty="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transmits secrets through apparently </a:t>
            </a:r>
            <a:r>
              <a:rPr lang="en-US"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many </a:t>
            </a:r>
            <a:r>
              <a:rPr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covers</a:t>
            </a:r>
            <a:r>
              <a:rPr lang="en-US"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 </a:t>
            </a:r>
            <a:r>
              <a:rPr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in </a:t>
            </a:r>
            <a:r>
              <a:rPr sz="3200" dirty="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an effort to conceal the existence of a secret. Digital </a:t>
            </a:r>
            <a:r>
              <a:rPr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image</a:t>
            </a:r>
            <a:r>
              <a:rPr lang="en-US"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 </a:t>
            </a:r>
            <a:r>
              <a:rPr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steganography </a:t>
            </a:r>
            <a:r>
              <a:rPr sz="3200" dirty="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and its derivatives are growing in use and </a:t>
            </a:r>
            <a:r>
              <a:rPr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application</a:t>
            </a:r>
            <a:r>
              <a:rPr lang="en-US"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 </a:t>
            </a:r>
            <a:r>
              <a:rPr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a:t>
            </a:r>
            <a:r>
              <a:rPr lang="en-US"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 </a:t>
            </a:r>
            <a:r>
              <a:rPr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In </a:t>
            </a:r>
            <a:r>
              <a:rPr sz="3200" dirty="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areas where cryptography and strong encryption are </a:t>
            </a:r>
            <a:r>
              <a:rPr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being</a:t>
            </a:r>
            <a:r>
              <a:rPr lang="en-US"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 </a:t>
            </a:r>
            <a:r>
              <a:rPr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outlawed</a:t>
            </a:r>
            <a:r>
              <a:rPr sz="3200" dirty="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 citizens are looking at steganography to </a:t>
            </a:r>
            <a:r>
              <a:rPr lang="en-US"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overcome</a:t>
            </a:r>
            <a:r>
              <a:rPr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 such</a:t>
            </a:r>
            <a:r>
              <a:rPr lang="en-US"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 </a:t>
            </a:r>
            <a:r>
              <a:rPr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policies </a:t>
            </a:r>
            <a:r>
              <a:rPr sz="3200" dirty="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and pass messages covertly. </a:t>
            </a:r>
            <a:r>
              <a:rPr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In </a:t>
            </a:r>
            <a:r>
              <a:rPr sz="3200" dirty="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the near future, the most important use of </a:t>
            </a:r>
            <a:r>
              <a:rPr sz="3200" dirty="0" err="1"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steganographic</a:t>
            </a:r>
            <a:r>
              <a:rPr lang="en-US"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 </a:t>
            </a:r>
            <a:r>
              <a:rPr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techniques </a:t>
            </a:r>
            <a:r>
              <a:rPr sz="3200" dirty="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will probably be lying in the field of digital </a:t>
            </a:r>
            <a:r>
              <a:rPr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watermarking.</a:t>
            </a:r>
            <a:r>
              <a:rPr lang="en-US"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 Also </a:t>
            </a:r>
            <a:r>
              <a:rPr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Content </a:t>
            </a:r>
            <a:r>
              <a:rPr sz="3200" dirty="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providers are eager to protect their copyrighted works </a:t>
            </a:r>
            <a:r>
              <a:rPr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against</a:t>
            </a:r>
            <a:r>
              <a:rPr lang="en-US"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 </a:t>
            </a:r>
            <a:r>
              <a:rPr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illegal </a:t>
            </a:r>
            <a:r>
              <a:rPr sz="3200" dirty="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distribution and digital watermarks provide a way of </a:t>
            </a:r>
            <a:r>
              <a:rPr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tracking</a:t>
            </a:r>
            <a:r>
              <a:rPr lang="en-US"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 </a:t>
            </a:r>
            <a:r>
              <a:rPr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the </a:t>
            </a:r>
            <a:r>
              <a:rPr sz="3200" dirty="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owners of these materials. Steganography might also </a:t>
            </a:r>
            <a:r>
              <a:rPr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become</a:t>
            </a:r>
            <a:r>
              <a:rPr lang="en-US"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 </a:t>
            </a:r>
            <a:r>
              <a:rPr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limited </a:t>
            </a:r>
            <a:r>
              <a:rPr sz="3200" dirty="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under laws, since governments already claimed that </a:t>
            </a:r>
            <a:r>
              <a:rPr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criminals</a:t>
            </a:r>
            <a:r>
              <a:rPr lang="en-US"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 </a:t>
            </a:r>
            <a:r>
              <a:rPr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use </a:t>
            </a:r>
            <a:r>
              <a:rPr sz="3200" dirty="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these techniques to </a:t>
            </a:r>
            <a:r>
              <a:rPr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communicate.</a:t>
            </a:r>
            <a:r>
              <a:rPr lang="en-US" sz="3200" dirty="0" smtClean="0">
                <a:solidFill>
                  <a:schemeClr val="tx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rPr>
              <a:t> </a:t>
            </a:r>
            <a:r>
              <a:rPr lang="en-US" sz="3200" dirty="0" smtClean="0">
                <a:solidFill>
                  <a:schemeClr val="tx1"/>
                </a:solidFill>
                <a:latin typeface="Times New Roman" panose="02020603050405020304" pitchFamily="18" charset="0"/>
                <a:ea typeface="Helvetica Neue" panose="020B0804020202020204"/>
                <a:cs typeface="Times New Roman" panose="02020603050405020304" pitchFamily="18" charset="0"/>
              </a:rPr>
              <a:t>There </a:t>
            </a:r>
            <a:r>
              <a:rPr lang="en-US" sz="3200" dirty="0">
                <a:solidFill>
                  <a:schemeClr val="tx1"/>
                </a:solidFill>
                <a:latin typeface="Times New Roman" panose="02020603050405020304" pitchFamily="18" charset="0"/>
                <a:ea typeface="Helvetica Neue" panose="020B0804020202020204"/>
                <a:cs typeface="Times New Roman" panose="02020603050405020304" pitchFamily="18" charset="0"/>
              </a:rPr>
              <a:t>are many good reasons as well as to use this type of data hiding, including watermarking or a more secure central storage method for such things as passwords, or key processes. Regardless, the technology is easy to use and difficult to detect. The more that you know about its features and functionality, the more ahead you will be in the game.</a:t>
            </a:r>
          </a:p>
          <a:p>
            <a:pPr algn="just">
              <a:lnSpc>
                <a:spcPct val="150000"/>
              </a:lnSpc>
            </a:pPr>
            <a:endParaRPr sz="5400" i="0" u="none" dirty="0">
              <a:solidFill>
                <a:schemeClr val="dk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9c028e001b_0_34"/>
          <p:cNvSpPr txBox="1"/>
          <p:nvPr/>
        </p:nvSpPr>
        <p:spPr>
          <a:xfrm>
            <a:off x="3575050" y="158750"/>
            <a:ext cx="12573000" cy="924000"/>
          </a:xfrm>
          <a:prstGeom prst="rect">
            <a:avLst/>
          </a:prstGeom>
          <a:noFill/>
          <a:ln>
            <a:noFill/>
          </a:ln>
        </p:spPr>
        <p:txBody>
          <a:bodyPr spcFirstLastPara="1" wrap="square" lIns="0" tIns="0" rIns="0" bIns="0" anchor="t" anchorCtr="0">
            <a:noAutofit/>
          </a:bodyPr>
          <a:lstStyle/>
          <a:p>
            <a:pPr algn="ctr">
              <a:buClr>
                <a:schemeClr val="dk2"/>
              </a:buClr>
              <a:buSzPts val="6000"/>
            </a:pPr>
            <a:r>
              <a:rPr lang="en-IN" sz="6000" b="1" dirty="0">
                <a:solidFill>
                  <a:schemeClr val="dk2"/>
                </a:solidFill>
                <a:latin typeface="Calibri" panose="020F0502020204030204"/>
                <a:cs typeface="Calibri" panose="020F0502020204030204"/>
              </a:rPr>
              <a:t>References</a:t>
            </a:r>
          </a:p>
          <a:p>
            <a:pPr marL="0" marR="0" lvl="0" indent="0" algn="ctr" rtl="0">
              <a:lnSpc>
                <a:spcPct val="100000"/>
              </a:lnSpc>
              <a:spcBef>
                <a:spcPts val="0"/>
              </a:spcBef>
              <a:spcAft>
                <a:spcPts val="0"/>
              </a:spcAft>
              <a:buClr>
                <a:schemeClr val="dk2"/>
              </a:buClr>
              <a:buSzPts val="6000"/>
              <a:buFont typeface="Calibri" panose="020F0502020204030204"/>
              <a:buNone/>
            </a:pPr>
            <a:endParaRPr dirty="0"/>
          </a:p>
        </p:txBody>
      </p:sp>
      <p:sp>
        <p:nvSpPr>
          <p:cNvPr id="114" name="Google Shape;114;g9c028e001b_0_34"/>
          <p:cNvSpPr txBox="1"/>
          <p:nvPr/>
        </p:nvSpPr>
        <p:spPr>
          <a:xfrm>
            <a:off x="908050" y="10788650"/>
            <a:ext cx="4624500" cy="369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a:t>
            </a:r>
          </a:p>
        </p:txBody>
      </p:sp>
      <p:sp>
        <p:nvSpPr>
          <p:cNvPr id="115" name="Google Shape;115;g9c028e001b_0_34"/>
          <p:cNvSpPr txBox="1"/>
          <p:nvPr/>
        </p:nvSpPr>
        <p:spPr>
          <a:xfrm>
            <a:off x="17138650" y="10623550"/>
            <a:ext cx="2719500" cy="3684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dk1"/>
              </a:buClr>
              <a:buSzPts val="2400"/>
              <a:buFont typeface="Calibri" panose="020F0502020204030204"/>
              <a:buNone/>
            </a:pPr>
            <a:fld id="{00000000-1234-1234-1234-123412341234}" type="slidenum">
              <a:rPr lang="en-US" sz="2400" b="0" i="0" u="none">
                <a:solidFill>
                  <a:schemeClr val="dk1"/>
                </a:solidFill>
                <a:latin typeface="Calibri" panose="020F0502020204030204"/>
                <a:ea typeface="Calibri" panose="020F0502020204030204"/>
                <a:cs typeface="Calibri" panose="020F0502020204030204"/>
                <a:sym typeface="Calibri" panose="020F0502020204030204"/>
              </a:rPr>
              <a:t>19</a:t>
            </a:fld>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6" name="Google Shape;116;g9c028e001b_0_34"/>
          <p:cNvSpPr txBox="1"/>
          <p:nvPr/>
        </p:nvSpPr>
        <p:spPr>
          <a:xfrm>
            <a:off x="908050" y="1482924"/>
            <a:ext cx="18686236" cy="3633361"/>
          </a:xfrm>
          <a:prstGeom prst="rect">
            <a:avLst/>
          </a:prstGeom>
          <a:noFill/>
          <a:ln>
            <a:noFill/>
          </a:ln>
        </p:spPr>
        <p:txBody>
          <a:bodyPr spcFirstLastPara="1" wrap="square" lIns="91425" tIns="45700" rIns="91425" bIns="45700" anchor="t" anchorCtr="0">
            <a:noAutofit/>
          </a:bodyPr>
          <a:lstStyle/>
          <a:p>
            <a:pPr marL="342900" indent="-342900">
              <a:buClr>
                <a:schemeClr val="dk1"/>
              </a:buClr>
              <a:buSzPts val="2800"/>
              <a:buFont typeface="Arial" panose="020B0604020202020204" pitchFamily="34" charset="0"/>
              <a:buChar char="•"/>
            </a:pPr>
            <a:r>
              <a:rPr lang="en-IN" sz="2900" i="1" dirty="0">
                <a:latin typeface="Times New Roman" panose="02020603050405020304" pitchFamily="18" charset="0"/>
                <a:cs typeface="Times New Roman" panose="02020603050405020304" pitchFamily="18" charset="0"/>
              </a:rPr>
              <a:t>Sparse Encoded Matrix based Steganography algorithm</a:t>
            </a:r>
            <a:r>
              <a:rPr lang="en-US" sz="2900" dirty="0">
                <a:latin typeface="Times New Roman" panose="02020603050405020304" pitchFamily="18" charset="0"/>
                <a:cs typeface="Times New Roman" panose="02020603050405020304" pitchFamily="18" charset="0"/>
              </a:rPr>
              <a:t>Vipul Shah M.E. Student, Department Of Computer Science, International Research Journal of Engineering and Technology (IRJET), Volume: 04 Issue: 04 | Apr -2017 ,</a:t>
            </a:r>
            <a:r>
              <a:rPr lang="en-IN" sz="2900" dirty="0">
                <a:latin typeface="Times New Roman" panose="02020603050405020304" pitchFamily="18" charset="0"/>
                <a:cs typeface="Times New Roman" panose="02020603050405020304" pitchFamily="18" charset="0"/>
              </a:rPr>
              <a:t> e-ISSN: 2395 -0056</a:t>
            </a:r>
          </a:p>
          <a:p>
            <a:pPr marL="342900" indent="-342900">
              <a:buClr>
                <a:schemeClr val="dk1"/>
              </a:buClr>
              <a:buSzPts val="2800"/>
              <a:buFont typeface="Arial" panose="020B0604020202020204" pitchFamily="34" charset="0"/>
              <a:buChar char="•"/>
            </a:pPr>
            <a:endParaRPr lang="en-IN" sz="2900" dirty="0">
              <a:latin typeface="Times New Roman" panose="02020603050405020304" pitchFamily="18" charset="0"/>
              <a:cs typeface="Times New Roman" panose="02020603050405020304" pitchFamily="18" charset="0"/>
            </a:endParaRPr>
          </a:p>
          <a:p>
            <a:pPr marL="342900" indent="-342900">
              <a:buClr>
                <a:schemeClr val="dk1"/>
              </a:buClr>
              <a:buSzPts val="2800"/>
              <a:buFont typeface="Arial" panose="020B0604020202020204" pitchFamily="34" charset="0"/>
              <a:buChar char="•"/>
            </a:pPr>
            <a:r>
              <a:rPr lang="en-IN" sz="2900" i="1" dirty="0">
                <a:latin typeface="Times New Roman" panose="02020603050405020304" pitchFamily="18" charset="0"/>
                <a:cs typeface="Times New Roman" panose="02020603050405020304" pitchFamily="18" charset="0"/>
              </a:rPr>
              <a:t>Image Steganography and Data hiding in QR Code ,</a:t>
            </a:r>
            <a:r>
              <a:rPr lang="en-IN" sz="2900" dirty="0" err="1">
                <a:latin typeface="Times New Roman" panose="02020603050405020304" pitchFamily="18" charset="0"/>
                <a:cs typeface="Times New Roman" panose="02020603050405020304" pitchFamily="18" charset="0"/>
              </a:rPr>
              <a:t>Rutuja</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Kakade</a:t>
            </a:r>
            <a:r>
              <a:rPr lang="en-IN" sz="2900" dirty="0">
                <a:latin typeface="Times New Roman" panose="02020603050405020304" pitchFamily="18" charset="0"/>
                <a:cs typeface="Times New Roman" panose="02020603050405020304" pitchFamily="18" charset="0"/>
              </a:rPr>
              <a:t>, Nikita </a:t>
            </a:r>
            <a:r>
              <a:rPr lang="en-IN" sz="2900" dirty="0" err="1">
                <a:latin typeface="Times New Roman" panose="02020603050405020304" pitchFamily="18" charset="0"/>
                <a:cs typeface="Times New Roman" panose="02020603050405020304" pitchFamily="18" charset="0"/>
              </a:rPr>
              <a:t>Kasar</a:t>
            </a:r>
            <a:r>
              <a:rPr lang="en-IN" sz="2900" dirty="0">
                <a:latin typeface="Times New Roman" panose="02020603050405020304" pitchFamily="18" charset="0"/>
                <a:cs typeface="Times New Roman" panose="02020603050405020304" pitchFamily="18" charset="0"/>
              </a:rPr>
              <a:t>, Shruti Kulkarni, Shubham </a:t>
            </a:r>
            <a:r>
              <a:rPr lang="en-IN" sz="2900" dirty="0" err="1">
                <a:latin typeface="Times New Roman" panose="02020603050405020304" pitchFamily="18" charset="0"/>
                <a:cs typeface="Times New Roman" panose="02020603050405020304" pitchFamily="18" charset="0"/>
              </a:rPr>
              <a:t>Kumbalpuri</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Sonali</a:t>
            </a:r>
            <a:r>
              <a:rPr lang="en-IN" sz="2900" dirty="0">
                <a:latin typeface="Times New Roman" panose="02020603050405020304" pitchFamily="18" charset="0"/>
                <a:cs typeface="Times New Roman" panose="02020603050405020304" pitchFamily="18" charset="0"/>
              </a:rPr>
              <a:t> Patil ,</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nternational</a:t>
            </a:r>
            <a:r>
              <a:rPr lang="en-US" sz="2900" dirty="0">
                <a:latin typeface="Times New Roman" panose="02020603050405020304" pitchFamily="18" charset="0"/>
                <a:cs typeface="Times New Roman" panose="02020603050405020304" pitchFamily="18" charset="0"/>
              </a:rPr>
              <a:t> Research Journal of Engineering and Technology (IRJET), Volume: 04 Issue: 05 | May -2017, e-ISSN: 2395 -0056 </a:t>
            </a:r>
          </a:p>
          <a:p>
            <a:pPr marL="342900" indent="-342900">
              <a:buClr>
                <a:schemeClr val="dk1"/>
              </a:buClr>
              <a:buSzPts val="2800"/>
              <a:buFont typeface="Arial" panose="020B0604020202020204" pitchFamily="34" charset="0"/>
              <a:buChar char="•"/>
            </a:pPr>
            <a:endParaRPr lang="en-US" sz="2900" dirty="0">
              <a:latin typeface="Times New Roman" panose="02020603050405020304" pitchFamily="18" charset="0"/>
              <a:cs typeface="Times New Roman" panose="02020603050405020304" pitchFamily="18" charset="0"/>
            </a:endParaRPr>
          </a:p>
          <a:p>
            <a:pPr marL="342900" indent="-342900">
              <a:buClr>
                <a:schemeClr val="dk1"/>
              </a:buClr>
              <a:buSzPts val="2800"/>
              <a:buFont typeface="Arial" panose="020B0604020202020204" pitchFamily="34" charset="0"/>
              <a:buChar char="•"/>
            </a:pPr>
            <a:r>
              <a:rPr lang="en-US" sz="2900" i="1" dirty="0">
                <a:latin typeface="Times New Roman" panose="02020603050405020304" pitchFamily="18" charset="0"/>
                <a:cs typeface="Times New Roman" panose="02020603050405020304" pitchFamily="18" charset="0"/>
              </a:rPr>
              <a:t>A new hybrid encryption and steganography technique: a </a:t>
            </a:r>
            <a:r>
              <a:rPr lang="en-US" sz="2900" i="1" dirty="0" err="1">
                <a:latin typeface="Times New Roman" panose="02020603050405020304" pitchFamily="18" charset="0"/>
                <a:cs typeface="Times New Roman" panose="02020603050405020304" pitchFamily="18" charset="0"/>
              </a:rPr>
              <a:t>survey,</a:t>
            </a:r>
            <a:r>
              <a:rPr lang="en-US" sz="2900" dirty="0" err="1">
                <a:latin typeface="Times New Roman" panose="02020603050405020304" pitchFamily="18" charset="0"/>
                <a:cs typeface="Times New Roman" panose="02020603050405020304" pitchFamily="18" charset="0"/>
              </a:rPr>
              <a:t>Apoorva</a:t>
            </a:r>
            <a:r>
              <a:rPr lang="en-US" sz="2900" dirty="0">
                <a:latin typeface="Times New Roman" panose="02020603050405020304" pitchFamily="18" charset="0"/>
                <a:cs typeface="Times New Roman" panose="02020603050405020304" pitchFamily="18" charset="0"/>
              </a:rPr>
              <a:t> Shrivastava and Lokesh Singh, International Journal of Advanced Technology and Engineering Exploration, Vol 3(14) ISSN (Print): 2394-5443 ISSN (Online): 2394-7454</a:t>
            </a:r>
          </a:p>
          <a:p>
            <a:pPr marL="342900" indent="-342900">
              <a:buClr>
                <a:schemeClr val="dk1"/>
              </a:buClr>
              <a:buSzPts val="2800"/>
              <a:buFont typeface="Arial" panose="020B0604020202020204" pitchFamily="34" charset="0"/>
              <a:buChar char="•"/>
            </a:pPr>
            <a:endParaRPr lang="en-US" sz="2900" dirty="0">
              <a:latin typeface="Times New Roman" panose="02020603050405020304" pitchFamily="18" charset="0"/>
              <a:cs typeface="Times New Roman" panose="02020603050405020304" pitchFamily="18" charset="0"/>
            </a:endParaRPr>
          </a:p>
          <a:p>
            <a:pPr marL="342900" indent="-342900">
              <a:buClr>
                <a:schemeClr val="dk1"/>
              </a:buClr>
              <a:buSzPts val="2800"/>
              <a:buFont typeface="Arial" panose="020B0604020202020204" pitchFamily="34" charset="0"/>
              <a:buChar char="•"/>
            </a:pPr>
            <a:r>
              <a:rPr lang="en-US" sz="2900" i="1" dirty="0">
                <a:latin typeface="Times New Roman" panose="02020603050405020304" pitchFamily="18" charset="0"/>
                <a:cs typeface="Times New Roman" panose="02020603050405020304" pitchFamily="18" charset="0"/>
              </a:rPr>
              <a:t>A Comparative Study of Audio Steganography Techniques </a:t>
            </a:r>
            <a:r>
              <a:rPr lang="en-US" sz="2900" dirty="0" err="1">
                <a:latin typeface="Times New Roman" panose="02020603050405020304" pitchFamily="18" charset="0"/>
                <a:cs typeface="Times New Roman" panose="02020603050405020304" pitchFamily="18" charset="0"/>
              </a:rPr>
              <a:t>Palwinder</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Singh,Assistant</a:t>
            </a:r>
            <a:r>
              <a:rPr lang="en-US" sz="2900" dirty="0">
                <a:latin typeface="Times New Roman" panose="02020603050405020304" pitchFamily="18" charset="0"/>
                <a:cs typeface="Times New Roman" panose="02020603050405020304" pitchFamily="18" charset="0"/>
              </a:rPr>
              <a:t> Professor, Guru Nanak Dev University, Amritsar, International Research Journal of Engineering and Technology (IRJET), Volume: 03 Issue: 04 | Apr-2016 , e-ISSN: 2395 -0056</a:t>
            </a:r>
          </a:p>
          <a:p>
            <a:pPr marL="342900" indent="-342900">
              <a:buClr>
                <a:schemeClr val="dk1"/>
              </a:buClr>
              <a:buSzPts val="2800"/>
              <a:buFont typeface="Arial" panose="020B0604020202020204" pitchFamily="34" charset="0"/>
              <a:buChar char="•"/>
            </a:pPr>
            <a:endParaRPr lang="en-US" sz="2900" dirty="0">
              <a:latin typeface="Times New Roman" panose="02020603050405020304" pitchFamily="18" charset="0"/>
              <a:cs typeface="Times New Roman" panose="02020603050405020304" pitchFamily="18" charset="0"/>
            </a:endParaRPr>
          </a:p>
          <a:p>
            <a:pPr marL="342900" indent="-342900">
              <a:buClr>
                <a:schemeClr val="dk1"/>
              </a:buClr>
              <a:buSzPts val="2400"/>
              <a:buFont typeface="Arial" panose="020B0604020202020204" pitchFamily="34" charset="0"/>
              <a:buChar char="•"/>
            </a:pPr>
            <a:r>
              <a:rPr lang="en-US" sz="2900" i="1" dirty="0">
                <a:latin typeface="Times New Roman" panose="02020603050405020304" pitchFamily="18" charset="0"/>
                <a:cs typeface="Times New Roman" panose="02020603050405020304" pitchFamily="18" charset="0"/>
              </a:rPr>
              <a:t>A Steganography Scheme on JPEG Compressed Cover Image with High Embedding Capacity,</a:t>
            </a:r>
            <a:r>
              <a:rPr lang="en-IN" sz="2900" dirty="0">
                <a:latin typeface="Times New Roman" panose="02020603050405020304" pitchFamily="18" charset="0"/>
                <a:cs typeface="Times New Roman" panose="02020603050405020304" pitchFamily="18" charset="0"/>
              </a:rPr>
              <a:t>Arup Kumar Pal , </a:t>
            </a:r>
            <a:r>
              <a:rPr lang="en-IN" sz="2900" dirty="0" err="1">
                <a:latin typeface="Times New Roman" panose="02020603050405020304" pitchFamily="18" charset="0"/>
                <a:cs typeface="Times New Roman" panose="02020603050405020304" pitchFamily="18" charset="0"/>
              </a:rPr>
              <a:t>Kshiramani</a:t>
            </a:r>
            <a:r>
              <a:rPr lang="en-IN" sz="2900" dirty="0">
                <a:latin typeface="Times New Roman" panose="02020603050405020304" pitchFamily="18" charset="0"/>
                <a:cs typeface="Times New Roman" panose="02020603050405020304" pitchFamily="18" charset="0"/>
              </a:rPr>
              <a:t> Naik , and Rohit Agarwal,</a:t>
            </a:r>
            <a:r>
              <a:rPr lang="en-US" sz="2900" dirty="0">
                <a:latin typeface="Times New Roman" panose="02020603050405020304" pitchFamily="18" charset="0"/>
                <a:cs typeface="Times New Roman" panose="02020603050405020304" pitchFamily="18" charset="0"/>
              </a:rPr>
              <a:t> The International Arab Journal of Information Technology, Vol. 16, No. 1, January </a:t>
            </a:r>
            <a:r>
              <a:rPr lang="en-US" sz="2900" dirty="0" smtClean="0">
                <a:latin typeface="Times New Roman" panose="02020603050405020304" pitchFamily="18" charset="0"/>
                <a:cs typeface="Times New Roman" panose="02020603050405020304" pitchFamily="18" charset="0"/>
              </a:rPr>
              <a:t>2019</a:t>
            </a:r>
            <a:endParaRPr lang="en-US" sz="29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2"/>
          <p:cNvSpPr txBox="1">
            <a:spLocks noGrp="1"/>
          </p:cNvSpPr>
          <p:nvPr>
            <p:ph type="body" idx="1"/>
          </p:nvPr>
        </p:nvSpPr>
        <p:spPr>
          <a:xfrm>
            <a:off x="1004887" y="1692275"/>
            <a:ext cx="18267363" cy="8840882"/>
          </a:xfrm>
          <a:prstGeom prst="rect">
            <a:avLst/>
          </a:prstGeom>
          <a:noFill/>
          <a:ln>
            <a:noFill/>
          </a:ln>
        </p:spPr>
        <p:txBody>
          <a:bodyPr spcFirstLastPara="1" wrap="square" lIns="0" tIns="0" rIns="0" bIns="0" anchor="t" anchorCtr="0">
            <a:spAutoFit/>
          </a:bodyPr>
          <a:lstStyle/>
          <a:p>
            <a:pPr marL="857250" marR="0" lvl="0" indent="-857250" algn="l" rtl="0">
              <a:lnSpc>
                <a:spcPct val="150000"/>
              </a:lnSpc>
              <a:spcBef>
                <a:spcPts val="0"/>
              </a:spcBef>
              <a:spcAft>
                <a:spcPts val="0"/>
              </a:spcAft>
              <a:buClr>
                <a:srgbClr val="16355A"/>
              </a:buClr>
              <a:buSzPts val="3600"/>
              <a:buFont typeface="Helvetica Neue" panose="020B0804020202020204"/>
              <a:buChar char="•"/>
            </a:pPr>
            <a:r>
              <a:rPr lang="en-US" sz="3600" b="0" i="0" u="none" strike="noStrike" cap="none" dirty="0">
                <a:solidFill>
                  <a:schemeClr val="tx1"/>
                </a:solidFill>
                <a:latin typeface="Times New Roman" panose="02020603050405020304" pitchFamily="18" charset="0"/>
                <a:cs typeface="Times New Roman" panose="02020603050405020304" pitchFamily="18" charset="0"/>
                <a:sym typeface="Helvetica Neue" panose="020B0804020202020204"/>
              </a:rPr>
              <a:t>Introduction </a:t>
            </a:r>
            <a:endParaRPr dirty="0">
              <a:solidFill>
                <a:schemeClr val="tx1"/>
              </a:solidFill>
              <a:latin typeface="Times New Roman" panose="02020603050405020304" pitchFamily="18" charset="0"/>
              <a:cs typeface="Times New Roman" panose="02020603050405020304" pitchFamily="18" charset="0"/>
            </a:endParaRPr>
          </a:p>
          <a:p>
            <a:pPr marL="857250" marR="0" lvl="0" indent="-857250" algn="l" rtl="0">
              <a:lnSpc>
                <a:spcPct val="150000"/>
              </a:lnSpc>
              <a:spcBef>
                <a:spcPts val="720"/>
              </a:spcBef>
              <a:spcAft>
                <a:spcPts val="0"/>
              </a:spcAft>
              <a:buClr>
                <a:srgbClr val="16355A"/>
              </a:buClr>
              <a:buSzPts val="3600"/>
              <a:buFont typeface="Helvetica Neue" panose="020B0804020202020204"/>
              <a:buChar char="•"/>
            </a:pPr>
            <a:r>
              <a:rPr lang="en-US" sz="3600" b="0" i="0" u="none" strike="noStrike" cap="none" dirty="0">
                <a:solidFill>
                  <a:schemeClr val="tx1"/>
                </a:solidFill>
                <a:latin typeface="Times New Roman" panose="02020603050405020304" pitchFamily="18" charset="0"/>
                <a:cs typeface="Times New Roman" panose="02020603050405020304" pitchFamily="18" charset="0"/>
                <a:sym typeface="Helvetica Neue" panose="020B0804020202020204"/>
              </a:rPr>
              <a:t>Literature Survey </a:t>
            </a:r>
            <a:endParaRPr lang="en-US" sz="3600" b="0" i="0" u="none" strike="noStrike" cap="none" dirty="0" smtClean="0">
              <a:solidFill>
                <a:schemeClr val="tx1"/>
              </a:solidFill>
              <a:latin typeface="Times New Roman" panose="02020603050405020304" pitchFamily="18" charset="0"/>
              <a:cs typeface="Times New Roman" panose="02020603050405020304" pitchFamily="18" charset="0"/>
              <a:sym typeface="Helvetica Neue" panose="020B0804020202020204"/>
            </a:endParaRPr>
          </a:p>
          <a:p>
            <a:pPr marL="857250" marR="0" lvl="0" indent="-857250" algn="l" rtl="0">
              <a:lnSpc>
                <a:spcPct val="150000"/>
              </a:lnSpc>
              <a:spcBef>
                <a:spcPts val="720"/>
              </a:spcBef>
              <a:spcAft>
                <a:spcPts val="0"/>
              </a:spcAft>
              <a:buClr>
                <a:srgbClr val="16355A"/>
              </a:buClr>
              <a:buSzPts val="3600"/>
              <a:buFont typeface="Helvetica Neue" panose="020B0804020202020204"/>
              <a:buChar char="•"/>
            </a:pPr>
            <a:r>
              <a:rPr lang="en-US" sz="3600" dirty="0" smtClean="0">
                <a:solidFill>
                  <a:schemeClr val="tx1"/>
                </a:solidFill>
                <a:latin typeface="Times New Roman" panose="02020603050405020304" pitchFamily="18" charset="0"/>
                <a:cs typeface="Times New Roman" panose="02020603050405020304" pitchFamily="18" charset="0"/>
              </a:rPr>
              <a:t>Steganography Working</a:t>
            </a:r>
          </a:p>
          <a:p>
            <a:pPr marL="857250" marR="0" lvl="0" indent="-857250" algn="l" rtl="0">
              <a:lnSpc>
                <a:spcPct val="150000"/>
              </a:lnSpc>
              <a:spcBef>
                <a:spcPts val="720"/>
              </a:spcBef>
              <a:spcAft>
                <a:spcPts val="0"/>
              </a:spcAft>
              <a:buClr>
                <a:srgbClr val="16355A"/>
              </a:buClr>
              <a:buSzPts val="3600"/>
              <a:buFont typeface="Helvetica Neue" panose="020B0804020202020204"/>
              <a:buChar char="•"/>
            </a:pPr>
            <a:r>
              <a:rPr lang="en-US" sz="3600" dirty="0" smtClean="0">
                <a:solidFill>
                  <a:schemeClr val="tx1"/>
                </a:solidFill>
                <a:latin typeface="Times New Roman" panose="02020603050405020304" pitchFamily="18" charset="0"/>
                <a:cs typeface="Times New Roman" panose="02020603050405020304" pitchFamily="18" charset="0"/>
              </a:rPr>
              <a:t>Steganography and Communication</a:t>
            </a:r>
            <a:endParaRPr dirty="0">
              <a:solidFill>
                <a:schemeClr val="tx1"/>
              </a:solidFill>
              <a:latin typeface="Times New Roman" panose="02020603050405020304" pitchFamily="18" charset="0"/>
              <a:cs typeface="Times New Roman" panose="02020603050405020304" pitchFamily="18" charset="0"/>
            </a:endParaRPr>
          </a:p>
          <a:p>
            <a:pPr marL="857250" marR="0" lvl="0" indent="-857250" algn="l" rtl="0">
              <a:lnSpc>
                <a:spcPct val="150000"/>
              </a:lnSpc>
              <a:spcBef>
                <a:spcPts val="720"/>
              </a:spcBef>
              <a:spcAft>
                <a:spcPts val="0"/>
              </a:spcAft>
              <a:buClr>
                <a:srgbClr val="16355A"/>
              </a:buClr>
              <a:buSzPts val="3600"/>
              <a:buFont typeface="Helvetica Neue" panose="020B0804020202020204"/>
              <a:buChar char="•"/>
            </a:pPr>
            <a:r>
              <a:rPr lang="en-US" sz="3600" dirty="0">
                <a:solidFill>
                  <a:schemeClr val="tx1"/>
                </a:solidFill>
                <a:latin typeface="Times New Roman" panose="02020603050405020304" pitchFamily="18" charset="0"/>
                <a:cs typeface="Times New Roman" panose="02020603050405020304" pitchFamily="18" charset="0"/>
              </a:rPr>
              <a:t>Technical Relevance</a:t>
            </a:r>
          </a:p>
          <a:p>
            <a:pPr marL="857250" marR="0" lvl="0" indent="-857250" algn="l" rtl="0">
              <a:lnSpc>
                <a:spcPct val="150000"/>
              </a:lnSpc>
              <a:spcBef>
                <a:spcPts val="720"/>
              </a:spcBef>
              <a:spcAft>
                <a:spcPts val="0"/>
              </a:spcAft>
              <a:buClr>
                <a:srgbClr val="16355A"/>
              </a:buClr>
              <a:buSzPts val="3600"/>
              <a:buFont typeface="Helvetica Neue" panose="020B0804020202020204"/>
              <a:buChar char="•"/>
            </a:pPr>
            <a:r>
              <a:rPr lang="en-US" altLang="en-IN" sz="3600" dirty="0">
                <a:solidFill>
                  <a:schemeClr val="tx1"/>
                </a:solidFill>
                <a:latin typeface="Times New Roman" panose="02020603050405020304" pitchFamily="18" charset="0"/>
                <a:cs typeface="Times New Roman" panose="02020603050405020304" pitchFamily="18" charset="0"/>
              </a:rPr>
              <a:t>Sustainability and Societal </a:t>
            </a:r>
            <a:r>
              <a:rPr lang="en-US" altLang="en-IN" sz="3600" dirty="0" smtClean="0">
                <a:solidFill>
                  <a:schemeClr val="tx1"/>
                </a:solidFill>
                <a:latin typeface="Times New Roman" panose="02020603050405020304" pitchFamily="18" charset="0"/>
                <a:cs typeface="Times New Roman" panose="02020603050405020304" pitchFamily="18" charset="0"/>
              </a:rPr>
              <a:t>Concerns</a:t>
            </a:r>
            <a:endParaRPr lang="en-US" altLang="en-IN" sz="3600" dirty="0">
              <a:solidFill>
                <a:schemeClr val="tx1"/>
              </a:solidFill>
              <a:latin typeface="Times New Roman" panose="02020603050405020304" pitchFamily="18" charset="0"/>
              <a:cs typeface="Times New Roman" panose="02020603050405020304" pitchFamily="18" charset="0"/>
            </a:endParaRPr>
          </a:p>
          <a:p>
            <a:pPr marL="857250" marR="0" lvl="0" indent="-857250" algn="l" rtl="0">
              <a:lnSpc>
                <a:spcPct val="150000"/>
              </a:lnSpc>
              <a:spcBef>
                <a:spcPts val="720"/>
              </a:spcBef>
              <a:spcAft>
                <a:spcPts val="0"/>
              </a:spcAft>
              <a:buClr>
                <a:srgbClr val="16355A"/>
              </a:buClr>
              <a:buSzPts val="3600"/>
              <a:buFont typeface="Helvetica Neue" panose="020B0804020202020204"/>
              <a:buChar char="•"/>
            </a:pPr>
            <a:r>
              <a:rPr lang="en-US" altLang="en-IN" sz="3600" dirty="0">
                <a:solidFill>
                  <a:schemeClr val="tx1"/>
                </a:solidFill>
                <a:latin typeface="Times New Roman" panose="02020603050405020304" pitchFamily="18" charset="0"/>
                <a:cs typeface="Times New Roman" panose="02020603050405020304" pitchFamily="18" charset="0"/>
              </a:rPr>
              <a:t>Key competitors</a:t>
            </a:r>
          </a:p>
          <a:p>
            <a:pPr marL="857250" marR="0" lvl="0" indent="-857250" algn="l" rtl="0">
              <a:lnSpc>
                <a:spcPct val="150000"/>
              </a:lnSpc>
              <a:spcBef>
                <a:spcPts val="720"/>
              </a:spcBef>
              <a:spcAft>
                <a:spcPts val="0"/>
              </a:spcAft>
              <a:buClr>
                <a:srgbClr val="16355A"/>
              </a:buClr>
              <a:buSzPts val="3600"/>
              <a:buFont typeface="Helvetica Neue" panose="020B0804020202020204"/>
              <a:buChar char="•"/>
            </a:pPr>
            <a:r>
              <a:rPr lang="en-US" altLang="en-IN" sz="3600" dirty="0">
                <a:solidFill>
                  <a:schemeClr val="tx1"/>
                </a:solidFill>
                <a:latin typeface="Times New Roman" panose="02020603050405020304" pitchFamily="18" charset="0"/>
                <a:cs typeface="Times New Roman" panose="02020603050405020304" pitchFamily="18" charset="0"/>
              </a:rPr>
              <a:t>Conclusion</a:t>
            </a:r>
            <a:endParaRPr lang="en-IN" sz="3600" dirty="0">
              <a:solidFill>
                <a:schemeClr val="tx1"/>
              </a:solidFill>
              <a:latin typeface="Times New Roman" panose="02020603050405020304" pitchFamily="18" charset="0"/>
              <a:cs typeface="Times New Roman" panose="02020603050405020304" pitchFamily="18" charset="0"/>
            </a:endParaRPr>
          </a:p>
          <a:p>
            <a:pPr marL="857250" marR="0" lvl="0" indent="-857250" algn="l" rtl="0">
              <a:lnSpc>
                <a:spcPct val="150000"/>
              </a:lnSpc>
              <a:spcBef>
                <a:spcPts val="720"/>
              </a:spcBef>
              <a:spcAft>
                <a:spcPts val="0"/>
              </a:spcAft>
              <a:buClr>
                <a:srgbClr val="16355A"/>
              </a:buClr>
              <a:buSzPts val="3600"/>
              <a:buFont typeface="Helvetica Neue" panose="020B0804020202020204"/>
              <a:buChar char="•"/>
            </a:pPr>
            <a:r>
              <a:rPr lang="en-IN" sz="3600" dirty="0">
                <a:solidFill>
                  <a:schemeClr val="tx1"/>
                </a:solidFill>
                <a:latin typeface="Times New Roman" panose="02020603050405020304" pitchFamily="18" charset="0"/>
                <a:cs typeface="Times New Roman" panose="02020603050405020304" pitchFamily="18" charset="0"/>
              </a:rPr>
              <a:t>References</a:t>
            </a:r>
            <a:endParaRPr dirty="0">
              <a:solidFill>
                <a:schemeClr val="tx1"/>
              </a:solidFill>
              <a:latin typeface="Times New Roman" panose="02020603050405020304" pitchFamily="18" charset="0"/>
              <a:cs typeface="Times New Roman" panose="02020603050405020304" pitchFamily="18" charset="0"/>
            </a:endParaRPr>
          </a:p>
          <a:p>
            <a:pPr marL="342900" marR="0" lvl="0" indent="-342900" algn="l" rtl="0">
              <a:spcBef>
                <a:spcPts val="720"/>
              </a:spcBef>
              <a:spcAft>
                <a:spcPts val="0"/>
              </a:spcAft>
              <a:buNone/>
            </a:pPr>
            <a:endParaRPr sz="3600" b="0" i="0" u="none" dirty="0">
              <a:solidFill>
                <a:srgbClr val="16355A"/>
              </a:solidFill>
              <a:latin typeface="Times New Roman" panose="02020603050405020304" pitchFamily="18" charset="0"/>
              <a:cs typeface="Times New Roman" panose="02020603050405020304" pitchFamily="18" charset="0"/>
              <a:sym typeface="Helvetica Neue" panose="020B0804020202020204"/>
            </a:endParaRPr>
          </a:p>
        </p:txBody>
      </p:sp>
      <p:sp>
        <p:nvSpPr>
          <p:cNvPr id="50" name="Google Shape;50;p2"/>
          <p:cNvSpPr txBox="1">
            <a:spLocks noGrp="1"/>
          </p:cNvSpPr>
          <p:nvPr>
            <p:ph type="title" idx="4294967295"/>
          </p:nvPr>
        </p:nvSpPr>
        <p:spPr>
          <a:xfrm>
            <a:off x="4108450" y="96837"/>
            <a:ext cx="11277600" cy="123031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2"/>
              </a:buClr>
              <a:buSzPts val="8000"/>
              <a:buFont typeface="Calibri" panose="020F0502020204030204"/>
              <a:buNone/>
            </a:pPr>
            <a:r>
              <a:rPr lang="en-US" sz="8000" b="1" i="0" u="none" strike="noStrike" cap="none">
                <a:solidFill>
                  <a:schemeClr val="dk2"/>
                </a:solidFill>
                <a:latin typeface="Calibri" panose="020F0502020204030204"/>
                <a:ea typeface="Calibri" panose="020F0502020204030204"/>
                <a:cs typeface="Calibri" panose="020F0502020204030204"/>
                <a:sym typeface="Calibri" panose="020F0502020204030204"/>
              </a:rPr>
              <a:t>Agenda</a:t>
            </a:r>
          </a:p>
        </p:txBody>
      </p:sp>
      <p:sp>
        <p:nvSpPr>
          <p:cNvPr id="51" name="Google Shape;51;p2"/>
          <p:cNvSpPr txBox="1"/>
          <p:nvPr/>
        </p:nvSpPr>
        <p:spPr>
          <a:xfrm>
            <a:off x="908050" y="10694987"/>
            <a:ext cx="4624387" cy="369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a:t>
            </a:r>
          </a:p>
        </p:txBody>
      </p:sp>
      <p:sp>
        <p:nvSpPr>
          <p:cNvPr id="52" name="Google Shape;52;p2"/>
          <p:cNvSpPr txBox="1"/>
          <p:nvPr/>
        </p:nvSpPr>
        <p:spPr>
          <a:xfrm>
            <a:off x="17138650" y="10623550"/>
            <a:ext cx="2719387" cy="3683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2400"/>
              <a:buFont typeface="Calibri" panose="020F0502020204030204"/>
              <a:buNone/>
            </a:pPr>
            <a:fld id="{00000000-1234-1234-1234-123412341234}" type="slidenum">
              <a:rPr lang="en-US" sz="2400" b="0" i="0" u="none">
                <a:solidFill>
                  <a:schemeClr val="dk1"/>
                </a:solidFill>
                <a:latin typeface="Calibri" panose="020F0502020204030204"/>
                <a:ea typeface="Calibri" panose="020F0502020204030204"/>
                <a:cs typeface="Calibri" panose="020F0502020204030204"/>
                <a:sym typeface="Calibri" panose="020F0502020204030204"/>
              </a:rPr>
              <a:t>2</a:t>
            </a:fld>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9c028e001b_0_24"/>
          <p:cNvSpPr txBox="1"/>
          <p:nvPr/>
        </p:nvSpPr>
        <p:spPr>
          <a:xfrm>
            <a:off x="3575050" y="158750"/>
            <a:ext cx="12573000" cy="924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6000"/>
              <a:buFont typeface="Calibri" panose="020F0502020204030204"/>
              <a:buNone/>
            </a:pPr>
            <a:endParaRPr dirty="0"/>
          </a:p>
        </p:txBody>
      </p:sp>
      <p:sp>
        <p:nvSpPr>
          <p:cNvPr id="138" name="Google Shape;138;g9c028e001b_0_24"/>
          <p:cNvSpPr txBox="1"/>
          <p:nvPr/>
        </p:nvSpPr>
        <p:spPr>
          <a:xfrm>
            <a:off x="908050" y="10788650"/>
            <a:ext cx="4624500" cy="369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a:t>
            </a:r>
          </a:p>
        </p:txBody>
      </p:sp>
      <p:sp>
        <p:nvSpPr>
          <p:cNvPr id="139" name="Google Shape;139;g9c028e001b_0_24"/>
          <p:cNvSpPr txBox="1"/>
          <p:nvPr/>
        </p:nvSpPr>
        <p:spPr>
          <a:xfrm>
            <a:off x="17138650" y="10623550"/>
            <a:ext cx="2719500" cy="3684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dk1"/>
              </a:buClr>
              <a:buSzPts val="2400"/>
              <a:buFont typeface="Calibri" panose="020F0502020204030204"/>
              <a:buNone/>
            </a:pPr>
            <a:fld id="{00000000-1234-1234-1234-123412341234}" type="slidenum">
              <a:rPr lang="en-US" sz="2400" b="0" i="0" u="none">
                <a:solidFill>
                  <a:schemeClr val="dk1"/>
                </a:solidFill>
                <a:latin typeface="Calibri" panose="020F0502020204030204"/>
                <a:ea typeface="Calibri" panose="020F0502020204030204"/>
                <a:cs typeface="Calibri" panose="020F0502020204030204"/>
                <a:sym typeface="Calibri" panose="020F0502020204030204"/>
              </a:rPr>
              <a:t>20</a:t>
            </a:fld>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0" name="Google Shape;140;g9c028e001b_0_24"/>
          <p:cNvSpPr txBox="1"/>
          <p:nvPr/>
        </p:nvSpPr>
        <p:spPr>
          <a:xfrm>
            <a:off x="1517650" y="4580283"/>
            <a:ext cx="16687800" cy="1766875"/>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1400"/>
              </a:spcBef>
              <a:spcAft>
                <a:spcPts val="0"/>
              </a:spcAft>
              <a:buNone/>
            </a:pPr>
            <a:r>
              <a:rPr lang="en-IN" sz="5400" dirty="0">
                <a:solidFill>
                  <a:schemeClr val="dk1"/>
                </a:solidFill>
                <a:latin typeface="Helvetica Neue" panose="020B0804020202020204"/>
                <a:ea typeface="Helvetica Neue" panose="020B0804020202020204"/>
                <a:cs typeface="Helvetica Neue" panose="020B0804020202020204"/>
                <a:sym typeface="Helvetica Neue" panose="020B0804020202020204"/>
              </a:rPr>
              <a:t>THANK </a:t>
            </a:r>
            <a:r>
              <a:rPr lang="en-IN" sz="5400" dirty="0" smtClean="0">
                <a:solidFill>
                  <a:schemeClr val="dk1"/>
                </a:solidFill>
                <a:latin typeface="Helvetica Neue" panose="020B0804020202020204"/>
                <a:ea typeface="Helvetica Neue" panose="020B0804020202020204"/>
                <a:cs typeface="Helvetica Neue" panose="020B0804020202020204"/>
                <a:sym typeface="Helvetica Neue" panose="020B0804020202020204"/>
              </a:rPr>
              <a:t>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3"/>
          <p:cNvSpPr txBox="1"/>
          <p:nvPr/>
        </p:nvSpPr>
        <p:spPr>
          <a:xfrm>
            <a:off x="4108450" y="96837"/>
            <a:ext cx="11277600" cy="123031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2"/>
              </a:buClr>
              <a:buSzPts val="8000"/>
              <a:buFont typeface="Calibri" panose="020F0502020204030204"/>
              <a:buNone/>
            </a:pPr>
            <a:r>
              <a:rPr lang="en-US" sz="8000" b="1" i="0" u="none">
                <a:solidFill>
                  <a:schemeClr val="dk2"/>
                </a:solidFill>
                <a:latin typeface="Calibri" panose="020F0502020204030204"/>
                <a:ea typeface="Calibri" panose="020F0502020204030204"/>
                <a:cs typeface="Calibri" panose="020F0502020204030204"/>
                <a:sym typeface="Calibri" panose="020F0502020204030204"/>
              </a:rPr>
              <a:t>Introduction</a:t>
            </a:r>
          </a:p>
        </p:txBody>
      </p:sp>
      <p:sp>
        <p:nvSpPr>
          <p:cNvPr id="58" name="Google Shape;58;p3"/>
          <p:cNvSpPr txBox="1"/>
          <p:nvPr/>
        </p:nvSpPr>
        <p:spPr>
          <a:xfrm>
            <a:off x="908050" y="1327150"/>
            <a:ext cx="18620921" cy="6815364"/>
          </a:xfrm>
          <a:prstGeom prst="rect">
            <a:avLst/>
          </a:prstGeom>
          <a:noFill/>
          <a:ln>
            <a:noFill/>
          </a:ln>
        </p:spPr>
        <p:txBody>
          <a:bodyPr spcFirstLastPara="1" wrap="square" lIns="90000" tIns="45000" rIns="90000" bIns="45000" anchor="t" anchorCtr="0">
            <a:noAutofit/>
          </a:bodyPr>
          <a:lstStyle/>
          <a:p>
            <a:pPr marL="450215" lvl="0" indent="-844550" algn="just">
              <a:lnSpc>
                <a:spcPct val="150000"/>
              </a:lnSpc>
              <a:spcBef>
                <a:spcPts val="720"/>
              </a:spcBef>
              <a:buClr>
                <a:srgbClr val="16355A"/>
              </a:buClr>
              <a:buSzPts val="3400"/>
              <a:buFont typeface="Helvetica Neue" panose="020B0804020202020204"/>
              <a:buChar char="•"/>
            </a:pPr>
            <a:r>
              <a:rPr lang="en-US" sz="3100" dirty="0">
                <a:solidFill>
                  <a:schemeClr val="tx1"/>
                </a:solidFill>
                <a:latin typeface="Times New Roman" panose="02020603050405020304" pitchFamily="18" charset="0"/>
                <a:cs typeface="Times New Roman" panose="02020603050405020304" pitchFamily="18" charset="0"/>
              </a:rPr>
              <a:t>Steganography is another term for covert communication</a:t>
            </a:r>
            <a:r>
              <a:rPr lang="en-US" sz="3100" dirty="0" smtClean="0">
                <a:solidFill>
                  <a:schemeClr val="tx1"/>
                </a:solidFill>
                <a:latin typeface="Times New Roman" panose="02020603050405020304" pitchFamily="18" charset="0"/>
                <a:cs typeface="Times New Roman" panose="02020603050405020304" pitchFamily="18" charset="0"/>
              </a:rPr>
              <a:t>. </a:t>
            </a:r>
            <a:r>
              <a:rPr lang="en-IN" sz="3100" dirty="0" smtClean="0">
                <a:solidFill>
                  <a:schemeClr val="tx1"/>
                </a:solidFill>
                <a:latin typeface="Times New Roman" panose="02020603050405020304" pitchFamily="18" charset="0"/>
                <a:cs typeface="Times New Roman" panose="02020603050405020304" pitchFamily="18" charset="0"/>
              </a:rPr>
              <a:t>It </a:t>
            </a:r>
            <a:r>
              <a:rPr lang="en-IN" sz="3100" dirty="0">
                <a:solidFill>
                  <a:schemeClr val="tx1"/>
                </a:solidFill>
                <a:latin typeface="Times New Roman" panose="02020603050405020304" pitchFamily="18" charset="0"/>
                <a:cs typeface="Times New Roman" panose="02020603050405020304" pitchFamily="18" charset="0"/>
              </a:rPr>
              <a:t>is the technique of hiding secret data within an ordinary, non-secret, file or message in order to avoid detection; the secret data is then extracted at its destination. </a:t>
            </a:r>
          </a:p>
          <a:p>
            <a:pPr marL="450215" lvl="0" indent="-844550" algn="just">
              <a:lnSpc>
                <a:spcPct val="150000"/>
              </a:lnSpc>
              <a:spcBef>
                <a:spcPts val="720"/>
              </a:spcBef>
              <a:buClr>
                <a:srgbClr val="16355A"/>
              </a:buClr>
              <a:buSzPts val="3400"/>
              <a:buFont typeface="Helvetica Neue" panose="020B0804020202020204"/>
              <a:buChar char="•"/>
            </a:pPr>
            <a:r>
              <a:rPr lang="en-US" sz="3100" dirty="0" smtClean="0">
                <a:solidFill>
                  <a:schemeClr val="tx1"/>
                </a:solidFill>
                <a:latin typeface="Times New Roman" panose="02020603050405020304" pitchFamily="18" charset="0"/>
                <a:cs typeface="Times New Roman" panose="02020603050405020304" pitchFamily="18" charset="0"/>
              </a:rPr>
              <a:t>Data </a:t>
            </a:r>
            <a:r>
              <a:rPr lang="en-US" sz="3100" dirty="0">
                <a:solidFill>
                  <a:schemeClr val="tx1"/>
                </a:solidFill>
                <a:latin typeface="Times New Roman" panose="02020603050405020304" pitchFamily="18" charset="0"/>
                <a:cs typeface="Times New Roman" panose="02020603050405020304" pitchFamily="18" charset="0"/>
              </a:rPr>
              <a:t>should be hidden in cover object in such a manner that just by viewing (image or video) or listening (audio), you cannot even judge that there is any data or not. It is used for security communication. Once it is detected that there is any data hidden, complete file can be destroyed so that the data cannot be delivered to the </a:t>
            </a:r>
            <a:r>
              <a:rPr lang="en-US" sz="3100" dirty="0" smtClean="0">
                <a:solidFill>
                  <a:schemeClr val="tx1"/>
                </a:solidFill>
                <a:latin typeface="Times New Roman" panose="02020603050405020304" pitchFamily="18" charset="0"/>
                <a:cs typeface="Times New Roman" panose="02020603050405020304" pitchFamily="18" charset="0"/>
              </a:rPr>
              <a:t>receiver.</a:t>
            </a:r>
            <a:endParaRPr lang="en-US" sz="3100" dirty="0" smtClean="0">
              <a:solidFill>
                <a:schemeClr val="tx1"/>
              </a:solidFill>
              <a:latin typeface="Times New Roman" panose="02020603050405020304" pitchFamily="18" charset="0"/>
              <a:cs typeface="Times New Roman" panose="02020603050405020304" pitchFamily="18" charset="0"/>
            </a:endParaRPr>
          </a:p>
          <a:p>
            <a:pPr marL="450215" indent="-844550" algn="just">
              <a:lnSpc>
                <a:spcPct val="150000"/>
              </a:lnSpc>
              <a:spcBef>
                <a:spcPts val="720"/>
              </a:spcBef>
              <a:buClr>
                <a:srgbClr val="16355A"/>
              </a:buClr>
              <a:buSzPts val="3400"/>
              <a:buFont typeface="Helvetica Neue" panose="020B0804020202020204"/>
              <a:buChar char="•"/>
            </a:pPr>
            <a:r>
              <a:rPr lang="en-US" sz="3200" dirty="0">
                <a:solidFill>
                  <a:schemeClr val="tx1"/>
                </a:solidFill>
                <a:latin typeface="Times New Roman" panose="02020603050405020304" pitchFamily="18" charset="0"/>
                <a:cs typeface="Times New Roman" panose="02020603050405020304" pitchFamily="18" charset="0"/>
              </a:rPr>
              <a:t>Steganalysis is the study of detecting messages hidden using steganography; this is analogous to cryptanalysis applied to cryptography. The goal of steganalysis is to identify suspected packages, determine whether or not they have a payload encoded into them, and, if possible, recover that payload.</a:t>
            </a:r>
          </a:p>
          <a:p>
            <a:pPr marL="450215" lvl="0" indent="-844550" algn="just">
              <a:lnSpc>
                <a:spcPct val="150000"/>
              </a:lnSpc>
              <a:spcBef>
                <a:spcPts val="720"/>
              </a:spcBef>
              <a:buClr>
                <a:srgbClr val="16355A"/>
              </a:buClr>
              <a:buSzPts val="3400"/>
              <a:buFont typeface="Helvetica Neue" panose="020B0804020202020204"/>
              <a:buChar char="•"/>
            </a:pPr>
            <a:endParaRPr lang="en-US" sz="3100" dirty="0" smtClean="0">
              <a:solidFill>
                <a:schemeClr val="tx1"/>
              </a:solidFill>
              <a:latin typeface="Times New Roman" panose="02020603050405020304" pitchFamily="18" charset="0"/>
              <a:cs typeface="Times New Roman" panose="02020603050405020304" pitchFamily="18" charset="0"/>
            </a:endParaRPr>
          </a:p>
        </p:txBody>
      </p:sp>
      <p:sp>
        <p:nvSpPr>
          <p:cNvPr id="59" name="Google Shape;59;p3"/>
          <p:cNvSpPr txBox="1"/>
          <p:nvPr/>
        </p:nvSpPr>
        <p:spPr>
          <a:xfrm>
            <a:off x="908050" y="10788650"/>
            <a:ext cx="4624387" cy="369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dirty="0">
                <a:solidFill>
                  <a:schemeClr val="dk1"/>
                </a:solidFill>
                <a:latin typeface="Calibri" panose="020F0502020204030204"/>
                <a:ea typeface="Calibri" panose="020F0502020204030204"/>
                <a:cs typeface="Calibri" panose="020F0502020204030204"/>
                <a:sym typeface="Calibri" panose="020F0502020204030204"/>
              </a:rPr>
              <a:t>*</a:t>
            </a:r>
            <a:endParaRPr dirty="0"/>
          </a:p>
        </p:txBody>
      </p:sp>
      <p:sp>
        <p:nvSpPr>
          <p:cNvPr id="60" name="Google Shape;60;p3"/>
          <p:cNvSpPr txBox="1"/>
          <p:nvPr/>
        </p:nvSpPr>
        <p:spPr>
          <a:xfrm>
            <a:off x="17138650" y="10623550"/>
            <a:ext cx="2719387" cy="3683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2400"/>
              <a:buFont typeface="Calibri" panose="020F0502020204030204"/>
              <a:buNone/>
            </a:pPr>
            <a:fld id="{00000000-1234-1234-1234-123412341234}" type="slidenum">
              <a:rPr lang="en-US" sz="2400" b="0" i="0" u="none">
                <a:solidFill>
                  <a:schemeClr val="dk1"/>
                </a:solidFill>
                <a:latin typeface="Calibri" panose="020F0502020204030204"/>
                <a:ea typeface="Calibri" panose="020F0502020204030204"/>
                <a:cs typeface="Calibri" panose="020F0502020204030204"/>
                <a:sym typeface="Calibri" panose="020F0502020204030204"/>
              </a:rPr>
              <a:t>3</a:t>
            </a:fld>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graphicFrame>
        <p:nvGraphicFramePr>
          <p:cNvPr id="73" name="Google Shape;73;p6"/>
          <p:cNvGraphicFramePr/>
          <p:nvPr>
            <p:extLst>
              <p:ext uri="{D42A27DB-BD31-4B8C-83A1-F6EECF244321}">
                <p14:modId xmlns:p14="http://schemas.microsoft.com/office/powerpoint/2010/main" val="1275641076"/>
              </p:ext>
            </p:extLst>
          </p:nvPr>
        </p:nvGraphicFramePr>
        <p:xfrm>
          <a:off x="1763712" y="1616075"/>
          <a:ext cx="16735400" cy="8534400"/>
        </p:xfrm>
        <a:graphic>
          <a:graphicData uri="http://schemas.openxmlformats.org/drawingml/2006/table">
            <a:tbl>
              <a:tblPr>
                <a:noFill/>
                <a:tableStyleId>{F518542A-5F4C-43B6-BDC4-2B29EB79A7E6}</a:tableStyleId>
              </a:tblPr>
              <a:tblGrid>
                <a:gridCol w="1916100"/>
                <a:gridCol w="6451600"/>
                <a:gridCol w="4183050"/>
                <a:gridCol w="4184650"/>
              </a:tblGrid>
              <a:tr h="1003300">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US" sz="28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S No </a:t>
                      </a: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US" sz="2800" b="0" i="0" u="none" strike="noStrike" cap="none">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Author and Paper title</a:t>
                      </a: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US" sz="2800" b="0" i="0" u="none" strike="noStrike" cap="none">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Details of Publication </a:t>
                      </a: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US" sz="2800" b="0" i="0" u="none" strike="noStrike" cap="none">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Summary of the Paper </a:t>
                      </a: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r>
              <a:tr h="7531100">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US" sz="24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1</a:t>
                      </a:r>
                      <a:endParaRPr sz="24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SzPts val="2800"/>
                        <a:buFont typeface="Calibri" panose="020F0502020204030204"/>
                        <a:buNone/>
                      </a:pPr>
                      <a:endParaRPr sz="28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00000"/>
                        </a:lnSpc>
                        <a:spcBef>
                          <a:spcPts val="0"/>
                        </a:spcBef>
                        <a:spcAft>
                          <a:spcPts val="0"/>
                        </a:spcAft>
                        <a:buSzPts val="2800"/>
                        <a:buFont typeface="Calibri" panose="020F0502020204030204"/>
                        <a:buNone/>
                      </a:pPr>
                      <a:endParaRPr sz="28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00000"/>
                        </a:lnSpc>
                        <a:spcBef>
                          <a:spcPts val="0"/>
                        </a:spcBef>
                        <a:spcAft>
                          <a:spcPts val="0"/>
                        </a:spcAft>
                        <a:buSzPts val="2800"/>
                        <a:buFont typeface="Calibri" panose="020F0502020204030204"/>
                        <a:buNone/>
                      </a:pPr>
                      <a:endParaRPr sz="28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00000"/>
                        </a:lnSpc>
                        <a:spcBef>
                          <a:spcPts val="0"/>
                        </a:spcBef>
                        <a:spcAft>
                          <a:spcPts val="0"/>
                        </a:spcAft>
                        <a:buSzPts val="2800"/>
                        <a:buFont typeface="Calibri" panose="020F0502020204030204"/>
                        <a:buNone/>
                      </a:pPr>
                      <a:endParaRPr sz="28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00000"/>
                        </a:lnSpc>
                        <a:spcBef>
                          <a:spcPts val="0"/>
                        </a:spcBef>
                        <a:spcAft>
                          <a:spcPts val="0"/>
                        </a:spcAft>
                        <a:buSzPts val="2800"/>
                        <a:buFont typeface="Calibri" panose="020F0502020204030204"/>
                        <a:buNone/>
                      </a:pPr>
                      <a:endParaRPr sz="28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00000"/>
                        </a:lnSpc>
                        <a:spcBef>
                          <a:spcPts val="0"/>
                        </a:spcBef>
                        <a:spcAft>
                          <a:spcPts val="0"/>
                        </a:spcAft>
                        <a:buSzPts val="2800"/>
                        <a:buFont typeface="Calibri" panose="020F0502020204030204"/>
                        <a:buNone/>
                      </a:pPr>
                      <a:endParaRPr sz="28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IN" sz="2800" i="1" dirty="0">
                          <a:latin typeface="Times New Roman" panose="02020603050405020304" pitchFamily="18" charset="0"/>
                          <a:cs typeface="Times New Roman" panose="02020603050405020304" pitchFamily="18" charset="0"/>
                        </a:rPr>
                        <a:t>Sparse Encoded Matrix based Steganography algorithm</a:t>
                      </a:r>
                    </a:p>
                    <a:p>
                      <a:pPr marL="0" marR="0" lvl="0" indent="0" algn="l" rtl="0">
                        <a:lnSpc>
                          <a:spcPct val="100000"/>
                        </a:lnSpc>
                        <a:spcBef>
                          <a:spcPts val="0"/>
                        </a:spcBef>
                        <a:spcAft>
                          <a:spcPts val="0"/>
                        </a:spcAft>
                        <a:buClr>
                          <a:schemeClr val="dk1"/>
                        </a:buClr>
                        <a:buSzPts val="2800"/>
                        <a:buFont typeface="Calibri" panose="020F0502020204030204"/>
                        <a:buNone/>
                      </a:pPr>
                      <a:endParaRPr lang="en-IN" sz="2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r>
                        <a:rPr lang="en-US" sz="2800" dirty="0">
                          <a:latin typeface="Times New Roman" panose="02020603050405020304" pitchFamily="18" charset="0"/>
                          <a:cs typeface="Times New Roman" panose="02020603050405020304" pitchFamily="18" charset="0"/>
                        </a:rPr>
                        <a:t>Vipul Shah M.E. Student, Department Of Computer Science</a:t>
                      </a:r>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latin typeface="Times New Roman" panose="02020603050405020304" pitchFamily="18" charset="0"/>
                        <a:cs typeface="Times New Roman" panose="02020603050405020304" pitchFamily="18" charset="0"/>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US" sz="2800" dirty="0">
                          <a:latin typeface="Times New Roman" panose="02020603050405020304" pitchFamily="18" charset="0"/>
                          <a:cs typeface="Times New Roman" panose="02020603050405020304" pitchFamily="18" charset="0"/>
                        </a:rPr>
                        <a:t>International Research Journal of Engineering and Technology (IRJET), Volume: 04 Issue: 04 | Apr -2017 ,</a:t>
                      </a:r>
                      <a:r>
                        <a:rPr lang="en-IN" sz="2800" dirty="0">
                          <a:latin typeface="Times New Roman" panose="02020603050405020304" pitchFamily="18" charset="0"/>
                          <a:cs typeface="Times New Roman" panose="02020603050405020304" pitchFamily="18" charset="0"/>
                        </a:rPr>
                        <a:t> e-ISSN: 2395 -0056</a:t>
                      </a:r>
                    </a:p>
                    <a:p>
                      <a:pPr marL="0" marR="0" lvl="0" indent="0" algn="l" rtl="0">
                        <a:lnSpc>
                          <a:spcPct val="100000"/>
                        </a:lnSpc>
                        <a:spcBef>
                          <a:spcPts val="0"/>
                        </a:spcBef>
                        <a:spcAft>
                          <a:spcPts val="0"/>
                        </a:spcAft>
                        <a:buClr>
                          <a:schemeClr val="dk1"/>
                        </a:buClr>
                        <a:buSzPts val="2800"/>
                        <a:buFont typeface="Calibri" panose="020F0502020204030204"/>
                        <a:buNone/>
                      </a:pPr>
                      <a:endParaRPr lang="en-IN"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endParaRPr lang="en-IN"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endParaRPr lang="en-IN"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endParaRPr lang="en-IN"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endParaRPr lang="en-IN"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endParaRPr lang="en-IN"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endParaRPr lang="en-IN" sz="2000" dirty="0">
                        <a:latin typeface="Times New Roman" panose="02020603050405020304" pitchFamily="18" charset="0"/>
                        <a:cs typeface="Times New Roman" panose="02020603050405020304" pitchFamily="18" charset="0"/>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US" sz="2800" dirty="0">
                          <a:latin typeface="Times New Roman" panose="02020603050405020304" pitchFamily="18" charset="0"/>
                          <a:cs typeface="Times New Roman" panose="02020603050405020304" pitchFamily="18" charset="0"/>
                        </a:rPr>
                        <a:t>In this paper proposed approach uses sparse matrix encoding to increase the security of the algorithm. Also it can be seen that the proposed approach did as good as the Least Significant bit algorithm in terms of speed of execution and PSNR value whilst also giving additional security.</a:t>
                      </a:r>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latin typeface="Times New Roman" panose="02020603050405020304" pitchFamily="18" charset="0"/>
                        <a:cs typeface="Times New Roman" panose="02020603050405020304" pitchFamily="18" charset="0"/>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r>
            </a:tbl>
          </a:graphicData>
        </a:graphic>
      </p:graphicFrame>
      <p:sp>
        <p:nvSpPr>
          <p:cNvPr id="74" name="Google Shape;74;p6"/>
          <p:cNvSpPr txBox="1"/>
          <p:nvPr/>
        </p:nvSpPr>
        <p:spPr>
          <a:xfrm>
            <a:off x="5175250" y="15875"/>
            <a:ext cx="10210800" cy="123031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2"/>
              </a:buClr>
              <a:buSzPts val="8000"/>
              <a:buFont typeface="Calibri" panose="020F0502020204030204"/>
              <a:buNone/>
            </a:pPr>
            <a:r>
              <a:rPr lang="en-US" sz="8000" b="1" i="0" u="none">
                <a:solidFill>
                  <a:schemeClr val="dk2"/>
                </a:solidFill>
                <a:latin typeface="Calibri" panose="020F0502020204030204"/>
                <a:ea typeface="Calibri" panose="020F0502020204030204"/>
                <a:cs typeface="Calibri" panose="020F0502020204030204"/>
                <a:sym typeface="Calibri" panose="020F0502020204030204"/>
              </a:rPr>
              <a:t>Literature Survey</a:t>
            </a:r>
          </a:p>
        </p:txBody>
      </p:sp>
      <p:sp>
        <p:nvSpPr>
          <p:cNvPr id="75" name="Google Shape;75;p6"/>
          <p:cNvSpPr txBox="1"/>
          <p:nvPr/>
        </p:nvSpPr>
        <p:spPr>
          <a:xfrm>
            <a:off x="908050" y="10788650"/>
            <a:ext cx="4624387" cy="369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a:t>
            </a:r>
          </a:p>
        </p:txBody>
      </p:sp>
      <p:sp>
        <p:nvSpPr>
          <p:cNvPr id="76" name="Google Shape;76;p6"/>
          <p:cNvSpPr txBox="1"/>
          <p:nvPr/>
        </p:nvSpPr>
        <p:spPr>
          <a:xfrm>
            <a:off x="17138650" y="10623550"/>
            <a:ext cx="2719387" cy="3683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2400"/>
              <a:buFont typeface="Calibri" panose="020F0502020204030204"/>
              <a:buNone/>
            </a:pPr>
            <a:fld id="{00000000-1234-1234-1234-123412341234}" type="slidenum">
              <a:rPr lang="en-US" sz="2400" b="0" i="0" u="none">
                <a:solidFill>
                  <a:schemeClr val="dk1"/>
                </a:solidFill>
                <a:latin typeface="Calibri" panose="020F0502020204030204"/>
                <a:ea typeface="Calibri" panose="020F0502020204030204"/>
                <a:cs typeface="Calibri" panose="020F0502020204030204"/>
                <a:sym typeface="Calibri" panose="020F0502020204030204"/>
              </a:rPr>
              <a:t>4</a:t>
            </a:fld>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graphicFrame>
        <p:nvGraphicFramePr>
          <p:cNvPr id="73" name="Google Shape;73;p6"/>
          <p:cNvGraphicFramePr/>
          <p:nvPr>
            <p:extLst>
              <p:ext uri="{D42A27DB-BD31-4B8C-83A1-F6EECF244321}">
                <p14:modId xmlns:p14="http://schemas.microsoft.com/office/powerpoint/2010/main" val="1719911614"/>
              </p:ext>
            </p:extLst>
          </p:nvPr>
        </p:nvGraphicFramePr>
        <p:xfrm>
          <a:off x="1763712" y="1616075"/>
          <a:ext cx="16735400" cy="8534400"/>
        </p:xfrm>
        <a:graphic>
          <a:graphicData uri="http://schemas.openxmlformats.org/drawingml/2006/table">
            <a:tbl>
              <a:tblPr>
                <a:noFill/>
                <a:tableStyleId>{F518542A-5F4C-43B6-BDC4-2B29EB79A7E6}</a:tableStyleId>
              </a:tblPr>
              <a:tblGrid>
                <a:gridCol w="1916100"/>
                <a:gridCol w="6451600"/>
                <a:gridCol w="4183050"/>
                <a:gridCol w="4184650"/>
              </a:tblGrid>
              <a:tr h="1003300">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US" sz="28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S No </a:t>
                      </a: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US" sz="2800" b="0" i="0" u="none" strike="noStrike" cap="none">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Author and Paper title</a:t>
                      </a: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US" sz="2800" b="0" i="0" u="none" strike="noStrike" cap="none">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Details of Publication </a:t>
                      </a: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US" sz="2800" b="0" i="0" u="none" strike="noStrike" cap="none">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Summary of the Paper </a:t>
                      </a: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r>
              <a:tr h="7531100">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US" sz="2800" b="0" i="0" u="none" strike="noStrike" cap="none" dirty="0" smtClean="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2</a:t>
                      </a:r>
                      <a:endParaRPr sz="2800" dirty="0">
                        <a:latin typeface="Times New Roman" panose="02020603050405020304" pitchFamily="18" charset="0"/>
                        <a:cs typeface="Times New Roman" panose="02020603050405020304" pitchFamily="18" charset="0"/>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IN" sz="2800" i="1" dirty="0" smtClean="0">
                          <a:latin typeface="Times New Roman" panose="02020603050405020304" pitchFamily="18" charset="0"/>
                          <a:cs typeface="Times New Roman" panose="02020603050405020304" pitchFamily="18" charset="0"/>
                        </a:rPr>
                        <a:t>Image </a:t>
                      </a:r>
                      <a:r>
                        <a:rPr lang="en-IN" sz="2800" i="1" dirty="0">
                          <a:latin typeface="Times New Roman" panose="02020603050405020304" pitchFamily="18" charset="0"/>
                          <a:cs typeface="Times New Roman" panose="02020603050405020304" pitchFamily="18" charset="0"/>
                        </a:rPr>
                        <a:t>Steganography and Data hiding in QR Code </a:t>
                      </a:r>
                    </a:p>
                    <a:p>
                      <a:pPr marL="0" marR="0" lvl="0" indent="0" algn="l" rtl="0">
                        <a:lnSpc>
                          <a:spcPct val="100000"/>
                        </a:lnSpc>
                        <a:spcBef>
                          <a:spcPts val="0"/>
                        </a:spcBef>
                        <a:spcAft>
                          <a:spcPts val="0"/>
                        </a:spcAft>
                        <a:buClr>
                          <a:schemeClr val="dk1"/>
                        </a:buClr>
                        <a:buSzPts val="2800"/>
                        <a:buFont typeface="Calibri" panose="020F0502020204030204"/>
                        <a:buNone/>
                      </a:pPr>
                      <a:endParaRPr lang="en-IN" sz="2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r>
                        <a:rPr lang="en-IN" sz="2800" dirty="0" err="1">
                          <a:latin typeface="Times New Roman" panose="02020603050405020304" pitchFamily="18" charset="0"/>
                          <a:cs typeface="Times New Roman" panose="02020603050405020304" pitchFamily="18" charset="0"/>
                        </a:rPr>
                        <a:t>Rutuja</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Kakade</a:t>
                      </a:r>
                      <a:r>
                        <a:rPr lang="en-IN" sz="2800" dirty="0">
                          <a:latin typeface="Times New Roman" panose="02020603050405020304" pitchFamily="18" charset="0"/>
                          <a:cs typeface="Times New Roman" panose="02020603050405020304" pitchFamily="18" charset="0"/>
                        </a:rPr>
                        <a:t>, Nikita </a:t>
                      </a:r>
                      <a:r>
                        <a:rPr lang="en-IN" sz="2800" dirty="0" err="1">
                          <a:latin typeface="Times New Roman" panose="02020603050405020304" pitchFamily="18" charset="0"/>
                          <a:cs typeface="Times New Roman" panose="02020603050405020304" pitchFamily="18" charset="0"/>
                        </a:rPr>
                        <a:t>Kasar</a:t>
                      </a:r>
                      <a:r>
                        <a:rPr lang="en-IN" sz="2800" dirty="0">
                          <a:latin typeface="Times New Roman" panose="02020603050405020304" pitchFamily="18" charset="0"/>
                          <a:cs typeface="Times New Roman" panose="02020603050405020304" pitchFamily="18" charset="0"/>
                        </a:rPr>
                        <a:t>, Shruti Kulkarni, Shubham </a:t>
                      </a:r>
                      <a:r>
                        <a:rPr lang="en-IN" sz="2800" dirty="0" err="1">
                          <a:latin typeface="Times New Roman" panose="02020603050405020304" pitchFamily="18" charset="0"/>
                          <a:cs typeface="Times New Roman" panose="02020603050405020304" pitchFamily="18" charset="0"/>
                        </a:rPr>
                        <a:t>Kumbalpuri</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Sonali</a:t>
                      </a:r>
                      <a:r>
                        <a:rPr lang="en-IN" sz="2800" dirty="0">
                          <a:latin typeface="Times New Roman" panose="02020603050405020304" pitchFamily="18" charset="0"/>
                          <a:cs typeface="Times New Roman" panose="02020603050405020304" pitchFamily="18" charset="0"/>
                        </a:rPr>
                        <a:t> Patil </a:t>
                      </a:r>
                      <a:endParaRPr sz="2800" dirty="0">
                        <a:latin typeface="Times New Roman" panose="02020603050405020304" pitchFamily="18" charset="0"/>
                        <a:cs typeface="Times New Roman" panose="02020603050405020304" pitchFamily="18" charset="0"/>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US" sz="2800" dirty="0" smtClean="0">
                          <a:latin typeface="Times New Roman" panose="02020603050405020304" pitchFamily="18" charset="0"/>
                          <a:cs typeface="Times New Roman" panose="02020603050405020304" pitchFamily="18" charset="0"/>
                        </a:rPr>
                        <a:t>International </a:t>
                      </a:r>
                      <a:r>
                        <a:rPr lang="en-US" sz="2800" dirty="0">
                          <a:latin typeface="Times New Roman" panose="02020603050405020304" pitchFamily="18" charset="0"/>
                          <a:cs typeface="Times New Roman" panose="02020603050405020304" pitchFamily="18" charset="0"/>
                        </a:rPr>
                        <a:t>Research Journal of Engineering and Technology (IRJET), Volume: 04 Issue: 05 | May -2017,</a:t>
                      </a:r>
                      <a:r>
                        <a:rPr lang="en-IN" sz="2800" dirty="0">
                          <a:latin typeface="Times New Roman" panose="02020603050405020304" pitchFamily="18" charset="0"/>
                          <a:cs typeface="Times New Roman" panose="02020603050405020304" pitchFamily="18" charset="0"/>
                        </a:rPr>
                        <a:t> e-ISSN: 2395 -0056 </a:t>
                      </a:r>
                      <a:endParaRPr sz="2800" dirty="0">
                        <a:latin typeface="Times New Roman" panose="02020603050405020304" pitchFamily="18" charset="0"/>
                        <a:cs typeface="Times New Roman" panose="02020603050405020304" pitchFamily="18" charset="0"/>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this paper </a:t>
                      </a:r>
                      <a:r>
                        <a:rPr lang="en-US" sz="2800" dirty="0" smtClean="0">
                          <a:latin typeface="Times New Roman" panose="02020603050405020304" pitchFamily="18" charset="0"/>
                          <a:cs typeface="Times New Roman" panose="02020603050405020304" pitchFamily="18" charset="0"/>
                        </a:rPr>
                        <a:t>authors have </a:t>
                      </a:r>
                      <a:r>
                        <a:rPr lang="en-US" sz="2800" dirty="0">
                          <a:latin typeface="Times New Roman" panose="02020603050405020304" pitchFamily="18" charset="0"/>
                          <a:cs typeface="Times New Roman" panose="02020603050405020304" pitchFamily="18" charset="0"/>
                        </a:rPr>
                        <a:t>considered securing criminal data as one of its applications. The criminal information may be changed for misleading the police department. The data that can be changed or tampered is mainly the type of crime performed, which can be changed for reducing the punishment of the culprit. The proposed system provides security to criminal data from unauthorized access and tampering.</a:t>
                      </a:r>
                      <a:endParaRPr sz="2800" dirty="0">
                        <a:latin typeface="Times New Roman" panose="02020603050405020304" pitchFamily="18" charset="0"/>
                        <a:cs typeface="Times New Roman" panose="02020603050405020304" pitchFamily="18" charset="0"/>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r>
            </a:tbl>
          </a:graphicData>
        </a:graphic>
      </p:graphicFrame>
      <p:sp>
        <p:nvSpPr>
          <p:cNvPr id="74" name="Google Shape;74;p6"/>
          <p:cNvSpPr txBox="1"/>
          <p:nvPr/>
        </p:nvSpPr>
        <p:spPr>
          <a:xfrm>
            <a:off x="5175250" y="15875"/>
            <a:ext cx="10210800" cy="123031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2"/>
              </a:buClr>
              <a:buSzPts val="8000"/>
              <a:buFont typeface="Calibri" panose="020F0502020204030204"/>
              <a:buNone/>
            </a:pPr>
            <a:r>
              <a:rPr lang="en-US" sz="8000" b="1" i="0" u="none">
                <a:solidFill>
                  <a:schemeClr val="dk2"/>
                </a:solidFill>
                <a:latin typeface="Calibri" panose="020F0502020204030204"/>
                <a:ea typeface="Calibri" panose="020F0502020204030204"/>
                <a:cs typeface="Calibri" panose="020F0502020204030204"/>
                <a:sym typeface="Calibri" panose="020F0502020204030204"/>
              </a:rPr>
              <a:t>Literature Survey</a:t>
            </a:r>
          </a:p>
        </p:txBody>
      </p:sp>
      <p:sp>
        <p:nvSpPr>
          <p:cNvPr id="75" name="Google Shape;75;p6"/>
          <p:cNvSpPr txBox="1"/>
          <p:nvPr/>
        </p:nvSpPr>
        <p:spPr>
          <a:xfrm>
            <a:off x="908050" y="10788650"/>
            <a:ext cx="4624387" cy="369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a:t>
            </a:r>
          </a:p>
        </p:txBody>
      </p:sp>
      <p:sp>
        <p:nvSpPr>
          <p:cNvPr id="76" name="Google Shape;76;p6"/>
          <p:cNvSpPr txBox="1"/>
          <p:nvPr/>
        </p:nvSpPr>
        <p:spPr>
          <a:xfrm>
            <a:off x="17138650" y="10623550"/>
            <a:ext cx="2719387" cy="3683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2400"/>
              <a:buFont typeface="Calibri" panose="020F0502020204030204"/>
              <a:buNone/>
            </a:pPr>
            <a:fld id="{00000000-1234-1234-1234-123412341234}" type="slidenum">
              <a:rPr lang="en-US" sz="2400" b="0" i="0" u="none">
                <a:solidFill>
                  <a:schemeClr val="dk1"/>
                </a:solidFill>
                <a:latin typeface="Calibri" panose="020F0502020204030204"/>
                <a:ea typeface="Calibri" panose="020F0502020204030204"/>
                <a:cs typeface="Calibri" panose="020F0502020204030204"/>
                <a:sym typeface="Calibri" panose="020F0502020204030204"/>
              </a:rPr>
              <a:t>5</a:t>
            </a:fld>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755937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graphicFrame>
        <p:nvGraphicFramePr>
          <p:cNvPr id="81" name="Google Shape;81;p7"/>
          <p:cNvGraphicFramePr/>
          <p:nvPr>
            <p:extLst>
              <p:ext uri="{D42A27DB-BD31-4B8C-83A1-F6EECF244321}">
                <p14:modId xmlns:p14="http://schemas.microsoft.com/office/powerpoint/2010/main" val="769313498"/>
              </p:ext>
            </p:extLst>
          </p:nvPr>
        </p:nvGraphicFramePr>
        <p:xfrm>
          <a:off x="1762943" y="1374643"/>
          <a:ext cx="16735400" cy="8762975"/>
        </p:xfrm>
        <a:graphic>
          <a:graphicData uri="http://schemas.openxmlformats.org/drawingml/2006/table">
            <a:tbl>
              <a:tblPr>
                <a:noFill/>
                <a:tableStyleId>{F518542A-5F4C-43B6-BDC4-2B29EB79A7E6}</a:tableStyleId>
              </a:tblPr>
              <a:tblGrid>
                <a:gridCol w="1506525"/>
                <a:gridCol w="6172200"/>
                <a:gridCol w="4872025"/>
                <a:gridCol w="4184650"/>
              </a:tblGrid>
              <a:tr h="1223950">
                <a:tc>
                  <a:txBody>
                    <a:bodyPr/>
                    <a:lstStyle/>
                    <a:p>
                      <a:pPr marL="0" marR="0" lvl="0" indent="0" algn="l" rtl="0">
                        <a:lnSpc>
                          <a:spcPct val="100000"/>
                        </a:lnSpc>
                        <a:spcBef>
                          <a:spcPts val="0"/>
                        </a:spcBef>
                        <a:spcAft>
                          <a:spcPts val="0"/>
                        </a:spcAft>
                        <a:buClr>
                          <a:srgbClr val="FFFFFF"/>
                        </a:buClr>
                        <a:buSzPts val="3000"/>
                        <a:buFont typeface="Times New Roman" panose="02020603050405020304"/>
                        <a:buNone/>
                      </a:pPr>
                      <a:r>
                        <a:rPr lang="en-US" sz="3000" b="0" i="0" u="none" strike="noStrike" cap="none" dirty="0">
                          <a:solidFill>
                            <a:srgbClr val="FFFFF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 No </a:t>
                      </a: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rgbClr val="FFFFFF"/>
                        </a:buClr>
                        <a:buSzPts val="3000"/>
                        <a:buFont typeface="Times New Roman" panose="02020603050405020304"/>
                        <a:buNone/>
                      </a:pPr>
                      <a:r>
                        <a:rPr lang="en-US" sz="3000" b="0" i="0" u="none" strike="noStrike" cap="none">
                          <a:solidFill>
                            <a:srgbClr val="FFFFF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Author and Paper title</a:t>
                      </a: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rgbClr val="FFFFFF"/>
                        </a:buClr>
                        <a:buSzPts val="3000"/>
                        <a:buFont typeface="Times New Roman" panose="02020603050405020304"/>
                        <a:buNone/>
                      </a:pPr>
                      <a:r>
                        <a:rPr lang="en-US" sz="3000" b="0" i="0" u="none" strike="noStrike" cap="none">
                          <a:solidFill>
                            <a:srgbClr val="FFFFF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Details of Publication </a:t>
                      </a: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rgbClr val="FFFFFF"/>
                        </a:buClr>
                        <a:buSzPts val="3000"/>
                        <a:buFont typeface="Times New Roman" panose="02020603050405020304"/>
                        <a:buNone/>
                      </a:pPr>
                      <a:r>
                        <a:rPr lang="en-US" sz="3000" b="0" i="0" u="none" strike="noStrike" cap="none">
                          <a:solidFill>
                            <a:srgbClr val="FFFFF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Summary of the Paper </a:t>
                      </a: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r>
              <a:tr h="7539025">
                <a:tc>
                  <a:txBody>
                    <a:bodyPr/>
                    <a:lstStyle/>
                    <a:p>
                      <a:pPr marL="0" marR="0" lvl="0" indent="0" algn="l" rtl="0">
                        <a:lnSpc>
                          <a:spcPct val="100000"/>
                        </a:lnSpc>
                        <a:spcBef>
                          <a:spcPts val="0"/>
                        </a:spcBef>
                        <a:spcAft>
                          <a:spcPts val="0"/>
                        </a:spcAft>
                        <a:buClr>
                          <a:srgbClr val="000000"/>
                        </a:buClr>
                        <a:buSzPts val="3000"/>
                        <a:buFont typeface="Times New Roman" panose="02020603050405020304"/>
                        <a:buNone/>
                      </a:pPr>
                      <a:r>
                        <a:rPr lang="en-US" sz="3000" b="0" i="0" u="none" strike="noStrike" cap="none" dirty="0" smtClean="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4</a:t>
                      </a:r>
                      <a:endParaRPr dirty="0">
                        <a:latin typeface="Times New Roman" panose="02020603050405020304" pitchFamily="18" charset="0"/>
                        <a:cs typeface="Times New Roman" panose="02020603050405020304" pitchFamily="18" charset="0"/>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US" sz="2800" i="1" dirty="0" smtClean="0">
                          <a:latin typeface="Times New Roman" panose="02020603050405020304" pitchFamily="18" charset="0"/>
                          <a:cs typeface="Times New Roman" panose="02020603050405020304" pitchFamily="18" charset="0"/>
                        </a:rPr>
                        <a:t>A </a:t>
                      </a:r>
                      <a:r>
                        <a:rPr lang="en-US" sz="2800" i="1" dirty="0">
                          <a:latin typeface="Times New Roman" panose="02020603050405020304" pitchFamily="18" charset="0"/>
                          <a:cs typeface="Times New Roman" panose="02020603050405020304" pitchFamily="18" charset="0"/>
                        </a:rPr>
                        <a:t>Comparative Study of Audio Steganography Techniques </a:t>
                      </a:r>
                    </a:p>
                    <a:p>
                      <a:pPr marL="0" marR="0" lvl="0" indent="0" algn="l" rtl="0">
                        <a:lnSpc>
                          <a:spcPct val="100000"/>
                        </a:lnSpc>
                        <a:spcBef>
                          <a:spcPts val="0"/>
                        </a:spcBef>
                        <a:spcAft>
                          <a:spcPts val="0"/>
                        </a:spcAft>
                        <a:buClr>
                          <a:schemeClr val="dk1"/>
                        </a:buClr>
                        <a:buSzPts val="2800"/>
                        <a:buFont typeface="Calibri" panose="020F0502020204030204"/>
                        <a:buNone/>
                      </a:pPr>
                      <a:endParaRPr lang="en-US" sz="2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r>
                        <a:rPr lang="en-IN" sz="2800" dirty="0" err="1">
                          <a:latin typeface="Times New Roman" panose="02020603050405020304" pitchFamily="18" charset="0"/>
                          <a:cs typeface="Times New Roman" panose="02020603050405020304" pitchFamily="18" charset="0"/>
                        </a:rPr>
                        <a:t>Palwinder</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Singh,Assistant</a:t>
                      </a:r>
                      <a:r>
                        <a:rPr lang="en-IN" sz="2800" dirty="0">
                          <a:latin typeface="Times New Roman" panose="02020603050405020304" pitchFamily="18" charset="0"/>
                          <a:cs typeface="Times New Roman" panose="02020603050405020304" pitchFamily="18" charset="0"/>
                        </a:rPr>
                        <a:t> Professor, Guru Nanak Dev University, Amritsar</a:t>
                      </a:r>
                      <a:endParaRPr sz="2800" dirty="0">
                        <a:latin typeface="Times New Roman" panose="02020603050405020304" pitchFamily="18" charset="0"/>
                        <a:cs typeface="Times New Roman" panose="02020603050405020304" pitchFamily="18" charset="0"/>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US" sz="2800" dirty="0" smtClean="0">
                          <a:latin typeface="Times New Roman" panose="02020603050405020304" pitchFamily="18" charset="0"/>
                          <a:cs typeface="Times New Roman" panose="02020603050405020304" pitchFamily="18" charset="0"/>
                        </a:rPr>
                        <a:t>International </a:t>
                      </a:r>
                      <a:r>
                        <a:rPr lang="en-US" sz="2800" dirty="0">
                          <a:latin typeface="Times New Roman" panose="02020603050405020304" pitchFamily="18" charset="0"/>
                          <a:cs typeface="Times New Roman" panose="02020603050405020304" pitchFamily="18" charset="0"/>
                        </a:rPr>
                        <a:t>Research Journal of Engineering and Technology (IRJET), Volume: 03 Issue: 04 | Apr-2016 ,</a:t>
                      </a:r>
                      <a:r>
                        <a:rPr lang="en-IN" sz="2800" dirty="0">
                          <a:latin typeface="Times New Roman" panose="02020603050405020304" pitchFamily="18" charset="0"/>
                          <a:cs typeface="Times New Roman" panose="02020603050405020304" pitchFamily="18" charset="0"/>
                        </a:rPr>
                        <a:t> e-ISSN: 2395 -0056</a:t>
                      </a:r>
                      <a:endParaRPr sz="2800" dirty="0">
                        <a:latin typeface="Times New Roman" panose="02020603050405020304" pitchFamily="18" charset="0"/>
                        <a:cs typeface="Times New Roman" panose="02020603050405020304" pitchFamily="18" charset="0"/>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this paper comparative study of different audio steganography techniques and their approaches is presented. Audio steganography techniques can also be combined with existing cryptography methods so along with encryption information can also be made hidden. The advantage of one technique over other depends upon the type of application and its requirements.</a:t>
                      </a:r>
                      <a:endParaRPr sz="2800" dirty="0">
                        <a:latin typeface="Times New Roman" panose="02020603050405020304" pitchFamily="18" charset="0"/>
                        <a:cs typeface="Times New Roman" panose="02020603050405020304" pitchFamily="18" charset="0"/>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r>
            </a:tbl>
          </a:graphicData>
        </a:graphic>
      </p:graphicFrame>
      <p:sp>
        <p:nvSpPr>
          <p:cNvPr id="82" name="Google Shape;82;p7"/>
          <p:cNvSpPr txBox="1"/>
          <p:nvPr/>
        </p:nvSpPr>
        <p:spPr>
          <a:xfrm>
            <a:off x="5175250" y="15875"/>
            <a:ext cx="10210800" cy="123031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2"/>
              </a:buClr>
              <a:buSzPts val="8000"/>
              <a:buFont typeface="Calibri" panose="020F0502020204030204"/>
              <a:buNone/>
            </a:pPr>
            <a:r>
              <a:rPr lang="en-US" sz="8000" b="1" i="0" u="none">
                <a:solidFill>
                  <a:schemeClr val="dk2"/>
                </a:solidFill>
                <a:latin typeface="Calibri" panose="020F0502020204030204"/>
                <a:ea typeface="Calibri" panose="020F0502020204030204"/>
                <a:cs typeface="Calibri" panose="020F0502020204030204"/>
                <a:sym typeface="Calibri" panose="020F0502020204030204"/>
              </a:rPr>
              <a:t>Literature Survey</a:t>
            </a:r>
          </a:p>
        </p:txBody>
      </p:sp>
      <p:sp>
        <p:nvSpPr>
          <p:cNvPr id="83" name="Google Shape;83;p7"/>
          <p:cNvSpPr txBox="1"/>
          <p:nvPr/>
        </p:nvSpPr>
        <p:spPr>
          <a:xfrm>
            <a:off x="908050" y="10788650"/>
            <a:ext cx="4624387" cy="369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a:t>
            </a:r>
          </a:p>
        </p:txBody>
      </p:sp>
      <p:sp>
        <p:nvSpPr>
          <p:cNvPr id="84" name="Google Shape;84;p7"/>
          <p:cNvSpPr txBox="1"/>
          <p:nvPr/>
        </p:nvSpPr>
        <p:spPr>
          <a:xfrm>
            <a:off x="17138650" y="10623550"/>
            <a:ext cx="2719387" cy="3683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2400"/>
              <a:buFont typeface="Calibri" panose="020F0502020204030204"/>
              <a:buNone/>
            </a:pPr>
            <a:fld id="{00000000-1234-1234-1234-123412341234}" type="slidenum">
              <a:rPr lang="en-US" sz="2400" b="0" i="0" u="none">
                <a:solidFill>
                  <a:schemeClr val="dk1"/>
                </a:solidFill>
                <a:latin typeface="Calibri" panose="020F0502020204030204"/>
                <a:ea typeface="Calibri" panose="020F0502020204030204"/>
                <a:cs typeface="Calibri" panose="020F0502020204030204"/>
                <a:sym typeface="Calibri" panose="020F0502020204030204"/>
              </a:rPr>
              <a:t>6</a:t>
            </a:fld>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graphicFrame>
        <p:nvGraphicFramePr>
          <p:cNvPr id="81" name="Google Shape;81;p7"/>
          <p:cNvGraphicFramePr/>
          <p:nvPr>
            <p:extLst>
              <p:ext uri="{D42A27DB-BD31-4B8C-83A1-F6EECF244321}">
                <p14:modId xmlns:p14="http://schemas.microsoft.com/office/powerpoint/2010/main" val="1974462154"/>
              </p:ext>
            </p:extLst>
          </p:nvPr>
        </p:nvGraphicFramePr>
        <p:xfrm>
          <a:off x="1762943" y="1374643"/>
          <a:ext cx="16735400" cy="8919790"/>
        </p:xfrm>
        <a:graphic>
          <a:graphicData uri="http://schemas.openxmlformats.org/drawingml/2006/table">
            <a:tbl>
              <a:tblPr>
                <a:noFill/>
                <a:tableStyleId>{F518542A-5F4C-43B6-BDC4-2B29EB79A7E6}</a:tableStyleId>
              </a:tblPr>
              <a:tblGrid>
                <a:gridCol w="1506525"/>
                <a:gridCol w="6172200"/>
                <a:gridCol w="4872025"/>
                <a:gridCol w="4184650"/>
              </a:tblGrid>
              <a:tr h="1223950">
                <a:tc>
                  <a:txBody>
                    <a:bodyPr/>
                    <a:lstStyle/>
                    <a:p>
                      <a:pPr marL="0" marR="0" lvl="0" indent="0" algn="l" rtl="0">
                        <a:lnSpc>
                          <a:spcPct val="100000"/>
                        </a:lnSpc>
                        <a:spcBef>
                          <a:spcPts val="0"/>
                        </a:spcBef>
                        <a:spcAft>
                          <a:spcPts val="0"/>
                        </a:spcAft>
                        <a:buClr>
                          <a:srgbClr val="FFFFFF"/>
                        </a:buClr>
                        <a:buSzPts val="3000"/>
                        <a:buFont typeface="Times New Roman" panose="02020603050405020304"/>
                        <a:buNone/>
                      </a:pPr>
                      <a:r>
                        <a:rPr lang="en-US" sz="3000" b="0" i="0" u="none" strike="noStrike" cap="none" dirty="0">
                          <a:solidFill>
                            <a:srgbClr val="FFFFF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 No </a:t>
                      </a: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rgbClr val="FFFFFF"/>
                        </a:buClr>
                        <a:buSzPts val="3000"/>
                        <a:buFont typeface="Times New Roman" panose="02020603050405020304"/>
                        <a:buNone/>
                      </a:pPr>
                      <a:r>
                        <a:rPr lang="en-US" sz="3000" b="0" i="0" u="none" strike="noStrike" cap="none">
                          <a:solidFill>
                            <a:srgbClr val="FFFFF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Author and Paper title</a:t>
                      </a: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rgbClr val="FFFFFF"/>
                        </a:buClr>
                        <a:buSzPts val="3000"/>
                        <a:buFont typeface="Times New Roman" panose="02020603050405020304"/>
                        <a:buNone/>
                      </a:pPr>
                      <a:r>
                        <a:rPr lang="en-US" sz="3000" b="0" i="0" u="none" strike="noStrike" cap="none">
                          <a:solidFill>
                            <a:srgbClr val="FFFFF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Details of Publication </a:t>
                      </a: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rgbClr val="FFFFFF"/>
                        </a:buClr>
                        <a:buSzPts val="3000"/>
                        <a:buFont typeface="Times New Roman" panose="02020603050405020304"/>
                        <a:buNone/>
                      </a:pPr>
                      <a:r>
                        <a:rPr lang="en-US" sz="3000" b="0" i="0" u="none" strike="noStrike" cap="none">
                          <a:solidFill>
                            <a:srgbClr val="FFFFF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Summary of the Paper </a:t>
                      </a: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r>
              <a:tr h="7539025">
                <a:tc>
                  <a:txBody>
                    <a:bodyPr/>
                    <a:lstStyle/>
                    <a:p>
                      <a:pPr marL="0" marR="0" lvl="0" indent="0" algn="l" rtl="0">
                        <a:lnSpc>
                          <a:spcPct val="100000"/>
                        </a:lnSpc>
                        <a:spcBef>
                          <a:spcPts val="0"/>
                        </a:spcBef>
                        <a:spcAft>
                          <a:spcPts val="0"/>
                        </a:spcAft>
                        <a:buClr>
                          <a:srgbClr val="000000"/>
                        </a:buClr>
                        <a:buSzPts val="3000"/>
                        <a:buFont typeface="Times New Roman" panose="02020603050405020304"/>
                        <a:buNone/>
                      </a:pPr>
                      <a:r>
                        <a:rPr lang="en-US" sz="3000" b="0" i="0" u="none" strike="noStrike" cap="none" dirty="0" smtClean="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4</a:t>
                      </a:r>
                      <a:endParaRPr sz="30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SzPts val="3000"/>
                        <a:buFont typeface="Calibri" panose="020F0502020204030204"/>
                        <a:buNone/>
                      </a:pPr>
                      <a:endParaRPr sz="30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SzPts val="3000"/>
                        <a:buFont typeface="Calibri" panose="020F0502020204030204"/>
                        <a:buNone/>
                      </a:pPr>
                      <a:endParaRPr sz="30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SzPts val="3000"/>
                        <a:buFont typeface="Calibri" panose="020F0502020204030204"/>
                        <a:buNone/>
                      </a:pPr>
                      <a:endParaRPr sz="30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SzPts val="3000"/>
                        <a:buFont typeface="Calibri" panose="020F0502020204030204"/>
                        <a:buNone/>
                      </a:pPr>
                      <a:endParaRPr sz="30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SzPts val="3000"/>
                        <a:buFont typeface="Calibri" panose="020F0502020204030204"/>
                        <a:buNone/>
                      </a:pPr>
                      <a:endParaRPr sz="30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Clr>
                          <a:srgbClr val="000000"/>
                        </a:buClr>
                        <a:buSzPts val="3000"/>
                        <a:buFont typeface="Times New Roman" panose="02020603050405020304"/>
                        <a:buNone/>
                      </a:pPr>
                      <a:endParaRPr lang="en-US" sz="30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Clr>
                          <a:srgbClr val="000000"/>
                        </a:buClr>
                        <a:buSzPts val="3000"/>
                        <a:buFont typeface="Times New Roman" panose="02020603050405020304"/>
                        <a:buNone/>
                      </a:pPr>
                      <a:endParaRPr lang="en-US" sz="3000" b="0" i="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US" sz="2800" i="1" dirty="0">
                          <a:latin typeface="Times New Roman" panose="02020603050405020304" pitchFamily="18" charset="0"/>
                          <a:cs typeface="Times New Roman" panose="02020603050405020304" pitchFamily="18" charset="0"/>
                        </a:rPr>
                        <a:t>A new hybrid encryption and steganography technique: a survey</a:t>
                      </a:r>
                    </a:p>
                    <a:p>
                      <a:pPr marL="0" marR="0" lvl="0" indent="0" algn="l" rtl="0">
                        <a:lnSpc>
                          <a:spcPct val="100000"/>
                        </a:lnSpc>
                        <a:spcBef>
                          <a:spcPts val="0"/>
                        </a:spcBef>
                        <a:spcAft>
                          <a:spcPts val="0"/>
                        </a:spcAft>
                        <a:buClr>
                          <a:schemeClr val="dk1"/>
                        </a:buClr>
                        <a:buSzPts val="2800"/>
                        <a:buFont typeface="Calibri" panose="020F0502020204030204"/>
                        <a:buNone/>
                      </a:pPr>
                      <a:endParaRPr lang="en-US" sz="2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r>
                        <a:rPr lang="en-US" sz="2800" dirty="0">
                          <a:latin typeface="Times New Roman" panose="02020603050405020304" pitchFamily="18" charset="0"/>
                          <a:cs typeface="Times New Roman" panose="02020603050405020304" pitchFamily="18" charset="0"/>
                        </a:rPr>
                        <a:t>Apoorva Shrivastava and Lokesh Singh</a:t>
                      </a:r>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latin typeface="Times New Roman" panose="02020603050405020304" pitchFamily="18" charset="0"/>
                        <a:cs typeface="Times New Roman" panose="02020603050405020304" pitchFamily="18" charset="0"/>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US" sz="2800" dirty="0">
                          <a:latin typeface="Times New Roman" panose="02020603050405020304" pitchFamily="18" charset="0"/>
                          <a:cs typeface="Times New Roman" panose="02020603050405020304" pitchFamily="18" charset="0"/>
                        </a:rPr>
                        <a:t>International Journal of Advanced Technology and Engineering Exploration, Vol 3(14) ISSN (Print): 2394-5443 ISSN (Online): 2394-7454</a:t>
                      </a:r>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latin typeface="Times New Roman" panose="02020603050405020304" pitchFamily="18" charset="0"/>
                        <a:cs typeface="Times New Roman" panose="02020603050405020304" pitchFamily="18" charset="0"/>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US" sz="2800" dirty="0">
                          <a:latin typeface="Times New Roman" panose="02020603050405020304" pitchFamily="18" charset="0"/>
                          <a:cs typeface="Times New Roman" panose="02020603050405020304" pitchFamily="18" charset="0"/>
                        </a:rPr>
                        <a:t>This paper consists of several aspects of cryptography and steganography with their working approached and enhancements. Based on the analysis and observations they have suggested encryption technique like RC6. It would be better to hybrid different encryption technique. The increasing size of key with random attribute is also a better and powerful security improvement. </a:t>
                      </a:r>
                    </a:p>
                    <a:p>
                      <a:pPr marL="0" marR="0" lvl="0" indent="0" algn="l" rtl="0">
                        <a:lnSpc>
                          <a:spcPct val="100000"/>
                        </a:lnSpc>
                        <a:spcBef>
                          <a:spcPts val="0"/>
                        </a:spcBef>
                        <a:spcAft>
                          <a:spcPts val="0"/>
                        </a:spcAft>
                        <a:buClr>
                          <a:schemeClr val="dk1"/>
                        </a:buClr>
                        <a:buSzPts val="2800"/>
                        <a:buFont typeface="Calibri" panose="020F0502020204030204"/>
                        <a:buNone/>
                      </a:pPr>
                      <a:endParaRPr lang="en-US" sz="2000" dirty="0">
                        <a:latin typeface="Times New Roman" panose="02020603050405020304" pitchFamily="18" charset="0"/>
                        <a:cs typeface="Times New Roman" panose="02020603050405020304" pitchFamily="18" charset="0"/>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r>
            </a:tbl>
          </a:graphicData>
        </a:graphic>
      </p:graphicFrame>
      <p:sp>
        <p:nvSpPr>
          <p:cNvPr id="82" name="Google Shape;82;p7"/>
          <p:cNvSpPr txBox="1"/>
          <p:nvPr/>
        </p:nvSpPr>
        <p:spPr>
          <a:xfrm>
            <a:off x="5175250" y="15875"/>
            <a:ext cx="10210800" cy="123031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2"/>
              </a:buClr>
              <a:buSzPts val="8000"/>
              <a:buFont typeface="Calibri" panose="020F0502020204030204"/>
              <a:buNone/>
            </a:pPr>
            <a:r>
              <a:rPr lang="en-US" sz="8000" b="1" i="0" u="none">
                <a:solidFill>
                  <a:schemeClr val="dk2"/>
                </a:solidFill>
                <a:latin typeface="Calibri" panose="020F0502020204030204"/>
                <a:ea typeface="Calibri" panose="020F0502020204030204"/>
                <a:cs typeface="Calibri" panose="020F0502020204030204"/>
                <a:sym typeface="Calibri" panose="020F0502020204030204"/>
              </a:rPr>
              <a:t>Literature Survey</a:t>
            </a:r>
          </a:p>
        </p:txBody>
      </p:sp>
      <p:sp>
        <p:nvSpPr>
          <p:cNvPr id="83" name="Google Shape;83;p7"/>
          <p:cNvSpPr txBox="1"/>
          <p:nvPr/>
        </p:nvSpPr>
        <p:spPr>
          <a:xfrm>
            <a:off x="908050" y="10788650"/>
            <a:ext cx="4624387" cy="369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a:t>
            </a:r>
          </a:p>
        </p:txBody>
      </p:sp>
      <p:sp>
        <p:nvSpPr>
          <p:cNvPr id="84" name="Google Shape;84;p7"/>
          <p:cNvSpPr txBox="1"/>
          <p:nvPr/>
        </p:nvSpPr>
        <p:spPr>
          <a:xfrm>
            <a:off x="17138650" y="10623550"/>
            <a:ext cx="2719387" cy="3683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2400"/>
              <a:buFont typeface="Calibri" panose="020F0502020204030204"/>
              <a:buNone/>
            </a:pPr>
            <a:fld id="{00000000-1234-1234-1234-123412341234}" type="slidenum">
              <a:rPr lang="en-US" sz="2400" b="0" i="0" u="none">
                <a:solidFill>
                  <a:schemeClr val="dk1"/>
                </a:solidFill>
                <a:latin typeface="Calibri" panose="020F0502020204030204"/>
                <a:ea typeface="Calibri" panose="020F0502020204030204"/>
                <a:cs typeface="Calibri" panose="020F0502020204030204"/>
                <a:sym typeface="Calibri" panose="020F0502020204030204"/>
              </a:rPr>
              <a:t>7</a:t>
            </a:fld>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2110881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aphicFrame>
        <p:nvGraphicFramePr>
          <p:cNvPr id="89" name="Google Shape;89;p8"/>
          <p:cNvGraphicFramePr/>
          <p:nvPr>
            <p:extLst>
              <p:ext uri="{D42A27DB-BD31-4B8C-83A1-F6EECF244321}">
                <p14:modId xmlns:p14="http://schemas.microsoft.com/office/powerpoint/2010/main" val="2004697010"/>
              </p:ext>
            </p:extLst>
          </p:nvPr>
        </p:nvGraphicFramePr>
        <p:xfrm>
          <a:off x="1762943" y="1273187"/>
          <a:ext cx="16735400" cy="9178870"/>
        </p:xfrm>
        <a:graphic>
          <a:graphicData uri="http://schemas.openxmlformats.org/drawingml/2006/table">
            <a:tbl>
              <a:tblPr>
                <a:noFill/>
                <a:tableStyleId>{F518542A-5F4C-43B6-BDC4-2B29EB79A7E6}</a:tableStyleId>
              </a:tblPr>
              <a:tblGrid>
                <a:gridCol w="1506525"/>
                <a:gridCol w="6172200"/>
                <a:gridCol w="4872025"/>
                <a:gridCol w="4184650"/>
              </a:tblGrid>
              <a:tr h="1223950">
                <a:tc>
                  <a:txBody>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S No </a:t>
                      </a: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strike="noStrike" cap="none">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Author and Paper title</a:t>
                      </a: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strike="noStrike" cap="none">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Details of Publication </a:t>
                      </a: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strike="noStrike" cap="none">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Summary of the Paper </a:t>
                      </a: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F81BD"/>
                    </a:solidFill>
                  </a:tcPr>
                </a:tc>
              </a:tr>
              <a:tr h="7539025">
                <a:tc>
                  <a:txBody>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8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5</a:t>
                      </a:r>
                      <a:endParaRPr sz="2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SzPts val="2400"/>
                        <a:buFont typeface="Calibri" panose="020F0502020204030204"/>
                        <a:buNone/>
                      </a:pPr>
                      <a:endParaRPr sz="24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00000"/>
                        </a:lnSpc>
                        <a:spcBef>
                          <a:spcPts val="0"/>
                        </a:spcBef>
                        <a:spcAft>
                          <a:spcPts val="0"/>
                        </a:spcAft>
                        <a:buSzPts val="2400"/>
                        <a:buFont typeface="Calibri" panose="020F0502020204030204"/>
                        <a:buNone/>
                      </a:pPr>
                      <a:endParaRPr sz="24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00000"/>
                        </a:lnSpc>
                        <a:spcBef>
                          <a:spcPts val="0"/>
                        </a:spcBef>
                        <a:spcAft>
                          <a:spcPts val="0"/>
                        </a:spcAft>
                        <a:buSzPts val="2400"/>
                        <a:buFont typeface="Calibri" panose="020F0502020204030204"/>
                        <a:buNone/>
                      </a:pPr>
                      <a:endParaRPr sz="24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00000"/>
                        </a:lnSpc>
                        <a:spcBef>
                          <a:spcPts val="0"/>
                        </a:spcBef>
                        <a:spcAft>
                          <a:spcPts val="0"/>
                        </a:spcAft>
                        <a:buSzPts val="2400"/>
                        <a:buFont typeface="Calibri" panose="020F0502020204030204"/>
                        <a:buNone/>
                      </a:pPr>
                      <a:endParaRPr sz="24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00000"/>
                        </a:lnSpc>
                        <a:spcBef>
                          <a:spcPts val="0"/>
                        </a:spcBef>
                        <a:spcAft>
                          <a:spcPts val="0"/>
                        </a:spcAft>
                        <a:buSzPts val="2400"/>
                        <a:buFont typeface="Calibri" panose="020F0502020204030204"/>
                        <a:buNone/>
                      </a:pPr>
                      <a:endParaRPr sz="24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00000"/>
                        </a:lnSpc>
                        <a:spcBef>
                          <a:spcPts val="0"/>
                        </a:spcBef>
                        <a:spcAft>
                          <a:spcPts val="0"/>
                        </a:spcAft>
                        <a:buSzPts val="2400"/>
                        <a:buFont typeface="Calibri" panose="020F0502020204030204"/>
                        <a:buNone/>
                      </a:pPr>
                      <a:endParaRPr sz="24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00000"/>
                        </a:lnSpc>
                        <a:spcBef>
                          <a:spcPts val="0"/>
                        </a:spcBef>
                        <a:spcAft>
                          <a:spcPts val="0"/>
                        </a:spcAft>
                        <a:buSzPts val="2400"/>
                        <a:buFont typeface="Calibri" panose="020F0502020204030204"/>
                        <a:buNone/>
                      </a:pPr>
                      <a:endParaRPr sz="24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00000"/>
                        </a:lnSpc>
                        <a:spcBef>
                          <a:spcPts val="0"/>
                        </a:spcBef>
                        <a:spcAft>
                          <a:spcPts val="0"/>
                        </a:spcAft>
                        <a:buClr>
                          <a:schemeClr val="dk1"/>
                        </a:buClr>
                        <a:buSzPts val="2400"/>
                        <a:buFont typeface="Calibri" panose="020F0502020204030204"/>
                        <a:buNone/>
                      </a:pPr>
                      <a:endParaRPr lang="en-US" sz="24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00000"/>
                        </a:lnSpc>
                        <a:spcBef>
                          <a:spcPts val="0"/>
                        </a:spcBef>
                        <a:spcAft>
                          <a:spcPts val="0"/>
                        </a:spcAft>
                        <a:buClr>
                          <a:schemeClr val="dk1"/>
                        </a:buClr>
                        <a:buSzPts val="2400"/>
                        <a:buFont typeface="Calibri" panose="020F0502020204030204"/>
                        <a:buNone/>
                      </a:pPr>
                      <a:endParaRPr lang="en-US" sz="24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800" i="1" dirty="0">
                          <a:latin typeface="Times New Roman" panose="02020603050405020304" pitchFamily="18" charset="0"/>
                          <a:cs typeface="Times New Roman" panose="02020603050405020304" pitchFamily="18" charset="0"/>
                        </a:rPr>
                        <a:t>A Steganography Scheme on JPEG Compressed Cover Image with High Embedding Capacity</a:t>
                      </a:r>
                    </a:p>
                    <a:p>
                      <a:pPr marL="0" marR="0" lvl="0" indent="0" algn="l" rtl="0">
                        <a:lnSpc>
                          <a:spcPct val="100000"/>
                        </a:lnSpc>
                        <a:spcBef>
                          <a:spcPts val="0"/>
                        </a:spcBef>
                        <a:spcAft>
                          <a:spcPts val="0"/>
                        </a:spcAft>
                        <a:buClr>
                          <a:schemeClr val="dk1"/>
                        </a:buClr>
                        <a:buSzPts val="2400"/>
                        <a:buFont typeface="Calibri" panose="020F0502020204030204"/>
                        <a:buNone/>
                      </a:pPr>
                      <a:endParaRPr lang="en-US" sz="2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400"/>
                        <a:buFont typeface="Calibri" panose="020F0502020204030204"/>
                        <a:buNone/>
                      </a:pPr>
                      <a:endParaRPr lang="en-US" sz="2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400"/>
                        <a:buFont typeface="Calibri" panose="020F0502020204030204"/>
                        <a:buNone/>
                      </a:pPr>
                      <a:r>
                        <a:rPr lang="en-IN" sz="2800" dirty="0">
                          <a:latin typeface="Times New Roman" panose="02020603050405020304" pitchFamily="18" charset="0"/>
                          <a:cs typeface="Times New Roman" panose="02020603050405020304" pitchFamily="18" charset="0"/>
                        </a:rPr>
                        <a:t>Arup Kumar Pal , </a:t>
                      </a:r>
                      <a:r>
                        <a:rPr lang="en-IN" sz="2800" dirty="0" err="1">
                          <a:latin typeface="Times New Roman" panose="02020603050405020304" pitchFamily="18" charset="0"/>
                          <a:cs typeface="Times New Roman" panose="02020603050405020304" pitchFamily="18" charset="0"/>
                        </a:rPr>
                        <a:t>Kshiramani</a:t>
                      </a:r>
                      <a:r>
                        <a:rPr lang="en-IN" sz="2800" dirty="0">
                          <a:latin typeface="Times New Roman" panose="02020603050405020304" pitchFamily="18" charset="0"/>
                          <a:cs typeface="Times New Roman" panose="02020603050405020304" pitchFamily="18" charset="0"/>
                        </a:rPr>
                        <a:t> Naik , and Rohit Agarwal</a:t>
                      </a:r>
                    </a:p>
                    <a:p>
                      <a:pPr marL="0" marR="0" lvl="0" indent="0" algn="l" rtl="0">
                        <a:lnSpc>
                          <a:spcPct val="100000"/>
                        </a:lnSpc>
                        <a:spcBef>
                          <a:spcPts val="0"/>
                        </a:spcBef>
                        <a:spcAft>
                          <a:spcPts val="0"/>
                        </a:spcAft>
                        <a:buClr>
                          <a:schemeClr val="dk1"/>
                        </a:buClr>
                        <a:buSzPts val="2400"/>
                        <a:buFont typeface="Calibri" panose="020F0502020204030204"/>
                        <a:buNone/>
                      </a:pPr>
                      <a:endParaRPr lang="en-IN"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400"/>
                        <a:buFont typeface="Calibri" panose="020F0502020204030204"/>
                        <a:buNone/>
                      </a:pPr>
                      <a:endParaRPr lang="en-IN"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400"/>
                        <a:buFont typeface="Calibri" panose="020F0502020204030204"/>
                        <a:buNone/>
                      </a:pPr>
                      <a:endParaRPr lang="en-IN"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400"/>
                        <a:buFont typeface="Calibri" panose="020F0502020204030204"/>
                        <a:buNone/>
                      </a:pPr>
                      <a:endParaRPr lang="en-IN"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400"/>
                        <a:buFont typeface="Calibri" panose="020F0502020204030204"/>
                        <a:buNone/>
                      </a:pPr>
                      <a:endParaRPr lang="en-IN"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400"/>
                        <a:buFont typeface="Calibri" panose="020F0502020204030204"/>
                        <a:buNone/>
                      </a:pPr>
                      <a:endParaRPr lang="en-IN"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400"/>
                        <a:buFont typeface="Calibri" panose="020F0502020204030204"/>
                        <a:buNone/>
                      </a:pPr>
                      <a:endParaRPr lang="en-US" sz="2000" i="1" dirty="0">
                        <a:latin typeface="Times New Roman" panose="02020603050405020304" pitchFamily="18" charset="0"/>
                        <a:cs typeface="Times New Roman" panose="02020603050405020304" pitchFamily="18" charset="0"/>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800" dirty="0">
                          <a:latin typeface="Times New Roman" panose="02020603050405020304" pitchFamily="18" charset="0"/>
                          <a:cs typeface="Times New Roman" panose="02020603050405020304" pitchFamily="18" charset="0"/>
                        </a:rPr>
                        <a:t>The International Arab Journal of Information Technology, Vol. 16, No. 1, January 2019</a:t>
                      </a:r>
                    </a:p>
                    <a:p>
                      <a:pPr marL="0" marR="0" lvl="0" indent="0" algn="l" rtl="0">
                        <a:lnSpc>
                          <a:spcPct val="100000"/>
                        </a:lnSpc>
                        <a:spcBef>
                          <a:spcPts val="0"/>
                        </a:spcBef>
                        <a:spcAft>
                          <a:spcPts val="0"/>
                        </a:spcAft>
                        <a:buClr>
                          <a:schemeClr val="dk1"/>
                        </a:buClr>
                        <a:buSzPts val="2400"/>
                        <a:buFont typeface="Calibri" panose="020F0502020204030204"/>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400"/>
                        <a:buFont typeface="Calibri" panose="020F0502020204030204"/>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400"/>
                        <a:buFont typeface="Calibri" panose="020F0502020204030204"/>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400"/>
                        <a:buFont typeface="Calibri" panose="020F0502020204030204"/>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400"/>
                        <a:buFont typeface="Calibri" panose="020F0502020204030204"/>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400"/>
                        <a:buFont typeface="Calibri" panose="020F0502020204030204"/>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400"/>
                        <a:buFont typeface="Calibri" panose="020F0502020204030204"/>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400"/>
                        <a:buFont typeface="Calibri" panose="020F0502020204030204"/>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400"/>
                        <a:buFont typeface="Calibri" panose="020F0502020204030204"/>
                        <a:buNone/>
                      </a:pPr>
                      <a:endParaRPr lang="en-US"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2400"/>
                        <a:buFont typeface="Calibri" panose="020F0502020204030204"/>
                        <a:buNone/>
                      </a:pPr>
                      <a:endParaRPr lang="en-US" sz="2000" dirty="0">
                        <a:latin typeface="Times New Roman" panose="02020603050405020304" pitchFamily="18" charset="0"/>
                        <a:cs typeface="Times New Roman" panose="02020603050405020304" pitchFamily="18" charset="0"/>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c>
                  <a:txBody>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700" dirty="0">
                          <a:latin typeface="Times New Roman" panose="02020603050405020304" pitchFamily="18" charset="0"/>
                          <a:cs typeface="Times New Roman" panose="02020603050405020304" pitchFamily="18" charset="0"/>
                        </a:rPr>
                        <a:t>In this paper, </a:t>
                      </a:r>
                      <a:r>
                        <a:rPr lang="en-US" sz="2700" dirty="0" smtClean="0">
                          <a:latin typeface="Times New Roman" panose="02020603050405020304" pitchFamily="18" charset="0"/>
                          <a:cs typeface="Times New Roman" panose="02020603050405020304" pitchFamily="18" charset="0"/>
                        </a:rPr>
                        <a:t>authors have </a:t>
                      </a:r>
                      <a:r>
                        <a:rPr lang="en-US" sz="2700" dirty="0">
                          <a:latin typeface="Times New Roman" panose="02020603050405020304" pitchFamily="18" charset="0"/>
                          <a:cs typeface="Times New Roman" panose="02020603050405020304" pitchFamily="18" charset="0"/>
                        </a:rPr>
                        <a:t>proposed a JPEG cover image based steganography with high visual quality along with high embedding capacity stego image. The proposed scheme is compared with some other related existing methods such as </a:t>
                      </a:r>
                      <a:r>
                        <a:rPr lang="en-US" sz="2700" dirty="0" err="1">
                          <a:latin typeface="Times New Roman" panose="02020603050405020304" pitchFamily="18" charset="0"/>
                          <a:cs typeface="Times New Roman" panose="02020603050405020304" pitchFamily="18" charset="0"/>
                        </a:rPr>
                        <a:t>JSteg</a:t>
                      </a:r>
                      <a:r>
                        <a:rPr lang="en-US" sz="2700" dirty="0">
                          <a:latin typeface="Times New Roman" panose="02020603050405020304" pitchFamily="18" charset="0"/>
                          <a:cs typeface="Times New Roman" panose="02020603050405020304" pitchFamily="18" charset="0"/>
                        </a:rPr>
                        <a:t>, F5, </a:t>
                      </a:r>
                      <a:r>
                        <a:rPr lang="en-US" sz="2700" dirty="0" err="1">
                          <a:latin typeface="Times New Roman" panose="02020603050405020304" pitchFamily="18" charset="0"/>
                          <a:cs typeface="Times New Roman" panose="02020603050405020304" pitchFamily="18" charset="0"/>
                        </a:rPr>
                        <a:t>OutGuess</a:t>
                      </a:r>
                      <a:r>
                        <a:rPr lang="en-US" sz="2700" dirty="0" smtClean="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scheme and satisfactory results have been found. </a:t>
                      </a:r>
                      <a:r>
                        <a:rPr lang="en-US" sz="2700" dirty="0" smtClean="0">
                          <a:latin typeface="Times New Roman" panose="02020603050405020304" pitchFamily="18" charset="0"/>
                          <a:cs typeface="Times New Roman" panose="02020603050405020304" pitchFamily="18" charset="0"/>
                        </a:rPr>
                        <a:t>It</a:t>
                      </a:r>
                      <a:r>
                        <a:rPr lang="en-US" sz="2700" baseline="0" dirty="0" smtClean="0">
                          <a:latin typeface="Times New Roman" panose="02020603050405020304" pitchFamily="18" charset="0"/>
                          <a:cs typeface="Times New Roman" panose="02020603050405020304" pitchFamily="18" charset="0"/>
                        </a:rPr>
                        <a:t> is used for </a:t>
                      </a:r>
                      <a:r>
                        <a:rPr lang="en-US" sz="2700" dirty="0" smtClean="0">
                          <a:latin typeface="Times New Roman" panose="02020603050405020304" pitchFamily="18" charset="0"/>
                          <a:cs typeface="Times New Roman" panose="02020603050405020304" pitchFamily="18" charset="0"/>
                        </a:rPr>
                        <a:t>covert </a:t>
                      </a:r>
                      <a:r>
                        <a:rPr lang="en-US" sz="2700" dirty="0">
                          <a:latin typeface="Times New Roman" panose="02020603050405020304" pitchFamily="18" charset="0"/>
                          <a:cs typeface="Times New Roman" panose="02020603050405020304" pitchFamily="18" charset="0"/>
                        </a:rPr>
                        <a:t>communication, featured tagging, copyright protection, military agencies and for many more applications related to secure communications.</a:t>
                      </a:r>
                      <a:endParaRPr sz="2700" dirty="0">
                        <a:latin typeface="Times New Roman" panose="02020603050405020304" pitchFamily="18" charset="0"/>
                        <a:cs typeface="Times New Roman" panose="02020603050405020304" pitchFamily="18" charset="0"/>
                      </a:endParaRPr>
                    </a:p>
                  </a:txBody>
                  <a:tcPr marL="182350" marR="182350" marT="68400" marB="684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0D8E7"/>
                    </a:solidFill>
                  </a:tcPr>
                </a:tc>
              </a:tr>
            </a:tbl>
          </a:graphicData>
        </a:graphic>
      </p:graphicFrame>
      <p:sp>
        <p:nvSpPr>
          <p:cNvPr id="90" name="Google Shape;90;p8"/>
          <p:cNvSpPr txBox="1"/>
          <p:nvPr/>
        </p:nvSpPr>
        <p:spPr>
          <a:xfrm>
            <a:off x="5175250" y="15875"/>
            <a:ext cx="10210800" cy="123031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2"/>
              </a:buClr>
              <a:buSzPts val="8000"/>
              <a:buFont typeface="Calibri" panose="020F0502020204030204"/>
              <a:buNone/>
            </a:pPr>
            <a:r>
              <a:rPr lang="en-US" sz="8000" b="1" i="0" u="none">
                <a:solidFill>
                  <a:schemeClr val="dk2"/>
                </a:solidFill>
                <a:latin typeface="Calibri" panose="020F0502020204030204"/>
                <a:ea typeface="Calibri" panose="020F0502020204030204"/>
                <a:cs typeface="Calibri" panose="020F0502020204030204"/>
                <a:sym typeface="Calibri" panose="020F0502020204030204"/>
              </a:rPr>
              <a:t>Literature Survey</a:t>
            </a:r>
          </a:p>
        </p:txBody>
      </p:sp>
      <p:sp>
        <p:nvSpPr>
          <p:cNvPr id="91" name="Google Shape;91;p8"/>
          <p:cNvSpPr txBox="1"/>
          <p:nvPr/>
        </p:nvSpPr>
        <p:spPr>
          <a:xfrm>
            <a:off x="908050" y="10788650"/>
            <a:ext cx="4624387" cy="369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a:t>
            </a:r>
          </a:p>
        </p:txBody>
      </p:sp>
      <p:sp>
        <p:nvSpPr>
          <p:cNvPr id="92" name="Google Shape;92;p8"/>
          <p:cNvSpPr txBox="1"/>
          <p:nvPr/>
        </p:nvSpPr>
        <p:spPr>
          <a:xfrm>
            <a:off x="17138650" y="10623550"/>
            <a:ext cx="2719387" cy="3683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2400"/>
              <a:buFont typeface="Calibri" panose="020F0502020204030204"/>
              <a:buNone/>
            </a:pPr>
            <a:fld id="{00000000-1234-1234-1234-123412341234}" type="slidenum">
              <a:rPr lang="en-US" sz="2400" b="0" i="0" u="none">
                <a:solidFill>
                  <a:schemeClr val="dk1"/>
                </a:solidFill>
                <a:latin typeface="Calibri" panose="020F0502020204030204"/>
                <a:ea typeface="Calibri" panose="020F0502020204030204"/>
                <a:cs typeface="Calibri" panose="020F0502020204030204"/>
                <a:sym typeface="Calibri" panose="020F0502020204030204"/>
              </a:rPr>
              <a:t>8</a:t>
            </a:fld>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8"/>
          <p:cNvSpPr txBox="1"/>
          <p:nvPr/>
        </p:nvSpPr>
        <p:spPr>
          <a:xfrm>
            <a:off x="3396343" y="15875"/>
            <a:ext cx="12888686" cy="2462213"/>
          </a:xfrm>
          <a:prstGeom prst="rect">
            <a:avLst/>
          </a:prstGeom>
          <a:noFill/>
          <a:ln>
            <a:noFill/>
          </a:ln>
        </p:spPr>
        <p:txBody>
          <a:bodyPr spcFirstLastPara="1" wrap="square" lIns="0" tIns="0" rIns="0" bIns="0" anchor="t" anchorCtr="0">
            <a:spAutoFit/>
          </a:bodyPr>
          <a:lstStyle/>
          <a:p>
            <a:pPr algn="ctr">
              <a:buClr>
                <a:schemeClr val="dk2"/>
              </a:buClr>
              <a:buSzPts val="8000"/>
            </a:pPr>
            <a:r>
              <a:rPr lang="en-US" sz="8000" b="1" i="0" u="none" dirty="0" smtClean="0">
                <a:solidFill>
                  <a:schemeClr val="dk2"/>
                </a:solidFill>
                <a:latin typeface="Calibri" panose="020F0502020204030204"/>
                <a:ea typeface="Calibri" panose="020F0502020204030204"/>
                <a:cs typeface="Calibri" panose="020F0502020204030204"/>
                <a:sym typeface="Calibri" panose="020F0502020204030204"/>
              </a:rPr>
              <a:t> </a:t>
            </a:r>
            <a:r>
              <a:rPr lang="en-US" sz="8000" b="1" dirty="0" smtClean="0">
                <a:solidFill>
                  <a:schemeClr val="dk2"/>
                </a:solidFill>
                <a:latin typeface="Calibri" panose="020F0502020204030204"/>
                <a:ea typeface="Calibri" panose="020F0502020204030204"/>
                <a:cs typeface="Calibri" panose="020F0502020204030204"/>
              </a:rPr>
              <a:t>Steganography Working</a:t>
            </a:r>
            <a:endParaRPr lang="en-US" sz="8000" b="1" dirty="0">
              <a:solidFill>
                <a:schemeClr val="dk2"/>
              </a:solidFill>
              <a:latin typeface="Calibri" panose="020F0502020204030204"/>
              <a:ea typeface="Calibri" panose="020F0502020204030204"/>
              <a:cs typeface="Calibri" panose="020F0502020204030204"/>
            </a:endParaRPr>
          </a:p>
          <a:p>
            <a:pPr marL="0" marR="0" lvl="0" indent="0" algn="ctr" rtl="0">
              <a:lnSpc>
                <a:spcPct val="100000"/>
              </a:lnSpc>
              <a:spcBef>
                <a:spcPts val="0"/>
              </a:spcBef>
              <a:spcAft>
                <a:spcPts val="0"/>
              </a:spcAft>
              <a:buClr>
                <a:schemeClr val="dk2"/>
              </a:buClr>
              <a:buSzPts val="8000"/>
              <a:buFont typeface="Calibri" panose="020F0502020204030204"/>
              <a:buNone/>
            </a:pPr>
            <a:endParaRPr lang="en-US" sz="8000" b="1" i="0" u="none" dirty="0">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91" name="Google Shape;91;p8"/>
          <p:cNvSpPr txBox="1"/>
          <p:nvPr/>
        </p:nvSpPr>
        <p:spPr>
          <a:xfrm>
            <a:off x="908050" y="10788650"/>
            <a:ext cx="4624387" cy="369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a:solidFill>
                  <a:schemeClr val="dk1"/>
                </a:solidFill>
                <a:latin typeface="Calibri" panose="020F0502020204030204"/>
                <a:ea typeface="Calibri" panose="020F0502020204030204"/>
                <a:cs typeface="Calibri" panose="020F0502020204030204"/>
                <a:sym typeface="Calibri" panose="020F0502020204030204"/>
              </a:rPr>
              <a:t>*</a:t>
            </a:r>
          </a:p>
        </p:txBody>
      </p:sp>
      <p:sp>
        <p:nvSpPr>
          <p:cNvPr id="92" name="Google Shape;92;p8"/>
          <p:cNvSpPr txBox="1"/>
          <p:nvPr/>
        </p:nvSpPr>
        <p:spPr>
          <a:xfrm>
            <a:off x="17138650" y="10623550"/>
            <a:ext cx="2719387" cy="3683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1"/>
              </a:buClr>
              <a:buSzPts val="2400"/>
              <a:buFont typeface="Calibri" panose="020F0502020204030204"/>
              <a:buNone/>
            </a:pPr>
            <a:fld id="{00000000-1234-1234-1234-123412341234}" type="slidenum">
              <a:rPr lang="en-US" sz="2400" b="0" i="0" u="none">
                <a:solidFill>
                  <a:schemeClr val="dk1"/>
                </a:solidFill>
                <a:latin typeface="Calibri" panose="020F0502020204030204"/>
                <a:ea typeface="Calibri" panose="020F0502020204030204"/>
                <a:cs typeface="Calibri" panose="020F0502020204030204"/>
                <a:sym typeface="Calibri" panose="020F0502020204030204"/>
              </a:rPr>
              <a:t>9</a:t>
            </a:fld>
            <a:endParaRPr lang="en-US" sz="24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p:nvPr/>
        </p:nvSpPr>
        <p:spPr>
          <a:xfrm>
            <a:off x="1132114" y="1246187"/>
            <a:ext cx="18440400" cy="4937249"/>
          </a:xfrm>
          <a:prstGeom prst="rect">
            <a:avLst/>
          </a:prstGeom>
        </p:spPr>
        <p:txBody>
          <a:bodyPr wrap="square">
            <a:spAutoFit/>
          </a:bodyPr>
          <a:lstStyle/>
          <a:p>
            <a:pPr marL="457200" indent="-457200">
              <a:lnSpc>
                <a:spcPct val="150000"/>
              </a:lnSpc>
              <a:buClr>
                <a:schemeClr val="tx1"/>
              </a:buClr>
              <a:buFont typeface="Arial" panose="020B0604020202020204" pitchFamily="34" charset="0"/>
              <a:buChar char="•"/>
            </a:pPr>
            <a:r>
              <a:rPr lang="en-US" sz="3000" dirty="0" smtClean="0">
                <a:solidFill>
                  <a:schemeClr val="tx1"/>
                </a:solidFill>
                <a:latin typeface="Times New Roman" panose="02020603050405020304" pitchFamily="18" charset="0"/>
                <a:cs typeface="Times New Roman" panose="02020603050405020304" pitchFamily="18" charset="0"/>
              </a:rPr>
              <a:t>The </a:t>
            </a:r>
            <a:r>
              <a:rPr lang="en-US" sz="3000" dirty="0">
                <a:solidFill>
                  <a:schemeClr val="tx1"/>
                </a:solidFill>
                <a:latin typeface="Times New Roman" panose="02020603050405020304" pitchFamily="18" charset="0"/>
                <a:cs typeface="Times New Roman" panose="02020603050405020304" pitchFamily="18" charset="0"/>
              </a:rPr>
              <a:t>formula below describes the process of steganography </a:t>
            </a:r>
            <a:r>
              <a:rPr lang="en-US" sz="3000" dirty="0" smtClean="0">
                <a:solidFill>
                  <a:schemeClr val="tx1"/>
                </a:solidFill>
                <a:latin typeface="Times New Roman" panose="02020603050405020304" pitchFamily="18" charset="0"/>
                <a:cs typeface="Times New Roman" panose="02020603050405020304" pitchFamily="18" charset="0"/>
              </a:rPr>
              <a:t>:</a:t>
            </a:r>
          </a:p>
          <a:p>
            <a:pPr marL="457200" indent="-457200">
              <a:lnSpc>
                <a:spcPct val="150000"/>
              </a:lnSpc>
              <a:buClr>
                <a:schemeClr val="tx1"/>
              </a:buClr>
              <a:buFont typeface="Arial" panose="020B0604020202020204" pitchFamily="34" charset="0"/>
              <a:buChar char="•"/>
            </a:pPr>
            <a:endParaRPr lang="en-US" sz="3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3000" dirty="0">
                <a:solidFill>
                  <a:schemeClr val="tx1"/>
                </a:solidFill>
                <a:latin typeface="Times New Roman" panose="02020603050405020304" pitchFamily="18" charset="0"/>
                <a:cs typeface="Times New Roman" panose="02020603050405020304" pitchFamily="18" charset="0"/>
              </a:rPr>
              <a:t>			cover medium + hidden data + stego key = stego medium</a:t>
            </a:r>
          </a:p>
          <a:p>
            <a:r>
              <a:rPr lang="en-US" sz="3000" dirty="0">
                <a:solidFill>
                  <a:schemeClr val="tx1"/>
                </a:solidFill>
                <a:latin typeface="Times New Roman" panose="02020603050405020304" pitchFamily="18" charset="0"/>
                <a:cs typeface="Times New Roman" panose="02020603050405020304" pitchFamily="18" charset="0"/>
              </a:rPr>
              <a:t>	</a:t>
            </a:r>
            <a:endParaRPr lang="en-US" sz="3000" dirty="0" smtClean="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sz="3200"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US" sz="3200" dirty="0" smtClean="0">
              <a:solidFill>
                <a:schemeClr val="dk1"/>
              </a:solidFill>
              <a:latin typeface="Times New Roman" panose="02020603050405020304" pitchFamily="18" charset="0"/>
              <a:ea typeface="Helvetica Neue" panose="020B0804020202020204"/>
              <a:cs typeface="Times New Roman" panose="02020603050405020304" pitchFamily="18" charset="0"/>
              <a:sym typeface="Helvetica Neue" panose="020B0804020202020204"/>
            </a:endParaRPr>
          </a:p>
          <a:p>
            <a:pPr marL="857250" lvl="0" indent="-857250">
              <a:lnSpc>
                <a:spcPct val="150000"/>
              </a:lnSpc>
              <a:spcBef>
                <a:spcPts val="720"/>
              </a:spcBef>
              <a:buClr>
                <a:srgbClr val="16355A"/>
              </a:buClr>
              <a:buSzPts val="3600"/>
              <a:buFont typeface="Helvetica Neue" panose="020B0804020202020204"/>
              <a:buChar char="•"/>
            </a:pP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20022"/>
          <a:stretch/>
        </p:blipFill>
        <p:spPr>
          <a:xfrm>
            <a:off x="4792210" y="3896655"/>
            <a:ext cx="8749620" cy="5633063"/>
          </a:xfrm>
          <a:prstGeom prst="rect">
            <a:avLst/>
          </a:prstGeom>
        </p:spPr>
      </p:pic>
    </p:spTree>
    <p:extLst>
      <p:ext uri="{BB962C8B-B14F-4D97-AF65-F5344CB8AC3E}">
        <p14:creationId xmlns:p14="http://schemas.microsoft.com/office/powerpoint/2010/main" val="984774852"/>
      </p:ext>
    </p:extLst>
  </p:cSld>
  <p:clrMapOvr>
    <a:masterClrMapping/>
  </p:clrMapOvr>
  <p:timing>
    <p:tnLst>
      <p:par>
        <p:cTn id="1" dur="indefinite" restart="never" nodeType="tmRoot"/>
      </p:par>
    </p:tnLst>
  </p:timing>
</p:sld>
</file>

<file path=ppt/theme/theme1.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1856</TotalTime>
  <Words>1359</Words>
  <Application>Microsoft Office PowerPoint</Application>
  <PresentationFormat>Custom</PresentationFormat>
  <Paragraphs>226</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Times New Roman</vt:lpstr>
      <vt:lpstr>Playfair Display</vt:lpstr>
      <vt:lpstr>Helvetica Neue</vt:lpstr>
      <vt:lpstr>Arial</vt:lpstr>
      <vt:lpstr>3_Office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Srobona Das</dc:creator>
  <cp:lastModifiedBy>ajith naik</cp:lastModifiedBy>
  <cp:revision>89</cp:revision>
  <dcterms:created xsi:type="dcterms:W3CDTF">2019-11-25T06:56:00Z</dcterms:created>
  <dcterms:modified xsi:type="dcterms:W3CDTF">2021-02-10T04:36:05Z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2019-11-25T05:30:00Z</vt:filetime>
  </property>
  <property fmtid="{D5CDD505-2E9C-101B-9397-08002B2CF9AE}" pid="3" name="Creator">
    <vt:lpwstr>Adobe Illustrator CC 23.1 (Macintosh)</vt:lpwstr>
  </property>
  <property fmtid="{D5CDD505-2E9C-101B-9397-08002B2CF9AE}" pid="4" name="LastSaved">
    <vt:filetime>2019-11-25T05:30:00Z</vt:filetime>
  </property>
  <property fmtid="{D5CDD505-2E9C-101B-9397-08002B2CF9AE}" pid="5" name="KSOProductBuildVer">
    <vt:lpwstr>1033-11.2.0.9906</vt:lpwstr>
  </property>
</Properties>
</file>