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73" r:id="rId7"/>
    <p:sldId id="260" r:id="rId8"/>
    <p:sldId id="261" r:id="rId9"/>
    <p:sldId id="262" r:id="rId10"/>
    <p:sldId id="265" r:id="rId11"/>
    <p:sldId id="277" r:id="rId12"/>
    <p:sldId id="276" r:id="rId13"/>
    <p:sldId id="274" r:id="rId14"/>
    <p:sldId id="283" r:id="rId15"/>
    <p:sldId id="275" r:id="rId16"/>
    <p:sldId id="268" r:id="rId17"/>
  </p:sldIdLst>
  <p:sldSz cx="20104100" cy="11309350"/>
  <p:notesSz cx="20104100" cy="11309350"/>
  <p:embeddedFontLst>
    <p:embeddedFont>
      <p:font typeface="Calibri" panose="020F0502020204030204"/>
      <p:regular r:id="rId21"/>
    </p:embeddedFont>
    <p:embeddedFont>
      <p:font typeface="Helvetica Neue" panose="020B0804020202020204"/>
      <p:bold r:id="rId22"/>
      <p:boldItalic r:id="rId23"/>
    </p:embeddedFont>
    <p:embeddedFont>
      <p:font typeface="Playfair Display"/>
      <p:regular r:id="rId24"/>
    </p:embeddedFont>
    <p:embeddedFont>
      <p:font typeface="Helvetica Neue" panose="020B08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18542A-5F4C-43B6-BDC4-2B29EB79A7E6}"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874"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51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11387137" y="0"/>
            <a:ext cx="8712200" cy="5651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281737"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2009775" y="5372100"/>
            <a:ext cx="16084549" cy="5089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10742612"/>
            <a:ext cx="8712200" cy="5651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11387137" y="10742612"/>
            <a:ext cx="8712200" cy="5651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 name="Google Shape;32;p1: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9c028e001b_0_2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g9c028e001b_0_2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 name="Google Shape;47;p2: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 name="Google Shape;55;p3: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 name="Google Shape;55;p3: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p6: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1" name="Google Shape;71;p6: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9" name="Google Shape;79;p7: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 name="Google Shape;87;p8: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2"/>
        <p:cNvGrpSpPr/>
        <p:nvPr/>
      </p:nvGrpSpPr>
      <p:grpSpPr>
        <a:xfrm>
          <a:off x="0" y="0"/>
          <a:ext cx="0" cy="0"/>
          <a:chOff x="0" y="0"/>
          <a:chExt cx="0" cy="0"/>
        </a:xfrm>
      </p:grpSpPr>
      <p:sp>
        <p:nvSpPr>
          <p:cNvPr id="23" name="Google Shape;23;p14"/>
          <p:cNvSpPr txBox="1">
            <a:spLocks noGrp="1"/>
          </p:cNvSpPr>
          <p:nvPr>
            <p:ph type="body" idx="1"/>
          </p:nvPr>
        </p:nvSpPr>
        <p:spPr>
          <a:xfrm>
            <a:off x="1004888" y="1692275"/>
            <a:ext cx="17962562" cy="2856167"/>
          </a:xfrm>
          <a:prstGeom prst="rect">
            <a:avLst/>
          </a:prstGeom>
          <a:noFill/>
          <a:ln>
            <a:noFill/>
          </a:ln>
        </p:spPr>
        <p:txBody>
          <a:bodyPr spcFirstLastPara="1" wrap="square" lIns="0" tIns="0" rIns="0" bIns="0" anchor="t" anchorCtr="0">
            <a:spAutoFit/>
          </a:bodyPr>
          <a:lstStyle>
            <a:lvl1pPr marL="457200" lvl="0"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1pPr>
            <a:lvl2pPr marL="914400" lvl="1"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2pPr>
            <a:lvl3pPr marL="1371600" lvl="2"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3pPr>
            <a:lvl4pPr marL="1828800" lvl="3"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4pPr>
            <a:lvl5pPr marL="2286000" lvl="4"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4" name="Google Shape;24;p14"/>
          <p:cNvSpPr txBox="1">
            <a:spLocks noGrp="1"/>
          </p:cNvSpPr>
          <p:nvPr>
            <p:ph type="dt" idx="10"/>
          </p:nvPr>
        </p:nvSpPr>
        <p:spPr>
          <a:xfrm>
            <a:off x="908050" y="10788650"/>
            <a:ext cx="4624387" cy="2762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a:spLocks noGrp="1"/>
          </p:cNvSpPr>
          <p:nvPr>
            <p:ph type="sldNum" idx="12"/>
          </p:nvPr>
        </p:nvSpPr>
        <p:spPr>
          <a:xfrm>
            <a:off x="17138650" y="10623550"/>
            <a:ext cx="2719387" cy="29686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1" name="Shape 26"/>
        <p:cNvGrpSpPr/>
        <p:nvPr/>
      </p:nvGrpSpPr>
      <p:grpSpPr>
        <a:xfrm>
          <a:off x="0" y="0"/>
          <a:ext cx="0" cy="0"/>
          <a:chOff x="0" y="0"/>
          <a:chExt cx="0" cy="0"/>
        </a:xfrm>
      </p:grpSpPr>
      <p:sp>
        <p:nvSpPr>
          <p:cNvPr id="27" name="Google Shape;27;p14_52co70vkhm"/>
          <p:cNvSpPr txBox="1">
            <a:spLocks noGrp="1"/>
          </p:cNvSpPr>
          <p:nvPr>
            <p:ph type="body" idx="1"/>
          </p:nvPr>
        </p:nvSpPr>
        <p:spPr>
          <a:xfrm>
            <a:off x="1004888" y="1692275"/>
            <a:ext cx="17962562" cy="2856167"/>
          </a:xfrm>
          <a:prstGeom prst="rect">
            <a:avLst/>
          </a:prstGeom>
          <a:noFill/>
          <a:ln>
            <a:noFill/>
          </a:ln>
        </p:spPr>
        <p:txBody>
          <a:bodyPr spcFirstLastPara="1" wrap="square" lIns="0" tIns="0" rIns="0" bIns="0" anchor="t" anchorCtr="0">
            <a:spAutoFit/>
          </a:bodyPr>
          <a:lstStyle>
            <a:lvl1pPr marL="457200" lvl="0"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1pPr>
            <a:lvl2pPr marL="914400" lvl="1"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2pPr>
            <a:lvl3pPr marL="1371600" lvl="2"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3pPr>
            <a:lvl4pPr marL="1828800" lvl="3"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4pPr>
            <a:lvl5pPr marL="2286000" lvl="4"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8" name="Google Shape;28;p14_52co70vkhm"/>
          <p:cNvSpPr txBox="1">
            <a:spLocks noGrp="1"/>
          </p:cNvSpPr>
          <p:nvPr>
            <p:ph type="dt" idx="10"/>
          </p:nvPr>
        </p:nvSpPr>
        <p:spPr>
          <a:xfrm>
            <a:off x="908050" y="10788650"/>
            <a:ext cx="4624387" cy="2762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_52co70vkhm"/>
          <p:cNvSpPr txBox="1">
            <a:spLocks noGrp="1"/>
          </p:cNvSpPr>
          <p:nvPr>
            <p:ph type="sldNum" idx="12"/>
          </p:nvPr>
        </p:nvSpPr>
        <p:spPr>
          <a:xfrm>
            <a:off x="17138650" y="10623550"/>
            <a:ext cx="2719387" cy="29686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p:nvPr/>
        </p:nvSpPr>
        <p:spPr>
          <a:xfrm>
            <a:off x="0" y="1587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1;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3"/>
          <p:cNvSpPr txBox="1"/>
          <p:nvPr/>
        </p:nvSpPr>
        <p:spPr>
          <a:xfrm>
            <a:off x="1004887" y="301625"/>
            <a:ext cx="708025" cy="709612"/>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13;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5;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000"/>
              </a:lnSpc>
              <a:spcBef>
                <a:spcPts val="0"/>
              </a:spcBef>
              <a:spcAft>
                <a:spcPts val="0"/>
              </a:spcAft>
              <a:buClr>
                <a:srgbClr val="231F20"/>
              </a:buClr>
              <a:buSzPts val="1600"/>
              <a:buFont typeface="Helvetica Neue" panose="020B0804020202020204"/>
              <a:buNone/>
            </a:pPr>
            <a:r>
              <a:rPr lang="en-US" sz="1600" b="1" i="0" u="none">
                <a:solidFill>
                  <a:srgbClr val="231F20"/>
                </a:solidFill>
                <a:latin typeface="Helvetica Neue" panose="020B0804020202020204"/>
                <a:ea typeface="Helvetica Neue" panose="020B0804020202020204"/>
                <a:cs typeface="Helvetica Neue" panose="020B0804020202020204"/>
                <a:sym typeface="Helvetica Neue" panose="020B0804020202020204"/>
              </a:rPr>
              <a:t>RV College of</a:t>
            </a:r>
            <a:endParaRPr lang="en-US" sz="1600" b="1" i="0" u="none">
              <a:solidFill>
                <a:srgbClr val="231F20"/>
              </a:solidFill>
              <a:latin typeface="Helvetica Neue" panose="020B0804020202020204"/>
              <a:ea typeface="Helvetica Neue" panose="020B0804020202020204"/>
              <a:cs typeface="Helvetica Neue" panose="020B0804020202020204"/>
              <a:sym typeface="Helvetica Neue" panose="020B0804020202020204"/>
            </a:endParaRPr>
          </a:p>
          <a:p>
            <a:pPr marL="12700" marR="0" lvl="0" indent="0" algn="l" rtl="0">
              <a:lnSpc>
                <a:spcPct val="106000"/>
              </a:lnSpc>
              <a:spcBef>
                <a:spcPts val="100"/>
              </a:spcBef>
              <a:spcAft>
                <a:spcPts val="0"/>
              </a:spcAft>
              <a:buClr>
                <a:srgbClr val="231F20"/>
              </a:buClr>
              <a:buSzPts val="1600"/>
              <a:buFont typeface="Helvetica Neue" panose="020B0804020202020204"/>
              <a:buNone/>
            </a:pPr>
            <a:r>
              <a:rPr lang="en-US" sz="1600" b="1" i="0" u="none">
                <a:solidFill>
                  <a:srgbClr val="231F20"/>
                </a:solidFill>
                <a:latin typeface="Helvetica Neue" panose="020B0804020202020204"/>
                <a:ea typeface="Helvetica Neue" panose="020B0804020202020204"/>
                <a:cs typeface="Helvetica Neue" panose="020B0804020202020204"/>
                <a:sym typeface="Helvetica Neue" panose="020B0804020202020204"/>
              </a:rPr>
              <a:t>Engineering </a:t>
            </a:r>
            <a:endParaRPr lang="en-US" sz="1600" b="1" i="0" u="none">
              <a:solidFill>
                <a:srgbClr val="231F20"/>
              </a:solidFill>
              <a:latin typeface="Helvetica Neue" panose="020B0804020202020204"/>
              <a:ea typeface="Helvetica Neue" panose="020B0804020202020204"/>
              <a:cs typeface="Helvetica Neue" panose="020B0804020202020204"/>
              <a:sym typeface="Helvetica Neue" panose="020B0804020202020204"/>
            </a:endParaRPr>
          </a:p>
        </p:txBody>
      </p:sp>
      <p:sp>
        <p:nvSpPr>
          <p:cNvPr id="16" name="Google Shape;16;p13"/>
          <p:cNvSpPr txBox="1"/>
          <p:nvPr/>
        </p:nvSpPr>
        <p:spPr>
          <a:xfrm>
            <a:off x="16376650" y="511175"/>
            <a:ext cx="2773362" cy="29051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5893"/>
              </a:buClr>
              <a:buSzPts val="1800"/>
              <a:buFont typeface="Calibri" panose="020F0502020204030204"/>
              <a:buNone/>
            </a:pPr>
            <a:r>
              <a:rPr lang="en-US" sz="1800" b="1" i="0" u="none">
                <a:solidFill>
                  <a:srgbClr val="005893"/>
                </a:solidFill>
                <a:latin typeface="Calibri" panose="020F0502020204030204"/>
                <a:ea typeface="Calibri" panose="020F0502020204030204"/>
                <a:cs typeface="Calibri" panose="020F0502020204030204"/>
                <a:sym typeface="Calibri" panose="020F0502020204030204"/>
              </a:rPr>
              <a:t>Go, Change the world</a:t>
            </a:r>
            <a:endParaRPr lang="en-US" sz="1800" b="1" i="0" u="none">
              <a:solidFill>
                <a:srgbClr val="005893"/>
              </a:solidFill>
              <a:latin typeface="Calibri" panose="020F0502020204030204"/>
              <a:ea typeface="Calibri" panose="020F0502020204030204"/>
              <a:cs typeface="Calibri" panose="020F0502020204030204"/>
              <a:sym typeface="Calibri" panose="020F0502020204030204"/>
            </a:endParaRPr>
          </a:p>
        </p:txBody>
      </p:sp>
      <p:sp>
        <p:nvSpPr>
          <p:cNvPr id="17" name="Google Shape;17;p13"/>
          <p:cNvSpPr txBox="1"/>
          <p:nvPr/>
        </p:nvSpPr>
        <p:spPr>
          <a:xfrm>
            <a:off x="8223250" y="10760075"/>
            <a:ext cx="6934200" cy="381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5893"/>
              </a:buClr>
              <a:buSzPts val="2400"/>
              <a:buFont typeface="Calibri" panose="020F0502020204030204"/>
              <a:buNone/>
            </a:pPr>
            <a:r>
              <a:rPr lang="en-US" sz="2400" b="1" i="0" u="none">
                <a:solidFill>
                  <a:srgbClr val="005893"/>
                </a:solidFill>
                <a:latin typeface="Calibri" panose="020F0502020204030204"/>
                <a:ea typeface="Calibri" panose="020F0502020204030204"/>
                <a:cs typeface="Calibri" panose="020F0502020204030204"/>
                <a:sym typeface="Calibri" panose="020F0502020204030204"/>
              </a:rPr>
              <a:t>Department of Master of Computer Applications</a:t>
            </a:r>
            <a:endParaRPr lang="en-US" sz="2400" b="1" i="0" u="none">
              <a:solidFill>
                <a:srgbClr val="005893"/>
              </a:solidFill>
              <a:latin typeface="Calibri" panose="020F0502020204030204"/>
              <a:ea typeface="Calibri" panose="020F0502020204030204"/>
              <a:cs typeface="Calibri" panose="020F0502020204030204"/>
              <a:sym typeface="Calibri" panose="020F0502020204030204"/>
            </a:endParaRPr>
          </a:p>
        </p:txBody>
      </p:sp>
      <p:sp>
        <p:nvSpPr>
          <p:cNvPr id="18" name="Google Shape;18;p13"/>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19" name="Google Shape;19;p13"/>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20" name="Google Shape;20;p13"/>
          <p:cNvSpPr txBox="1">
            <a:spLocks noGrp="1"/>
          </p:cNvSpPr>
          <p:nvPr>
            <p:ph type="dt" idx="10"/>
          </p:nvPr>
        </p:nvSpPr>
        <p:spPr>
          <a:xfrm>
            <a:off x="908050" y="10788650"/>
            <a:ext cx="4624387" cy="27622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13"/>
          <p:cNvSpPr txBox="1">
            <a:spLocks noGrp="1"/>
          </p:cNvSpPr>
          <p:nvPr>
            <p:ph type="sldNum" idx="12"/>
          </p:nvPr>
        </p:nvSpPr>
        <p:spPr>
          <a:xfrm>
            <a:off x="17138650" y="10623550"/>
            <a:ext cx="2719387" cy="29686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3"/>
        <p:cNvGrpSpPr/>
        <p:nvPr/>
      </p:nvGrpSpPr>
      <p:grpSpPr>
        <a:xfrm>
          <a:off x="0" y="0"/>
          <a:ext cx="0" cy="0"/>
          <a:chOff x="0" y="0"/>
          <a:chExt cx="0" cy="0"/>
        </a:xfrm>
      </p:grpSpPr>
      <p:sp>
        <p:nvSpPr>
          <p:cNvPr id="34" name="Google Shape;34;p1"/>
          <p:cNvSpPr txBox="1"/>
          <p:nvPr/>
        </p:nvSpPr>
        <p:spPr>
          <a:xfrm>
            <a:off x="0" y="-182562"/>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 name="Google Shape;35;p1"/>
          <p:cNvSpPr/>
          <p:nvPr/>
        </p:nvSpPr>
        <p:spPr>
          <a:xfrm>
            <a:off x="-6350" y="15875"/>
            <a:ext cx="9377362" cy="6477000"/>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 name="Google Shape;36;p1"/>
          <p:cNvSpPr txBox="1"/>
          <p:nvPr/>
        </p:nvSpPr>
        <p:spPr>
          <a:xfrm>
            <a:off x="471487" y="415925"/>
            <a:ext cx="1846262" cy="18415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 name="Google Shape;37;p1"/>
          <p:cNvSpPr txBox="1"/>
          <p:nvPr/>
        </p:nvSpPr>
        <p:spPr>
          <a:xfrm>
            <a:off x="5603875" y="1336675"/>
            <a:ext cx="146050" cy="147637"/>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Google Shape;38;p1"/>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2000"/>
              </a:lnSpc>
              <a:spcBef>
                <a:spcPts val="0"/>
              </a:spcBef>
              <a:spcAft>
                <a:spcPts val="0"/>
              </a:spcAft>
              <a:buClr>
                <a:srgbClr val="FFFFFF"/>
              </a:buClr>
              <a:buSzPts val="4200"/>
              <a:buFont typeface="Helvetica Neue" panose="020B0804020202020204"/>
              <a:buNone/>
            </a:pPr>
            <a:r>
              <a:rPr lang="en-US" sz="4200" b="1" i="0" u="none">
                <a:solidFill>
                  <a:srgbClr val="FFFFFF"/>
                </a:solidFill>
                <a:latin typeface="Helvetica Neue" panose="020B0804020202020204"/>
                <a:ea typeface="Helvetica Neue" panose="020B0804020202020204"/>
                <a:cs typeface="Helvetica Neue" panose="020B0804020202020204"/>
                <a:sym typeface="Helvetica Neue" panose="020B0804020202020204"/>
              </a:rPr>
              <a:t>RV College of </a:t>
            </a:r>
            <a:endParaRPr lang="en-US" sz="4200" b="1" i="0" u="none">
              <a:solidFill>
                <a:srgbClr val="FFFFFF"/>
              </a:solidFill>
              <a:latin typeface="Helvetica Neue" panose="020B0804020202020204"/>
              <a:ea typeface="Helvetica Neue" panose="020B0804020202020204"/>
              <a:cs typeface="Helvetica Neue" panose="020B0804020202020204"/>
              <a:sym typeface="Helvetica Neue" panose="020B0804020202020204"/>
            </a:endParaRPr>
          </a:p>
          <a:p>
            <a:pPr marL="12700" marR="0" lvl="0" indent="0" algn="l" rtl="0">
              <a:lnSpc>
                <a:spcPct val="112000"/>
              </a:lnSpc>
              <a:spcBef>
                <a:spcPts val="100"/>
              </a:spcBef>
              <a:spcAft>
                <a:spcPts val="0"/>
              </a:spcAft>
              <a:buClr>
                <a:srgbClr val="FFFFFF"/>
              </a:buClr>
              <a:buSzPts val="4200"/>
              <a:buFont typeface="Helvetica Neue" panose="020B0804020202020204"/>
              <a:buNone/>
            </a:pPr>
            <a:r>
              <a:rPr lang="en-US" sz="4200" b="1" i="0" u="none">
                <a:solidFill>
                  <a:srgbClr val="FFFFFF"/>
                </a:solidFill>
                <a:latin typeface="Helvetica Neue" panose="020B0804020202020204"/>
                <a:ea typeface="Helvetica Neue" panose="020B0804020202020204"/>
                <a:cs typeface="Helvetica Neue" panose="020B0804020202020204"/>
                <a:sym typeface="Helvetica Neue" panose="020B0804020202020204"/>
              </a:rPr>
              <a:t>Engineering</a:t>
            </a:r>
            <a:endParaRPr lang="en-US" sz="4200" b="1" i="0" u="none">
              <a:solidFill>
                <a:srgbClr val="FFFFFF"/>
              </a:solidFill>
              <a:latin typeface="Helvetica Neue" panose="020B0804020202020204"/>
              <a:ea typeface="Helvetica Neue" panose="020B0804020202020204"/>
              <a:cs typeface="Helvetica Neue" panose="020B0804020202020204"/>
              <a:sym typeface="Helvetica Neue" panose="020B0804020202020204"/>
            </a:endParaRPr>
          </a:p>
        </p:txBody>
      </p:sp>
      <p:sp>
        <p:nvSpPr>
          <p:cNvPr id="39" name="Google Shape;39;p1"/>
          <p:cNvSpPr txBox="1"/>
          <p:nvPr/>
        </p:nvSpPr>
        <p:spPr>
          <a:xfrm>
            <a:off x="16117888" y="407987"/>
            <a:ext cx="3405187" cy="4841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lang="en-US" sz="3000" b="0" i="1" u="none">
              <a:solidFill>
                <a:srgbClr val="422C75"/>
              </a:solidFill>
              <a:latin typeface="Playfair Display"/>
              <a:ea typeface="Playfair Display"/>
              <a:cs typeface="Playfair Display"/>
              <a:sym typeface="Playfair Display"/>
            </a:endParaRPr>
          </a:p>
        </p:txBody>
      </p:sp>
      <p:sp>
        <p:nvSpPr>
          <p:cNvPr id="40" name="Google Shape;40;p1"/>
          <p:cNvSpPr txBox="1"/>
          <p:nvPr/>
        </p:nvSpPr>
        <p:spPr>
          <a:xfrm>
            <a:off x="6318250" y="2073275"/>
            <a:ext cx="13204825" cy="688975"/>
          </a:xfrm>
          <a:prstGeom prst="rect">
            <a:avLst/>
          </a:prstGeom>
          <a:noFill/>
          <a:ln>
            <a:noFill/>
          </a:ln>
        </p:spPr>
        <p:txBody>
          <a:bodyPr spcFirstLastPara="1" wrap="square" lIns="0" tIns="11425" rIns="0" bIns="0" anchor="t" anchorCtr="0">
            <a:spAutoFit/>
          </a:bodyPr>
          <a:lstStyle/>
          <a:p>
            <a:pPr marL="12700" marR="0" lvl="0" indent="0" algn="r" rtl="0">
              <a:lnSpc>
                <a:spcPct val="100000"/>
              </a:lnSpc>
              <a:spcBef>
                <a:spcPts val="0"/>
              </a:spcBef>
              <a:spcAft>
                <a:spcPts val="0"/>
              </a:spcAft>
              <a:buClr>
                <a:srgbClr val="002060"/>
              </a:buClr>
              <a:buSzPts val="4400"/>
              <a:buFont typeface="Helvetica Neue" panose="020B0804020202020204"/>
              <a:buNone/>
            </a:pPr>
            <a:r>
              <a:rPr lang="en-US" sz="4400" b="1" i="0" u="none" dirty="0">
                <a:solidFill>
                  <a:srgbClr val="002060"/>
                </a:solidFill>
                <a:latin typeface="Helvetica Neue" panose="020B0804020202020204"/>
                <a:ea typeface="Helvetica Neue" panose="020B0804020202020204"/>
                <a:cs typeface="Helvetica Neue" panose="020B0804020202020204"/>
                <a:sym typeface="Helvetica Neue" panose="020B0804020202020204"/>
              </a:rPr>
              <a:t>Department of Master of Computer Applications</a:t>
            </a:r>
            <a:endParaRPr dirty="0"/>
          </a:p>
        </p:txBody>
      </p:sp>
      <p:sp>
        <p:nvSpPr>
          <p:cNvPr id="41" name="Google Shape;41;p1"/>
          <p:cNvSpPr txBox="1"/>
          <p:nvPr/>
        </p:nvSpPr>
        <p:spPr>
          <a:xfrm>
            <a:off x="4924669" y="4311650"/>
            <a:ext cx="14118981" cy="688645"/>
          </a:xfrm>
          <a:prstGeom prst="rect">
            <a:avLst/>
          </a:prstGeom>
          <a:noFill/>
          <a:ln>
            <a:noFill/>
          </a:ln>
        </p:spPr>
        <p:txBody>
          <a:bodyPr spcFirstLastPara="1" wrap="square" lIns="0" tIns="11425" rIns="0" bIns="0" anchor="t" anchorCtr="0">
            <a:spAutoFit/>
          </a:bodyPr>
          <a:lstStyle/>
          <a:p>
            <a:pPr marL="12700" lvl="0">
              <a:buClr>
                <a:schemeClr val="dk1"/>
              </a:buClr>
              <a:buSzPts val="7200"/>
            </a:pPr>
            <a:r>
              <a:rPr lang="en-US" sz="4400" dirty="0">
                <a:solidFill>
                  <a:schemeClr val="dk1"/>
                </a:solidFill>
                <a:latin typeface="Calibri" panose="020F0502020204030204"/>
                <a:cs typeface="Calibri" panose="020F0502020204030204"/>
              </a:rPr>
              <a:t>STEGANOGRAPHY IN IMPROVING SECRET COMMUNICATION</a:t>
            </a:r>
            <a:endParaRPr sz="4400" dirty="0">
              <a:solidFill>
                <a:schemeClr val="dk1"/>
              </a:solidFill>
              <a:latin typeface="Calibri" panose="020F0502020204030204"/>
              <a:cs typeface="Calibri" panose="020F0502020204030204"/>
            </a:endParaRPr>
          </a:p>
        </p:txBody>
      </p:sp>
      <p:sp>
        <p:nvSpPr>
          <p:cNvPr id="42" name="Google Shape;42;p1"/>
          <p:cNvSpPr txBox="1"/>
          <p:nvPr/>
        </p:nvSpPr>
        <p:spPr>
          <a:xfrm>
            <a:off x="2963862" y="6445250"/>
            <a:ext cx="7848600" cy="796367"/>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chemeClr val="dk1"/>
              </a:buClr>
              <a:buSzPts val="3200"/>
              <a:buFont typeface="Calibri" panose="020F0502020204030204"/>
              <a:buNone/>
            </a:pPr>
            <a: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t>Ajith Naik(1RD18MCA02)</a:t>
            </a:r>
            <a:endParaRPr dirty="0"/>
          </a:p>
          <a:p>
            <a:pPr marL="12700" marR="0" lvl="0" indent="0" algn="ctr" rtl="0">
              <a:lnSpc>
                <a:spcPct val="100000"/>
              </a:lnSpc>
              <a:spcBef>
                <a:spcPts val="640"/>
              </a:spcBef>
              <a:spcAft>
                <a:spcPts val="0"/>
              </a:spcAft>
              <a:buClr>
                <a:schemeClr val="dk1"/>
              </a:buClr>
              <a:buSzPts val="3200"/>
              <a:buFont typeface="Calibri" panose="020F0502020204030204"/>
              <a:buNone/>
            </a:pPr>
            <a:endParaRPr dirty="0"/>
          </a:p>
        </p:txBody>
      </p:sp>
      <p:sp>
        <p:nvSpPr>
          <p:cNvPr id="43" name="Google Shape;43;p1"/>
          <p:cNvSpPr txBox="1"/>
          <p:nvPr/>
        </p:nvSpPr>
        <p:spPr>
          <a:xfrm>
            <a:off x="10826750" y="6399212"/>
            <a:ext cx="8216900" cy="247374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chemeClr val="dk1"/>
              </a:buClr>
              <a:buSzPts val="3200"/>
              <a:buFont typeface="Helvetica Neue" panose="020B0804020202020204"/>
              <a:buNone/>
            </a:pPr>
            <a:r>
              <a:rPr lang="en-US" sz="3200" b="1" i="0" u="none" dirty="0">
                <a:solidFill>
                  <a:schemeClr val="dk1"/>
                </a:solidFill>
                <a:latin typeface="Helvetica Neue" panose="020B0804020202020204"/>
                <a:ea typeface="Helvetica Neue" panose="020B0804020202020204"/>
                <a:cs typeface="Helvetica Neue" panose="020B0804020202020204"/>
                <a:sym typeface="Helvetica Neue" panose="020B0804020202020204"/>
              </a:rPr>
              <a:t>	Under the Guidance of</a:t>
            </a:r>
            <a:endParaRPr dirty="0"/>
          </a:p>
          <a:p>
            <a:pPr marL="12700" marR="0" lvl="0" indent="0" algn="l" rtl="0">
              <a:lnSpc>
                <a:spcPct val="100000"/>
              </a:lnSpc>
              <a:spcBef>
                <a:spcPts val="0"/>
              </a:spcBef>
              <a:spcAft>
                <a:spcPts val="0"/>
              </a:spcAft>
              <a:buClr>
                <a:schemeClr val="dk1"/>
              </a:buClr>
              <a:buSzPts val="3200"/>
              <a:buFont typeface="Calibri" panose="020F0502020204030204"/>
              <a:buNone/>
            </a:pPr>
            <a: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t>	Chandrani chakravorty </a:t>
            </a:r>
            <a:endParaRPr dirty="0"/>
          </a:p>
          <a:p>
            <a:pPr marL="12700" marR="0" lvl="0" indent="0" algn="l" rtl="0">
              <a:lnSpc>
                <a:spcPct val="100000"/>
              </a:lnSpc>
              <a:spcBef>
                <a:spcPts val="0"/>
              </a:spcBef>
              <a:spcAft>
                <a:spcPts val="0"/>
              </a:spcAft>
              <a:buClr>
                <a:schemeClr val="dk1"/>
              </a:buClr>
              <a:buSzPts val="3200"/>
              <a:buFont typeface="Calibri" panose="020F0502020204030204"/>
              <a:buNone/>
            </a:pPr>
            <a: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t>	Assistant Professor </a:t>
            </a:r>
            <a:endParaRPr dirty="0"/>
          </a:p>
          <a:p>
            <a:pPr marL="12700" marR="0" lvl="0" indent="0" algn="l" rtl="0">
              <a:lnSpc>
                <a:spcPct val="100000"/>
              </a:lnSpc>
              <a:spcBef>
                <a:spcPts val="0"/>
              </a:spcBef>
              <a:spcAft>
                <a:spcPts val="0"/>
              </a:spcAft>
              <a:buClr>
                <a:schemeClr val="dk1"/>
              </a:buClr>
              <a:buSzPts val="3200"/>
              <a:buFont typeface="Calibri" panose="020F0502020204030204"/>
              <a:buNone/>
            </a:pPr>
            <a:r>
              <a:rPr lang="en-US" sz="3200" b="0" i="0" u="none" dirty="0">
                <a:solidFill>
                  <a:schemeClr val="dk1"/>
                </a:solidFill>
                <a:latin typeface="Calibri" panose="020F0502020204030204"/>
                <a:ea typeface="Calibri" panose="020F0502020204030204"/>
                <a:cs typeface="Calibri" panose="020F0502020204030204"/>
                <a:sym typeface="Calibri" panose="020F0502020204030204"/>
              </a:rPr>
              <a:t>	R V College Of Engineering</a:t>
            </a:r>
            <a:endParaRPr sz="3200" b="1"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a:p>
            <a:pPr marL="0" marR="0" lvl="0" indent="0" algn="l" rtl="0">
              <a:lnSpc>
                <a:spcPct val="100000"/>
              </a:lnSpc>
              <a:spcBef>
                <a:spcPts val="0"/>
              </a:spcBef>
              <a:spcAft>
                <a:spcPts val="0"/>
              </a:spcAft>
              <a:buNone/>
            </a:pPr>
            <a:endParaRPr sz="3200" b="1"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
        <p:nvSpPr>
          <p:cNvPr id="44" name="Google Shape;44;p1"/>
          <p:cNvSpPr txBox="1"/>
          <p:nvPr/>
        </p:nvSpPr>
        <p:spPr>
          <a:xfrm>
            <a:off x="6748462" y="3254375"/>
            <a:ext cx="11963400" cy="565150"/>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rgbClr val="005893"/>
              </a:buClr>
              <a:buSzPts val="3600"/>
              <a:buFont typeface="Playfair Display"/>
              <a:buNone/>
            </a:pPr>
            <a:r>
              <a:rPr lang="en-US" sz="3600" b="0" i="0" u="none" dirty="0">
                <a:solidFill>
                  <a:srgbClr val="005893"/>
                </a:solidFill>
                <a:latin typeface="Playfair Display"/>
                <a:ea typeface="Playfair Display"/>
                <a:cs typeface="Playfair Display"/>
                <a:sym typeface="Playfair Display"/>
              </a:rPr>
              <a:t>18MCA 56 – </a:t>
            </a:r>
            <a:r>
              <a:rPr lang="en-US" sz="3600" dirty="0">
                <a:solidFill>
                  <a:srgbClr val="005893"/>
                </a:solidFill>
                <a:latin typeface="Playfair Display"/>
                <a:ea typeface="Playfair Display"/>
                <a:cs typeface="Playfair Display"/>
                <a:sym typeface="Playfair Display"/>
              </a:rPr>
              <a:t>Seminar- </a:t>
            </a:r>
            <a:r>
              <a:rPr lang="en-US" sz="3600" b="0" i="0" u="none" dirty="0">
                <a:solidFill>
                  <a:srgbClr val="005893"/>
                </a:solidFill>
                <a:latin typeface="Playfair Display"/>
                <a:ea typeface="Playfair Display"/>
                <a:cs typeface="Playfair Display"/>
                <a:sym typeface="Playfair Display"/>
              </a:rPr>
              <a:t>I – Phase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Benefits Of Steganography</a:t>
            </a: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517650" y="1482925"/>
            <a:ext cx="16687800" cy="3565500"/>
          </a:xfrm>
          <a:prstGeom prst="rect">
            <a:avLst/>
          </a:prstGeom>
          <a:noFill/>
          <a:ln>
            <a:noFill/>
          </a:ln>
        </p:spPr>
        <p:txBody>
          <a:bodyPr spcFirstLastPara="1" wrap="square" lIns="91425" tIns="45700" rIns="91425" bIns="45700" anchor="t" anchorCtr="0">
            <a:noAutofit/>
          </a:bodyPr>
          <a:lstStyle/>
          <a:p>
            <a:pPr marL="457200" indent="-457200">
              <a:lnSpc>
                <a:spcPct val="150000"/>
              </a:lnSpc>
              <a:buFont typeface="Arial" panose="020B0604020202020204" pitchFamily="34" charset="0"/>
              <a:buChar char="•"/>
            </a:pPr>
            <a:r>
              <a:rPr lang="en-US" sz="3000" dirty="0">
                <a:solidFill>
                  <a:srgbClr val="16355A"/>
                </a:solidFill>
                <a:latin typeface="Helvetica Neue" panose="020B0804020202020204"/>
              </a:rPr>
              <a:t> </a:t>
            </a:r>
            <a:r>
              <a:rPr lang="en-US" sz="3200" dirty="0">
                <a:solidFill>
                  <a:srgbClr val="16355A"/>
                </a:solidFill>
                <a:latin typeface="Helvetica Neue" panose="020B0804020202020204"/>
              </a:rPr>
              <a:t>Steganography can be a way which makes it possible to send news and information without being censored and without the fear of the messages being intercepted and traced back to us.</a:t>
            </a:r>
            <a:endParaRPr lang="en-US" sz="3200" dirty="0">
              <a:solidFill>
                <a:srgbClr val="16355A"/>
              </a:solidFill>
              <a:latin typeface="Helvetica Neue" panose="020B0804020202020204"/>
            </a:endParaRPr>
          </a:p>
          <a:p>
            <a:pPr marL="457200" indent="-457200">
              <a:lnSpc>
                <a:spcPct val="150000"/>
              </a:lnSpc>
              <a:buFont typeface="Arial" panose="020B0604020202020204" pitchFamily="34" charset="0"/>
              <a:buChar char="•"/>
            </a:pPr>
            <a:r>
              <a:rPr lang="en-US" sz="3200" dirty="0">
                <a:solidFill>
                  <a:srgbClr val="16355A"/>
                </a:solidFill>
                <a:latin typeface="Helvetica Neue" panose="020B0804020202020204"/>
              </a:rPr>
              <a:t>It is also possible to simply use steganography to store information on a location. For example, like our private banking information, some military secrets, can be stored in a cover source. </a:t>
            </a:r>
            <a:endParaRPr lang="en-US" sz="3200" dirty="0">
              <a:solidFill>
                <a:srgbClr val="16355A"/>
              </a:solidFill>
              <a:latin typeface="Helvetica Neue" panose="020B0804020202020204"/>
            </a:endParaRPr>
          </a:p>
          <a:p>
            <a:pPr marL="457200" indent="-457200">
              <a:lnSpc>
                <a:spcPct val="150000"/>
              </a:lnSpc>
              <a:buFont typeface="Arial" panose="020B0604020202020204" pitchFamily="34" charset="0"/>
              <a:buChar char="•"/>
            </a:pPr>
            <a:r>
              <a:rPr lang="en-US" sz="3200" dirty="0">
                <a:solidFill>
                  <a:srgbClr val="16355A"/>
                </a:solidFill>
                <a:latin typeface="Helvetica Neue" panose="020B0804020202020204"/>
              </a:rPr>
              <a:t>Steganography can also be used to implement watermarking. Although the concept of watermarking is not necessarily steganography, there are several steganography techniques that are being used to store watermarks in data. </a:t>
            </a:r>
            <a:endParaRPr lang="en-US" sz="3200" dirty="0">
              <a:solidFill>
                <a:srgbClr val="16355A"/>
              </a:solidFill>
              <a:latin typeface="Helvetica Neue" panose="020B0804020202020204"/>
            </a:endParaRPr>
          </a:p>
          <a:p>
            <a:pPr marL="457200" indent="-457200">
              <a:lnSpc>
                <a:spcPct val="150000"/>
              </a:lnSpc>
              <a:buFont typeface="Arial" panose="020B0604020202020204" pitchFamily="34" charset="0"/>
              <a:buChar char="•"/>
            </a:pPr>
            <a:r>
              <a:rPr lang="en-US" sz="3200" dirty="0">
                <a:solidFill>
                  <a:srgbClr val="16355A"/>
                </a:solidFill>
                <a:latin typeface="Helvetica Neue" panose="020B0804020202020204"/>
              </a:rPr>
              <a:t>With the use of Steganography Corporation government and law enforcement agencies can communicate secretly. </a:t>
            </a:r>
            <a:endParaRPr lang="en-US" sz="3200" dirty="0">
              <a:solidFill>
                <a:srgbClr val="16355A"/>
              </a:solidFill>
              <a:latin typeface="Helvetica Neue" panose="020B0804020202020204"/>
              <a:sym typeface="Helvetica Neue" panose="020B0804020202020204"/>
            </a:endParaRPr>
          </a:p>
          <a:p>
            <a:pPr marL="457200" indent="-457200">
              <a:lnSpc>
                <a:spcPct val="150000"/>
              </a:lnSpc>
              <a:buFont typeface="Arial" panose="020B0604020202020204" pitchFamily="34" charset="0"/>
              <a:buChar char="•"/>
            </a:pP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lvl="0" indent="457200" algn="l" rtl="0">
              <a:lnSpc>
                <a:spcPct val="130000"/>
              </a:lnSpc>
              <a:spcBef>
                <a:spcPts val="4500"/>
              </a:spcBef>
              <a:spcAft>
                <a:spcPts val="0"/>
              </a:spcAft>
              <a:buNone/>
            </a:pP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lvl="0" indent="0" algn="l" rtl="0">
              <a:lnSpc>
                <a:spcPct val="130000"/>
              </a:lnSpc>
              <a:spcBef>
                <a:spcPts val="4500"/>
              </a:spcBef>
              <a:spcAft>
                <a:spcPts val="0"/>
              </a:spcAft>
              <a:buNone/>
            </a:pPr>
            <a:r>
              <a:rPr lang="en-US" sz="3000" b="1" dirty="0">
                <a:solidFill>
                  <a:srgbClr val="292929"/>
                </a:solidFill>
                <a:highlight>
                  <a:srgbClr val="FFFFFF"/>
                </a:highlight>
              </a:rPr>
              <a:t>	</a:t>
            </a:r>
            <a:endParaRPr sz="3000" b="1" dirty="0">
              <a:solidFill>
                <a:srgbClr val="292929"/>
              </a:solidFill>
              <a:highlight>
                <a:srgbClr val="FFFFFF"/>
              </a:highlight>
            </a:endParaRPr>
          </a:p>
          <a:p>
            <a:pPr marL="0" marR="0" lvl="0" indent="0" algn="l" rtl="0">
              <a:lnSpc>
                <a:spcPct val="100000"/>
              </a:lnSpc>
              <a:spcBef>
                <a:spcPts val="0"/>
              </a:spcBef>
              <a:spcAft>
                <a:spcPts val="0"/>
              </a:spcAft>
              <a:buNone/>
            </a:pPr>
            <a:endParaRPr sz="5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Benefits Of Steganography</a:t>
            </a: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517650" y="1482925"/>
            <a:ext cx="16687800" cy="3565500"/>
          </a:xfrm>
          <a:prstGeom prst="rect">
            <a:avLst/>
          </a:prstGeom>
          <a:noFill/>
          <a:ln>
            <a:noFill/>
          </a:ln>
        </p:spPr>
        <p:txBody>
          <a:bodyPr spcFirstLastPara="1" wrap="square" lIns="91425" tIns="45700" rIns="91425" bIns="45700" anchor="t" anchorCtr="0">
            <a:noAutofit/>
          </a:bodyPr>
          <a:lstStyle/>
          <a:p>
            <a:pPr marL="457200" indent="-457200">
              <a:lnSpc>
                <a:spcPct val="150000"/>
              </a:lnSpc>
              <a:buFont typeface="Arial" panose="020B0604020202020204" pitchFamily="34" charset="0"/>
              <a:buChar char="•"/>
            </a:pPr>
            <a:r>
              <a:rPr lang="en-US" sz="3000" dirty="0">
                <a:solidFill>
                  <a:srgbClr val="16355A"/>
                </a:solidFill>
                <a:latin typeface="Helvetica Neue" panose="020B0804020202020204"/>
              </a:rPr>
              <a:t> </a:t>
            </a:r>
            <a:r>
              <a:rPr lang="en-US" sz="3200" dirty="0">
                <a:solidFill>
                  <a:srgbClr val="16355A"/>
                </a:solidFill>
                <a:latin typeface="Helvetica Neue" panose="020B0804020202020204"/>
              </a:rPr>
              <a:t>The advantage of steganography, over cryptography alone, is that messages do not attract attention to themselves. Plainly visible encrypted messages—no matter how unbreakable—will arouse suspicion, and may in themselves be incriminating in countries where encryption is illegal. Therefore, whereas cryptography protects the contents of a message, steganography can be said to protect both messages and communicating parties.</a:t>
            </a:r>
            <a:endParaRPr lang="en-US" sz="3200" dirty="0">
              <a:solidFill>
                <a:srgbClr val="16355A"/>
              </a:solidFill>
              <a:latin typeface="Helvetica Neue" panose="020B0804020202020204"/>
            </a:endParaRPr>
          </a:p>
          <a:p>
            <a:pPr marL="457200" indent="-457200">
              <a:lnSpc>
                <a:spcPct val="150000"/>
              </a:lnSpc>
              <a:buFont typeface="Arial" panose="020B0604020202020204" pitchFamily="34" charset="0"/>
              <a:buChar char="•"/>
            </a:pPr>
            <a:r>
              <a:rPr lang="en-US" sz="3200" dirty="0">
                <a:solidFill>
                  <a:srgbClr val="16355A"/>
                </a:solidFill>
                <a:latin typeface="Helvetica Neue" panose="020B0804020202020204"/>
              </a:rPr>
              <a:t>This method featured security, capacity, and robustness, the three needed aspects of steganography that makes it useful in hidden exchange of information through text documents and establishing secret communication.</a:t>
            </a:r>
            <a:endParaRPr lang="en-US" sz="3200" dirty="0">
              <a:solidFill>
                <a:srgbClr val="16355A"/>
              </a:solidFill>
              <a:latin typeface="Helvetica Neue" panose="020B0804020202020204"/>
            </a:endParaRPr>
          </a:p>
          <a:p>
            <a:pPr marL="457200" indent="-457200">
              <a:lnSpc>
                <a:spcPct val="150000"/>
              </a:lnSpc>
              <a:buFont typeface="Arial" panose="020B0604020202020204" pitchFamily="34" charset="0"/>
              <a:buChar char="•"/>
            </a:pPr>
            <a:r>
              <a:rPr lang="en-US" sz="3200" dirty="0">
                <a:solidFill>
                  <a:srgbClr val="16355A"/>
                </a:solidFill>
                <a:latin typeface="Helvetica Neue" panose="020B0804020202020204"/>
              </a:rPr>
              <a:t> Important files carrying confidential information can be in the server in and encrypted form No intruder can get any useful information from the original file during transmit. </a:t>
            </a:r>
            <a:endParaRPr lang="en-US" sz="3200" dirty="0">
              <a:solidFill>
                <a:srgbClr val="16355A"/>
              </a:solidFill>
              <a:latin typeface="Helvetica Neue" panose="020B0804020202020204"/>
            </a:endParaRPr>
          </a:p>
          <a:p>
            <a:pPr marL="0" lvl="0" indent="457200" algn="l" rtl="0">
              <a:lnSpc>
                <a:spcPct val="130000"/>
              </a:lnSpc>
              <a:spcBef>
                <a:spcPts val="4500"/>
              </a:spcBef>
              <a:spcAft>
                <a:spcPts val="0"/>
              </a:spcAft>
              <a:buNone/>
            </a:pP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lvl="0" indent="0" algn="l" rtl="0">
              <a:lnSpc>
                <a:spcPct val="130000"/>
              </a:lnSpc>
              <a:spcBef>
                <a:spcPts val="4500"/>
              </a:spcBef>
              <a:spcAft>
                <a:spcPts val="0"/>
              </a:spcAft>
              <a:buNone/>
            </a:pPr>
            <a:r>
              <a:rPr lang="en-US" sz="3000" b="1" dirty="0">
                <a:solidFill>
                  <a:srgbClr val="292929"/>
                </a:solidFill>
                <a:highlight>
                  <a:srgbClr val="FFFFFF"/>
                </a:highlight>
              </a:rPr>
              <a:t>	</a:t>
            </a:r>
            <a:endParaRPr sz="3000" b="1" dirty="0">
              <a:solidFill>
                <a:srgbClr val="292929"/>
              </a:solidFill>
              <a:highlight>
                <a:srgbClr val="FFFFFF"/>
              </a:highlight>
            </a:endParaRPr>
          </a:p>
          <a:p>
            <a:pPr marL="0" marR="0" lvl="0" indent="0" algn="l" rtl="0">
              <a:lnSpc>
                <a:spcPct val="100000"/>
              </a:lnSpc>
              <a:spcBef>
                <a:spcPts val="0"/>
              </a:spcBef>
              <a:spcAft>
                <a:spcPts val="0"/>
              </a:spcAft>
              <a:buNone/>
            </a:pPr>
            <a:endParaRPr sz="5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US" altLang="en-IN" sz="6000" b="1" dirty="0">
                <a:solidFill>
                  <a:schemeClr val="dk2"/>
                </a:solidFill>
                <a:latin typeface="Calibri" panose="020F0502020204030204"/>
                <a:cs typeface="Calibri" panose="020F0502020204030204"/>
              </a:rPr>
              <a:t>Conclusion</a:t>
            </a: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517650" y="1303855"/>
            <a:ext cx="16687800" cy="3565500"/>
          </a:xfrm>
          <a:prstGeom prst="rect">
            <a:avLst/>
          </a:prstGeom>
          <a:noFill/>
          <a:ln>
            <a:noFill/>
          </a:ln>
        </p:spPr>
        <p:txBody>
          <a:bodyPr spcFirstLastPara="1" wrap="square" lIns="91425" tIns="45700" rIns="91425" bIns="45700" anchor="t" anchorCtr="0">
            <a:noAutofit/>
          </a:bodyPr>
          <a:lstStyle/>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Steganography transmits secrets through apparently innocuous covers</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in an effort to conceal the existence of a secret. Digital image</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steganography and its derivatives are growing in use and application.</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In areas where cryptography and strong encryption are being</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outlawed, citizens are looking at steganography to circumvent such</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policies and pass messages covertly. As with the other great</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innovations of the digital age: the battle between cryptographers and</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cryptanalysis, security experts and hackers, record companies and</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pirates, steganography and Steganalysis will continually develop new</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techniques to counter each other.</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In the near future, the most important use of steganographic</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techniques will probably be lying in the field of digital watermarking.</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Content providers are eager to protect their copyrighted works against</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illegal distribution and digital watermarks provide a way of tracking</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the owners of these materials. Steganography might also become</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limited under laws, since governments already claimed that criminals</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use these techniques to communicate.</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The possible use of steganography technique is as following:</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Hiding data on the network in case of a breach.</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Peer-to-peer private communications.</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Posting secret communications on the Web to avoid</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transmission.</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Embedding corrective audio or image data in case corrosion</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indent="0">
              <a:lnSpc>
                <a:spcPct val="150000"/>
              </a:lnSpc>
              <a:buFont typeface="Arial" panose="020B0604020202020204" pitchFamily="34" charset="0"/>
              <a:buNone/>
            </a:pPr>
            <a:r>
              <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rPr>
              <a:t>occurs from a poor connection or transmission.</a:t>
            </a: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lvl="0" indent="0" algn="l" rtl="0">
              <a:lnSpc>
                <a:spcPct val="130000"/>
              </a:lnSpc>
              <a:spcBef>
                <a:spcPts val="4500"/>
              </a:spcBef>
              <a:spcAft>
                <a:spcPts val="0"/>
              </a:spcAft>
              <a:buNone/>
            </a:pPr>
            <a:r>
              <a:rPr lang="en-US" sz="3000" b="1" dirty="0">
                <a:solidFill>
                  <a:srgbClr val="292929"/>
                </a:solidFill>
                <a:highlight>
                  <a:srgbClr val="FFFFFF"/>
                </a:highlight>
              </a:rPr>
              <a:t>	</a:t>
            </a:r>
            <a:endParaRPr sz="3000" b="1" dirty="0">
              <a:solidFill>
                <a:srgbClr val="292929"/>
              </a:solidFill>
              <a:highlight>
                <a:srgbClr val="FFFFFF"/>
              </a:highlight>
            </a:endParaRPr>
          </a:p>
          <a:p>
            <a:pPr marL="0" marR="0" lvl="0" indent="0" algn="l" rtl="0">
              <a:lnSpc>
                <a:spcPct val="100000"/>
              </a:lnSpc>
              <a:spcBef>
                <a:spcPts val="0"/>
              </a:spcBef>
              <a:spcAft>
                <a:spcPts val="0"/>
              </a:spcAft>
              <a:buNone/>
            </a:pPr>
            <a:endParaRPr sz="5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References</a:t>
            </a: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517650" y="1482925"/>
            <a:ext cx="16687800" cy="3565500"/>
          </a:xfrm>
          <a:prstGeom prst="rect">
            <a:avLst/>
          </a:prstGeom>
          <a:noFill/>
          <a:ln>
            <a:noFill/>
          </a:ln>
        </p:spPr>
        <p:txBody>
          <a:bodyPr spcFirstLastPara="1" wrap="square" lIns="91425" tIns="45700" rIns="91425" bIns="45700" anchor="t" anchorCtr="0">
            <a:noAutofit/>
          </a:bodyPr>
          <a:lstStyle/>
          <a:p>
            <a:pPr marL="342900" indent="-342900">
              <a:buClr>
                <a:schemeClr val="dk1"/>
              </a:buClr>
              <a:buSzPts val="2800"/>
              <a:buFont typeface="Arial" panose="020B0604020202020204" pitchFamily="34" charset="0"/>
              <a:buChar char="•"/>
            </a:pPr>
            <a:r>
              <a:rPr lang="en-IN" sz="2400" i="1" dirty="0"/>
              <a:t>Sparse Encoded Matrix based Steganography algorithm</a:t>
            </a:r>
            <a:r>
              <a:rPr lang="en-US" sz="2400" dirty="0"/>
              <a:t>Vipul Shah M.E. Student, Department Of Computer Science, International Research Journal of Engineering and Technology (IRJET), Volume: 04 Issue: 04 | Apr -2017 ,</a:t>
            </a:r>
            <a:r>
              <a:rPr lang="en-IN" sz="2400" dirty="0"/>
              <a:t> e-ISSN: 2395 -0056</a:t>
            </a:r>
            <a:endParaRPr lang="en-IN" sz="2400" dirty="0"/>
          </a:p>
          <a:p>
            <a:pPr marL="342900" indent="-342900">
              <a:buClr>
                <a:schemeClr val="dk1"/>
              </a:buClr>
              <a:buSzPts val="2800"/>
              <a:buFont typeface="Arial" panose="020B0604020202020204" pitchFamily="34" charset="0"/>
              <a:buChar char="•"/>
            </a:pPr>
            <a:endParaRPr lang="en-IN" sz="2400" dirty="0"/>
          </a:p>
          <a:p>
            <a:pPr marL="342900" indent="-342900">
              <a:buClr>
                <a:schemeClr val="dk1"/>
              </a:buClr>
              <a:buSzPts val="2800"/>
              <a:buFont typeface="Arial" panose="020B0604020202020204" pitchFamily="34" charset="0"/>
              <a:buChar char="•"/>
            </a:pPr>
            <a:r>
              <a:rPr lang="en-IN" sz="2400" i="1" dirty="0"/>
              <a:t>Image Steganography and Data hiding in QR Code ,</a:t>
            </a:r>
            <a:r>
              <a:rPr lang="en-IN" sz="2400" dirty="0" err="1"/>
              <a:t>Rutuja</a:t>
            </a:r>
            <a:r>
              <a:rPr lang="en-IN" sz="2400" dirty="0"/>
              <a:t> </a:t>
            </a:r>
            <a:r>
              <a:rPr lang="en-IN" sz="2400" dirty="0" err="1"/>
              <a:t>Kakade</a:t>
            </a:r>
            <a:r>
              <a:rPr lang="en-IN" sz="2400" dirty="0"/>
              <a:t>, Nikita </a:t>
            </a:r>
            <a:r>
              <a:rPr lang="en-IN" sz="2400" dirty="0" err="1"/>
              <a:t>Kasar</a:t>
            </a:r>
            <a:r>
              <a:rPr lang="en-IN" sz="2400" dirty="0"/>
              <a:t>, Shruti Kulkarni, Shubham </a:t>
            </a:r>
            <a:r>
              <a:rPr lang="en-IN" sz="2400" dirty="0" err="1"/>
              <a:t>Kumbalpuri</a:t>
            </a:r>
            <a:r>
              <a:rPr lang="en-IN" sz="2400" dirty="0"/>
              <a:t>, </a:t>
            </a:r>
            <a:r>
              <a:rPr lang="en-IN" sz="2400" dirty="0" err="1"/>
              <a:t>Sonali</a:t>
            </a:r>
            <a:r>
              <a:rPr lang="en-IN" sz="2400" dirty="0"/>
              <a:t> Patil ,</a:t>
            </a:r>
            <a:r>
              <a:rPr lang="en-US" sz="2400" dirty="0"/>
              <a:t> </a:t>
            </a:r>
            <a:r>
              <a:rPr lang="en-US" sz="2400" dirty="0" err="1"/>
              <a:t>nternational</a:t>
            </a:r>
            <a:r>
              <a:rPr lang="en-US" sz="2400" dirty="0"/>
              <a:t> Research Journal of Engineering and Technology (IRJET), Volume: 04 Issue: 05 | May -2017, e-ISSN: 2395 -0056 </a:t>
            </a:r>
            <a:endParaRPr lang="en-US" sz="2400" dirty="0"/>
          </a:p>
          <a:p>
            <a:pPr marL="342900" indent="-342900">
              <a:buClr>
                <a:schemeClr val="dk1"/>
              </a:buClr>
              <a:buSzPts val="2800"/>
              <a:buFont typeface="Arial" panose="020B0604020202020204" pitchFamily="34" charset="0"/>
              <a:buChar char="•"/>
            </a:pPr>
            <a:endParaRPr lang="en-US" sz="2400" dirty="0"/>
          </a:p>
          <a:p>
            <a:pPr marL="342900" indent="-342900">
              <a:buClr>
                <a:schemeClr val="dk1"/>
              </a:buClr>
              <a:buSzPts val="2800"/>
              <a:buFont typeface="Arial" panose="020B0604020202020204" pitchFamily="34" charset="0"/>
              <a:buChar char="•"/>
            </a:pPr>
            <a:r>
              <a:rPr lang="en-US" sz="2400" i="1" dirty="0"/>
              <a:t>A new hybrid encryption and steganography technique: a </a:t>
            </a:r>
            <a:r>
              <a:rPr lang="en-US" sz="2400" i="1" dirty="0" err="1"/>
              <a:t>survey,</a:t>
            </a:r>
            <a:r>
              <a:rPr lang="en-US" sz="2400" dirty="0" err="1"/>
              <a:t>Apoorva</a:t>
            </a:r>
            <a:r>
              <a:rPr lang="en-US" sz="2400" dirty="0"/>
              <a:t> Shrivastava and Lokesh Singh, International Journal of Advanced Technology and Engineering Exploration, Vol 3(14) ISSN (Print): 2394-5443 ISSN (Online): 2394-7454</a:t>
            </a:r>
            <a:endParaRPr lang="en-US" sz="2400" dirty="0"/>
          </a:p>
          <a:p>
            <a:pPr marL="342900" indent="-342900">
              <a:buClr>
                <a:schemeClr val="dk1"/>
              </a:buClr>
              <a:buSzPts val="2800"/>
              <a:buFont typeface="Arial" panose="020B0604020202020204" pitchFamily="34" charset="0"/>
              <a:buChar char="•"/>
            </a:pPr>
            <a:endParaRPr lang="en-US" sz="2400" dirty="0"/>
          </a:p>
          <a:p>
            <a:pPr marL="342900" indent="-342900">
              <a:buClr>
                <a:schemeClr val="dk1"/>
              </a:buClr>
              <a:buSzPts val="2800"/>
              <a:buFont typeface="Arial" panose="020B0604020202020204" pitchFamily="34" charset="0"/>
              <a:buChar char="•"/>
            </a:pPr>
            <a:r>
              <a:rPr lang="en-US" sz="2400" i="1" dirty="0"/>
              <a:t>A Comparative Study of Audio Steganography Techniques </a:t>
            </a:r>
            <a:r>
              <a:rPr lang="en-US" sz="2400" dirty="0" err="1"/>
              <a:t>Palwinder</a:t>
            </a:r>
            <a:r>
              <a:rPr lang="en-US" sz="2400" dirty="0"/>
              <a:t> </a:t>
            </a:r>
            <a:r>
              <a:rPr lang="en-US" sz="2400" dirty="0" err="1"/>
              <a:t>Singh,Assistant</a:t>
            </a:r>
            <a:r>
              <a:rPr lang="en-US" sz="2400" dirty="0"/>
              <a:t> Professor, Guru Nanak Dev University, Amritsar, International Research Journal of Engineering and Technology (IRJET), Volume: 03 Issue: 04 | Apr-2016 , e-ISSN: 2395 -0056</a:t>
            </a:r>
            <a:endParaRPr lang="en-US" sz="2400" dirty="0"/>
          </a:p>
          <a:p>
            <a:pPr marL="342900" indent="-342900">
              <a:buClr>
                <a:schemeClr val="dk1"/>
              </a:buClr>
              <a:buSzPts val="2800"/>
              <a:buFont typeface="Arial" panose="020B0604020202020204" pitchFamily="34" charset="0"/>
              <a:buChar char="•"/>
            </a:pPr>
            <a:endParaRPr lang="en-US" sz="2400" dirty="0"/>
          </a:p>
          <a:p>
            <a:pPr marL="342900" indent="-342900">
              <a:buClr>
                <a:schemeClr val="dk1"/>
              </a:buClr>
              <a:buSzPts val="2400"/>
              <a:buFont typeface="Arial" panose="020B0604020202020204" pitchFamily="34" charset="0"/>
              <a:buChar char="•"/>
            </a:pPr>
            <a:r>
              <a:rPr lang="en-US" sz="2400" i="1" dirty="0"/>
              <a:t>A Steganography Scheme on JPEG Compressed Cover Image with High Embedding Capacity,</a:t>
            </a:r>
            <a:r>
              <a:rPr lang="en-IN" sz="2400" dirty="0"/>
              <a:t>Arup Kumar Pal , </a:t>
            </a:r>
            <a:r>
              <a:rPr lang="en-IN" sz="2400" dirty="0" err="1"/>
              <a:t>Kshiramani</a:t>
            </a:r>
            <a:r>
              <a:rPr lang="en-IN" sz="2400" dirty="0"/>
              <a:t> Naik , and Rohit Agarwal,</a:t>
            </a:r>
            <a:r>
              <a:rPr lang="en-US" sz="2400" dirty="0"/>
              <a:t> The International Arab Journal of Information Technology, Vol. 16, No. 1, January 2019</a:t>
            </a:r>
            <a:endParaRPr lang="en-US" sz="2400" dirty="0"/>
          </a:p>
          <a:p>
            <a:pPr marL="342900" indent="-342900">
              <a:buClr>
                <a:schemeClr val="dk1"/>
              </a:buClr>
              <a:buSzPts val="2400"/>
              <a:buFont typeface="Arial" panose="020B0604020202020204" pitchFamily="34" charset="0"/>
              <a:buChar char="•"/>
            </a:pPr>
            <a:endParaRPr lang="en-US" sz="2400" dirty="0"/>
          </a:p>
          <a:p>
            <a:pPr marL="342900" indent="-342900">
              <a:buClr>
                <a:schemeClr val="dk1"/>
              </a:buClr>
              <a:buSzPts val="2400"/>
              <a:buFont typeface="Arial" panose="020B0604020202020204" pitchFamily="34" charset="0"/>
              <a:buChar char="•"/>
            </a:pPr>
            <a:r>
              <a:rPr lang="en-US" sz="2400" i="1" dirty="0"/>
              <a:t>Appraise Of Multifarious Image Steganography Techniques </a:t>
            </a:r>
            <a:r>
              <a:rPr lang="en-IN" sz="2400" dirty="0" err="1"/>
              <a:t>Dr.</a:t>
            </a:r>
            <a:r>
              <a:rPr lang="en-IN" sz="2400" dirty="0"/>
              <a:t> Sudeep </a:t>
            </a:r>
            <a:r>
              <a:rPr lang="en-IN" sz="2400" dirty="0" err="1"/>
              <a:t>Thepade</a:t>
            </a:r>
            <a:r>
              <a:rPr lang="en-IN" sz="2400" dirty="0"/>
              <a:t>, </a:t>
            </a:r>
            <a:r>
              <a:rPr lang="en-IN" sz="2400" dirty="0" err="1"/>
              <a:t>Smita</a:t>
            </a:r>
            <a:r>
              <a:rPr lang="en-IN" sz="2400" dirty="0"/>
              <a:t> S. Chavan,</a:t>
            </a:r>
            <a:r>
              <a:rPr lang="en-US" sz="2400" dirty="0"/>
              <a:t> International Journal of Engineering Research and Applications (IJERA) ISSN: 2248-9622, Vol. 3, Issue 2, March -April 2013, pp.1067-1174 </a:t>
            </a:r>
            <a:endParaRPr lang="en-US" sz="2400" dirty="0"/>
          </a:p>
          <a:p>
            <a:pPr marL="342900" lvl="0" indent="-342900">
              <a:buClr>
                <a:schemeClr val="dk1"/>
              </a:buClr>
              <a:buSzPts val="2400"/>
              <a:buFont typeface="Arial" panose="020B0604020202020204" pitchFamily="34" charset="0"/>
              <a:buChar char="•"/>
            </a:pPr>
            <a:endParaRPr lang="en-IN" sz="2400" dirty="0"/>
          </a:p>
          <a:p>
            <a:pPr marL="342900" indent="-342900">
              <a:buClr>
                <a:schemeClr val="dk1"/>
              </a:buClr>
              <a:buSzPts val="2400"/>
              <a:buFont typeface="Arial" panose="020B0604020202020204" pitchFamily="34" charset="0"/>
              <a:buChar char="•"/>
            </a:pPr>
            <a:endParaRPr lang="en-US" sz="2400" dirty="0"/>
          </a:p>
          <a:p>
            <a:pPr marL="342900" lvl="0" indent="-342900">
              <a:buClr>
                <a:schemeClr val="dk1"/>
              </a:buClr>
              <a:buSzPts val="2400"/>
              <a:buFont typeface="Arial" panose="020B0604020202020204" pitchFamily="34" charset="0"/>
              <a:buChar char="•"/>
            </a:pPr>
            <a:endParaRPr lang="en-IN" sz="2400" dirty="0"/>
          </a:p>
          <a:p>
            <a:pPr marL="342900" indent="-342900">
              <a:buClr>
                <a:schemeClr val="dk1"/>
              </a:buClr>
              <a:buSzPts val="2800"/>
              <a:buFont typeface="Arial" panose="020B0604020202020204" pitchFamily="34" charset="0"/>
              <a:buChar char="•"/>
            </a:pPr>
            <a:endParaRPr lang="en-US" sz="2400" dirty="0"/>
          </a:p>
          <a:p>
            <a:pPr marL="342900" indent="-342900">
              <a:buClr>
                <a:schemeClr val="dk1"/>
              </a:buClr>
              <a:buSzPts val="2800"/>
              <a:buFont typeface="Arial" panose="020B0604020202020204" pitchFamily="34" charset="0"/>
              <a:buChar char="•"/>
            </a:pPr>
            <a:endParaRPr lang="en-US" sz="2400" dirty="0"/>
          </a:p>
          <a:p>
            <a:pPr marL="342900" indent="-342900">
              <a:buClr>
                <a:schemeClr val="dk1"/>
              </a:buClr>
              <a:buSzPts val="2800"/>
              <a:buFont typeface="Arial" panose="020B0604020202020204" pitchFamily="34" charset="0"/>
              <a:buChar char="•"/>
            </a:pPr>
            <a:endParaRPr lang="en-US" sz="2400" dirty="0"/>
          </a:p>
          <a:p>
            <a:pPr marL="342900" lvl="0" indent="-342900">
              <a:buClr>
                <a:schemeClr val="dk1"/>
              </a:buClr>
              <a:buSzPts val="2800"/>
              <a:buFont typeface="Arial" panose="020B0604020202020204" pitchFamily="34" charset="0"/>
              <a:buChar char="•"/>
            </a:pPr>
            <a:endParaRPr lang="en-US" sz="2400" dirty="0"/>
          </a:p>
          <a:p>
            <a:pPr marL="342900" indent="-342900">
              <a:buClr>
                <a:schemeClr val="dk1"/>
              </a:buClr>
              <a:buSzPts val="2800"/>
              <a:buFont typeface="Arial" panose="020B0604020202020204" pitchFamily="34" charset="0"/>
              <a:buChar char="•"/>
            </a:pPr>
            <a:endParaRPr lang="en-US" sz="2400" dirty="0"/>
          </a:p>
          <a:p>
            <a:pPr marL="342900" lvl="0" indent="-342900">
              <a:buClr>
                <a:schemeClr val="dk1"/>
              </a:buClr>
              <a:buSzPts val="2800"/>
              <a:buFont typeface="Arial" panose="020B0604020202020204" pitchFamily="34" charset="0"/>
              <a:buChar char="•"/>
            </a:pPr>
            <a:endParaRPr lang="en-IN" sz="2400" dirty="0"/>
          </a:p>
          <a:p>
            <a:pPr>
              <a:buClr>
                <a:schemeClr val="dk1"/>
              </a:buClr>
              <a:buSzPts val="2800"/>
            </a:pPr>
            <a:endParaRPr lang="en-IN" sz="2400" dirty="0"/>
          </a:p>
          <a:p>
            <a:pPr marL="342900" lvl="0" indent="-342900">
              <a:buClr>
                <a:schemeClr val="dk1"/>
              </a:buClr>
              <a:buSzPts val="2800"/>
              <a:buFont typeface="Arial" panose="020B0604020202020204" pitchFamily="34" charset="0"/>
              <a:buChar char="•"/>
            </a:pPr>
            <a:endParaRPr lang="en-US" sz="2200" dirty="0">
              <a:solidFill>
                <a:srgbClr val="16355A"/>
              </a:solidFill>
              <a:latin typeface="Helvetica Neue" panose="020B0804020202020204"/>
            </a:endParaRPr>
          </a:p>
          <a:p>
            <a:pPr marL="0" lvl="0" indent="457200" algn="l" rtl="0">
              <a:lnSpc>
                <a:spcPct val="130000"/>
              </a:lnSpc>
              <a:spcBef>
                <a:spcPts val="4500"/>
              </a:spcBef>
              <a:spcAft>
                <a:spcPts val="0"/>
              </a:spcAft>
              <a:buNone/>
            </a:pP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lvl="0" indent="0" algn="l" rtl="0">
              <a:lnSpc>
                <a:spcPct val="130000"/>
              </a:lnSpc>
              <a:spcBef>
                <a:spcPts val="4500"/>
              </a:spcBef>
              <a:spcAft>
                <a:spcPts val="0"/>
              </a:spcAft>
              <a:buNone/>
            </a:pPr>
            <a:r>
              <a:rPr lang="en-US" sz="3000" b="1" dirty="0">
                <a:solidFill>
                  <a:srgbClr val="292929"/>
                </a:solidFill>
                <a:highlight>
                  <a:srgbClr val="FFFFFF"/>
                </a:highlight>
              </a:rPr>
              <a:t>	</a:t>
            </a:r>
            <a:endParaRPr sz="3000" b="1" dirty="0">
              <a:solidFill>
                <a:srgbClr val="292929"/>
              </a:solidFill>
              <a:highlight>
                <a:srgbClr val="FFFFFF"/>
              </a:highlight>
            </a:endParaRPr>
          </a:p>
          <a:p>
            <a:pPr marL="0" marR="0" lvl="0" indent="0" algn="l" rtl="0">
              <a:lnSpc>
                <a:spcPct val="100000"/>
              </a:lnSpc>
              <a:spcBef>
                <a:spcPts val="0"/>
              </a:spcBef>
              <a:spcAft>
                <a:spcPts val="0"/>
              </a:spcAft>
              <a:buNone/>
            </a:pPr>
            <a:endParaRPr sz="5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9c028e001b_0_2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38" name="Google Shape;138;g9c028e001b_0_2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 name="Google Shape;139;g9c028e001b_0_2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g9c028e001b_0_24"/>
          <p:cNvSpPr txBox="1"/>
          <p:nvPr/>
        </p:nvSpPr>
        <p:spPr>
          <a:xfrm>
            <a:off x="1708150" y="3871925"/>
            <a:ext cx="16687800" cy="35655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1400"/>
              </a:spcBef>
              <a:spcAft>
                <a:spcPts val="0"/>
              </a:spcAft>
              <a:buNone/>
            </a:pPr>
            <a:r>
              <a:rPr lang="en-IN" sz="5400" dirty="0">
                <a:solidFill>
                  <a:schemeClr val="dk1"/>
                </a:solidFill>
                <a:latin typeface="Helvetica Neue" panose="020B0804020202020204"/>
                <a:ea typeface="Helvetica Neue" panose="020B0804020202020204"/>
                <a:cs typeface="Helvetica Neue" panose="020B0804020202020204"/>
                <a:sym typeface="Helvetica Neue" panose="020B0804020202020204"/>
              </a:rPr>
              <a:t>THANK YOU</a:t>
            </a:r>
            <a:endParaRPr sz="5400"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body" idx="1"/>
          </p:nvPr>
        </p:nvSpPr>
        <p:spPr>
          <a:xfrm>
            <a:off x="1004887" y="1692275"/>
            <a:ext cx="18267363" cy="7017385"/>
          </a:xfrm>
          <a:prstGeom prst="rect">
            <a:avLst/>
          </a:prstGeom>
          <a:noFill/>
          <a:ln>
            <a:noFill/>
          </a:ln>
        </p:spPr>
        <p:txBody>
          <a:bodyPr spcFirstLastPara="1" wrap="square" lIns="0" tIns="0" rIns="0" bIns="0" anchor="t" anchorCtr="0">
            <a:spAutoFit/>
          </a:bodyPr>
          <a:lstStyle/>
          <a:p>
            <a:pPr marL="857250" marR="0" lvl="0" indent="-857250" algn="l" rtl="0">
              <a:lnSpc>
                <a:spcPct val="150000"/>
              </a:lnSpc>
              <a:spcBef>
                <a:spcPts val="0"/>
              </a:spcBef>
              <a:spcAft>
                <a:spcPts val="0"/>
              </a:spcAft>
              <a:buClr>
                <a:srgbClr val="16355A"/>
              </a:buClr>
              <a:buSzPts val="3600"/>
              <a:buFont typeface="Helvetica Neue" panose="020B0804020202020204"/>
              <a:buChar char="•"/>
            </a:pPr>
            <a:r>
              <a:rPr lang="en-US" sz="3600" b="0" i="0" u="none" strike="noStrike" cap="none" dirty="0">
                <a:solidFill>
                  <a:srgbClr val="16355A"/>
                </a:solidFill>
                <a:latin typeface="Helvetica Neue" panose="020B0804020202020204"/>
                <a:ea typeface="Helvetica Neue" panose="020B0804020202020204"/>
                <a:cs typeface="Helvetica Neue" panose="020B0804020202020204"/>
                <a:sym typeface="Helvetica Neue" panose="020B0804020202020204"/>
              </a:rPr>
              <a:t>Introduction </a:t>
            </a:r>
            <a:endParaRPr dirty="0"/>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sz="3600" b="0" i="0" u="none" strike="noStrike" cap="none" dirty="0">
                <a:solidFill>
                  <a:srgbClr val="16355A"/>
                </a:solidFill>
                <a:latin typeface="Helvetica Neue" panose="020B0804020202020204"/>
                <a:ea typeface="Helvetica Neue" panose="020B0804020202020204"/>
                <a:cs typeface="Helvetica Neue" panose="020B0804020202020204"/>
                <a:sym typeface="Helvetica Neue" panose="020B0804020202020204"/>
              </a:rPr>
              <a:t>Literature Survey </a:t>
            </a:r>
            <a:endParaRPr dirty="0"/>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sz="3600" dirty="0">
                <a:solidFill>
                  <a:srgbClr val="16355A"/>
                </a:solidFill>
              </a:rPr>
              <a:t>Technical Relevance</a:t>
            </a:r>
            <a:endParaRPr lang="en-US" sz="3600" dirty="0">
              <a:solidFill>
                <a:srgbClr val="16355A"/>
              </a:solidFill>
            </a:endParaRP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altLang="en-IN" sz="3600" dirty="0">
                <a:solidFill>
                  <a:srgbClr val="16355A"/>
                </a:solidFill>
              </a:rPr>
              <a:t>Sustainability and Societal Concerns</a:t>
            </a:r>
            <a:endParaRPr lang="en-US" altLang="en-IN" sz="3600" dirty="0">
              <a:solidFill>
                <a:srgbClr val="16355A"/>
              </a:solidFill>
            </a:endParaRP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altLang="en-IN" sz="3600" dirty="0">
                <a:solidFill>
                  <a:srgbClr val="16355A"/>
                </a:solidFill>
              </a:rPr>
              <a:t>Key competitors</a:t>
            </a:r>
            <a:endParaRPr lang="en-US" altLang="en-IN" sz="3600" dirty="0">
              <a:solidFill>
                <a:srgbClr val="16355A"/>
              </a:solidFill>
            </a:endParaRP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altLang="en-IN" sz="3600" dirty="0">
                <a:solidFill>
                  <a:srgbClr val="16355A"/>
                </a:solidFill>
              </a:rPr>
              <a:t>Conclusion</a:t>
            </a:r>
            <a:endParaRPr lang="en-IN" sz="3600" dirty="0">
              <a:solidFill>
                <a:srgbClr val="16355A"/>
              </a:solidFill>
            </a:endParaRP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IN" sz="3600" dirty="0">
                <a:solidFill>
                  <a:srgbClr val="16355A"/>
                </a:solidFill>
              </a:rPr>
              <a:t>References</a:t>
            </a:r>
            <a:endParaRPr dirty="0"/>
          </a:p>
          <a:p>
            <a:pPr marL="342900" marR="0" lvl="0" indent="-342900" algn="l" rtl="0">
              <a:spcBef>
                <a:spcPts val="720"/>
              </a:spcBef>
              <a:spcAft>
                <a:spcPts val="0"/>
              </a:spcAft>
              <a:buNone/>
            </a:pPr>
            <a:endParaRPr sz="3600" b="0" i="0" u="none"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p:txBody>
      </p:sp>
      <p:sp>
        <p:nvSpPr>
          <p:cNvPr id="50" name="Google Shape;50;p2"/>
          <p:cNvSpPr txBox="1">
            <a:spLocks noGrp="1"/>
          </p:cNvSpPr>
          <p:nvPr>
            <p:ph type="title" idx="4294967295"/>
          </p:nvPr>
        </p:nvSpPr>
        <p:spPr>
          <a:xfrm>
            <a:off x="4108450" y="96837"/>
            <a:ext cx="112776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strike="noStrike" cap="none">
                <a:solidFill>
                  <a:schemeClr val="dk2"/>
                </a:solidFill>
                <a:latin typeface="Calibri" panose="020F0502020204030204"/>
                <a:ea typeface="Calibri" panose="020F0502020204030204"/>
                <a:cs typeface="Calibri" panose="020F0502020204030204"/>
                <a:sym typeface="Calibri" panose="020F0502020204030204"/>
              </a:rPr>
              <a:t>Agenda</a:t>
            </a:r>
            <a:endParaRPr lang="en-US" sz="8000" b="1"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51" name="Google Shape;51;p2"/>
          <p:cNvSpPr txBox="1"/>
          <p:nvPr/>
        </p:nvSpPr>
        <p:spPr>
          <a:xfrm>
            <a:off x="908050" y="10694987"/>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 name="Google Shape;52;p2"/>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p:nvPr/>
        </p:nvSpPr>
        <p:spPr>
          <a:xfrm>
            <a:off x="4108450" y="96837"/>
            <a:ext cx="112776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Introduction</a:t>
            </a:r>
            <a:endParaRPr lang="en-US" sz="80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58" name="Google Shape;58;p3"/>
          <p:cNvSpPr txBox="1"/>
          <p:nvPr/>
        </p:nvSpPr>
        <p:spPr>
          <a:xfrm>
            <a:off x="1259681" y="1327149"/>
            <a:ext cx="17584737" cy="8035925"/>
          </a:xfrm>
          <a:prstGeom prst="rect">
            <a:avLst/>
          </a:prstGeom>
          <a:noFill/>
          <a:ln>
            <a:noFill/>
          </a:ln>
        </p:spPr>
        <p:txBody>
          <a:bodyPr spcFirstLastPara="1" wrap="square" lIns="90000" tIns="45000" rIns="90000" bIns="45000" anchor="t" anchorCtr="0">
            <a:noAutofit/>
          </a:bodyPr>
          <a:lstStyle/>
          <a:p>
            <a:pPr marL="450215" lvl="0" indent="-844550">
              <a:lnSpc>
                <a:spcPct val="150000"/>
              </a:lnSpc>
              <a:spcBef>
                <a:spcPts val="720"/>
              </a:spcBef>
              <a:buClr>
                <a:srgbClr val="16355A"/>
              </a:buClr>
              <a:buSzPts val="3400"/>
              <a:buFont typeface="Helvetica Neue" panose="020B0804020202020204"/>
              <a:buChar char="•"/>
            </a:pPr>
            <a:r>
              <a:rPr lang="en-US" sz="3000" dirty="0">
                <a:solidFill>
                  <a:srgbClr val="16355A"/>
                </a:solidFill>
                <a:latin typeface="Helvetica Neue" panose="020B0804020202020204"/>
              </a:rPr>
              <a:t>Steganography is another term for covert communication.</a:t>
            </a:r>
            <a:r>
              <a:rPr lang="en-IN" sz="3000" dirty="0">
                <a:solidFill>
                  <a:srgbClr val="16355A"/>
                </a:solidFill>
                <a:latin typeface="Helvetica Neue" panose="020B0804020202020204"/>
              </a:rPr>
              <a:t>It is the technique of hiding secret data within an ordinary, non-secret, file or message in order to avoid detection; the secret data is then extracted at its destination. </a:t>
            </a:r>
            <a:endParaRPr lang="en-IN" sz="3000" dirty="0">
              <a:solidFill>
                <a:srgbClr val="16355A"/>
              </a:solidFill>
              <a:latin typeface="Helvetica Neue" panose="020B0804020202020204"/>
            </a:endParaRPr>
          </a:p>
          <a:p>
            <a:pPr marL="450215" lvl="0" indent="-844550">
              <a:lnSpc>
                <a:spcPct val="150000"/>
              </a:lnSpc>
              <a:spcBef>
                <a:spcPts val="720"/>
              </a:spcBef>
              <a:buClr>
                <a:srgbClr val="16355A"/>
              </a:buClr>
              <a:buSzPts val="3400"/>
              <a:buFont typeface="Helvetica Neue" panose="020B0804020202020204"/>
              <a:buChar char="•"/>
            </a:pPr>
            <a:r>
              <a:rPr lang="en-IN" sz="3000" dirty="0">
                <a:solidFill>
                  <a:srgbClr val="16355A"/>
                </a:solidFill>
                <a:latin typeface="Helvetica Neue" panose="020B0804020202020204"/>
              </a:rPr>
              <a:t>The use of steganography can be combined with encryption as an extra step for hiding or protecting data. </a:t>
            </a:r>
            <a:r>
              <a:rPr lang="en-US" sz="3000" dirty="0">
                <a:solidFill>
                  <a:srgbClr val="16355A"/>
                </a:solidFill>
                <a:latin typeface="Helvetica Neue" panose="020B0804020202020204"/>
              </a:rPr>
              <a:t>It is a combination of other language (</a:t>
            </a:r>
            <a:r>
              <a:rPr lang="en-US" sz="3000" dirty="0" err="1">
                <a:solidFill>
                  <a:srgbClr val="16355A"/>
                </a:solidFill>
                <a:latin typeface="Helvetica Neue" panose="020B0804020202020204"/>
              </a:rPr>
              <a:t>Stego-Graphy</a:t>
            </a:r>
            <a:r>
              <a:rPr lang="en-US" sz="3000" dirty="0">
                <a:solidFill>
                  <a:srgbClr val="16355A"/>
                </a:solidFill>
                <a:latin typeface="Helvetica Neue" panose="020B0804020202020204"/>
              </a:rPr>
              <a:t>) which means covered writing.</a:t>
            </a:r>
            <a:endParaRPr lang="en-US" sz="3000" dirty="0">
              <a:solidFill>
                <a:srgbClr val="16355A"/>
              </a:solidFill>
              <a:latin typeface="Helvetica Neue" panose="020B0804020202020204"/>
            </a:endParaRPr>
          </a:p>
          <a:p>
            <a:pPr marL="450215" lvl="0" indent="-844550">
              <a:lnSpc>
                <a:spcPct val="150000"/>
              </a:lnSpc>
              <a:spcBef>
                <a:spcPts val="720"/>
              </a:spcBef>
              <a:buClr>
                <a:srgbClr val="16355A"/>
              </a:buClr>
              <a:buSzPts val="3400"/>
              <a:buFont typeface="Helvetica Neue" panose="020B0804020202020204"/>
              <a:buChar char="•"/>
            </a:pPr>
            <a:r>
              <a:rPr lang="en-US" sz="3000" dirty="0">
                <a:solidFill>
                  <a:srgbClr val="16355A"/>
                </a:solidFill>
                <a:latin typeface="Helvetica Neue" panose="020B0804020202020204"/>
              </a:rPr>
              <a:t> Data should be hidden in cover object in such a manner that just by viewing (image or video) or listening (audio), you cannot even judge that there is any data or not. It is used for security communication. Once it is detected that there is any data hidden, complete file can be destroyed so that the data cannot be delivered to the receiver</a:t>
            </a:r>
            <a:endParaRPr sz="3000" dirty="0">
              <a:solidFill>
                <a:srgbClr val="16355A"/>
              </a:solidFill>
              <a:latin typeface="Helvetica Neue" panose="020B0804020202020204"/>
              <a:sym typeface="Helvetica Neue" panose="020B0804020202020204"/>
            </a:endParaRPr>
          </a:p>
          <a:p>
            <a:pPr marL="457200" marR="0" lvl="0" indent="-454025" algn="l" rtl="0">
              <a:lnSpc>
                <a:spcPct val="150000"/>
              </a:lnSpc>
              <a:spcBef>
                <a:spcPts val="0"/>
              </a:spcBef>
              <a:spcAft>
                <a:spcPts val="0"/>
              </a:spcAft>
              <a:buClr>
                <a:schemeClr val="dk1"/>
              </a:buClr>
              <a:buSzPts val="4400"/>
              <a:buFont typeface="Calibri" panose="020F0502020204030204"/>
              <a:buNone/>
            </a:pPr>
            <a:endParaRPr sz="4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a:p>
            <a:pPr marL="457200" marR="0" lvl="0" indent="-454025" algn="l" rtl="0">
              <a:lnSpc>
                <a:spcPct val="150000"/>
              </a:lnSpc>
              <a:spcBef>
                <a:spcPts val="0"/>
              </a:spcBef>
              <a:spcAft>
                <a:spcPts val="0"/>
              </a:spcAft>
              <a:buClr>
                <a:schemeClr val="dk1"/>
              </a:buClr>
              <a:buSzPts val="4400"/>
              <a:buFont typeface="Calibri" panose="020F0502020204030204"/>
              <a:buNone/>
            </a:pPr>
            <a:endParaRPr sz="4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a:p>
            <a:pPr marL="457200" marR="0" lvl="0" indent="-454025" algn="l" rtl="0">
              <a:lnSpc>
                <a:spcPct val="150000"/>
              </a:lnSpc>
              <a:spcBef>
                <a:spcPts val="0"/>
              </a:spcBef>
              <a:spcAft>
                <a:spcPts val="0"/>
              </a:spcAft>
              <a:buClr>
                <a:schemeClr val="dk1"/>
              </a:buClr>
              <a:buSzPts val="4400"/>
              <a:buFont typeface="Calibri" panose="020F0502020204030204"/>
              <a:buNone/>
            </a:pPr>
            <a:endParaRPr sz="4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a:p>
            <a:pPr marL="457200" marR="0" lvl="0" indent="-454025" algn="l" rtl="0">
              <a:lnSpc>
                <a:spcPct val="150000"/>
              </a:lnSpc>
              <a:spcBef>
                <a:spcPts val="0"/>
              </a:spcBef>
              <a:spcAft>
                <a:spcPts val="0"/>
              </a:spcAft>
              <a:buClr>
                <a:schemeClr val="dk1"/>
              </a:buClr>
              <a:buSzPts val="4400"/>
              <a:buFont typeface="Calibri" panose="020F0502020204030204"/>
              <a:buNone/>
            </a:pPr>
            <a:endParaRPr sz="4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a:p>
            <a:pPr marL="0" marR="0" lvl="0" indent="0" algn="l" rtl="0">
              <a:lnSpc>
                <a:spcPct val="100000"/>
              </a:lnSpc>
              <a:spcBef>
                <a:spcPts val="0"/>
              </a:spcBef>
              <a:spcAft>
                <a:spcPts val="0"/>
              </a:spcAft>
              <a:buNone/>
            </a:pPr>
            <a:endParaRPr sz="4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
        <p:nvSpPr>
          <p:cNvPr id="59" name="Google Shape;59;p3"/>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dirty="0">
                <a:solidFill>
                  <a:schemeClr val="dk1"/>
                </a:solidFill>
                <a:latin typeface="Calibri" panose="020F0502020204030204"/>
                <a:ea typeface="Calibri" panose="020F0502020204030204"/>
                <a:cs typeface="Calibri" panose="020F0502020204030204"/>
                <a:sym typeface="Calibri" panose="020F0502020204030204"/>
              </a:rPr>
              <a:t>*</a:t>
            </a:r>
            <a:endParaRPr dirty="0"/>
          </a:p>
        </p:txBody>
      </p:sp>
      <p:sp>
        <p:nvSpPr>
          <p:cNvPr id="60" name="Google Shape;60;p3"/>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p:nvPr/>
        </p:nvSpPr>
        <p:spPr>
          <a:xfrm>
            <a:off x="4108450" y="96837"/>
            <a:ext cx="112776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Introduction</a:t>
            </a:r>
            <a:endParaRPr lang="en-US" sz="80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58" name="Google Shape;58;p3"/>
          <p:cNvSpPr txBox="1"/>
          <p:nvPr/>
        </p:nvSpPr>
        <p:spPr>
          <a:xfrm>
            <a:off x="1259681" y="1327149"/>
            <a:ext cx="17584737" cy="8035925"/>
          </a:xfrm>
          <a:prstGeom prst="rect">
            <a:avLst/>
          </a:prstGeom>
          <a:noFill/>
          <a:ln>
            <a:noFill/>
          </a:ln>
        </p:spPr>
        <p:txBody>
          <a:bodyPr spcFirstLastPara="1" wrap="square" lIns="90000" tIns="45000" rIns="90000" bIns="45000" anchor="t" anchorCtr="0">
            <a:noAutofit/>
          </a:bodyPr>
          <a:lstStyle/>
          <a:p>
            <a:pPr marL="457200" indent="-457200">
              <a:lnSpc>
                <a:spcPct val="150000"/>
              </a:lnSpc>
              <a:buClr>
                <a:schemeClr val="tx1"/>
              </a:buClr>
              <a:buFont typeface="Helvetica Neue" panose="020B0804020202020204" charset="0"/>
              <a:buChar char="•"/>
            </a:pPr>
            <a:r>
              <a:rPr lang="en-US" sz="3000" dirty="0">
                <a:solidFill>
                  <a:srgbClr val="16355A"/>
                </a:solidFill>
                <a:latin typeface="Helvetica Neue" panose="020B0804020202020204"/>
              </a:rPr>
              <a:t> It is different than cryptography, the art of secret writing, which is intended to make a message cannot be read , but does not hide the existence of the secret communication</a:t>
            </a:r>
            <a:r>
              <a:rPr lang="en-US" dirty="0"/>
              <a:t>. </a:t>
            </a:r>
            <a:endParaRPr lang="en-US" sz="3000" dirty="0">
              <a:solidFill>
                <a:srgbClr val="16355A"/>
              </a:solidFill>
              <a:latin typeface="Helvetica Neue" panose="020B0804020202020204"/>
            </a:endParaRPr>
          </a:p>
          <a:p>
            <a:pPr marL="457200" indent="-457200">
              <a:lnSpc>
                <a:spcPct val="150000"/>
              </a:lnSpc>
              <a:buClr>
                <a:schemeClr val="tx1"/>
              </a:buClr>
              <a:buFont typeface="Helvetica Neue" panose="020B0804020202020204" charset="0"/>
              <a:buChar char="•"/>
            </a:pPr>
            <a:r>
              <a:rPr lang="en-US" sz="3000" dirty="0">
                <a:solidFill>
                  <a:srgbClr val="16355A"/>
                </a:solidFill>
                <a:latin typeface="Helvetica Neue" panose="020B0804020202020204"/>
              </a:rPr>
              <a:t>The formula below describes the process of steganography :</a:t>
            </a:r>
            <a:endParaRPr lang="en-US" sz="3000" dirty="0">
              <a:solidFill>
                <a:srgbClr val="16355A"/>
              </a:solidFill>
              <a:latin typeface="Helvetica Neue" panose="020B0804020202020204"/>
            </a:endParaRPr>
          </a:p>
          <a:p>
            <a:pPr>
              <a:lnSpc>
                <a:spcPct val="150000"/>
              </a:lnSpc>
            </a:pPr>
            <a:r>
              <a:rPr lang="en-US" sz="3000" dirty="0">
                <a:solidFill>
                  <a:srgbClr val="16355A"/>
                </a:solidFill>
                <a:latin typeface="Helvetica Neue" panose="020B0804020202020204"/>
              </a:rPr>
              <a:t>			cover medium + hidden data + </a:t>
            </a:r>
            <a:r>
              <a:rPr lang="en-US" sz="3000" dirty="0" err="1">
                <a:solidFill>
                  <a:srgbClr val="16355A"/>
                </a:solidFill>
                <a:latin typeface="Helvetica Neue" panose="020B0804020202020204"/>
              </a:rPr>
              <a:t>stego</a:t>
            </a:r>
            <a:r>
              <a:rPr lang="en-US" sz="3000" dirty="0">
                <a:solidFill>
                  <a:srgbClr val="16355A"/>
                </a:solidFill>
                <a:latin typeface="Helvetica Neue" panose="020B0804020202020204"/>
              </a:rPr>
              <a:t> key = </a:t>
            </a:r>
            <a:r>
              <a:rPr lang="en-US" sz="3000" dirty="0" err="1">
                <a:solidFill>
                  <a:srgbClr val="16355A"/>
                </a:solidFill>
                <a:latin typeface="Helvetica Neue" panose="020B0804020202020204"/>
              </a:rPr>
              <a:t>stego</a:t>
            </a:r>
            <a:r>
              <a:rPr lang="en-US" sz="3000" dirty="0">
                <a:solidFill>
                  <a:srgbClr val="16355A"/>
                </a:solidFill>
                <a:latin typeface="Helvetica Neue" panose="020B0804020202020204"/>
              </a:rPr>
              <a:t> medium</a:t>
            </a:r>
            <a:endParaRPr lang="en-US" sz="3000" dirty="0">
              <a:solidFill>
                <a:srgbClr val="16355A"/>
              </a:solidFill>
              <a:latin typeface="Helvetica Neue" panose="020B0804020202020204"/>
            </a:endParaRPr>
          </a:p>
          <a:p>
            <a:pPr>
              <a:lnSpc>
                <a:spcPct val="150000"/>
              </a:lnSpc>
            </a:pPr>
            <a:r>
              <a:rPr lang="en-US" sz="3000" dirty="0">
                <a:solidFill>
                  <a:srgbClr val="16355A"/>
                </a:solidFill>
                <a:latin typeface="Helvetica Neue" panose="020B0804020202020204"/>
              </a:rPr>
              <a:t>	The explanation of this formula is,</a:t>
            </a:r>
            <a:endParaRPr lang="en-US" sz="3000" dirty="0">
              <a:solidFill>
                <a:srgbClr val="16355A"/>
              </a:solidFill>
              <a:latin typeface="Helvetica Neue" panose="020B0804020202020204"/>
            </a:endParaRPr>
          </a:p>
          <a:p>
            <a:pPr>
              <a:lnSpc>
                <a:spcPct val="150000"/>
              </a:lnSpc>
            </a:pPr>
            <a:r>
              <a:rPr lang="en-US" sz="3000" dirty="0">
                <a:solidFill>
                  <a:srgbClr val="16355A"/>
                </a:solidFill>
                <a:latin typeface="Helvetica Neue" panose="020B0804020202020204"/>
              </a:rPr>
              <a:t>	The cover medium refers to the file that we are going to put our information on it.</a:t>
            </a:r>
            <a:endParaRPr lang="en-US" sz="3000" dirty="0">
              <a:solidFill>
                <a:srgbClr val="16355A"/>
              </a:solidFill>
              <a:latin typeface="Helvetica Neue" panose="020B0804020202020204"/>
            </a:endParaRPr>
          </a:p>
          <a:p>
            <a:pPr>
              <a:lnSpc>
                <a:spcPct val="150000"/>
              </a:lnSpc>
            </a:pPr>
            <a:r>
              <a:rPr lang="en-US" sz="3000" dirty="0">
                <a:solidFill>
                  <a:srgbClr val="16355A"/>
                </a:solidFill>
                <a:latin typeface="Helvetica Neue" panose="020B0804020202020204"/>
              </a:rPr>
              <a:t>	Hidden data obviously is the data we want to keep secret.</a:t>
            </a:r>
            <a:endParaRPr lang="en-US" sz="3000" dirty="0">
              <a:solidFill>
                <a:srgbClr val="16355A"/>
              </a:solidFill>
              <a:latin typeface="Helvetica Neue" panose="020B0804020202020204"/>
            </a:endParaRPr>
          </a:p>
          <a:p>
            <a:pPr>
              <a:lnSpc>
                <a:spcPct val="150000"/>
              </a:lnSpc>
            </a:pPr>
            <a:r>
              <a:rPr lang="en-US" sz="3000" dirty="0">
                <a:solidFill>
                  <a:srgbClr val="16355A"/>
                </a:solidFill>
                <a:latin typeface="Helvetica Neue" panose="020B0804020202020204"/>
              </a:rPr>
              <a:t>	An encryption advanced which is a choice for us.</a:t>
            </a:r>
            <a:endParaRPr lang="en-US" sz="3000" dirty="0">
              <a:solidFill>
                <a:srgbClr val="16355A"/>
              </a:solidFill>
              <a:latin typeface="Helvetica Neue" panose="020B0804020202020204"/>
            </a:endParaRPr>
          </a:p>
          <a:p>
            <a:pPr>
              <a:lnSpc>
                <a:spcPct val="150000"/>
              </a:lnSpc>
            </a:pPr>
            <a:r>
              <a:rPr lang="en-US" sz="3000" dirty="0">
                <a:solidFill>
                  <a:srgbClr val="16355A"/>
                </a:solidFill>
                <a:latin typeface="Helvetica Neue" panose="020B0804020202020204"/>
              </a:rPr>
              <a:t>	The result shall be a </a:t>
            </a:r>
            <a:r>
              <a:rPr lang="en-US" sz="3000" dirty="0" err="1">
                <a:solidFill>
                  <a:srgbClr val="16355A"/>
                </a:solidFill>
                <a:latin typeface="Helvetica Neue" panose="020B0804020202020204"/>
              </a:rPr>
              <a:t>stego</a:t>
            </a:r>
            <a:r>
              <a:rPr lang="en-US" sz="3000" dirty="0">
                <a:solidFill>
                  <a:srgbClr val="16355A"/>
                </a:solidFill>
                <a:latin typeface="Helvetica Neue" panose="020B0804020202020204"/>
              </a:rPr>
              <a:t> medium , which is the same file as the cover medium.</a:t>
            </a:r>
            <a:endParaRPr lang="en-IN" sz="3000" dirty="0">
              <a:solidFill>
                <a:srgbClr val="16355A"/>
              </a:solidFill>
              <a:latin typeface="Helvetica Neue" panose="020B0804020202020204"/>
            </a:endParaRPr>
          </a:p>
          <a:p>
            <a:pPr marL="457200" indent="-457200">
              <a:buFont typeface="Arial" panose="020B0604020202020204" pitchFamily="34" charset="0"/>
              <a:buChar char="•"/>
            </a:pPr>
            <a:endParaRPr lang="en-IN" sz="3000" dirty="0">
              <a:solidFill>
                <a:srgbClr val="16355A"/>
              </a:solidFill>
              <a:latin typeface="Helvetica Neue" panose="020B0804020202020204"/>
            </a:endParaRPr>
          </a:p>
          <a:p>
            <a:endParaRPr lang="en-IN" sz="3000" dirty="0">
              <a:solidFill>
                <a:srgbClr val="16355A"/>
              </a:solidFill>
              <a:latin typeface="Helvetica Neue" panose="020B0804020202020204"/>
            </a:endParaRPr>
          </a:p>
          <a:p>
            <a:endParaRPr lang="en-IN" sz="3000" dirty="0">
              <a:solidFill>
                <a:srgbClr val="16355A"/>
              </a:solidFill>
              <a:latin typeface="Helvetica Neue" panose="020B0804020202020204"/>
            </a:endParaRPr>
          </a:p>
          <a:p>
            <a:pPr marL="450215" lvl="0" indent="-844550">
              <a:lnSpc>
                <a:spcPct val="150000"/>
              </a:lnSpc>
              <a:spcBef>
                <a:spcPts val="720"/>
              </a:spcBef>
              <a:buClr>
                <a:srgbClr val="16355A"/>
              </a:buClr>
              <a:buSzPts val="3400"/>
              <a:buFont typeface="Helvetica Neue" panose="020B0804020202020204"/>
              <a:buChar char="•"/>
            </a:pPr>
            <a:endParaRPr lang="en-US" sz="3000" dirty="0">
              <a:solidFill>
                <a:srgbClr val="16355A"/>
              </a:solidFill>
              <a:latin typeface="Helvetica Neue" panose="020B0804020202020204"/>
            </a:endParaRPr>
          </a:p>
          <a:p>
            <a:pPr marL="457200" marR="0" lvl="0" indent="-454025" algn="l" rtl="0">
              <a:lnSpc>
                <a:spcPct val="150000"/>
              </a:lnSpc>
              <a:spcBef>
                <a:spcPts val="0"/>
              </a:spcBef>
              <a:spcAft>
                <a:spcPts val="0"/>
              </a:spcAft>
              <a:buClr>
                <a:schemeClr val="dk1"/>
              </a:buClr>
              <a:buSzPts val="4400"/>
              <a:buFont typeface="Calibri" panose="020F0502020204030204"/>
              <a:buNone/>
            </a:pPr>
            <a:endParaRPr sz="4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a:p>
            <a:pPr marL="457200" marR="0" lvl="0" indent="-454025" algn="l" rtl="0">
              <a:lnSpc>
                <a:spcPct val="150000"/>
              </a:lnSpc>
              <a:spcBef>
                <a:spcPts val="0"/>
              </a:spcBef>
              <a:spcAft>
                <a:spcPts val="0"/>
              </a:spcAft>
              <a:buClr>
                <a:schemeClr val="dk1"/>
              </a:buClr>
              <a:buSzPts val="4400"/>
              <a:buFont typeface="Calibri" panose="020F0502020204030204"/>
              <a:buNone/>
            </a:pPr>
            <a:endParaRPr sz="4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a:p>
            <a:pPr marL="457200" marR="0" lvl="0" indent="-454025" algn="l" rtl="0">
              <a:lnSpc>
                <a:spcPct val="150000"/>
              </a:lnSpc>
              <a:spcBef>
                <a:spcPts val="0"/>
              </a:spcBef>
              <a:spcAft>
                <a:spcPts val="0"/>
              </a:spcAft>
              <a:buClr>
                <a:schemeClr val="dk1"/>
              </a:buClr>
              <a:buSzPts val="4400"/>
              <a:buFont typeface="Calibri" panose="020F0502020204030204"/>
              <a:buNone/>
            </a:pPr>
            <a:endParaRPr sz="4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a:p>
            <a:pPr marL="0" marR="0" lvl="0" indent="0" algn="l" rtl="0">
              <a:lnSpc>
                <a:spcPct val="100000"/>
              </a:lnSpc>
              <a:spcBef>
                <a:spcPts val="0"/>
              </a:spcBef>
              <a:spcAft>
                <a:spcPts val="0"/>
              </a:spcAft>
              <a:buNone/>
            </a:pPr>
            <a:endParaRPr sz="4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
        <p:nvSpPr>
          <p:cNvPr id="59" name="Google Shape;59;p3"/>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dirty="0">
                <a:solidFill>
                  <a:schemeClr val="dk1"/>
                </a:solidFill>
                <a:latin typeface="Calibri" panose="020F0502020204030204"/>
                <a:ea typeface="Calibri" panose="020F0502020204030204"/>
                <a:cs typeface="Calibri" panose="020F0502020204030204"/>
                <a:sym typeface="Calibri" panose="020F0502020204030204"/>
              </a:rPr>
              <a:t>*</a:t>
            </a:r>
            <a:endParaRPr dirty="0"/>
          </a:p>
        </p:txBody>
      </p:sp>
      <p:sp>
        <p:nvSpPr>
          <p:cNvPr id="60" name="Google Shape;60;p3"/>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73" name="Google Shape;73;p6"/>
          <p:cNvGraphicFramePr/>
          <p:nvPr/>
        </p:nvGraphicFramePr>
        <p:xfrm>
          <a:off x="1763712" y="1616075"/>
          <a:ext cx="16735400" cy="8760100"/>
        </p:xfrm>
        <a:graphic>
          <a:graphicData uri="http://schemas.openxmlformats.org/drawingml/2006/table">
            <a:tbl>
              <a:tblPr>
                <a:noFill/>
                <a:tableStyleId>{F518542A-5F4C-43B6-BDC4-2B29EB79A7E6}</a:tableStyleId>
              </a:tblPr>
              <a:tblGrid>
                <a:gridCol w="1916100"/>
                <a:gridCol w="6451600"/>
                <a:gridCol w="4183050"/>
                <a:gridCol w="4184650"/>
              </a:tblGrid>
              <a:tr h="1003300">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S No </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Author and Paper title</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Details of Publication </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Summary of the Paper </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1100">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1</a:t>
                      </a:r>
                      <a:endParaRPr dirty="0"/>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2</a:t>
                      </a:r>
                      <a:endParaRPr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IN" sz="2000" i="1" dirty="0"/>
                        <a:t>Sparse Encoded Matrix based Steganography algorithm</a:t>
                      </a:r>
                      <a:endParaRPr lang="en-IN" sz="2000" i="1"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Vipul Shah M.E. Student, Department Of Computer Science</a:t>
                      </a: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r>
                        <a:rPr lang="en-IN" sz="2000" i="1" dirty="0"/>
                        <a:t>Image Steganography and Data hiding in QR Code </a:t>
                      </a:r>
                      <a:endParaRPr lang="en-IN" sz="2000" i="1"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r>
                        <a:rPr lang="en-IN" sz="2000" dirty="0" err="1"/>
                        <a:t>Rutuja</a:t>
                      </a:r>
                      <a:r>
                        <a:rPr lang="en-IN" sz="2000" dirty="0"/>
                        <a:t> </a:t>
                      </a:r>
                      <a:r>
                        <a:rPr lang="en-IN" sz="2000" dirty="0" err="1"/>
                        <a:t>Kakade</a:t>
                      </a:r>
                      <a:r>
                        <a:rPr lang="en-IN" sz="2000" dirty="0"/>
                        <a:t>, Nikita </a:t>
                      </a:r>
                      <a:r>
                        <a:rPr lang="en-IN" sz="2000" dirty="0" err="1"/>
                        <a:t>Kasar</a:t>
                      </a:r>
                      <a:r>
                        <a:rPr lang="en-IN" sz="2000" dirty="0"/>
                        <a:t>, Shruti Kulkarni, Shubham </a:t>
                      </a:r>
                      <a:r>
                        <a:rPr lang="en-IN" sz="2000" dirty="0" err="1"/>
                        <a:t>Kumbalpuri</a:t>
                      </a:r>
                      <a:r>
                        <a:rPr lang="en-IN" sz="2000" dirty="0"/>
                        <a:t>, </a:t>
                      </a:r>
                      <a:r>
                        <a:rPr lang="en-IN" sz="2000" dirty="0" err="1"/>
                        <a:t>Sonali</a:t>
                      </a:r>
                      <a:r>
                        <a:rPr lang="en-IN" sz="2000" dirty="0"/>
                        <a:t> Patil </a:t>
                      </a:r>
                      <a:endParaRPr sz="2000"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International Research Journal of Engineering and Technology (IRJET), Volume: 04 Issue: 04 | Apr -2017 ,</a:t>
                      </a:r>
                      <a:r>
                        <a:rPr lang="en-IN" sz="2000" dirty="0"/>
                        <a:t> e-ISSN: 2395 -0056</a:t>
                      </a: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International Research Journal of Engineering and Technology (IRJET), Volume: 04 Issue: 05 | May -2017,</a:t>
                      </a:r>
                      <a:r>
                        <a:rPr lang="en-IN" sz="2000" dirty="0"/>
                        <a:t> e-ISSN: 2395 -0056 </a:t>
                      </a:r>
                      <a:endParaRPr sz="2000"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In this paper proposed approach uses sparse matrix encoding to increase the security of the algorithm. Also it can be seen that the proposed approach did as good as the Least Significant bit algorithm in terms of speed of execution and PSNR value whilst also giving additional security.</a:t>
                      </a: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In this paper they have considered securing criminal data as one of its applications. The criminal information may be changed for misleading the police department. The data that can be changed or tampered is mainly the type of crime performed, which can be changed for reducing the punishment of the culprit. The proposed system provides security to criminal data from unauthorized access and tampering.</a:t>
                      </a:r>
                      <a:endParaRPr sz="2000"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74" name="Google Shape;74;p6"/>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Literature Survey</a:t>
            </a:r>
            <a:endParaRPr lang="en-US" sz="80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75" name="Google Shape;75;p6"/>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 name="Google Shape;76;p6"/>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81" name="Google Shape;81;p7"/>
          <p:cNvGraphicFramePr/>
          <p:nvPr/>
        </p:nvGraphicFramePr>
        <p:xfrm>
          <a:off x="1762943" y="1374643"/>
          <a:ext cx="16735400" cy="9285550"/>
        </p:xfrm>
        <a:graphic>
          <a:graphicData uri="http://schemas.openxmlformats.org/drawingml/2006/table">
            <a:tbl>
              <a:tblPr>
                <a:noFill/>
                <a:tableStyleId>{F518542A-5F4C-43B6-BDC4-2B29EB79A7E6}</a:tableStyleId>
              </a:tblPr>
              <a:tblGrid>
                <a:gridCol w="1506525"/>
                <a:gridCol w="6172200"/>
                <a:gridCol w="4872025"/>
                <a:gridCol w="4184650"/>
              </a:tblGrid>
              <a:tr h="1223950">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S No </a:t>
                      </a:r>
                      <a:endParaRPr lang="en-US" sz="30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Author and Paper title</a:t>
                      </a:r>
                      <a:endParaRPr lang="en-US" sz="30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Details of Publication </a:t>
                      </a:r>
                      <a:endParaRPr lang="en-US" sz="30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rPr>
                        <a:t>Summary of the Paper </a:t>
                      </a:r>
                      <a:endParaRPr lang="en-US" sz="3000" b="0" i="0" u="none" strike="noStrike" cap="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9025">
                <a:tc>
                  <a:txBody>
                    <a:bodyPr/>
                    <a:lstStyle/>
                    <a:p>
                      <a:pPr marL="0" marR="0" lvl="0" indent="0" algn="l" rtl="0">
                        <a:lnSpc>
                          <a:spcPct val="100000"/>
                        </a:lnSpc>
                        <a:spcBef>
                          <a:spcPts val="0"/>
                        </a:spcBef>
                        <a:spcAft>
                          <a:spcPts val="0"/>
                        </a:spcAft>
                        <a:buClr>
                          <a:srgbClr val="000000"/>
                        </a:buClr>
                        <a:buSzPts val="3000"/>
                        <a:buFont typeface="Times New Roman" panose="02020603050405020304"/>
                        <a:buNone/>
                      </a:pPr>
                      <a:r>
                        <a:rPr lang="en-US"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3</a:t>
                      </a:r>
                      <a:endParaRPr dirty="0"/>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3000"/>
                        <a:buFont typeface="Times New Roman" panose="02020603050405020304"/>
                        <a:buNone/>
                      </a:pPr>
                      <a:endParaRPr lang="en-US"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3000"/>
                        <a:buFont typeface="Times New Roman" panose="02020603050405020304"/>
                        <a:buNone/>
                      </a:pPr>
                      <a:r>
                        <a:rPr lang="en-US" sz="3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4</a:t>
                      </a:r>
                      <a:endParaRPr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000" i="1" dirty="0"/>
                        <a:t>A new hybrid encryption and steganography technique: a survey</a:t>
                      </a:r>
                      <a:endParaRPr lang="en-US" sz="2000" i="1"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Apoorva Shrivastava and Lokesh Singh</a:t>
                      </a: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r>
                        <a:rPr lang="en-US" sz="2000" i="1" dirty="0"/>
                        <a:t>A Comparative Study of Audio Steganography Techniques </a:t>
                      </a:r>
                      <a:endParaRPr lang="en-US" sz="2000" i="1"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r>
                        <a:rPr lang="en-IN" sz="2000" dirty="0" err="1"/>
                        <a:t>Palwinder</a:t>
                      </a:r>
                      <a:r>
                        <a:rPr lang="en-IN" sz="2000" dirty="0"/>
                        <a:t> </a:t>
                      </a:r>
                      <a:r>
                        <a:rPr lang="en-IN" sz="2000" dirty="0" err="1"/>
                        <a:t>Singh,Assistant</a:t>
                      </a:r>
                      <a:r>
                        <a:rPr lang="en-IN" sz="2000" dirty="0"/>
                        <a:t> Professor, Guru Nanak Dev University, Amritsar</a:t>
                      </a:r>
                      <a:endParaRPr sz="2000"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International Journal of Advanced Technology and Engineering Exploration, Vol 3(14) ISSN (Print): 2394-5443 ISSN (Online): 2394-7454</a:t>
                      </a: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International Research Journal of Engineering and Technology (IRJET), Volume: 03 Issue: 04 | Apr-2016 ,</a:t>
                      </a:r>
                      <a:r>
                        <a:rPr lang="en-IN" sz="2000" dirty="0"/>
                        <a:t> e-ISSN: 2395 -0056</a:t>
                      </a:r>
                      <a:endParaRPr sz="2000"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This paper consists of several aspects of cryptography and steganography with their working approached and enhancements. Based on the analysis and observations they have suggested encryption technique like RC6. It would be better to hybrid different encryption technique. The increasing size of key with random attribute is also a better and powerful security improvement. </a:t>
                      </a: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800"/>
                        <a:buFont typeface="Calibri" panose="020F0502020204030204"/>
                        <a:buNone/>
                      </a:pPr>
                      <a:r>
                        <a:rPr lang="en-US" sz="2000" dirty="0"/>
                        <a:t>In this paper comparative study of different audio steganography techniques and their approaches is presented. Audio steganography techniques can also be combined with existing cryptography methods so along with encryption information can also be made hidden. The advantage of one technique over other depends upon the type of application and its requirements.</a:t>
                      </a:r>
                      <a:endParaRPr sz="2000"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82" name="Google Shape;82;p7"/>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Literature Survey</a:t>
            </a:r>
            <a:endParaRPr lang="en-US" sz="80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83" name="Google Shape;83;p7"/>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 name="Google Shape;84;p7"/>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8"/>
          <p:cNvGraphicFramePr/>
          <p:nvPr/>
        </p:nvGraphicFramePr>
        <p:xfrm>
          <a:off x="1762943" y="1273187"/>
          <a:ext cx="16735400" cy="8762975"/>
        </p:xfrm>
        <a:graphic>
          <a:graphicData uri="http://schemas.openxmlformats.org/drawingml/2006/table">
            <a:tbl>
              <a:tblPr>
                <a:noFill/>
                <a:tableStyleId>{F518542A-5F4C-43B6-BDC4-2B29EB79A7E6}</a:tableStyleId>
              </a:tblPr>
              <a:tblGrid>
                <a:gridCol w="1506525"/>
                <a:gridCol w="6172200"/>
                <a:gridCol w="4872025"/>
                <a:gridCol w="4184650"/>
              </a:tblGrid>
              <a:tr h="1223950">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 No </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Author and Paper title</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Details of Publication </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Summary of the Paper </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9025">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5</a:t>
                      </a:r>
                      <a:endParaRPr dirty="0"/>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6</a:t>
                      </a:r>
                      <a:endParaRPr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000" i="1" dirty="0"/>
                        <a:t>A Steganography Scheme on JPEG Compressed Cover Image with High Embedding Capacity</a:t>
                      </a:r>
                      <a:endParaRPr lang="en-US" sz="2000" i="1"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r>
                        <a:rPr lang="en-IN" sz="2000" dirty="0"/>
                        <a:t>Arup Kumar Pal , </a:t>
                      </a:r>
                      <a:r>
                        <a:rPr lang="en-IN" sz="2000" dirty="0" err="1"/>
                        <a:t>Kshiramani</a:t>
                      </a:r>
                      <a:r>
                        <a:rPr lang="en-IN" sz="2000" dirty="0"/>
                        <a:t> Naik , and Rohit Agarwal</a:t>
                      </a:r>
                      <a:endParaRPr lang="en-IN"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i="1" dirty="0"/>
                    </a:p>
                    <a:p>
                      <a:pPr marL="0" marR="0" lvl="0" indent="0" algn="l" rtl="0">
                        <a:lnSpc>
                          <a:spcPct val="100000"/>
                        </a:lnSpc>
                        <a:spcBef>
                          <a:spcPts val="0"/>
                        </a:spcBef>
                        <a:spcAft>
                          <a:spcPts val="0"/>
                        </a:spcAft>
                        <a:buClr>
                          <a:schemeClr val="dk1"/>
                        </a:buClr>
                        <a:buSzPts val="2400"/>
                        <a:buFont typeface="Calibri" panose="020F0502020204030204"/>
                        <a:buNone/>
                      </a:pPr>
                      <a:r>
                        <a:rPr lang="en-US" sz="2000" i="1" dirty="0"/>
                        <a:t>Appraise Of Multifarious Image Steganography Techniques </a:t>
                      </a:r>
                      <a:endParaRPr lang="en-US" sz="2000" i="1"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r>
                        <a:rPr lang="en-IN" sz="2000" dirty="0" err="1"/>
                        <a:t>Dr.</a:t>
                      </a:r>
                      <a:r>
                        <a:rPr lang="en-IN" sz="2000" dirty="0"/>
                        <a:t> Sudeep </a:t>
                      </a:r>
                      <a:r>
                        <a:rPr lang="en-IN" sz="2000" dirty="0" err="1"/>
                        <a:t>Thepade</a:t>
                      </a:r>
                      <a:r>
                        <a:rPr lang="en-IN" sz="2000" dirty="0"/>
                        <a:t>, </a:t>
                      </a:r>
                      <a:r>
                        <a:rPr lang="en-IN" sz="2000" dirty="0" err="1"/>
                        <a:t>Smita</a:t>
                      </a:r>
                      <a:r>
                        <a:rPr lang="en-IN" sz="2000" dirty="0"/>
                        <a:t> S. Chavan</a:t>
                      </a:r>
                      <a:endParaRPr lang="en-IN" sz="2000"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000" dirty="0"/>
                        <a:t>The International Arab Journal of Information Technology, Vol. 16, No. 1, January 2019</a:t>
                      </a: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r>
                        <a:rPr lang="en-US" sz="2000" dirty="0"/>
                        <a:t>International Journal of Engineering Research and Applications (IJERA) ISSN: 2248-9622, Vol. 3, Issue 2, March -April 2013, pp.1067-1174 </a:t>
                      </a:r>
                      <a:endParaRPr sz="2000"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000" dirty="0"/>
                        <a:t>In this paper, they have proposed a JPEG cover image based steganography with high visual quality along with high embedding capacity </a:t>
                      </a:r>
                      <a:r>
                        <a:rPr lang="en-US" sz="2000" dirty="0" err="1"/>
                        <a:t>stego</a:t>
                      </a:r>
                      <a:r>
                        <a:rPr lang="en-US" sz="2000" dirty="0"/>
                        <a:t> image. The proposed scheme is compared with some other related existing methods such as </a:t>
                      </a:r>
                      <a:r>
                        <a:rPr lang="en-US" sz="2000" dirty="0" err="1"/>
                        <a:t>JSteg</a:t>
                      </a:r>
                      <a:r>
                        <a:rPr lang="en-US" sz="2000" dirty="0"/>
                        <a:t>, F5, </a:t>
                      </a:r>
                      <a:r>
                        <a:rPr lang="en-US" sz="2000" dirty="0" err="1"/>
                        <a:t>OutGuess</a:t>
                      </a:r>
                      <a:r>
                        <a:rPr lang="en-US" sz="2000" dirty="0"/>
                        <a:t>, Chang et al. scheme and Liu and Liao 12] scheme and satisfactory results have been found. </a:t>
                      </a: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p>
                    <a:p>
                      <a:pPr marL="0" marR="0" lvl="0" indent="0" algn="l" rtl="0">
                        <a:lnSpc>
                          <a:spcPct val="100000"/>
                        </a:lnSpc>
                        <a:spcBef>
                          <a:spcPts val="0"/>
                        </a:spcBef>
                        <a:spcAft>
                          <a:spcPts val="0"/>
                        </a:spcAft>
                        <a:buClr>
                          <a:schemeClr val="dk1"/>
                        </a:buClr>
                        <a:buSzPts val="2400"/>
                        <a:buFont typeface="Calibri" panose="020F0502020204030204"/>
                        <a:buNone/>
                      </a:pPr>
                      <a:r>
                        <a:rPr lang="en-US" sz="2000" dirty="0"/>
                        <a:t>This paper presents a review of multifarious methods available for image steganography. Image steganography technique is widely used technique to secure information utilized for covert communication, featured tagging, copyright protection, military agencies and for many more applications related to secure communications.</a:t>
                      </a:r>
                      <a:endParaRPr sz="2000" dirty="0"/>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90" name="Google Shape;90;p8"/>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Literature Survey</a:t>
            </a:r>
            <a:endParaRPr lang="en-US" sz="8000" b="1" i="0" u="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91" name="Google Shape;91;p8"/>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 name="Google Shape;92;p8"/>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T</a:t>
            </a:r>
            <a:r>
              <a:rPr lang="en-US" altLang="en-IN" sz="6000" b="1" dirty="0">
                <a:solidFill>
                  <a:schemeClr val="dk2"/>
                </a:solidFill>
                <a:latin typeface="Calibri" panose="020F0502020204030204"/>
                <a:cs typeface="Calibri" panose="020F0502020204030204"/>
              </a:rPr>
              <a:t>echnical Relevance</a:t>
            </a: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517650" y="1482925"/>
            <a:ext cx="16687800" cy="3565500"/>
          </a:xfrm>
          <a:prstGeom prst="rect">
            <a:avLst/>
          </a:prstGeom>
          <a:noFill/>
          <a:ln>
            <a:noFill/>
          </a:ln>
        </p:spPr>
        <p:txBody>
          <a:bodyPr spcFirstLastPara="1" wrap="square" lIns="91425" tIns="45700" rIns="91425" bIns="45700" anchor="t" anchorCtr="0">
            <a:noAutofit/>
          </a:bodyPr>
          <a:lstStyle/>
          <a:p>
            <a:pPr marL="457200" indent="-457200">
              <a:lnSpc>
                <a:spcPct val="150000"/>
              </a:lnSpc>
              <a:buFont typeface="Arial" panose="020B0604020202020204" pitchFamily="34" charset="0"/>
              <a:buChar char="•"/>
            </a:pPr>
            <a:r>
              <a:rPr lang="en-IN" sz="3200" dirty="0">
                <a:solidFill>
                  <a:srgbClr val="16355A"/>
                </a:solidFill>
                <a:latin typeface="Helvetica Neue" panose="020B0804020202020204"/>
              </a:rPr>
              <a:t>Types of steganographic techniques: </a:t>
            </a:r>
            <a:endParaRPr lang="en-IN" sz="3200" dirty="0">
              <a:solidFill>
                <a:srgbClr val="16355A"/>
              </a:solidFill>
              <a:latin typeface="Helvetica Neue" panose="020B0804020202020204"/>
            </a:endParaRPr>
          </a:p>
          <a:p>
            <a:pPr marL="514350" indent="-514350">
              <a:lnSpc>
                <a:spcPct val="150000"/>
              </a:lnSpc>
              <a:buAutoNum type="arabicPeriod"/>
            </a:pPr>
            <a:r>
              <a:rPr lang="en-IN" sz="3200" dirty="0">
                <a:solidFill>
                  <a:srgbClr val="16355A"/>
                </a:solidFill>
                <a:latin typeface="Helvetica Neue" panose="020B0804020202020204"/>
              </a:rPr>
              <a:t>Text steganography </a:t>
            </a:r>
            <a:endParaRPr lang="en-IN" sz="3200" dirty="0">
              <a:solidFill>
                <a:srgbClr val="16355A"/>
              </a:solidFill>
              <a:latin typeface="Helvetica Neue" panose="020B0804020202020204"/>
            </a:endParaRPr>
          </a:p>
          <a:p>
            <a:pPr>
              <a:lnSpc>
                <a:spcPct val="150000"/>
              </a:lnSpc>
            </a:pPr>
            <a:r>
              <a:rPr lang="en-IN" sz="3200" dirty="0">
                <a:solidFill>
                  <a:srgbClr val="16355A"/>
                </a:solidFill>
                <a:latin typeface="Helvetica Neue" panose="020B0804020202020204"/>
              </a:rPr>
              <a:t>	It involves anything from changing the formatting of an existing </a:t>
            </a:r>
            <a:r>
              <a:rPr lang="en-IN" sz="3200" dirty="0" err="1">
                <a:solidFill>
                  <a:srgbClr val="16355A"/>
                </a:solidFill>
                <a:latin typeface="Helvetica Neue" panose="020B0804020202020204"/>
              </a:rPr>
              <a:t>text,to</a:t>
            </a:r>
            <a:r>
              <a:rPr lang="en-IN" sz="3200" dirty="0">
                <a:solidFill>
                  <a:srgbClr val="16355A"/>
                </a:solidFill>
                <a:latin typeface="Helvetica Neue" panose="020B0804020202020204"/>
              </a:rPr>
              <a:t> changing 	words within a text, to generating random character sequence or using context-	free </a:t>
            </a:r>
            <a:r>
              <a:rPr lang="en-IN" sz="3200" dirty="0" err="1">
                <a:solidFill>
                  <a:srgbClr val="16355A"/>
                </a:solidFill>
                <a:latin typeface="Helvetica Neue" panose="020B0804020202020204"/>
              </a:rPr>
              <a:t>grammers</a:t>
            </a:r>
            <a:r>
              <a:rPr lang="en-IN" sz="3200" dirty="0">
                <a:solidFill>
                  <a:srgbClr val="16355A"/>
                </a:solidFill>
                <a:latin typeface="Helvetica Neue" panose="020B0804020202020204"/>
              </a:rPr>
              <a:t> to generate readable text.</a:t>
            </a:r>
            <a:endParaRPr lang="en-IN" sz="3200" dirty="0">
              <a:solidFill>
                <a:srgbClr val="16355A"/>
              </a:solidFill>
              <a:latin typeface="Helvetica Neue" panose="020B0804020202020204"/>
            </a:endParaRPr>
          </a:p>
          <a:p>
            <a:pPr>
              <a:lnSpc>
                <a:spcPct val="150000"/>
              </a:lnSpc>
            </a:pPr>
            <a:r>
              <a:rPr lang="en-IN" sz="3200" dirty="0">
                <a:solidFill>
                  <a:srgbClr val="16355A"/>
                </a:solidFill>
                <a:latin typeface="Helvetica Neue" panose="020B0804020202020204"/>
              </a:rPr>
              <a:t>	ex: Format based method, Random and statistical Generation</a:t>
            </a:r>
            <a:endParaRPr lang="en-IN" sz="3200" dirty="0">
              <a:solidFill>
                <a:srgbClr val="16355A"/>
              </a:solidFill>
              <a:latin typeface="Helvetica Neue" panose="020B0804020202020204"/>
            </a:endParaRPr>
          </a:p>
          <a:p>
            <a:pPr>
              <a:lnSpc>
                <a:spcPct val="150000"/>
              </a:lnSpc>
            </a:pPr>
            <a:r>
              <a:rPr lang="en-IN" sz="3200" dirty="0">
                <a:solidFill>
                  <a:srgbClr val="16355A"/>
                </a:solidFill>
                <a:latin typeface="Helvetica Neue" panose="020B0804020202020204"/>
              </a:rPr>
              <a:t>2. Audio and video steganography </a:t>
            </a:r>
            <a:endParaRPr lang="en-IN" sz="3200" dirty="0">
              <a:solidFill>
                <a:srgbClr val="16355A"/>
              </a:solidFill>
              <a:latin typeface="Helvetica Neue" panose="020B0804020202020204"/>
            </a:endParaRPr>
          </a:p>
          <a:p>
            <a:pPr>
              <a:lnSpc>
                <a:spcPct val="150000"/>
              </a:lnSpc>
            </a:pPr>
            <a:r>
              <a:rPr lang="en-IN" sz="3200" dirty="0">
                <a:solidFill>
                  <a:srgbClr val="16355A"/>
                </a:solidFill>
                <a:latin typeface="Helvetica Neue" panose="020B0804020202020204"/>
              </a:rPr>
              <a:t>	</a:t>
            </a:r>
            <a:r>
              <a:rPr lang="en-US" sz="3200" dirty="0">
                <a:solidFill>
                  <a:srgbClr val="16355A"/>
                </a:solidFill>
                <a:latin typeface="Helvetica Neue" panose="020B0804020202020204"/>
              </a:rPr>
              <a:t>Implanting secrete message into an audio or Video.</a:t>
            </a:r>
            <a:endParaRPr lang="en-US" sz="3200" dirty="0">
              <a:solidFill>
                <a:srgbClr val="16355A"/>
              </a:solidFill>
              <a:latin typeface="Helvetica Neue" panose="020B0804020202020204"/>
            </a:endParaRPr>
          </a:p>
          <a:p>
            <a:r>
              <a:rPr lang="en-US" sz="3200" dirty="0">
                <a:solidFill>
                  <a:srgbClr val="16355A"/>
                </a:solidFill>
                <a:latin typeface="Helvetica Neue" panose="020B0804020202020204"/>
              </a:rPr>
              <a:t>	ex: LSB coding, Parity coding, Phase coding,</a:t>
            </a:r>
            <a:r>
              <a:rPr lang="en-IN" b="1" dirty="0"/>
              <a:t> </a:t>
            </a:r>
            <a:r>
              <a:rPr lang="en-IN" sz="3200" dirty="0">
                <a:solidFill>
                  <a:srgbClr val="16355A"/>
                </a:solidFill>
                <a:latin typeface="Helvetica Neue" panose="020B0804020202020204"/>
              </a:rPr>
              <a:t>Real time video steganography</a:t>
            </a:r>
            <a:endParaRPr lang="en-IN" sz="3200" dirty="0">
              <a:solidFill>
                <a:srgbClr val="16355A"/>
              </a:solidFill>
              <a:latin typeface="Helvetica Neue" panose="020B0804020202020204"/>
            </a:endParaRPr>
          </a:p>
          <a:p>
            <a:pPr>
              <a:lnSpc>
                <a:spcPct val="150000"/>
              </a:lnSpc>
            </a:pPr>
            <a:r>
              <a:rPr lang="en-IN" sz="3200" dirty="0">
                <a:solidFill>
                  <a:srgbClr val="16355A"/>
                </a:solidFill>
                <a:latin typeface="Helvetica Neue" panose="020B0804020202020204"/>
              </a:rPr>
              <a:t>3. Image steganography </a:t>
            </a:r>
            <a:endParaRPr lang="en-IN" sz="3200" dirty="0">
              <a:solidFill>
                <a:srgbClr val="16355A"/>
              </a:solidFill>
              <a:latin typeface="Helvetica Neue" panose="020B0804020202020204"/>
            </a:endParaRPr>
          </a:p>
          <a:p>
            <a:pPr>
              <a:lnSpc>
                <a:spcPct val="150000"/>
              </a:lnSpc>
            </a:pPr>
            <a:r>
              <a:rPr lang="en-IN" sz="3200" dirty="0">
                <a:solidFill>
                  <a:srgbClr val="16355A"/>
                </a:solidFill>
                <a:latin typeface="Helvetica Neue" panose="020B0804020202020204"/>
              </a:rPr>
              <a:t>	</a:t>
            </a:r>
            <a:r>
              <a:rPr lang="en-US" sz="3200" dirty="0">
                <a:solidFill>
                  <a:srgbClr val="16355A"/>
                </a:solidFill>
                <a:latin typeface="Helvetica Neue" panose="020B0804020202020204"/>
              </a:rPr>
              <a:t>Digital images are the most widely used cover objects for steganography. 	ex:</a:t>
            </a:r>
            <a:r>
              <a:rPr lang="en-IN" sz="3200" dirty="0">
                <a:solidFill>
                  <a:srgbClr val="16355A"/>
                </a:solidFill>
                <a:latin typeface="Helvetica Neue" panose="020B0804020202020204"/>
              </a:rPr>
              <a:t>Least significant bit insertion, Masking and filtering Redundant Pattern 	Encoding</a:t>
            </a:r>
            <a:endParaRPr sz="3200" dirty="0">
              <a:solidFill>
                <a:srgbClr val="16355A"/>
              </a:solidFill>
              <a:latin typeface="Helvetica Neue" panose="020B0804020202020204"/>
              <a:sym typeface="Helvetica Neue" panose="020B0804020202020204"/>
            </a:endParaRPr>
          </a:p>
          <a:p>
            <a:pPr marL="0" lvl="0" indent="457200" algn="l" rtl="0">
              <a:lnSpc>
                <a:spcPct val="130000"/>
              </a:lnSpc>
              <a:spcBef>
                <a:spcPts val="4500"/>
              </a:spcBef>
              <a:spcAft>
                <a:spcPts val="0"/>
              </a:spcAft>
              <a:buNone/>
            </a:pPr>
            <a:endParaRPr sz="3700" dirty="0">
              <a:solidFill>
                <a:srgbClr val="16355A"/>
              </a:solidFill>
              <a:latin typeface="Helvetica Neue" panose="020B0804020202020204"/>
              <a:ea typeface="Helvetica Neue" panose="020B0804020202020204"/>
              <a:cs typeface="Helvetica Neue" panose="020B0804020202020204"/>
              <a:sym typeface="Helvetica Neue" panose="020B0804020202020204"/>
            </a:endParaRPr>
          </a:p>
          <a:p>
            <a:pPr marL="0" lvl="0" indent="0" algn="l" rtl="0">
              <a:lnSpc>
                <a:spcPct val="130000"/>
              </a:lnSpc>
              <a:spcBef>
                <a:spcPts val="4500"/>
              </a:spcBef>
              <a:spcAft>
                <a:spcPts val="0"/>
              </a:spcAft>
              <a:buNone/>
            </a:pPr>
            <a:r>
              <a:rPr lang="en-US" sz="3000" b="1" dirty="0">
                <a:solidFill>
                  <a:srgbClr val="292929"/>
                </a:solidFill>
                <a:highlight>
                  <a:srgbClr val="FFFFFF"/>
                </a:highlight>
              </a:rPr>
              <a:t>	</a:t>
            </a:r>
            <a:endParaRPr sz="3000" b="1" dirty="0">
              <a:solidFill>
                <a:srgbClr val="292929"/>
              </a:solidFill>
              <a:highlight>
                <a:srgbClr val="FFFFFF"/>
              </a:highlight>
            </a:endParaRPr>
          </a:p>
          <a:p>
            <a:pPr marL="0" marR="0" lvl="0" indent="0" algn="l" rtl="0">
              <a:lnSpc>
                <a:spcPct val="100000"/>
              </a:lnSpc>
              <a:spcBef>
                <a:spcPts val="0"/>
              </a:spcBef>
              <a:spcAft>
                <a:spcPts val="0"/>
              </a:spcAft>
              <a:buNone/>
            </a:pPr>
            <a:endParaRPr sz="5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LSB Image Steganography</a:t>
            </a: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517650" y="1482925"/>
            <a:ext cx="16687800" cy="3565500"/>
          </a:xfrm>
          <a:prstGeom prst="rect">
            <a:avLst/>
          </a:prstGeom>
          <a:noFill/>
          <a:ln>
            <a:noFill/>
          </a:ln>
        </p:spPr>
        <p:txBody>
          <a:bodyPr spcFirstLastPara="1" wrap="square" lIns="91425" tIns="45700" rIns="91425" bIns="45700" anchor="t" anchorCtr="0">
            <a:noAutofit/>
          </a:bodyPr>
          <a:lstStyle/>
          <a:p>
            <a:pPr marL="457200" indent="-457200">
              <a:lnSpc>
                <a:spcPct val="150000"/>
              </a:lnSpc>
              <a:buFont typeface="Arial" panose="020B0604020202020204" pitchFamily="34" charset="0"/>
              <a:buChar char="•"/>
            </a:pPr>
            <a:r>
              <a:rPr lang="en-US" sz="3000" dirty="0">
                <a:solidFill>
                  <a:srgbClr val="16355A"/>
                </a:solidFill>
                <a:latin typeface="Helvetica Neue" panose="020B0804020202020204"/>
              </a:rPr>
              <a:t> </a:t>
            </a:r>
            <a:r>
              <a:rPr lang="en-US" sz="3200" dirty="0">
                <a:solidFill>
                  <a:srgbClr val="16355A"/>
                </a:solidFill>
                <a:latin typeface="Helvetica Neue" panose="020B0804020202020204"/>
              </a:rPr>
              <a:t>LSB stands for Least Significant Bit. The idea behind LSB embedding is that if we change the last bit value of a pixel, there won’t be much visible change in the color.</a:t>
            </a:r>
            <a:r>
              <a:rPr lang="en-US" dirty="0"/>
              <a:t> </a:t>
            </a:r>
            <a:r>
              <a:rPr lang="en-US" sz="3200" dirty="0">
                <a:solidFill>
                  <a:srgbClr val="16355A"/>
                </a:solidFill>
                <a:latin typeface="Helvetica Neue" panose="020B0804020202020204"/>
              </a:rPr>
              <a:t>For example, 0 is black. Changing the value to 1 won’t make much of a difference since it is still black, just a lighter shade.</a:t>
            </a:r>
            <a:endParaRPr lang="en-US" sz="3200" dirty="0">
              <a:solidFill>
                <a:srgbClr val="16355A"/>
              </a:solidFill>
              <a:latin typeface="Helvetica Neue" panose="020B0804020202020204"/>
            </a:endParaRPr>
          </a:p>
          <a:p>
            <a:pPr marL="457200" indent="-457200">
              <a:lnSpc>
                <a:spcPct val="150000"/>
              </a:lnSpc>
              <a:buFont typeface="Arial" panose="020B0604020202020204" pitchFamily="34" charset="0"/>
              <a:buChar char="•"/>
            </a:pPr>
            <a:r>
              <a:rPr lang="en-US" sz="3200" dirty="0">
                <a:solidFill>
                  <a:srgbClr val="16355A"/>
                </a:solidFill>
                <a:latin typeface="Helvetica Neue" panose="020B0804020202020204"/>
              </a:rPr>
              <a:t>This method is very fast and easy to implement in comparison to other methods of image Steganography.</a:t>
            </a:r>
            <a:endParaRPr lang="en-US" sz="3200" dirty="0">
              <a:solidFill>
                <a:srgbClr val="16355A"/>
              </a:solidFill>
              <a:latin typeface="Helvetica Neue" panose="020B0804020202020204"/>
            </a:endParaRPr>
          </a:p>
          <a:p>
            <a:pPr marL="457200" indent="-457200">
              <a:lnSpc>
                <a:spcPct val="150000"/>
              </a:lnSpc>
              <a:buFont typeface="Arial" panose="020B0604020202020204" pitchFamily="34" charset="0"/>
              <a:buChar char="•"/>
            </a:pPr>
            <a:r>
              <a:rPr lang="en-US" sz="3200" dirty="0">
                <a:solidFill>
                  <a:srgbClr val="16355A"/>
                </a:solidFill>
                <a:latin typeface="Helvetica Neue" panose="020B0804020202020204"/>
              </a:rPr>
              <a:t>The output image has very slight difference to the input image.</a:t>
            </a:r>
            <a:endParaRPr lang="en-US" sz="3200" dirty="0">
              <a:solidFill>
                <a:srgbClr val="16355A"/>
              </a:solidFill>
              <a:latin typeface="Helvetica Neue" panose="020B0804020202020204"/>
            </a:endParaRPr>
          </a:p>
          <a:p>
            <a:pPr marL="457200" indent="-457200">
              <a:lnSpc>
                <a:spcPct val="150000"/>
              </a:lnSpc>
              <a:buFont typeface="Arial" panose="020B0604020202020204" pitchFamily="34" charset="0"/>
              <a:buChar char="•"/>
            </a:pPr>
            <a:r>
              <a:rPr lang="en-US" sz="3200" dirty="0">
                <a:solidFill>
                  <a:srgbClr val="16355A"/>
                </a:solidFill>
                <a:latin typeface="Helvetica Neue" panose="020B0804020202020204"/>
              </a:rPr>
              <a:t>Instead of embedding the message in only the LSB, we can embed the message in last two LSBs, thus embedding even large messages.</a:t>
            </a:r>
            <a:endParaRPr lang="en-US" sz="3200" dirty="0">
              <a:solidFill>
                <a:srgbClr val="16355A"/>
              </a:solidFill>
              <a:latin typeface="Helvetica Neue" panose="020B0804020202020204"/>
            </a:endParaRPr>
          </a:p>
          <a:p>
            <a:pPr marL="457200" indent="-457200">
              <a:lnSpc>
                <a:spcPct val="150000"/>
              </a:lnSpc>
              <a:buFont typeface="Arial" panose="020B0604020202020204" pitchFamily="34" charset="0"/>
              <a:buChar char="•"/>
            </a:pPr>
            <a:endParaRPr sz="3200" dirty="0">
              <a:solidFill>
                <a:srgbClr val="16355A"/>
              </a:solidFill>
              <a:latin typeface="Helvetica Neue" panose="020B0804020202020204"/>
              <a:sym typeface="Helvetica Neue" panose="020B0804020202020204"/>
            </a:endParaRPr>
          </a:p>
          <a:p>
            <a:pPr marL="0" lvl="0" indent="0" algn="l" rtl="0">
              <a:lnSpc>
                <a:spcPct val="130000"/>
              </a:lnSpc>
              <a:spcBef>
                <a:spcPts val="4500"/>
              </a:spcBef>
              <a:spcAft>
                <a:spcPts val="0"/>
              </a:spcAft>
              <a:buNone/>
            </a:pPr>
            <a:r>
              <a:rPr lang="en-US" sz="3000" b="1" dirty="0">
                <a:solidFill>
                  <a:srgbClr val="292929"/>
                </a:solidFill>
                <a:highlight>
                  <a:srgbClr val="FFFFFF"/>
                </a:highlight>
              </a:rPr>
              <a:t>	</a:t>
            </a:r>
            <a:endParaRPr sz="3000" b="1" dirty="0">
              <a:solidFill>
                <a:srgbClr val="292929"/>
              </a:solidFill>
              <a:highlight>
                <a:srgbClr val="FFFFFF"/>
              </a:highlight>
            </a:endParaRPr>
          </a:p>
          <a:p>
            <a:pPr marL="0" marR="0" lvl="0" indent="0" algn="l" rtl="0">
              <a:lnSpc>
                <a:spcPct val="100000"/>
              </a:lnSpc>
              <a:spcBef>
                <a:spcPts val="0"/>
              </a:spcBef>
              <a:spcAft>
                <a:spcPts val="0"/>
              </a:spcAft>
              <a:buNone/>
            </a:pPr>
            <a:endParaRPr sz="5400" b="0" i="0" u="none" dirty="0">
              <a:solidFill>
                <a:schemeClr val="dk1"/>
              </a:solidFill>
              <a:latin typeface="Helvetica Neue" panose="020B0804020202020204"/>
              <a:ea typeface="Helvetica Neue" panose="020B0804020202020204"/>
              <a:cs typeface="Helvetica Neue" panose="020B0804020202020204"/>
              <a:sym typeface="Helvetica Neue" panose="020B0804020202020204"/>
            </a:endParaRPr>
          </a:p>
        </p:txBody>
      </p:sp>
    </p:spTree>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11245</Words>
  <Application>WPS Presentation</Application>
  <PresentationFormat>Custom</PresentationFormat>
  <Paragraphs>383</Paragraphs>
  <Slides>14</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Calibri</vt:lpstr>
      <vt:lpstr>Helvetica Neue</vt:lpstr>
      <vt:lpstr>Playfair Display</vt:lpstr>
      <vt:lpstr>Helvetica Neue</vt:lpstr>
      <vt:lpstr>Times New Roman</vt:lpstr>
      <vt:lpstr>Microsoft YaHei</vt:lpstr>
      <vt:lpstr>Arial Unicode MS</vt:lpstr>
      <vt:lpstr>3_Office Theme</vt:lpstr>
      <vt:lpstr>PowerPoint 演示文稿</vt:lpstr>
      <vt:lpstr>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ajith</cp:lastModifiedBy>
  <cp:revision>26</cp:revision>
  <dcterms:created xsi:type="dcterms:W3CDTF">2019-11-25T06:56:00Z</dcterms:created>
  <dcterms:modified xsi:type="dcterms:W3CDTF">2021-01-07T02:23:43Z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2019-11-25T05:30:00Z</vt:filetime>
  </property>
  <property fmtid="{D5CDD505-2E9C-101B-9397-08002B2CF9AE}" pid="3" name="Creator">
    <vt:lpwstr>Adobe Illustrator CC 23.1 (Macintosh)</vt:lpwstr>
  </property>
  <property fmtid="{D5CDD505-2E9C-101B-9397-08002B2CF9AE}" pid="4" name="LastSaved">
    <vt:filetime>2019-11-25T05:30:00Z</vt:filetime>
  </property>
  <property fmtid="{D5CDD505-2E9C-101B-9397-08002B2CF9AE}" pid="5" name="KSOProductBuildVer">
    <vt:lpwstr>1033-11.2.0.9906</vt:lpwstr>
  </property>
</Properties>
</file>