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5" r:id="rId1"/>
    <p:sldMasterId id="2147483667" r:id="rId2"/>
  </p:sldMasterIdLst>
  <p:notesMasterIdLst>
    <p:notesMasterId r:id="rId17"/>
  </p:notesMasterIdLst>
  <p:sldIdLst>
    <p:sldId id="256" r:id="rId3"/>
    <p:sldId id="303" r:id="rId4"/>
    <p:sldId id="258" r:id="rId5"/>
    <p:sldId id="259" r:id="rId6"/>
    <p:sldId id="304" r:id="rId7"/>
    <p:sldId id="260" r:id="rId8"/>
    <p:sldId id="28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D:\Employee_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Employee_Data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autoTitleDeleted val="1"/>
    <c:plotArea>
      <c:layout>
        <c:manualLayout>
          <c:layoutTarget val="inner"/>
          <c:xMode val="edge"/>
          <c:yMode val="edge"/>
          <c:x val="0.18048343208035325"/>
          <c:y val="3.9177277179236046E-2"/>
          <c:w val="0.75227300707261779"/>
          <c:h val="0.91924583741429966"/>
        </c:manualLayout>
      </c:layout>
      <c:barChart>
        <c:barDir val="bar"/>
        <c:grouping val="clustered"/>
        <c:varyColors val="0"/>
        <c:ser>
          <c:idx val="0"/>
          <c:order val="0"/>
          <c:tx>
            <c:strRef>
              <c:f>[Employee_Dataset.xlsx]Sheet5!$B$3:$B$4</c:f>
              <c:strCache>
                <c:ptCount val="1"/>
                <c:pt idx="0">
                  <c:v>Fixed Term</c:v>
                </c:pt>
              </c:strCache>
            </c:strRef>
          </c:tx>
          <c:spPr>
            <a:solidFill>
              <a:schemeClr val="accent1"/>
            </a:solidFill>
            <a:ln>
              <a:no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72D1-EC41-A547-B5A17ADC1BD7}"/>
            </c:ext>
          </c:extLst>
        </c:ser>
        <c:ser>
          <c:idx val="1"/>
          <c:order val="1"/>
          <c:tx>
            <c:strRef>
              <c:f>[Employee_Dataset.xlsx]Sheet5!$C$3:$C$4</c:f>
              <c:strCache>
                <c:ptCount val="1"/>
                <c:pt idx="0">
                  <c:v>Permanent</c:v>
                </c:pt>
              </c:strCache>
            </c:strRef>
          </c:tx>
          <c:spPr>
            <a:solidFill>
              <a:schemeClr val="accent2"/>
            </a:solidFill>
            <a:ln>
              <a:no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72D1-EC41-A547-B5A17ADC1BD7}"/>
            </c:ext>
          </c:extLst>
        </c:ser>
        <c:ser>
          <c:idx val="2"/>
          <c:order val="2"/>
          <c:tx>
            <c:strRef>
              <c:f>[Employee_Dataset.xlsx]Sheet5!$D$3:$D$4</c:f>
              <c:strCache>
                <c:ptCount val="1"/>
                <c:pt idx="0">
                  <c:v>Temporary</c:v>
                </c:pt>
              </c:strCache>
            </c:strRef>
          </c:tx>
          <c:spPr>
            <a:solidFill>
              <a:schemeClr val="accent3"/>
            </a:solidFill>
            <a:ln>
              <a:no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72D1-EC41-A547-B5A17ADC1BD7}"/>
            </c:ext>
          </c:extLst>
        </c:ser>
        <c:dLbls>
          <c:showLegendKey val="0"/>
          <c:showVal val="0"/>
          <c:showCatName val="0"/>
          <c:showSerName val="0"/>
          <c:showPercent val="0"/>
          <c:showBubbleSize val="0"/>
        </c:dLbls>
        <c:gapWidth val="140"/>
        <c:overlap val="-40"/>
        <c:axId val="397686341"/>
        <c:axId val="777996767"/>
      </c:barChart>
      <c:catAx>
        <c:axId val="397686341"/>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77996767"/>
        <c:crosses val="autoZero"/>
        <c:auto val="1"/>
        <c:lblAlgn val="ctr"/>
        <c:lblOffset val="100"/>
        <c:noMultiLvlLbl val="0"/>
      </c:catAx>
      <c:valAx>
        <c:axId val="777996767"/>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97686341"/>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manualLayout>
          <c:layoutTarget val="inner"/>
          <c:xMode val="edge"/>
          <c:yMode val="edge"/>
          <c:x val="1.784651992861392E-2"/>
          <c:y val="0.11490174672489083"/>
          <c:w val="0.77007639809449757"/>
          <c:h val="0.87145196506550215"/>
        </c:manualLayout>
      </c:layout>
      <c:ofPieChart>
        <c:ofPieType val="bar"/>
        <c:varyColors val="1"/>
        <c:ser>
          <c:idx val="0"/>
          <c:order val="0"/>
          <c:tx>
            <c:strRef>
              <c:f>[Employee_Dataset.xlsx]Sheet5!$B$3:$B$4</c:f>
              <c:strCache>
                <c:ptCount val="1"/>
                <c:pt idx="0">
                  <c:v>Fixed Term</c:v>
                </c:pt>
              </c:strCache>
            </c:strRef>
          </c:tx>
          <c:dPt>
            <c:idx val="0"/>
            <c:bubble3D val="0"/>
            <c:spPr>
              <a:solidFill>
                <a:schemeClr val="accent1"/>
              </a:solidFill>
              <a:ln w="9525">
                <a:solidFill>
                  <a:schemeClr val="bg1"/>
                </a:solidFill>
              </a:ln>
              <a:effectLst/>
              <a:sp3d contourW="9525"/>
            </c:spPr>
            <c:extLst>
              <c:ext xmlns:c16="http://schemas.microsoft.com/office/drawing/2014/chart" uri="{C3380CC4-5D6E-409C-BE32-E72D297353CC}">
                <c16:uniqueId val="{00000001-764D-48A4-8B5E-C1141DCB0762}"/>
              </c:ext>
            </c:extLst>
          </c:dPt>
          <c:dPt>
            <c:idx val="1"/>
            <c:bubble3D val="0"/>
            <c:spPr>
              <a:solidFill>
                <a:schemeClr val="accent2"/>
              </a:solidFill>
              <a:ln w="9525">
                <a:solidFill>
                  <a:schemeClr val="bg1"/>
                </a:solidFill>
              </a:ln>
              <a:effectLst/>
              <a:sp3d contourW="9525"/>
            </c:spPr>
            <c:extLst>
              <c:ext xmlns:c16="http://schemas.microsoft.com/office/drawing/2014/chart" uri="{C3380CC4-5D6E-409C-BE32-E72D297353CC}">
                <c16:uniqueId val="{00000003-764D-48A4-8B5E-C1141DCB0762}"/>
              </c:ext>
            </c:extLst>
          </c:dPt>
          <c:dPt>
            <c:idx val="2"/>
            <c:bubble3D val="0"/>
            <c:spPr>
              <a:solidFill>
                <a:schemeClr val="accent3"/>
              </a:solidFill>
              <a:ln w="9525">
                <a:solidFill>
                  <a:schemeClr val="bg1"/>
                </a:solidFill>
              </a:ln>
              <a:effectLst/>
              <a:sp3d contourW="9525"/>
            </c:spPr>
            <c:extLst>
              <c:ext xmlns:c16="http://schemas.microsoft.com/office/drawing/2014/chart" uri="{C3380CC4-5D6E-409C-BE32-E72D297353CC}">
                <c16:uniqueId val="{00000005-764D-48A4-8B5E-C1141DCB0762}"/>
              </c:ext>
            </c:extLst>
          </c:dPt>
          <c:dPt>
            <c:idx val="3"/>
            <c:bubble3D val="0"/>
            <c:spPr>
              <a:solidFill>
                <a:schemeClr val="accent4"/>
              </a:solidFill>
              <a:ln w="9525">
                <a:solidFill>
                  <a:schemeClr val="bg1"/>
                </a:solidFill>
              </a:ln>
              <a:effectLst/>
              <a:sp3d contourW="9525"/>
            </c:spPr>
            <c:extLst>
              <c:ext xmlns:c16="http://schemas.microsoft.com/office/drawing/2014/chart" uri="{C3380CC4-5D6E-409C-BE32-E72D297353CC}">
                <c16:uniqueId val="{00000007-764D-48A4-8B5E-C1141DCB0762}"/>
              </c:ext>
            </c:extLst>
          </c:dPt>
          <c:dPt>
            <c:idx val="4"/>
            <c:bubble3D val="0"/>
            <c:spPr>
              <a:solidFill>
                <a:schemeClr val="accent5"/>
              </a:solidFill>
              <a:ln w="9525">
                <a:solidFill>
                  <a:schemeClr val="bg1"/>
                </a:solidFill>
              </a:ln>
              <a:effectLst/>
              <a:sp3d contourW="9525"/>
            </c:spPr>
            <c:extLst>
              <c:ext xmlns:c16="http://schemas.microsoft.com/office/drawing/2014/chart" uri="{C3380CC4-5D6E-409C-BE32-E72D297353CC}">
                <c16:uniqueId val="{00000009-764D-48A4-8B5E-C1141DCB0762}"/>
              </c:ext>
            </c:extLst>
          </c:dPt>
          <c:dPt>
            <c:idx val="5"/>
            <c:bubble3D val="0"/>
            <c:spPr>
              <a:solidFill>
                <a:schemeClr val="accent6"/>
              </a:solidFill>
              <a:ln w="9525">
                <a:solidFill>
                  <a:schemeClr val="bg1"/>
                </a:solidFill>
              </a:ln>
              <a:effectLst/>
              <a:sp3d contourW="9525"/>
            </c:spPr>
            <c:extLst>
              <c:ext xmlns:c16="http://schemas.microsoft.com/office/drawing/2014/chart" uri="{C3380CC4-5D6E-409C-BE32-E72D297353CC}">
                <c16:uniqueId val="{0000000B-764D-48A4-8B5E-C1141DCB0762}"/>
              </c:ext>
            </c:extLst>
          </c:dPt>
          <c:dPt>
            <c:idx val="6"/>
            <c:bubble3D val="0"/>
            <c:spPr>
              <a:solidFill>
                <a:schemeClr val="accent1">
                  <a:lumMod val="60000"/>
                </a:schemeClr>
              </a:solidFill>
              <a:ln w="9525">
                <a:solidFill>
                  <a:schemeClr val="bg1"/>
                </a:solidFill>
              </a:ln>
              <a:effectLst/>
              <a:sp3d contourW="9525"/>
            </c:spPr>
            <c:extLst>
              <c:ext xmlns:c16="http://schemas.microsoft.com/office/drawing/2014/chart" uri="{C3380CC4-5D6E-409C-BE32-E72D297353CC}">
                <c16:uniqueId val="{0000000D-764D-48A4-8B5E-C1141DCB0762}"/>
              </c:ext>
            </c:extLst>
          </c:dPt>
          <c:dPt>
            <c:idx val="7"/>
            <c:bubble3D val="0"/>
            <c:spPr>
              <a:solidFill>
                <a:schemeClr val="accent2">
                  <a:lumMod val="60000"/>
                </a:schemeClr>
              </a:solidFill>
              <a:ln w="9525">
                <a:solidFill>
                  <a:schemeClr val="bg1"/>
                </a:solidFill>
              </a:ln>
              <a:effectLst/>
              <a:sp3d contourW="9525"/>
            </c:spPr>
            <c:extLst>
              <c:ext xmlns:c16="http://schemas.microsoft.com/office/drawing/2014/chart" uri="{C3380CC4-5D6E-409C-BE32-E72D297353CC}">
                <c16:uniqueId val="{0000000F-764D-48A4-8B5E-C1141DCB0762}"/>
              </c:ext>
            </c:extLst>
          </c:dPt>
          <c:dPt>
            <c:idx val="8"/>
            <c:bubble3D val="0"/>
            <c:spPr>
              <a:solidFill>
                <a:schemeClr val="accent3">
                  <a:lumMod val="60000"/>
                </a:schemeClr>
              </a:solidFill>
              <a:ln w="9525">
                <a:solidFill>
                  <a:schemeClr val="bg1"/>
                </a:solidFill>
              </a:ln>
              <a:effectLst/>
              <a:sp3d contourW="9525"/>
            </c:spPr>
            <c:extLst>
              <c:ext xmlns:c16="http://schemas.microsoft.com/office/drawing/2014/chart" uri="{C3380CC4-5D6E-409C-BE32-E72D297353CC}">
                <c16:uniqueId val="{00000011-764D-48A4-8B5E-C1141DCB0762}"/>
              </c:ext>
            </c:extLst>
          </c:dPt>
          <c:dPt>
            <c:idx val="9"/>
            <c:bubble3D val="0"/>
            <c:spPr>
              <a:solidFill>
                <a:schemeClr val="accent4">
                  <a:lumMod val="60000"/>
                </a:schemeClr>
              </a:solidFill>
              <a:ln w="9525">
                <a:solidFill>
                  <a:schemeClr val="bg1"/>
                </a:solidFill>
              </a:ln>
              <a:effectLst/>
              <a:sp3d contourW="9525"/>
            </c:spPr>
            <c:extLst>
              <c:ext xmlns:c16="http://schemas.microsoft.com/office/drawing/2014/chart" uri="{C3380CC4-5D6E-409C-BE32-E72D297353CC}">
                <c16:uniqueId val="{00000013-764D-48A4-8B5E-C1141DCB0762}"/>
              </c:ext>
            </c:extLst>
          </c:dPt>
          <c:dPt>
            <c:idx val="10"/>
            <c:bubble3D val="0"/>
            <c:spPr>
              <a:solidFill>
                <a:schemeClr val="accent5">
                  <a:lumMod val="60000"/>
                </a:schemeClr>
              </a:solidFill>
              <a:ln w="9525">
                <a:solidFill>
                  <a:schemeClr val="bg1"/>
                </a:solidFill>
              </a:ln>
              <a:effectLst/>
              <a:sp3d contourW="9525"/>
            </c:spPr>
            <c:extLst>
              <c:ext xmlns:c16="http://schemas.microsoft.com/office/drawing/2014/chart" uri="{C3380CC4-5D6E-409C-BE32-E72D297353CC}">
                <c16:uniqueId val="{00000015-764D-48A4-8B5E-C1141DCB0762}"/>
              </c:ext>
            </c:extLst>
          </c:dPt>
          <c:dPt>
            <c:idx val="11"/>
            <c:bubble3D val="0"/>
            <c:spPr>
              <a:solidFill>
                <a:schemeClr val="accent6">
                  <a:lumMod val="60000"/>
                </a:schemeClr>
              </a:solidFill>
              <a:ln w="9525">
                <a:solidFill>
                  <a:schemeClr val="bg1"/>
                </a:solidFill>
              </a:ln>
              <a:effectLst/>
              <a:sp3d contourW="9525"/>
            </c:spPr>
            <c:extLst>
              <c:ext xmlns:c16="http://schemas.microsoft.com/office/drawing/2014/chart" uri="{C3380CC4-5D6E-409C-BE32-E72D297353CC}">
                <c16:uniqueId val="{00000017-764D-48A4-8B5E-C1141DCB0762}"/>
              </c:ext>
            </c:extLst>
          </c:dPt>
          <c:dPt>
            <c:idx val="12"/>
            <c:bubble3D val="0"/>
            <c:spPr>
              <a:solidFill>
                <a:schemeClr val="accent1">
                  <a:lumMod val="80000"/>
                  <a:lumOff val="20000"/>
                </a:schemeClr>
              </a:solidFill>
              <a:ln w="9525">
                <a:solidFill>
                  <a:schemeClr val="bg1"/>
                </a:solidFill>
              </a:ln>
              <a:effectLst/>
              <a:sp3d contourW="9525"/>
            </c:spPr>
            <c:extLst>
              <c:ext xmlns:c16="http://schemas.microsoft.com/office/drawing/2014/chart" uri="{C3380CC4-5D6E-409C-BE32-E72D297353CC}">
                <c16:uniqueId val="{00000019-764D-48A4-8B5E-C1141DCB0762}"/>
              </c:ext>
            </c:extLst>
          </c:dPt>
          <c:dPt>
            <c:idx val="13"/>
            <c:bubble3D val="0"/>
            <c:spPr>
              <a:solidFill>
                <a:schemeClr val="accent2">
                  <a:lumMod val="80000"/>
                  <a:lumOff val="20000"/>
                </a:schemeClr>
              </a:solidFill>
              <a:ln w="9525">
                <a:solidFill>
                  <a:schemeClr val="bg1"/>
                </a:solidFill>
              </a:ln>
              <a:effectLst/>
              <a:sp3d contourW="9525"/>
            </c:spPr>
            <c:extLst>
              <c:ext xmlns:c16="http://schemas.microsoft.com/office/drawing/2014/chart" uri="{C3380CC4-5D6E-409C-BE32-E72D297353CC}">
                <c16:uniqueId val="{0000001B-764D-48A4-8B5E-C1141DCB0762}"/>
              </c:ext>
            </c:extLst>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6589-6D42-B034-B505338C51BB}"/>
            </c:ext>
          </c:extLst>
        </c:ser>
        <c:ser>
          <c:idx val="1"/>
          <c:order val="1"/>
          <c:tx>
            <c:strRef>
              <c:f>[Employee_Dataset.xlsx]Sheet5!$C$3:$C$4</c:f>
              <c:strCache>
                <c:ptCount val="1"/>
                <c:pt idx="0">
                  <c:v>Permanent</c:v>
                </c:pt>
              </c:strCache>
            </c:strRef>
          </c:tx>
          <c:dPt>
            <c:idx val="0"/>
            <c:bubble3D val="0"/>
            <c:spPr>
              <a:solidFill>
                <a:schemeClr val="accent1"/>
              </a:solidFill>
              <a:ln w="9525">
                <a:solidFill>
                  <a:schemeClr val="bg1"/>
                </a:solidFill>
              </a:ln>
              <a:effectLst/>
              <a:sp3d contourW="9525"/>
            </c:spPr>
            <c:extLst>
              <c:ext xmlns:c16="http://schemas.microsoft.com/office/drawing/2014/chart" uri="{C3380CC4-5D6E-409C-BE32-E72D297353CC}">
                <c16:uniqueId val="{0000001D-764D-48A4-8B5E-C1141DCB0762}"/>
              </c:ext>
            </c:extLst>
          </c:dPt>
          <c:dPt>
            <c:idx val="1"/>
            <c:bubble3D val="0"/>
            <c:spPr>
              <a:solidFill>
                <a:schemeClr val="accent2"/>
              </a:solidFill>
              <a:ln w="9525">
                <a:solidFill>
                  <a:schemeClr val="bg1"/>
                </a:solidFill>
              </a:ln>
              <a:effectLst/>
              <a:sp3d contourW="9525"/>
            </c:spPr>
            <c:extLst>
              <c:ext xmlns:c16="http://schemas.microsoft.com/office/drawing/2014/chart" uri="{C3380CC4-5D6E-409C-BE32-E72D297353CC}">
                <c16:uniqueId val="{0000001F-764D-48A4-8B5E-C1141DCB0762}"/>
              </c:ext>
            </c:extLst>
          </c:dPt>
          <c:dPt>
            <c:idx val="2"/>
            <c:bubble3D val="0"/>
            <c:spPr>
              <a:solidFill>
                <a:schemeClr val="accent3"/>
              </a:solidFill>
              <a:ln w="9525">
                <a:solidFill>
                  <a:schemeClr val="bg1"/>
                </a:solidFill>
              </a:ln>
              <a:effectLst/>
              <a:sp3d contourW="9525"/>
            </c:spPr>
            <c:extLst>
              <c:ext xmlns:c16="http://schemas.microsoft.com/office/drawing/2014/chart" uri="{C3380CC4-5D6E-409C-BE32-E72D297353CC}">
                <c16:uniqueId val="{00000021-764D-48A4-8B5E-C1141DCB0762}"/>
              </c:ext>
            </c:extLst>
          </c:dPt>
          <c:dPt>
            <c:idx val="3"/>
            <c:bubble3D val="0"/>
            <c:spPr>
              <a:solidFill>
                <a:schemeClr val="accent4"/>
              </a:solidFill>
              <a:ln w="9525">
                <a:solidFill>
                  <a:schemeClr val="bg1"/>
                </a:solidFill>
              </a:ln>
              <a:effectLst/>
              <a:sp3d contourW="9525"/>
            </c:spPr>
            <c:extLst>
              <c:ext xmlns:c16="http://schemas.microsoft.com/office/drawing/2014/chart" uri="{C3380CC4-5D6E-409C-BE32-E72D297353CC}">
                <c16:uniqueId val="{00000023-764D-48A4-8B5E-C1141DCB0762}"/>
              </c:ext>
            </c:extLst>
          </c:dPt>
          <c:dPt>
            <c:idx val="4"/>
            <c:bubble3D val="0"/>
            <c:spPr>
              <a:solidFill>
                <a:schemeClr val="accent5"/>
              </a:solidFill>
              <a:ln w="9525">
                <a:solidFill>
                  <a:schemeClr val="bg1"/>
                </a:solidFill>
              </a:ln>
              <a:effectLst/>
              <a:sp3d contourW="9525"/>
            </c:spPr>
            <c:extLst>
              <c:ext xmlns:c16="http://schemas.microsoft.com/office/drawing/2014/chart" uri="{C3380CC4-5D6E-409C-BE32-E72D297353CC}">
                <c16:uniqueId val="{00000025-764D-48A4-8B5E-C1141DCB0762}"/>
              </c:ext>
            </c:extLst>
          </c:dPt>
          <c:dPt>
            <c:idx val="5"/>
            <c:bubble3D val="0"/>
            <c:spPr>
              <a:solidFill>
                <a:schemeClr val="accent6"/>
              </a:solidFill>
              <a:ln w="9525">
                <a:solidFill>
                  <a:schemeClr val="bg1"/>
                </a:solidFill>
              </a:ln>
              <a:effectLst/>
              <a:sp3d contourW="9525"/>
            </c:spPr>
            <c:extLst>
              <c:ext xmlns:c16="http://schemas.microsoft.com/office/drawing/2014/chart" uri="{C3380CC4-5D6E-409C-BE32-E72D297353CC}">
                <c16:uniqueId val="{00000027-764D-48A4-8B5E-C1141DCB0762}"/>
              </c:ext>
            </c:extLst>
          </c:dPt>
          <c:dPt>
            <c:idx val="6"/>
            <c:bubble3D val="0"/>
            <c:spPr>
              <a:solidFill>
                <a:schemeClr val="accent1">
                  <a:lumMod val="60000"/>
                </a:schemeClr>
              </a:solidFill>
              <a:ln w="9525">
                <a:solidFill>
                  <a:schemeClr val="bg1"/>
                </a:solidFill>
              </a:ln>
              <a:effectLst/>
              <a:sp3d contourW="9525"/>
            </c:spPr>
            <c:extLst>
              <c:ext xmlns:c16="http://schemas.microsoft.com/office/drawing/2014/chart" uri="{C3380CC4-5D6E-409C-BE32-E72D297353CC}">
                <c16:uniqueId val="{00000029-764D-48A4-8B5E-C1141DCB0762}"/>
              </c:ext>
            </c:extLst>
          </c:dPt>
          <c:dPt>
            <c:idx val="7"/>
            <c:bubble3D val="0"/>
            <c:spPr>
              <a:solidFill>
                <a:schemeClr val="accent2">
                  <a:lumMod val="60000"/>
                </a:schemeClr>
              </a:solidFill>
              <a:ln w="9525">
                <a:solidFill>
                  <a:schemeClr val="bg1"/>
                </a:solidFill>
              </a:ln>
              <a:effectLst/>
              <a:sp3d contourW="9525"/>
            </c:spPr>
            <c:extLst>
              <c:ext xmlns:c16="http://schemas.microsoft.com/office/drawing/2014/chart" uri="{C3380CC4-5D6E-409C-BE32-E72D297353CC}">
                <c16:uniqueId val="{0000002B-764D-48A4-8B5E-C1141DCB0762}"/>
              </c:ext>
            </c:extLst>
          </c:dPt>
          <c:dPt>
            <c:idx val="8"/>
            <c:bubble3D val="0"/>
            <c:spPr>
              <a:solidFill>
                <a:schemeClr val="accent3">
                  <a:lumMod val="60000"/>
                </a:schemeClr>
              </a:solidFill>
              <a:ln w="9525">
                <a:solidFill>
                  <a:schemeClr val="bg1"/>
                </a:solidFill>
              </a:ln>
              <a:effectLst/>
              <a:sp3d contourW="9525"/>
            </c:spPr>
            <c:extLst>
              <c:ext xmlns:c16="http://schemas.microsoft.com/office/drawing/2014/chart" uri="{C3380CC4-5D6E-409C-BE32-E72D297353CC}">
                <c16:uniqueId val="{0000002D-764D-48A4-8B5E-C1141DCB0762}"/>
              </c:ext>
            </c:extLst>
          </c:dPt>
          <c:dPt>
            <c:idx val="9"/>
            <c:bubble3D val="0"/>
            <c:spPr>
              <a:solidFill>
                <a:schemeClr val="accent4">
                  <a:lumMod val="60000"/>
                </a:schemeClr>
              </a:solidFill>
              <a:ln w="9525">
                <a:solidFill>
                  <a:schemeClr val="bg1"/>
                </a:solidFill>
              </a:ln>
              <a:effectLst/>
              <a:sp3d contourW="9525"/>
            </c:spPr>
            <c:extLst>
              <c:ext xmlns:c16="http://schemas.microsoft.com/office/drawing/2014/chart" uri="{C3380CC4-5D6E-409C-BE32-E72D297353CC}">
                <c16:uniqueId val="{0000002F-764D-48A4-8B5E-C1141DCB0762}"/>
              </c:ext>
            </c:extLst>
          </c:dPt>
          <c:dPt>
            <c:idx val="10"/>
            <c:bubble3D val="0"/>
            <c:spPr>
              <a:solidFill>
                <a:schemeClr val="accent5">
                  <a:lumMod val="60000"/>
                </a:schemeClr>
              </a:solidFill>
              <a:ln w="9525">
                <a:solidFill>
                  <a:schemeClr val="bg1"/>
                </a:solidFill>
              </a:ln>
              <a:effectLst/>
              <a:sp3d contourW="9525"/>
            </c:spPr>
            <c:extLst>
              <c:ext xmlns:c16="http://schemas.microsoft.com/office/drawing/2014/chart" uri="{C3380CC4-5D6E-409C-BE32-E72D297353CC}">
                <c16:uniqueId val="{00000031-764D-48A4-8B5E-C1141DCB0762}"/>
              </c:ext>
            </c:extLst>
          </c:dPt>
          <c:dPt>
            <c:idx val="11"/>
            <c:bubble3D val="0"/>
            <c:spPr>
              <a:solidFill>
                <a:schemeClr val="accent6">
                  <a:lumMod val="60000"/>
                </a:schemeClr>
              </a:solidFill>
              <a:ln w="9525">
                <a:solidFill>
                  <a:schemeClr val="bg1"/>
                </a:solidFill>
              </a:ln>
              <a:effectLst/>
              <a:sp3d contourW="9525"/>
            </c:spPr>
            <c:extLst>
              <c:ext xmlns:c16="http://schemas.microsoft.com/office/drawing/2014/chart" uri="{C3380CC4-5D6E-409C-BE32-E72D297353CC}">
                <c16:uniqueId val="{00000033-764D-48A4-8B5E-C1141DCB0762}"/>
              </c:ext>
            </c:extLst>
          </c:dPt>
          <c:dPt>
            <c:idx val="12"/>
            <c:bubble3D val="0"/>
            <c:spPr>
              <a:solidFill>
                <a:schemeClr val="accent1">
                  <a:lumMod val="80000"/>
                  <a:lumOff val="20000"/>
                </a:schemeClr>
              </a:solidFill>
              <a:ln w="9525">
                <a:solidFill>
                  <a:schemeClr val="bg1"/>
                </a:solidFill>
              </a:ln>
              <a:effectLst/>
              <a:sp3d contourW="9525"/>
            </c:spPr>
            <c:extLst>
              <c:ext xmlns:c16="http://schemas.microsoft.com/office/drawing/2014/chart" uri="{C3380CC4-5D6E-409C-BE32-E72D297353CC}">
                <c16:uniqueId val="{00000035-764D-48A4-8B5E-C1141DCB0762}"/>
              </c:ext>
            </c:extLst>
          </c:dPt>
          <c:dPt>
            <c:idx val="13"/>
            <c:bubble3D val="0"/>
            <c:spPr>
              <a:solidFill>
                <a:schemeClr val="accent2">
                  <a:lumMod val="80000"/>
                  <a:lumOff val="20000"/>
                </a:schemeClr>
              </a:solidFill>
              <a:ln w="9525">
                <a:solidFill>
                  <a:schemeClr val="bg1"/>
                </a:solidFill>
              </a:ln>
              <a:effectLst/>
              <a:sp3d contourW="9525"/>
            </c:spPr>
            <c:extLst>
              <c:ext xmlns:c16="http://schemas.microsoft.com/office/drawing/2014/chart" uri="{C3380CC4-5D6E-409C-BE32-E72D297353CC}">
                <c16:uniqueId val="{00000037-764D-48A4-8B5E-C1141DCB0762}"/>
              </c:ext>
            </c:extLst>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6589-6D42-B034-B505338C51BB}"/>
            </c:ext>
          </c:extLst>
        </c:ser>
        <c:ser>
          <c:idx val="2"/>
          <c:order val="2"/>
          <c:tx>
            <c:strRef>
              <c:f>[Employee_Dataset.xlsx]Sheet5!$D$3:$D$4</c:f>
              <c:strCache>
                <c:ptCount val="1"/>
                <c:pt idx="0">
                  <c:v>Temporary</c:v>
                </c:pt>
              </c:strCache>
            </c:strRef>
          </c:tx>
          <c:dPt>
            <c:idx val="0"/>
            <c:bubble3D val="0"/>
            <c:spPr>
              <a:solidFill>
                <a:schemeClr val="accent1"/>
              </a:solidFill>
              <a:ln w="9525">
                <a:solidFill>
                  <a:schemeClr val="bg1"/>
                </a:solidFill>
              </a:ln>
              <a:effectLst/>
              <a:sp3d contourW="9525"/>
            </c:spPr>
            <c:extLst>
              <c:ext xmlns:c16="http://schemas.microsoft.com/office/drawing/2014/chart" uri="{C3380CC4-5D6E-409C-BE32-E72D297353CC}">
                <c16:uniqueId val="{00000039-764D-48A4-8B5E-C1141DCB0762}"/>
              </c:ext>
            </c:extLst>
          </c:dPt>
          <c:dPt>
            <c:idx val="1"/>
            <c:bubble3D val="0"/>
            <c:spPr>
              <a:solidFill>
                <a:schemeClr val="accent2"/>
              </a:solidFill>
              <a:ln w="9525">
                <a:solidFill>
                  <a:schemeClr val="bg1"/>
                </a:solidFill>
              </a:ln>
              <a:effectLst/>
              <a:sp3d contourW="9525"/>
            </c:spPr>
            <c:extLst>
              <c:ext xmlns:c16="http://schemas.microsoft.com/office/drawing/2014/chart" uri="{C3380CC4-5D6E-409C-BE32-E72D297353CC}">
                <c16:uniqueId val="{0000003B-764D-48A4-8B5E-C1141DCB0762}"/>
              </c:ext>
            </c:extLst>
          </c:dPt>
          <c:dPt>
            <c:idx val="2"/>
            <c:bubble3D val="0"/>
            <c:spPr>
              <a:solidFill>
                <a:schemeClr val="accent3"/>
              </a:solidFill>
              <a:ln w="9525">
                <a:solidFill>
                  <a:schemeClr val="bg1"/>
                </a:solidFill>
              </a:ln>
              <a:effectLst/>
              <a:sp3d contourW="9525"/>
            </c:spPr>
            <c:extLst>
              <c:ext xmlns:c16="http://schemas.microsoft.com/office/drawing/2014/chart" uri="{C3380CC4-5D6E-409C-BE32-E72D297353CC}">
                <c16:uniqueId val="{0000003D-764D-48A4-8B5E-C1141DCB0762}"/>
              </c:ext>
            </c:extLst>
          </c:dPt>
          <c:dPt>
            <c:idx val="3"/>
            <c:bubble3D val="0"/>
            <c:spPr>
              <a:solidFill>
                <a:schemeClr val="accent4"/>
              </a:solidFill>
              <a:ln w="9525">
                <a:solidFill>
                  <a:schemeClr val="bg1"/>
                </a:solidFill>
              </a:ln>
              <a:effectLst/>
              <a:sp3d contourW="9525"/>
            </c:spPr>
            <c:extLst>
              <c:ext xmlns:c16="http://schemas.microsoft.com/office/drawing/2014/chart" uri="{C3380CC4-5D6E-409C-BE32-E72D297353CC}">
                <c16:uniqueId val="{0000003F-764D-48A4-8B5E-C1141DCB0762}"/>
              </c:ext>
            </c:extLst>
          </c:dPt>
          <c:dPt>
            <c:idx val="4"/>
            <c:bubble3D val="0"/>
            <c:spPr>
              <a:solidFill>
                <a:schemeClr val="accent5"/>
              </a:solidFill>
              <a:ln w="9525">
                <a:solidFill>
                  <a:schemeClr val="bg1"/>
                </a:solidFill>
              </a:ln>
              <a:effectLst/>
              <a:sp3d contourW="9525"/>
            </c:spPr>
            <c:extLst>
              <c:ext xmlns:c16="http://schemas.microsoft.com/office/drawing/2014/chart" uri="{C3380CC4-5D6E-409C-BE32-E72D297353CC}">
                <c16:uniqueId val="{00000041-764D-48A4-8B5E-C1141DCB0762}"/>
              </c:ext>
            </c:extLst>
          </c:dPt>
          <c:dPt>
            <c:idx val="5"/>
            <c:bubble3D val="0"/>
            <c:spPr>
              <a:solidFill>
                <a:schemeClr val="accent6"/>
              </a:solidFill>
              <a:ln w="9525">
                <a:solidFill>
                  <a:schemeClr val="bg1"/>
                </a:solidFill>
              </a:ln>
              <a:effectLst/>
              <a:sp3d contourW="9525"/>
            </c:spPr>
            <c:extLst>
              <c:ext xmlns:c16="http://schemas.microsoft.com/office/drawing/2014/chart" uri="{C3380CC4-5D6E-409C-BE32-E72D297353CC}">
                <c16:uniqueId val="{00000043-764D-48A4-8B5E-C1141DCB0762}"/>
              </c:ext>
            </c:extLst>
          </c:dPt>
          <c:dPt>
            <c:idx val="6"/>
            <c:bubble3D val="0"/>
            <c:spPr>
              <a:solidFill>
                <a:schemeClr val="accent1">
                  <a:lumMod val="60000"/>
                </a:schemeClr>
              </a:solidFill>
              <a:ln w="9525">
                <a:solidFill>
                  <a:schemeClr val="bg1"/>
                </a:solidFill>
              </a:ln>
              <a:effectLst/>
              <a:sp3d contourW="9525"/>
            </c:spPr>
            <c:extLst>
              <c:ext xmlns:c16="http://schemas.microsoft.com/office/drawing/2014/chart" uri="{C3380CC4-5D6E-409C-BE32-E72D297353CC}">
                <c16:uniqueId val="{00000045-764D-48A4-8B5E-C1141DCB0762}"/>
              </c:ext>
            </c:extLst>
          </c:dPt>
          <c:dPt>
            <c:idx val="7"/>
            <c:bubble3D val="0"/>
            <c:spPr>
              <a:solidFill>
                <a:schemeClr val="accent2">
                  <a:lumMod val="60000"/>
                </a:schemeClr>
              </a:solidFill>
              <a:ln w="9525">
                <a:solidFill>
                  <a:schemeClr val="bg1"/>
                </a:solidFill>
              </a:ln>
              <a:effectLst/>
              <a:sp3d contourW="9525"/>
            </c:spPr>
            <c:extLst>
              <c:ext xmlns:c16="http://schemas.microsoft.com/office/drawing/2014/chart" uri="{C3380CC4-5D6E-409C-BE32-E72D297353CC}">
                <c16:uniqueId val="{00000047-764D-48A4-8B5E-C1141DCB0762}"/>
              </c:ext>
            </c:extLst>
          </c:dPt>
          <c:dPt>
            <c:idx val="8"/>
            <c:bubble3D val="0"/>
            <c:spPr>
              <a:solidFill>
                <a:schemeClr val="accent3">
                  <a:lumMod val="60000"/>
                </a:schemeClr>
              </a:solidFill>
              <a:ln w="9525">
                <a:solidFill>
                  <a:schemeClr val="bg1"/>
                </a:solidFill>
              </a:ln>
              <a:effectLst/>
              <a:sp3d contourW="9525"/>
            </c:spPr>
            <c:extLst>
              <c:ext xmlns:c16="http://schemas.microsoft.com/office/drawing/2014/chart" uri="{C3380CC4-5D6E-409C-BE32-E72D297353CC}">
                <c16:uniqueId val="{00000049-764D-48A4-8B5E-C1141DCB0762}"/>
              </c:ext>
            </c:extLst>
          </c:dPt>
          <c:dPt>
            <c:idx val="9"/>
            <c:bubble3D val="0"/>
            <c:spPr>
              <a:solidFill>
                <a:schemeClr val="accent4">
                  <a:lumMod val="60000"/>
                </a:schemeClr>
              </a:solidFill>
              <a:ln w="9525">
                <a:solidFill>
                  <a:schemeClr val="bg1"/>
                </a:solidFill>
              </a:ln>
              <a:effectLst/>
              <a:sp3d contourW="9525"/>
            </c:spPr>
            <c:extLst>
              <c:ext xmlns:c16="http://schemas.microsoft.com/office/drawing/2014/chart" uri="{C3380CC4-5D6E-409C-BE32-E72D297353CC}">
                <c16:uniqueId val="{0000004B-764D-48A4-8B5E-C1141DCB0762}"/>
              </c:ext>
            </c:extLst>
          </c:dPt>
          <c:dPt>
            <c:idx val="10"/>
            <c:bubble3D val="0"/>
            <c:spPr>
              <a:solidFill>
                <a:schemeClr val="accent5">
                  <a:lumMod val="60000"/>
                </a:schemeClr>
              </a:solidFill>
              <a:ln w="9525">
                <a:solidFill>
                  <a:schemeClr val="bg1"/>
                </a:solidFill>
              </a:ln>
              <a:effectLst/>
              <a:sp3d contourW="9525"/>
            </c:spPr>
            <c:extLst>
              <c:ext xmlns:c16="http://schemas.microsoft.com/office/drawing/2014/chart" uri="{C3380CC4-5D6E-409C-BE32-E72D297353CC}">
                <c16:uniqueId val="{0000004D-764D-48A4-8B5E-C1141DCB0762}"/>
              </c:ext>
            </c:extLst>
          </c:dPt>
          <c:dPt>
            <c:idx val="11"/>
            <c:bubble3D val="0"/>
            <c:spPr>
              <a:solidFill>
                <a:schemeClr val="accent6">
                  <a:lumMod val="60000"/>
                </a:schemeClr>
              </a:solidFill>
              <a:ln w="9525">
                <a:solidFill>
                  <a:schemeClr val="bg1"/>
                </a:solidFill>
              </a:ln>
              <a:effectLst/>
              <a:sp3d contourW="9525"/>
            </c:spPr>
            <c:extLst>
              <c:ext xmlns:c16="http://schemas.microsoft.com/office/drawing/2014/chart" uri="{C3380CC4-5D6E-409C-BE32-E72D297353CC}">
                <c16:uniqueId val="{0000004F-764D-48A4-8B5E-C1141DCB0762}"/>
              </c:ext>
            </c:extLst>
          </c:dPt>
          <c:dPt>
            <c:idx val="12"/>
            <c:bubble3D val="0"/>
            <c:spPr>
              <a:solidFill>
                <a:schemeClr val="accent1">
                  <a:lumMod val="80000"/>
                  <a:lumOff val="20000"/>
                </a:schemeClr>
              </a:solidFill>
              <a:ln w="9525">
                <a:solidFill>
                  <a:schemeClr val="bg1"/>
                </a:solidFill>
              </a:ln>
              <a:effectLst/>
              <a:sp3d contourW="9525"/>
            </c:spPr>
            <c:extLst>
              <c:ext xmlns:c16="http://schemas.microsoft.com/office/drawing/2014/chart" uri="{C3380CC4-5D6E-409C-BE32-E72D297353CC}">
                <c16:uniqueId val="{00000051-764D-48A4-8B5E-C1141DCB0762}"/>
              </c:ext>
            </c:extLst>
          </c:dPt>
          <c:dPt>
            <c:idx val="13"/>
            <c:bubble3D val="0"/>
            <c:spPr>
              <a:solidFill>
                <a:schemeClr val="accent2">
                  <a:lumMod val="80000"/>
                  <a:lumOff val="20000"/>
                </a:schemeClr>
              </a:solidFill>
              <a:ln w="9525">
                <a:solidFill>
                  <a:schemeClr val="bg1"/>
                </a:solidFill>
              </a:ln>
              <a:effectLst/>
              <a:sp3d contourW="9525"/>
            </c:spPr>
            <c:extLst>
              <c:ext xmlns:c16="http://schemas.microsoft.com/office/drawing/2014/chart" uri="{C3380CC4-5D6E-409C-BE32-E72D297353CC}">
                <c16:uniqueId val="{00000053-764D-48A4-8B5E-C1141DCB0762}"/>
              </c:ext>
            </c:extLst>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6589-6D42-B034-B505338C51BB}"/>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32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w="9525">
        <a:solidFill>
          <a:schemeClr val="bg1"/>
        </a:solidFill>
      </a:ln>
      <a:effectLst/>
      <a:sp3d contourW="9525"/>
    </cs:spPr>
  </cs:dataPoint>
  <cs:dataPoint3D>
    <cs:lnRef idx="0"/>
    <cs:fillRef idx="1">
      <cs:styleClr val="auto"/>
    </cs:fillRef>
    <cs:effectRef idx="0"/>
    <cs:fontRef idx="minor">
      <a:schemeClr val="tx1"/>
    </cs:fontRef>
    <cs:spPr>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1">
      <cs:styleClr val="auto"/>
    </cs:fillRef>
    <cs:effectRef idx="0"/>
    <cs:fontRef idx="minor">
      <a:schemeClr val="tx1"/>
    </cs:fontRef>
    <cs:spPr>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29" Type="http://schemas.openxmlformats.org/officeDocument/2006/relationships/tags" Target="../tags/tag36.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image" Target="../media/image1.png"/><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10" Type="http://schemas.openxmlformats.org/officeDocument/2006/relationships/tags" Target="../tags/tag17.xml"/><Relationship Id="rId19" Type="http://schemas.openxmlformats.org/officeDocument/2006/relationships/tags" Target="../tags/tag26.xml"/><Relationship Id="rId31" Type="http://schemas.openxmlformats.org/officeDocument/2006/relationships/slideMaster" Target="../slideMasters/slideMaster1.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Master" Target="../slideMasters/slideMaster1.xml"/><Relationship Id="rId5" Type="http://schemas.openxmlformats.org/officeDocument/2006/relationships/tags" Target="../tags/tag115.xml"/><Relationship Id="rId4" Type="http://schemas.openxmlformats.org/officeDocument/2006/relationships/tags" Target="../tags/tag114.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tags" Target="../tags/tag133.xml"/><Relationship Id="rId26" Type="http://schemas.openxmlformats.org/officeDocument/2006/relationships/tags" Target="../tags/tag141.xml"/><Relationship Id="rId3" Type="http://schemas.openxmlformats.org/officeDocument/2006/relationships/tags" Target="../tags/tag118.xml"/><Relationship Id="rId21" Type="http://schemas.openxmlformats.org/officeDocument/2006/relationships/tags" Target="../tags/tag136.xml"/><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tags" Target="../tags/tag132.xml"/><Relationship Id="rId25" Type="http://schemas.openxmlformats.org/officeDocument/2006/relationships/tags" Target="../tags/tag140.xml"/><Relationship Id="rId2" Type="http://schemas.openxmlformats.org/officeDocument/2006/relationships/tags" Target="../tags/tag117.xml"/><Relationship Id="rId16" Type="http://schemas.openxmlformats.org/officeDocument/2006/relationships/tags" Target="../tags/tag131.xml"/><Relationship Id="rId20" Type="http://schemas.openxmlformats.org/officeDocument/2006/relationships/tags" Target="../tags/tag135.xml"/><Relationship Id="rId29" Type="http://schemas.openxmlformats.org/officeDocument/2006/relationships/tags" Target="../tags/tag144.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24" Type="http://schemas.openxmlformats.org/officeDocument/2006/relationships/tags" Target="../tags/tag139.xml"/><Relationship Id="rId32" Type="http://schemas.openxmlformats.org/officeDocument/2006/relationships/image" Target="../media/image1.png"/><Relationship Id="rId5" Type="http://schemas.openxmlformats.org/officeDocument/2006/relationships/tags" Target="../tags/tag120.xml"/><Relationship Id="rId15" Type="http://schemas.openxmlformats.org/officeDocument/2006/relationships/tags" Target="../tags/tag130.xml"/><Relationship Id="rId23" Type="http://schemas.openxmlformats.org/officeDocument/2006/relationships/tags" Target="../tags/tag138.xml"/><Relationship Id="rId28" Type="http://schemas.openxmlformats.org/officeDocument/2006/relationships/tags" Target="../tags/tag143.xml"/><Relationship Id="rId10" Type="http://schemas.openxmlformats.org/officeDocument/2006/relationships/tags" Target="../tags/tag125.xml"/><Relationship Id="rId19" Type="http://schemas.openxmlformats.org/officeDocument/2006/relationships/tags" Target="../tags/tag134.xml"/><Relationship Id="rId31" Type="http://schemas.openxmlformats.org/officeDocument/2006/relationships/slideMaster" Target="../slideMasters/slideMaster1.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tags" Target="../tags/tag129.xml"/><Relationship Id="rId22" Type="http://schemas.openxmlformats.org/officeDocument/2006/relationships/tags" Target="../tags/tag137.xml"/><Relationship Id="rId27" Type="http://schemas.openxmlformats.org/officeDocument/2006/relationships/tags" Target="../tags/tag142.xml"/><Relationship Id="rId30" Type="http://schemas.openxmlformats.org/officeDocument/2006/relationships/tags" Target="../tags/tag14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slideMaster" Target="../slideMasters/slideMaster1.xml"/><Relationship Id="rId5" Type="http://schemas.openxmlformats.org/officeDocument/2006/relationships/tags" Target="../tags/tag42.xml"/><Relationship Id="rId4" Type="http://schemas.openxmlformats.org/officeDocument/2006/relationships/tags" Target="../tags/tag4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slideMaster" Target="../slideMasters/slideMaster1.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10" Type="http://schemas.openxmlformats.org/officeDocument/2006/relationships/tags" Target="../tags/tag52.xml"/><Relationship Id="rId19" Type="http://schemas.openxmlformats.org/officeDocument/2006/relationships/tags" Target="../tags/tag6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slideMaster" Target="../slideMasters/slideMaster2.xml"/><Relationship Id="rId4" Type="http://schemas.openxmlformats.org/officeDocument/2006/relationships/tags" Target="../tags/tag149.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tags" Target="../tags/tag79.xml"/><Relationship Id="rId3" Type="http://schemas.openxmlformats.org/officeDocument/2006/relationships/tags" Target="../tags/tag64.xml"/><Relationship Id="rId21" Type="http://schemas.openxmlformats.org/officeDocument/2006/relationships/tags" Target="../tags/tag82.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5" Type="http://schemas.openxmlformats.org/officeDocument/2006/relationships/slideMaster" Target="../slideMasters/slideMaster1.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24" Type="http://schemas.openxmlformats.org/officeDocument/2006/relationships/tags" Target="../tags/tag85.xml"/><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tags" Target="../tags/tag84.xml"/><Relationship Id="rId10" Type="http://schemas.openxmlformats.org/officeDocument/2006/relationships/tags" Target="../tags/tag71.xml"/><Relationship Id="rId19" Type="http://schemas.openxmlformats.org/officeDocument/2006/relationships/tags" Target="../tags/tag80.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tags" Target="../tags/tag8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slideMaster" Target="../slideMasters/slideMaster1.xml"/><Relationship Id="rId4" Type="http://schemas.openxmlformats.org/officeDocument/2006/relationships/tags" Target="../tags/tag10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slideMaster" Target="../slideMasters/slideMaster1.xml"/><Relationship Id="rId4" Type="http://schemas.openxmlformats.org/officeDocument/2006/relationships/tags" Target="../tags/tag1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2" name="矩形 31"/>
          <p:cNvSpPr/>
          <p:nvPr userDrawn="1">
            <p:custDataLst>
              <p:tags r:id="rId1"/>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5" name="等腰三角形 4"/>
          <p:cNvSpPr/>
          <p:nvPr userDrawn="1">
            <p:custDataLst>
              <p:tags r:id="rId2"/>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3"/>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p>
        </p:txBody>
      </p:sp>
      <p:sp>
        <p:nvSpPr>
          <p:cNvPr id="40" name="任意多边形: 形状 39"/>
          <p:cNvSpPr/>
          <p:nvPr userDrawn="1">
            <p:custDataLst>
              <p:tags r:id="rId4"/>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 name="任意多边形: 形状 17"/>
          <p:cNvSpPr/>
          <p:nvPr userDrawn="1">
            <p:custDataLst>
              <p:tags r:id="rId5"/>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6"/>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7"/>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5" name="任意多边形: 形状 24"/>
          <p:cNvSpPr/>
          <p:nvPr userDrawn="1">
            <p:custDataLst>
              <p:tags r:id="rId8"/>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9"/>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10"/>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38" name="图片 37"/>
          <p:cNvPicPr>
            <a:picLocks noChangeAspect="1"/>
          </p:cNvPicPr>
          <p:nvPr userDrawn="1">
            <p:custDataLst>
              <p:tags r:id="rId11"/>
            </p:custDataLst>
          </p:nvPr>
        </p:nvPicPr>
        <p:blipFill>
          <a:blip r:embed="rId32">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41" name="任意多边形: 形状 40"/>
          <p:cNvSpPr/>
          <p:nvPr userDrawn="1">
            <p:custDataLst>
              <p:tags r:id="rId12"/>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13"/>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14"/>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15"/>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7" name="任意多边形: 形状 66"/>
          <p:cNvSpPr/>
          <p:nvPr userDrawn="1">
            <p:custDataLst>
              <p:tags r:id="rId16"/>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7"/>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18"/>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19"/>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6" name="任意多边形: 形状 25"/>
          <p:cNvSpPr/>
          <p:nvPr userDrawn="1">
            <p:custDataLst>
              <p:tags r:id="rId20"/>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21"/>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5" name="任意多边形: 形状 34"/>
          <p:cNvSpPr/>
          <p:nvPr userDrawn="1">
            <p:custDataLst>
              <p:tags r:id="rId22"/>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3"/>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形状 27"/>
          <p:cNvSpPr/>
          <p:nvPr userDrawn="1">
            <p:custDataLst>
              <p:tags r:id="rId24"/>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9" name="任意多边形: 形状 28"/>
          <p:cNvSpPr/>
          <p:nvPr userDrawn="1">
            <p:custDataLst>
              <p:tags r:id="rId25"/>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ctrTitle" hasCustomPrompt="1"/>
            <p:custDataLst>
              <p:tags r:id="rId26"/>
            </p:custDataLst>
          </p:nvPr>
        </p:nvSpPr>
        <p:spPr>
          <a:xfrm>
            <a:off x="838200" y="1761490"/>
            <a:ext cx="6982460" cy="245872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defRPr>
            </a:lvl1pPr>
          </a:lstStyle>
          <a:p>
            <a:r>
              <a:rPr lang="en-US" dirty="0">
                <a:sym typeface="+mn-ea"/>
              </a:rPr>
              <a:t>Click to add title</a:t>
            </a:r>
            <a:endParaRPr lang="en-US" dirty="0">
              <a:latin typeface="+mj-lt"/>
            </a:endParaRPr>
          </a:p>
        </p:txBody>
      </p:sp>
      <p:sp>
        <p:nvSpPr>
          <p:cNvPr id="9" name="日期占位符 8"/>
          <p:cNvSpPr>
            <a:spLocks noGrp="1"/>
          </p:cNvSpPr>
          <p:nvPr userDrawn="1">
            <p:ph type="dt" sz="half" idx="18"/>
            <p:custDataLst>
              <p:tags r:id="rId2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1" name="页脚占位符 10"/>
          <p:cNvSpPr>
            <a:spLocks noGrp="1"/>
          </p:cNvSpPr>
          <p:nvPr userDrawn="1">
            <p:ph type="ftr" sz="quarter" idx="19"/>
            <p:custDataLst>
              <p:tags r:id="rId2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12" name="灯片编号占位符 11"/>
          <p:cNvSpPr>
            <a:spLocks noGrp="1"/>
          </p:cNvSpPr>
          <p:nvPr userDrawn="1">
            <p:ph type="sldNum" sz="quarter" idx="20"/>
            <p:custDataLst>
              <p:tags r:id="rId2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33" name="署名占位符 10"/>
          <p:cNvSpPr>
            <a:spLocks noGrp="1"/>
          </p:cNvSpPr>
          <p:nvPr>
            <p:ph type="body" sz="quarter" idx="21" hasCustomPrompt="1"/>
            <p:custDataLst>
              <p:tags r:id="rId30"/>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6" name="页脚占位符 5"/>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a:xfrm>
            <a:off x="695960" y="360000"/>
            <a:ext cx="10799088" cy="864000"/>
          </a:xfrm>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7" name="文本占位符 6"/>
          <p:cNvSpPr>
            <a:spLocks noGrp="1"/>
          </p:cNvSpPr>
          <p:nvPr>
            <p:ph type="body" idx="1" hasCustomPrompt="1"/>
            <p:custDataLst>
              <p:tags r:id="rId5"/>
            </p:custDataLst>
          </p:nvPr>
        </p:nvSpPr>
        <p:spPr>
          <a:xfrm>
            <a:off x="695960" y="1301750"/>
            <a:ext cx="10799088" cy="405553"/>
          </a:xfrm>
        </p:spPr>
        <p:txBody>
          <a:bodyPr wrap="square" anchor="t">
            <a:normAutofit/>
          </a:bodyPr>
          <a:lstStyle>
            <a:lvl1pPr marL="0" indent="0">
              <a:buNone/>
              <a:defRPr sz="2400" b="0">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矩形 31"/>
          <p:cNvSpPr/>
          <p:nvPr userDrawn="1">
            <p:custDataLst>
              <p:tags r:id="rId1"/>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4" name="等腰三角形 33"/>
          <p:cNvSpPr/>
          <p:nvPr userDrawn="1">
            <p:custDataLst>
              <p:tags r:id="rId2"/>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3"/>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p>
        </p:txBody>
      </p:sp>
      <p:sp>
        <p:nvSpPr>
          <p:cNvPr id="43" name="任意多边形: 形状 42"/>
          <p:cNvSpPr/>
          <p:nvPr userDrawn="1">
            <p:custDataLst>
              <p:tags r:id="rId4"/>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5"/>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8" name="任意多边形: 形状 57"/>
          <p:cNvSpPr/>
          <p:nvPr userDrawn="1">
            <p:custDataLst>
              <p:tags r:id="rId6"/>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3" name="任意多边形: 形状 62"/>
          <p:cNvSpPr/>
          <p:nvPr userDrawn="1">
            <p:custDataLst>
              <p:tags r:id="rId7"/>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4" name="任意多边形: 形状 63"/>
          <p:cNvSpPr/>
          <p:nvPr userDrawn="1">
            <p:custDataLst>
              <p:tags r:id="rId8"/>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9"/>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6" name="任意多边形: 形状 65"/>
          <p:cNvSpPr/>
          <p:nvPr userDrawn="1">
            <p:custDataLst>
              <p:tags r:id="rId10"/>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67" name="图片 66"/>
          <p:cNvPicPr>
            <a:picLocks noChangeAspect="1"/>
          </p:cNvPicPr>
          <p:nvPr userDrawn="1">
            <p:custDataLst>
              <p:tags r:id="rId11"/>
            </p:custDataLst>
          </p:nvPr>
        </p:nvPicPr>
        <p:blipFill>
          <a:blip r:embed="rId32">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68" name="任意多边形: 形状 67"/>
          <p:cNvSpPr/>
          <p:nvPr userDrawn="1">
            <p:custDataLst>
              <p:tags r:id="rId12"/>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9" name="任意多边形: 形状 68"/>
          <p:cNvSpPr/>
          <p:nvPr userDrawn="1">
            <p:custDataLst>
              <p:tags r:id="rId13"/>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4"/>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1" name="任意多边形: 形状 70"/>
          <p:cNvSpPr/>
          <p:nvPr userDrawn="1">
            <p:custDataLst>
              <p:tags r:id="rId15"/>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16"/>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17"/>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4" name="任意多边形: 形状 73"/>
          <p:cNvSpPr/>
          <p:nvPr userDrawn="1">
            <p:custDataLst>
              <p:tags r:id="rId18"/>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19"/>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0"/>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7" name="任意多边形: 形状 76"/>
          <p:cNvSpPr/>
          <p:nvPr userDrawn="1">
            <p:custDataLst>
              <p:tags r:id="rId21"/>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8" name="任意多边形: 形状 77"/>
          <p:cNvSpPr/>
          <p:nvPr userDrawn="1">
            <p:custDataLst>
              <p:tags r:id="rId22"/>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9" name="任意多边形: 形状 78"/>
          <p:cNvSpPr/>
          <p:nvPr userDrawn="1">
            <p:custDataLst>
              <p:tags r:id="rId23"/>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80" name="任意多边形: 形状 79"/>
          <p:cNvSpPr/>
          <p:nvPr userDrawn="1">
            <p:custDataLst>
              <p:tags r:id="rId24"/>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81" name="任意多边形: 形状 80"/>
          <p:cNvSpPr/>
          <p:nvPr userDrawn="1">
            <p:custDataLst>
              <p:tags r:id="rId25"/>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2" name="日期占位符 11"/>
          <p:cNvSpPr>
            <a:spLocks noGrp="1"/>
          </p:cNvSpPr>
          <p:nvPr>
            <p:ph type="dt" sz="half" idx="18"/>
            <p:custDataLst>
              <p:tags r:id="rId26"/>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3" name="页脚占位符 12"/>
          <p:cNvSpPr>
            <a:spLocks noGrp="1"/>
          </p:cNvSpPr>
          <p:nvPr>
            <p:ph type="ftr" sz="quarter" idx="19"/>
            <p:custDataLst>
              <p:tags r:id="rId2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4" name="灯片编号占位符 13"/>
          <p:cNvSpPr>
            <a:spLocks noGrp="1"/>
          </p:cNvSpPr>
          <p:nvPr>
            <p:ph type="sldNum" sz="quarter" idx="20"/>
            <p:custDataLst>
              <p:tags r:id="rId2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37" name="署名占位符 10"/>
          <p:cNvSpPr>
            <a:spLocks noGrp="1"/>
          </p:cNvSpPr>
          <p:nvPr>
            <p:ph type="body" sz="quarter" idx="21" hasCustomPrompt="1"/>
            <p:custDataLst>
              <p:tags r:id="rId29"/>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
        <p:nvSpPr>
          <p:cNvPr id="38" name="标题 1"/>
          <p:cNvSpPr>
            <a:spLocks noGrp="1"/>
          </p:cNvSpPr>
          <p:nvPr>
            <p:ph type="ctrTitle" hasCustomPrompt="1"/>
            <p:custDataLst>
              <p:tags r:id="rId30"/>
            </p:custDataLst>
          </p:nvPr>
        </p:nvSpPr>
        <p:spPr>
          <a:xfrm>
            <a:off x="838200" y="1760400"/>
            <a:ext cx="6120000" cy="245880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922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0076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48180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44705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5730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17874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9363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807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日期占位符 7"/>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9" name="页脚占位符 8"/>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4" name="内容占位符 3"/>
          <p:cNvSpPr>
            <a:spLocks noGrp="1"/>
          </p:cNvSpPr>
          <p:nvPr>
            <p:ph idx="1" hasCustomPrompt="1"/>
            <p:custDataLst>
              <p:tags r:id="rId5"/>
            </p:custDataLst>
          </p:nvPr>
        </p:nvSpPr>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64511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95947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0206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800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88931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76705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7513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1308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741085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10114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atalog Slide">
    <p:spTree>
      <p:nvGrpSpPr>
        <p:cNvPr id="1" name=""/>
        <p:cNvGrpSpPr/>
        <p:nvPr/>
      </p:nvGrpSpPr>
      <p:grpSpPr>
        <a:xfrm>
          <a:off x="0" y="0"/>
          <a:ext cx="0" cy="0"/>
          <a:chOff x="0" y="0"/>
          <a:chExt cx="0" cy="0"/>
        </a:xfrm>
      </p:grpSpPr>
      <p:sp>
        <p:nvSpPr>
          <p:cNvPr id="10" name="矩形 9"/>
          <p:cNvSpPr/>
          <p:nvPr userDrawn="1">
            <p:custDataLst>
              <p:tags r:id="rId1"/>
            </p:custDataLst>
          </p:nvPr>
        </p:nvSpPr>
        <p:spPr>
          <a:xfrm flipH="1">
            <a:off x="0" y="0"/>
            <a:ext cx="1219200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13" name="等腰三角形 12"/>
          <p:cNvSpPr/>
          <p:nvPr userDrawn="1">
            <p:custDataLst>
              <p:tags r:id="rId2"/>
            </p:custDataLst>
          </p:nvPr>
        </p:nvSpPr>
        <p:spPr>
          <a:xfrm rot="3600021" flipH="1">
            <a:off x="4022725" y="1999615"/>
            <a:ext cx="929640" cy="1073150"/>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14" name="任意多边形: 形状 36"/>
          <p:cNvSpPr/>
          <p:nvPr userDrawn="1">
            <p:custDataLst>
              <p:tags r:id="rId3"/>
            </p:custDataLst>
          </p:nvPr>
        </p:nvSpPr>
        <p:spPr>
          <a:xfrm flipH="1">
            <a:off x="3710940" y="2257425"/>
            <a:ext cx="1266190" cy="459486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5" name="任意多边形: 形状 37"/>
          <p:cNvSpPr/>
          <p:nvPr userDrawn="1">
            <p:custDataLst>
              <p:tags r:id="rId4"/>
            </p:custDataLst>
          </p:nvPr>
        </p:nvSpPr>
        <p:spPr>
          <a:xfrm flipH="1">
            <a:off x="2446020" y="225806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5"/>
            </p:custDataLst>
          </p:nvPr>
        </p:nvSpPr>
        <p:spPr>
          <a:xfrm flipH="1">
            <a:off x="2454275" y="151193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6" name="任意多边形: 形状 39"/>
          <p:cNvSpPr/>
          <p:nvPr userDrawn="1">
            <p:custDataLst>
              <p:tags r:id="rId6"/>
            </p:custDataLst>
          </p:nvPr>
        </p:nvSpPr>
        <p:spPr>
          <a:xfrm flipH="1">
            <a:off x="3717290" y="2414270"/>
            <a:ext cx="1003935" cy="279400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7" name="任意多边形: 形状 40"/>
          <p:cNvSpPr/>
          <p:nvPr userDrawn="1">
            <p:custDataLst>
              <p:tags r:id="rId7"/>
            </p:custDataLst>
          </p:nvPr>
        </p:nvSpPr>
        <p:spPr>
          <a:xfrm>
            <a:off x="2719070" y="2425065"/>
            <a:ext cx="999490" cy="57848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0" name="任意多边形: 形状 41"/>
          <p:cNvSpPr/>
          <p:nvPr userDrawn="1">
            <p:custDataLst>
              <p:tags r:id="rId8"/>
            </p:custDataLst>
          </p:nvPr>
        </p:nvSpPr>
        <p:spPr>
          <a:xfrm flipH="1">
            <a:off x="3710940" y="2245360"/>
            <a:ext cx="1270000" cy="460629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42"/>
          <p:cNvSpPr/>
          <p:nvPr userDrawn="1">
            <p:custDataLst>
              <p:tags r:id="rId9"/>
            </p:custDataLst>
          </p:nvPr>
        </p:nvSpPr>
        <p:spPr>
          <a:xfrm flipH="1">
            <a:off x="2446020" y="226314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0"/>
            </p:custDataLst>
          </p:nvPr>
        </p:nvSpPr>
        <p:spPr>
          <a:xfrm flipH="1">
            <a:off x="2454275" y="152082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1"/>
            </p:custDataLst>
          </p:nvPr>
        </p:nvSpPr>
        <p:spPr>
          <a:xfrm flipH="1">
            <a:off x="925830" y="4208145"/>
            <a:ext cx="2441575" cy="2632710"/>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2"/>
            </p:custDataLst>
          </p:nvPr>
        </p:nvSpPr>
        <p:spPr>
          <a:xfrm flipH="1">
            <a:off x="10160" y="2236470"/>
            <a:ext cx="3367405" cy="341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3"/>
            </p:custDataLst>
          </p:nvPr>
        </p:nvSpPr>
        <p:spPr>
          <a:xfrm flipH="1">
            <a:off x="0" y="4771390"/>
            <a:ext cx="2404745" cy="87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4"/>
            </p:custDataLst>
          </p:nvPr>
        </p:nvSpPr>
        <p:spPr>
          <a:xfrm flipH="1">
            <a:off x="4351020" y="4608195"/>
            <a:ext cx="6221730" cy="2232025"/>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5"/>
            </p:custDataLst>
          </p:nvPr>
        </p:nvSpPr>
        <p:spPr>
          <a:xfrm flipH="1">
            <a:off x="4351020" y="6033770"/>
            <a:ext cx="1395730" cy="823595"/>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title" hasCustomPrompt="1"/>
            <p:custDataLst>
              <p:tags r:id="rId16"/>
            </p:custDataLst>
          </p:nvPr>
        </p:nvSpPr>
        <p:spPr>
          <a:xfrm>
            <a:off x="6096000" y="1818936"/>
            <a:ext cx="5512904" cy="1081088"/>
          </a:xfrm>
          <a:prstGeom prst="rect">
            <a:avLst/>
          </a:prstGeom>
        </p:spPr>
        <p:txBody>
          <a:bodyPr wrap="square" anchor="b">
            <a:normAutofit/>
          </a:bodyPr>
          <a:lstStyle>
            <a:lvl1pPr>
              <a:defRPr sz="7200">
                <a:latin typeface="+mj-lt"/>
                <a:sym typeface="Arial" panose="020B0604020202020204" pitchFamily="34" charset="0"/>
              </a:defRPr>
            </a:lvl1pPr>
          </a:lstStyle>
          <a:p>
            <a:r>
              <a:rPr lang="en-US" dirty="0">
                <a:latin typeface="+mj-lt"/>
              </a:rPr>
              <a:t>Click to add title</a:t>
            </a:r>
            <a:endParaRPr lang="en-US" dirty="0"/>
          </a:p>
        </p:txBody>
      </p:sp>
      <p:sp>
        <p:nvSpPr>
          <p:cNvPr id="7" name="日期占位符 6"/>
          <p:cNvSpPr>
            <a:spLocks noGrp="1"/>
          </p:cNvSpPr>
          <p:nvPr userDrawn="1">
            <p:ph type="dt" sz="half" idx="10"/>
            <p:custDataLst>
              <p:tags r:id="rId1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8" name="页脚占位符 7"/>
          <p:cNvSpPr>
            <a:spLocks noGrp="1"/>
          </p:cNvSpPr>
          <p:nvPr userDrawn="1">
            <p:ph type="ftr" sz="quarter" idx="11"/>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9" name="灯片编号占位符 8"/>
          <p:cNvSpPr>
            <a:spLocks noGrp="1"/>
          </p:cNvSpPr>
          <p:nvPr userDrawn="1">
            <p:ph type="sldNum" sz="quarter" idx="12"/>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92000"/>
          </a:xfrm>
        </p:spPr>
        <p:txBody>
          <a:bodyPr lIns="0" tIns="0" rIns="0" bIns="0" anchor="t"/>
          <a:lstStyle>
            <a:lvl1pPr algn="l" fontAlgn="base">
              <a:defRPr sz="3200">
                <a:solidFill>
                  <a:schemeClr val="tx1">
                    <a:lumMod val="85000"/>
                    <a:lumOff val="15000"/>
                  </a:schemeClr>
                </a:solidFill>
                <a:latin typeface="+mj-lt"/>
              </a:defRPr>
            </a:lvl1pPr>
          </a:lstStyle>
          <a:p>
            <a:r>
              <a:rPr lang="en-US"/>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矩形 25"/>
          <p:cNvSpPr/>
          <p:nvPr userDrawn="1">
            <p:custDataLst>
              <p:tags r:id="rId1"/>
            </p:custDataLst>
          </p:nvPr>
        </p:nvSpPr>
        <p:spPr>
          <a:xfrm>
            <a:off x="0" y="0"/>
            <a:ext cx="1218565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7" name="等腰三角形 26"/>
          <p:cNvSpPr/>
          <p:nvPr userDrawn="1">
            <p:custDataLst>
              <p:tags r:id="rId2"/>
            </p:custDataLst>
          </p:nvPr>
        </p:nvSpPr>
        <p:spPr>
          <a:xfrm rot="17999979">
            <a:off x="7233269" y="1999893"/>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3"/>
            </p:custDataLst>
          </p:nvPr>
        </p:nvSpPr>
        <p:spPr>
          <a:xfrm>
            <a:off x="7208313" y="2257171"/>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8" name="任意多边形: 形状 37"/>
          <p:cNvSpPr/>
          <p:nvPr userDrawn="1">
            <p:custDataLst>
              <p:tags r:id="rId4"/>
            </p:custDataLst>
          </p:nvPr>
        </p:nvSpPr>
        <p:spPr>
          <a:xfrm>
            <a:off x="8474753" y="2257935"/>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5"/>
            </p:custDataLst>
          </p:nvPr>
        </p:nvSpPr>
        <p:spPr>
          <a:xfrm>
            <a:off x="7208313" y="1511907"/>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0" name="任意多边形: 形状 39"/>
          <p:cNvSpPr/>
          <p:nvPr userDrawn="1">
            <p:custDataLst>
              <p:tags r:id="rId6"/>
            </p:custDataLst>
          </p:nvPr>
        </p:nvSpPr>
        <p:spPr>
          <a:xfrm>
            <a:off x="7464616" y="2414451"/>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1" name="任意多边形: 形状 40"/>
          <p:cNvSpPr/>
          <p:nvPr userDrawn="1">
            <p:custDataLst>
              <p:tags r:id="rId7"/>
            </p:custDataLst>
          </p:nvPr>
        </p:nvSpPr>
        <p:spPr>
          <a:xfrm flipH="1">
            <a:off x="8466773" y="2424877"/>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8"/>
            </p:custDataLst>
          </p:nvPr>
        </p:nvSpPr>
        <p:spPr>
          <a:xfrm>
            <a:off x="7204966" y="2245649"/>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9"/>
            </p:custDataLst>
          </p:nvPr>
        </p:nvSpPr>
        <p:spPr>
          <a:xfrm>
            <a:off x="8474753" y="2263344"/>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0"/>
            </p:custDataLst>
          </p:nvPr>
        </p:nvSpPr>
        <p:spPr>
          <a:xfrm>
            <a:off x="7208313" y="1520545"/>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1"/>
            </p:custDataLst>
          </p:nvPr>
        </p:nvSpPr>
        <p:spPr>
          <a:xfrm>
            <a:off x="8818352" y="4208008"/>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2"/>
            </p:custDataLst>
          </p:nvPr>
        </p:nvSpPr>
        <p:spPr>
          <a:xfrm>
            <a:off x="8807878" y="2236364"/>
            <a:ext cx="3367298" cy="3414989"/>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3"/>
            </p:custDataLst>
          </p:nvPr>
        </p:nvSpPr>
        <p:spPr>
          <a:xfrm>
            <a:off x="9781172" y="4771356"/>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4"/>
            </p:custDataLst>
          </p:nvPr>
        </p:nvSpPr>
        <p:spPr>
          <a:xfrm>
            <a:off x="1613070" y="4608491"/>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5"/>
            </p:custDataLst>
          </p:nvPr>
        </p:nvSpPr>
        <p:spPr>
          <a:xfrm>
            <a:off x="6439025" y="6033746"/>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16"/>
            </p:custDataLst>
          </p:nvPr>
        </p:nvSpPr>
        <p:spPr>
          <a:xfrm>
            <a:off x="835800" y="3148536"/>
            <a:ext cx="6477000" cy="1676364"/>
          </a:xfrm>
          <a:prstGeom prst="rect">
            <a:avLst/>
          </a:prstGeom>
        </p:spPr>
        <p:txBody>
          <a:bodyPr anchor="t" anchorCtr="0"/>
          <a:lstStyle>
            <a:lvl1pPr algn="l">
              <a:defRPr sz="5400">
                <a:latin typeface="+mj-lt"/>
                <a:sym typeface="Arial" panose="020B0604020202020204" pitchFamily="34" charset="0"/>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1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11"/>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8" name="文本占位符 7"/>
          <p:cNvSpPr>
            <a:spLocks noGrp="1"/>
          </p:cNvSpPr>
          <p:nvPr>
            <p:ph type="body" sz="quarter" idx="13" hasCustomPrompt="1"/>
            <p:custDataLst>
              <p:tags r:id="rId20"/>
            </p:custDataLst>
          </p:nvPr>
        </p:nvSpPr>
        <p:spPr>
          <a:xfrm>
            <a:off x="835800" y="547607"/>
            <a:ext cx="6477000" cy="2244193"/>
          </a:xfrm>
          <a:prstGeom prst="rect">
            <a:avLst/>
          </a:prstGeom>
        </p:spPr>
        <p:txBody>
          <a:bodyPr wrap="none" anchor="b">
            <a:noAutofit/>
          </a:bodyPr>
          <a:lstStyle>
            <a:lvl1pPr marL="0" indent="0" algn="l">
              <a:buNone/>
              <a:defRPr sz="8000">
                <a:gradFill>
                  <a:gsLst>
                    <a:gs pos="0">
                      <a:srgbClr val="FFFFFF"/>
                    </a:gs>
                    <a:gs pos="100000">
                      <a:schemeClr val="accent1"/>
                    </a:gs>
                  </a:gsLst>
                  <a:lin ang="4800000" scaled="0"/>
                </a:gradFill>
                <a:latin typeface="+mn-lt"/>
              </a:defRPr>
            </a:lvl1pPr>
          </a:lstStyle>
          <a:p>
            <a:pPr lvl="0"/>
            <a:r>
              <a:rPr lang="en-US" dirty="0">
                <a:latin typeface="+mn-lt"/>
              </a:rPr>
              <a:t>text</a:t>
            </a:r>
            <a:endParaRPr lang="en-US" dirty="0"/>
          </a:p>
        </p:txBody>
      </p:sp>
      <p:sp>
        <p:nvSpPr>
          <p:cNvPr id="25" name="任意多边形: 形状 24"/>
          <p:cNvSpPr/>
          <p:nvPr userDrawn="1">
            <p:custDataLst>
              <p:tags r:id="rId21"/>
            </p:custDataLst>
          </p:nvPr>
        </p:nvSpPr>
        <p:spPr>
          <a:xfrm>
            <a:off x="10233341" y="6441833"/>
            <a:ext cx="707320" cy="416167"/>
          </a:xfrm>
          <a:custGeom>
            <a:avLst/>
            <a:gdLst>
              <a:gd name="connsiteX0" fmla="*/ 0 w 707320"/>
              <a:gd name="connsiteY0" fmla="*/ 0 h 416167"/>
              <a:gd name="connsiteX1" fmla="*/ 707320 w 707320"/>
              <a:gd name="connsiteY1" fmla="*/ 416167 h 416167"/>
              <a:gd name="connsiteX2" fmla="*/ 0 w 707320"/>
              <a:gd name="connsiteY2" fmla="*/ 416167 h 416167"/>
            </a:gdLst>
            <a:ahLst/>
            <a:cxnLst>
              <a:cxn ang="0">
                <a:pos x="connsiteX0" y="connsiteY0"/>
              </a:cxn>
              <a:cxn ang="0">
                <a:pos x="connsiteX1" y="connsiteY1"/>
              </a:cxn>
              <a:cxn ang="0">
                <a:pos x="connsiteX2" y="connsiteY2"/>
              </a:cxn>
            </a:cxnLst>
            <a:rect l="l" t="t" r="r" b="b"/>
            <a:pathLst>
              <a:path w="707320" h="416167">
                <a:moveTo>
                  <a:pt x="0" y="0"/>
                </a:moveTo>
                <a:lnTo>
                  <a:pt x="707320" y="416167"/>
                </a:lnTo>
                <a:lnTo>
                  <a:pt x="0" y="416167"/>
                </a:lnTo>
                <a:close/>
              </a:path>
            </a:pathLst>
          </a:custGeom>
          <a:gradFill flip="none" rotWithShape="1">
            <a:gsLst>
              <a:gs pos="73000">
                <a:schemeClr val="accent3">
                  <a:lumMod val="40000"/>
                  <a:lumOff val="60000"/>
                </a:schemeClr>
              </a:gs>
              <a:gs pos="5000">
                <a:schemeClr val="accent3">
                  <a:lumMod val="75000"/>
                </a:schemeClr>
              </a:gs>
            </a:gsLst>
            <a:lin ang="18000000" scaled="0"/>
            <a:tileRect/>
          </a:gradFill>
          <a:ln w="19050"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3" name="任意多边形: 形状 22"/>
          <p:cNvSpPr/>
          <p:nvPr userDrawn="1">
            <p:custDataLst>
              <p:tags r:id="rId22"/>
            </p:custDataLst>
          </p:nvPr>
        </p:nvSpPr>
        <p:spPr>
          <a:xfrm>
            <a:off x="11881016" y="6677532"/>
            <a:ext cx="304634" cy="180468"/>
          </a:xfrm>
          <a:custGeom>
            <a:avLst/>
            <a:gdLst>
              <a:gd name="connsiteX0" fmla="*/ 304634 w 304634"/>
              <a:gd name="connsiteY0" fmla="*/ 0 h 180468"/>
              <a:gd name="connsiteX1" fmla="*/ 304634 w 304634"/>
              <a:gd name="connsiteY1" fmla="*/ 180468 h 180468"/>
              <a:gd name="connsiteX2" fmla="*/ 0 w 304634"/>
              <a:gd name="connsiteY2" fmla="*/ 180468 h 180468"/>
            </a:gdLst>
            <a:ahLst/>
            <a:cxnLst>
              <a:cxn ang="0">
                <a:pos x="connsiteX0" y="connsiteY0"/>
              </a:cxn>
              <a:cxn ang="0">
                <a:pos x="connsiteX1" y="connsiteY1"/>
              </a:cxn>
              <a:cxn ang="0">
                <a:pos x="connsiteX2" y="connsiteY2"/>
              </a:cxn>
            </a:cxnLst>
            <a:rect l="l" t="t" r="r" b="b"/>
            <a:pathLst>
              <a:path w="304634" h="180468">
                <a:moveTo>
                  <a:pt x="304634" y="0"/>
                </a:moveTo>
                <a:lnTo>
                  <a:pt x="304634" y="180468"/>
                </a:lnTo>
                <a:lnTo>
                  <a:pt x="0" y="180468"/>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20"/>
          <p:cNvSpPr/>
          <p:nvPr userDrawn="1">
            <p:custDataLst>
              <p:tags r:id="rId23"/>
            </p:custDataLst>
          </p:nvPr>
        </p:nvSpPr>
        <p:spPr>
          <a:xfrm>
            <a:off x="10229228" y="5746750"/>
            <a:ext cx="1956422" cy="1111250"/>
          </a:xfrm>
          <a:custGeom>
            <a:avLst/>
            <a:gdLst>
              <a:gd name="connsiteX0" fmla="*/ 1170257 w 1956422"/>
              <a:gd name="connsiteY0" fmla="*/ 0 h 1111250"/>
              <a:gd name="connsiteX1" fmla="*/ 1956422 w 1956422"/>
              <a:gd name="connsiteY1" fmla="*/ 462460 h 1111250"/>
              <a:gd name="connsiteX2" fmla="*/ 1956422 w 1956422"/>
              <a:gd name="connsiteY2" fmla="*/ 932502 h 1111250"/>
              <a:gd name="connsiteX3" fmla="*/ 1656883 w 1956422"/>
              <a:gd name="connsiteY3" fmla="*/ 1111250 h 1111250"/>
              <a:gd name="connsiteX4" fmla="*/ 709297 w 1956422"/>
              <a:gd name="connsiteY4" fmla="*/ 1111250 h 1111250"/>
              <a:gd name="connsiteX5" fmla="*/ 0 w 1956422"/>
              <a:gd name="connsiteY5" fmla="*/ 695084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6422" h="1111250">
                <a:moveTo>
                  <a:pt x="1170257" y="0"/>
                </a:moveTo>
                <a:lnTo>
                  <a:pt x="1956422" y="462460"/>
                </a:lnTo>
                <a:lnTo>
                  <a:pt x="1956422" y="932502"/>
                </a:lnTo>
                <a:lnTo>
                  <a:pt x="1656883" y="1111250"/>
                </a:lnTo>
                <a:lnTo>
                  <a:pt x="709297" y="1111250"/>
                </a:lnTo>
                <a:lnTo>
                  <a:pt x="0" y="695084"/>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 name="任意多边形: 形状 18"/>
          <p:cNvSpPr/>
          <p:nvPr userDrawn="1">
            <p:custDataLst>
              <p:tags r:id="rId24"/>
            </p:custDataLst>
          </p:nvPr>
        </p:nvSpPr>
        <p:spPr>
          <a:xfrm>
            <a:off x="10229228" y="5754806"/>
            <a:ext cx="1962772" cy="1103194"/>
          </a:xfrm>
          <a:custGeom>
            <a:avLst/>
            <a:gdLst>
              <a:gd name="connsiteX0" fmla="*/ 1170257 w 1962772"/>
              <a:gd name="connsiteY0" fmla="*/ 0 h 1103194"/>
              <a:gd name="connsiteX1" fmla="*/ 1962772 w 1962772"/>
              <a:gd name="connsiteY1" fmla="*/ 466195 h 1103194"/>
              <a:gd name="connsiteX2" fmla="*/ 1962772 w 1962772"/>
              <a:gd name="connsiteY2" fmla="*/ 928713 h 1103194"/>
              <a:gd name="connsiteX3" fmla="*/ 1670383 w 1962772"/>
              <a:gd name="connsiteY3" fmla="*/ 1103194 h 1103194"/>
              <a:gd name="connsiteX4" fmla="*/ 695567 w 1962772"/>
              <a:gd name="connsiteY4" fmla="*/ 1103194 h 1103194"/>
              <a:gd name="connsiteX5" fmla="*/ 0 w 1962772"/>
              <a:gd name="connsiteY5" fmla="*/ 695084 h 110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2772" h="1103194">
                <a:moveTo>
                  <a:pt x="1170257" y="0"/>
                </a:moveTo>
                <a:lnTo>
                  <a:pt x="1962772" y="466195"/>
                </a:lnTo>
                <a:lnTo>
                  <a:pt x="1962772" y="928713"/>
                </a:lnTo>
                <a:lnTo>
                  <a:pt x="1670383" y="1103194"/>
                </a:lnTo>
                <a:lnTo>
                  <a:pt x="695567" y="1103194"/>
                </a:lnTo>
                <a:lnTo>
                  <a:pt x="0" y="695084"/>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6" name="页脚占位符 5"/>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8" name="标题 7"/>
          <p:cNvSpPr>
            <a:spLocks noGrp="1"/>
          </p:cNvSpPr>
          <p:nvPr>
            <p:ph type="title" hasCustomPrompt="1"/>
            <p:custDataLst>
              <p:tags r:id="rId4"/>
            </p:custDataLst>
          </p:nvPr>
        </p:nvSpPr>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9" name="内容占位符 8"/>
          <p:cNvSpPr>
            <a:spLocks noGrp="1"/>
          </p:cNvSpPr>
          <p:nvPr>
            <p:ph sz="half" idx="1" hasCustomPrompt="1"/>
            <p:custDataLst>
              <p:tags r:id="rId5"/>
            </p:custDataLst>
          </p:nvPr>
        </p:nvSpPr>
        <p:spPr>
          <a:xfrm>
            <a:off x="69596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10" name="内容占位符 9"/>
          <p:cNvSpPr>
            <a:spLocks noGrp="1"/>
          </p:cNvSpPr>
          <p:nvPr>
            <p:ph sz="half" idx="2" hasCustomPrompt="1"/>
            <p:custDataLst>
              <p:tags r:id="rId6"/>
            </p:custDataLst>
          </p:nvPr>
        </p:nvSpPr>
        <p:spPr>
          <a:xfrm>
            <a:off x="617220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日期占位符 10"/>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2" name="页脚占位符 11"/>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3" name="灯片编号占位符 12"/>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a:xfrm>
            <a:off x="695960" y="360000"/>
            <a:ext cx="10800080" cy="864000"/>
          </a:xfrm>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7" name="文本占位符 6"/>
          <p:cNvSpPr>
            <a:spLocks noGrp="1"/>
          </p:cNvSpPr>
          <p:nvPr>
            <p:ph type="body" idx="1" hasCustomPrompt="1"/>
            <p:custDataLst>
              <p:tags r:id="rId5"/>
            </p:custDataLst>
          </p:nvPr>
        </p:nvSpPr>
        <p:spPr>
          <a:xfrm>
            <a:off x="69596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8" name="内容占位符 7"/>
          <p:cNvSpPr>
            <a:spLocks noGrp="1"/>
          </p:cNvSpPr>
          <p:nvPr>
            <p:ph sz="half" idx="2" hasCustomPrompt="1"/>
            <p:custDataLst>
              <p:tags r:id="rId6"/>
            </p:custDataLst>
          </p:nvPr>
        </p:nvSpPr>
        <p:spPr>
          <a:xfrm>
            <a:off x="69596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
        <p:nvSpPr>
          <p:cNvPr id="9" name="文本占位符 8"/>
          <p:cNvSpPr>
            <a:spLocks noGrp="1"/>
          </p:cNvSpPr>
          <p:nvPr>
            <p:ph type="body" sz="quarter" idx="3" hasCustomPrompt="1"/>
            <p:custDataLst>
              <p:tags r:id="rId7"/>
            </p:custDataLst>
          </p:nvPr>
        </p:nvSpPr>
        <p:spPr>
          <a:xfrm>
            <a:off x="617220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14" name="内容占位符 13"/>
          <p:cNvSpPr>
            <a:spLocks noGrp="1"/>
          </p:cNvSpPr>
          <p:nvPr>
            <p:ph sz="quarter" idx="4" hasCustomPrompt="1"/>
            <p:custDataLst>
              <p:tags r:id="rId8"/>
            </p:custDataLst>
          </p:nvPr>
        </p:nvSpPr>
        <p:spPr>
          <a:xfrm>
            <a:off x="617220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6" name="标题 5"/>
          <p:cNvSpPr>
            <a:spLocks noGrp="1"/>
          </p:cNvSpPr>
          <p:nvPr>
            <p:ph type="title" hasCustomPrompt="1"/>
            <p:custDataLst>
              <p:tags r:id="rId4"/>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3" name="页脚占位符 2"/>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2" name="内容占位符 1"/>
          <p:cNvSpPr>
            <a:spLocks noGrp="1"/>
          </p:cNvSpPr>
          <p:nvPr>
            <p:ph idx="1" hasCustomPrompt="1"/>
            <p:custDataLst>
              <p:tags r:id="rId4"/>
            </p:custDataLst>
          </p:nvPr>
        </p:nvSpPr>
        <p:spPr>
          <a:xfrm>
            <a:off x="695960" y="360045"/>
            <a:ext cx="10801985" cy="581787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13"/>
            </p:custDataLst>
          </p:nvPr>
        </p:nvSpPr>
        <p:spPr>
          <a:xfrm>
            <a:off x="0" y="0"/>
            <a:ext cx="12192000" cy="6858000"/>
          </a:xfrm>
          <a:prstGeom prst="rect">
            <a:avLst/>
          </a:prstGeom>
          <a:gradFill>
            <a:gsLst>
              <a:gs pos="75000">
                <a:srgbClr val="0D0D0D"/>
              </a:gs>
              <a:gs pos="100000">
                <a:schemeClr val="accent1">
                  <a:lumMod val="50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 name="日期占位符 3"/>
          <p:cNvSpPr>
            <a:spLocks noGrp="1"/>
          </p:cNvSpPr>
          <p:nvPr>
            <p:ph type="dt" sz="half" idx="2"/>
            <p:custDataLst>
              <p:tags r:id="rId14"/>
            </p:custDataLst>
          </p:nvPr>
        </p:nvSpPr>
        <p:spPr>
          <a:xfrm>
            <a:off x="695960" y="6356350"/>
            <a:ext cx="2743200" cy="365125"/>
          </a:xfrm>
          <a:prstGeom prst="rect">
            <a:avLst/>
          </a:prstGeom>
        </p:spPr>
        <p:txBody>
          <a:bodyPr vert="horz" lIns="0" tIns="0" rIns="0" bIns="0" rtlCol="0" anchor="ctr">
            <a:normAutofit/>
          </a:bodyP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0" tIns="0" rIns="0" bIns="0" rtlCol="0" anchor="ctr">
            <a:normAutofit/>
          </a:bodyP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6"/>
            </p:custDataLst>
          </p:nvPr>
        </p:nvSpPr>
        <p:spPr>
          <a:xfrm>
            <a:off x="8753983" y="6356350"/>
            <a:ext cx="2743200" cy="365125"/>
          </a:xfrm>
          <a:prstGeom prst="rect">
            <a:avLst/>
          </a:prstGeom>
        </p:spPr>
        <p:txBody>
          <a:bodyPr vert="horz" lIns="0" tIns="0" rIns="0" bIns="0" rtlCol="0" anchor="ctr">
            <a:normAutofit/>
          </a:bodyP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9"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10" name="文本占位符 9"/>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2" name="KSO_TEMPLATE" hidden="1"/>
          <p:cNvSpPr/>
          <p:nvPr userDrawn="1">
            <p:custDataLst>
              <p:tags r:id="rId19"/>
            </p:custDataLst>
          </p:nvPr>
        </p:nvSpPr>
        <p:spPr>
          <a:xfrm>
            <a:off x="0" y="0"/>
            <a:ext cx="0" cy="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100000"/>
        </a:lnSpc>
        <a:spcBef>
          <a:spcPct val="0"/>
        </a:spcBef>
        <a:buNone/>
        <a:defRPr sz="3200" b="1" kern="1200">
          <a:gradFill>
            <a:gsLst>
              <a:gs pos="0">
                <a:srgbClr val="FFFFFF"/>
              </a:gs>
              <a:gs pos="100000">
                <a:schemeClr val="accent1"/>
              </a:gs>
            </a:gsLst>
            <a:lin ang="4800000" scaled="0"/>
          </a:gra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rgbClr val="FFFFFF"/>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rgbClr val="FFFFFF"/>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rgbClr val="FFFFFF"/>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8968852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54"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31814" y="125044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0258669" y="132730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6096000" y="5638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42682" y="928724"/>
            <a:ext cx="11354435" cy="2112644"/>
          </a:xfrm>
          <a:prstGeom prst="rect">
            <a:avLst/>
          </a:prstGeom>
        </p:spPr>
        <p:txBody>
          <a:bodyPr wrap="square">
            <a:noAutofit/>
          </a:bodyPr>
          <a:lstStyle/>
          <a:p>
            <a:r>
              <a:rPr lang="en-US" sz="4800" b="1" u="sng" dirty="0">
                <a:latin typeface="Times New Roman" panose="02020603050405020304" pitchFamily="18" charset="0"/>
                <a:cs typeface="Times New Roman" panose="02020603050405020304" pitchFamily="18" charset="0"/>
              </a:rPr>
              <a:t>Employee Data Analysis </a:t>
            </a:r>
            <a:br>
              <a:rPr lang="en-US" sz="4800" b="1" u="sng" dirty="0">
                <a:latin typeface="Times New Roman" panose="02020603050405020304" pitchFamily="18" charset="0"/>
                <a:cs typeface="Times New Roman" panose="02020603050405020304" pitchFamily="18" charset="0"/>
              </a:rPr>
            </a:br>
            <a:r>
              <a:rPr lang="en-US" sz="4800" b="1" u="sng" dirty="0">
                <a:latin typeface="Times New Roman" panose="02020603050405020304" pitchFamily="18" charset="0"/>
                <a:cs typeface="Times New Roman" panose="02020603050405020304" pitchFamily="18" charset="0"/>
              </a:rPr>
              <a:t>using Excel </a:t>
            </a:r>
            <a:br>
              <a:rPr lang="en-US" sz="4800" b="1" u="sng" dirty="0">
                <a:latin typeface="Times New Roman" panose="02020603050405020304" pitchFamily="18" charset="0"/>
                <a:cs typeface="Times New Roman" panose="02020603050405020304" pitchFamily="18" charset="0"/>
              </a:rPr>
            </a:br>
            <a:endParaRPr lang="en-US" sz="4800" b="1" u="sng"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xfrm>
            <a:off x="11353418" y="6473337"/>
            <a:ext cx="151129" cy="168910"/>
          </a:xfrm>
          <a:prstGeom prst="rect">
            <a:avLst/>
          </a:prstGeom>
        </p:spPr>
        <p:txBody>
          <a:bodyPr/>
          <a:lstStyle/>
          <a:p>
            <a:r>
              <a:t>*</a:t>
            </a:r>
          </a:p>
        </p:txBody>
      </p:sp>
      <p:sp>
        <p:nvSpPr>
          <p:cNvPr id="14" name="TextBox 13"/>
          <p:cNvSpPr txBox="1"/>
          <p:nvPr/>
        </p:nvSpPr>
        <p:spPr>
          <a:xfrm>
            <a:off x="4162425" y="2754703"/>
            <a:ext cx="7522845" cy="2179320"/>
          </a:xfrm>
          <a:prstGeom prst="rect">
            <a:avLst/>
          </a:prstGeom>
          <a:noFill/>
        </p:spPr>
        <p:txBody>
          <a:bodyPr wrap="square" rtlCol="0">
            <a:noAutofit/>
          </a:bodyPr>
          <a:lstStyle/>
          <a:p>
            <a:r>
              <a:rPr lang="en-US" sz="2400" dirty="0"/>
              <a:t>STUDENT NAME: AJITH KUMAR M </a:t>
            </a:r>
          </a:p>
          <a:p>
            <a:r>
              <a:rPr lang="en-US" sz="2400" dirty="0"/>
              <a:t>REGISTER NO: 312218451</a:t>
            </a:r>
          </a:p>
          <a:p>
            <a:r>
              <a:rPr lang="en-US" sz="2400" dirty="0"/>
              <a:t>NM ID : 939E2F32686C92CA4E94584EFEA31962</a:t>
            </a:r>
          </a:p>
          <a:p>
            <a:r>
              <a:rPr lang="en-US" sz="2400" dirty="0"/>
              <a:t>DEPARTMENT: B.COM GENERAL </a:t>
            </a:r>
          </a:p>
          <a:p>
            <a:r>
              <a:rPr lang="en-US" sz="2400" dirty="0"/>
              <a:t>COLLEGE: GOVERMENT ARTS AND SCIENCE COLLEGE PERUMBAKKAM </a:t>
            </a:r>
          </a:p>
          <a:p>
            <a:r>
              <a:rPr lang="en-US" sz="2400" dirty="0"/>
              <a:t>           </a:t>
            </a:r>
            <a:endParaRPr lang="en-IN" sz="2400" dirty="0"/>
          </a:p>
        </p:txBody>
      </p:sp>
      <p:pic>
        <p:nvPicPr>
          <p:cNvPr id="9" name="Picture 8" descr="download"/>
          <p:cNvPicPr>
            <a:picLocks noChangeAspect="1"/>
          </p:cNvPicPr>
          <p:nvPr/>
        </p:nvPicPr>
        <p:blipFill>
          <a:blip r:embed="rId3"/>
          <a:stretch>
            <a:fillRect/>
          </a:stretch>
        </p:blipFill>
        <p:spPr>
          <a:xfrm>
            <a:off x="1549399" y="2821378"/>
            <a:ext cx="2244725" cy="21126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272" y="695227"/>
            <a:ext cx="11387455" cy="936625"/>
          </a:xfrm>
        </p:spPr>
        <p:txBody>
          <a:bodyPr wrap="square">
            <a:noAutofit/>
          </a:bodyPr>
          <a:lstStyle/>
          <a:p>
            <a:r>
              <a:rPr lang="en-IN" b="1" u="sng" dirty="0"/>
              <a:t>DATASET DESCRIPTION</a:t>
            </a:r>
          </a:p>
        </p:txBody>
      </p:sp>
      <p:sp>
        <p:nvSpPr>
          <p:cNvPr id="4" name="Text Box 3"/>
          <p:cNvSpPr txBox="1"/>
          <p:nvPr/>
        </p:nvSpPr>
        <p:spPr>
          <a:xfrm>
            <a:off x="3527425" y="2057400"/>
            <a:ext cx="8664575" cy="3200400"/>
          </a:xfrm>
          <a:prstGeom prst="rect">
            <a:avLst/>
          </a:prstGeom>
          <a:noFill/>
        </p:spPr>
        <p:txBody>
          <a:bodyPr wrap="square" rtlCol="0">
            <a:noAutofit/>
          </a:bodyPr>
          <a:lstStyle/>
          <a:p>
            <a:r>
              <a:rPr lang="en-US" sz="3600" dirty="0">
                <a:solidFill>
                  <a:schemeClr val="tx1"/>
                </a:solidFill>
                <a:effectLst>
                  <a:outerShdw blurRad="38100" dist="19050" dir="2700000" algn="tl" rotWithShape="0">
                    <a:schemeClr val="dk1">
                      <a:alpha val="40000"/>
                    </a:schemeClr>
                  </a:outerShdw>
                </a:effectLst>
                <a:uFillTx/>
              </a:rPr>
              <a:t>employee department 13 </a:t>
            </a:r>
          </a:p>
          <a:p>
            <a:r>
              <a:rPr lang="en-US" sz="3600" dirty="0">
                <a:solidFill>
                  <a:schemeClr val="tx1"/>
                </a:solidFill>
                <a:effectLst>
                  <a:outerShdw blurRad="38100" dist="19050" dir="2700000" algn="tl" rotWithShape="0">
                    <a:schemeClr val="dk1">
                      <a:alpha val="40000"/>
                    </a:schemeClr>
                  </a:outerShdw>
                </a:effectLst>
                <a:uFillTx/>
              </a:rPr>
              <a:t>filtering all blanks </a:t>
            </a:r>
          </a:p>
          <a:p>
            <a:r>
              <a:rPr lang="en-US" sz="3600" dirty="0">
                <a:solidFill>
                  <a:schemeClr val="tx1"/>
                </a:solidFill>
                <a:effectLst>
                  <a:outerShdw blurRad="38100" dist="19050" dir="2700000" algn="tl" rotWithShape="0">
                    <a:schemeClr val="dk1">
                      <a:alpha val="40000"/>
                    </a:schemeClr>
                  </a:outerShdw>
                </a:effectLst>
                <a:uFillTx/>
              </a:rPr>
              <a:t>find </a:t>
            </a:r>
            <a:r>
              <a:rPr lang="en-US" sz="3600" dirty="0" err="1">
                <a:solidFill>
                  <a:schemeClr val="tx1"/>
                </a:solidFill>
                <a:effectLst>
                  <a:outerShdw blurRad="38100" dist="19050" dir="2700000" algn="tl" rotWithShape="0">
                    <a:schemeClr val="dk1">
                      <a:alpha val="40000"/>
                    </a:schemeClr>
                  </a:outerShdw>
                </a:effectLst>
                <a:uFillTx/>
              </a:rPr>
              <a:t>pivottable</a:t>
            </a:r>
            <a:r>
              <a:rPr lang="en-US" sz="3600" dirty="0">
                <a:solidFill>
                  <a:schemeClr val="tx1"/>
                </a:solidFill>
                <a:effectLst>
                  <a:outerShdw blurRad="38100" dist="19050" dir="2700000" algn="tl" rotWithShape="0">
                    <a:schemeClr val="dk1">
                      <a:alpha val="40000"/>
                    </a:schemeClr>
                  </a:outerShdw>
                </a:effectLst>
                <a:uFillTx/>
              </a:rPr>
              <a:t> graphs </a:t>
            </a:r>
          </a:p>
          <a:p>
            <a:r>
              <a:rPr lang="en-US" sz="3600" dirty="0">
                <a:solidFill>
                  <a:schemeClr val="tx1"/>
                </a:solidFill>
                <a:effectLst>
                  <a:outerShdw blurRad="38100" dist="19050" dir="2700000" algn="tl" rotWithShape="0">
                    <a:schemeClr val="dk1">
                      <a:alpha val="40000"/>
                    </a:schemeClr>
                  </a:outerShdw>
                </a:effectLst>
                <a:uFillTx/>
              </a:rPr>
              <a:t>3 types of placement </a:t>
            </a:r>
          </a:p>
          <a:p>
            <a:r>
              <a:rPr lang="en-US" sz="3600" dirty="0">
                <a:solidFill>
                  <a:schemeClr val="tx1"/>
                </a:solidFill>
                <a:effectLst>
                  <a:outerShdw blurRad="38100" dist="19050" dir="2700000" algn="tl" rotWithShape="0">
                    <a:schemeClr val="dk1">
                      <a:alpha val="40000"/>
                    </a:schemeClr>
                  </a:outerShdw>
                </a:effectLst>
                <a:uFillTx/>
              </a:rPr>
              <a:t>1) fixed and temporary</a:t>
            </a:r>
          </a:p>
          <a:p>
            <a:endParaRPr lang="en-US" sz="3600" dirty="0">
              <a:solidFill>
                <a:schemeClr val="tx1"/>
              </a:solidFill>
              <a:effectLst>
                <a:outerShdw blurRad="38100" dist="19050" dir="2700000" algn="tl" rotWithShape="0">
                  <a:schemeClr val="dk1">
                    <a:alpha val="40000"/>
                  </a:schemeClr>
                </a:outerShdw>
              </a:effectLst>
              <a:uFillTx/>
            </a:endParaRPr>
          </a:p>
          <a:p>
            <a:endParaRPr lang="en-US" sz="3600" dirty="0">
              <a:solidFill>
                <a:schemeClr val="tx1"/>
              </a:solidFill>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371600" y="1692910"/>
            <a:ext cx="2887027" cy="3952875"/>
          </a:xfrm>
          <a:prstGeom prst="rect">
            <a:avLst/>
          </a:prstGeom>
        </p:spPr>
      </p:pic>
      <p:sp>
        <p:nvSpPr>
          <p:cNvPr id="7" name="object 7"/>
          <p:cNvSpPr txBox="1">
            <a:spLocks noGrp="1"/>
          </p:cNvSpPr>
          <p:nvPr>
            <p:ph type="title"/>
          </p:nvPr>
        </p:nvSpPr>
        <p:spPr>
          <a:xfrm>
            <a:off x="2331973" y="410698"/>
            <a:ext cx="9173845" cy="883920"/>
          </a:xfrm>
          <a:prstGeom prst="rect">
            <a:avLst/>
          </a:prstGeom>
        </p:spPr>
        <p:txBody>
          <a:bodyPr vert="horz" wrap="square" lIns="0" tIns="16510" rIns="0" bIns="0" rtlCol="0">
            <a:noAutofit/>
          </a:bodyPr>
          <a:lstStyle/>
          <a:p>
            <a:pPr marL="12700">
              <a:lnSpc>
                <a:spcPct val="100000"/>
              </a:lnSpc>
              <a:spcBef>
                <a:spcPts val="130"/>
              </a:spcBef>
            </a:pPr>
            <a:r>
              <a:rPr sz="4250" b="1" u="sng" spc="15" dirty="0"/>
              <a:t>THE</a:t>
            </a:r>
            <a:r>
              <a:rPr sz="4250" b="1" u="sng" spc="20" dirty="0"/>
              <a:t> </a:t>
            </a:r>
            <a:r>
              <a:rPr lang="en-US" sz="4250" b="1" u="sng" spc="20" dirty="0"/>
              <a:t>"</a:t>
            </a:r>
            <a:r>
              <a:rPr sz="4250" b="1" u="sng" spc="10" dirty="0"/>
              <a:t>WOW</a:t>
            </a:r>
            <a:r>
              <a:rPr lang="en-US" sz="4250" b="1" u="sng" spc="10" dirty="0"/>
              <a:t>"</a:t>
            </a:r>
            <a:r>
              <a:rPr sz="4250" b="1" u="sng" spc="85" dirty="0"/>
              <a:t> </a:t>
            </a:r>
            <a:r>
              <a:rPr sz="4250" b="1" u="sng" spc="10" dirty="0"/>
              <a:t>IN</a:t>
            </a:r>
            <a:r>
              <a:rPr sz="4250" b="1" u="sng" spc="-5" dirty="0"/>
              <a:t> </a:t>
            </a:r>
            <a:r>
              <a:rPr sz="4250" b="1" u="sng" spc="15" dirty="0"/>
              <a:t>OUR</a:t>
            </a:r>
            <a:r>
              <a:rPr sz="4250" b="1" u="sng" spc="-10" dirty="0"/>
              <a:t> </a:t>
            </a:r>
            <a:r>
              <a:rPr sz="4250" b="1" u="sng" spc="20" dirty="0"/>
              <a:t>SOLUTION</a:t>
            </a:r>
            <a:endParaRPr sz="4250" b="1"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1" name="Text Box 10"/>
          <p:cNvSpPr txBox="1"/>
          <p:nvPr/>
        </p:nvSpPr>
        <p:spPr>
          <a:xfrm>
            <a:off x="4419599" y="1489073"/>
            <a:ext cx="7610919" cy="4524315"/>
          </a:xfrm>
          <a:prstGeom prst="rect">
            <a:avLst/>
          </a:prstGeom>
          <a:noFill/>
        </p:spPr>
        <p:txBody>
          <a:bodyPr wrap="square" rtlCol="0">
            <a:spAutoFit/>
          </a:bodyPr>
          <a:lstStyle/>
          <a:p>
            <a:r>
              <a:rPr lang="en-US" sz="2400" dirty="0">
                <a:solidFill>
                  <a:schemeClr val="tx1"/>
                </a:solidFill>
                <a:uFillTx/>
              </a:rPr>
              <a:t>Accurate employee salary data is a critical component of any organization's human resources management. When maintained in Excel, this data allows for seamless calculations, tracking, and analysis of salary trends over time. Excel's powerful functions enable HR professionals to compare salaries across departments, assess pay equity, and ensure compliance with industry standards.</a:t>
            </a:r>
          </a:p>
          <a:p>
            <a:endParaRPr lang="en-US" sz="2400" dirty="0">
              <a:solidFill>
                <a:schemeClr val="tx1"/>
              </a:solidFill>
              <a:uFillTx/>
            </a:endParaRPr>
          </a:p>
          <a:p>
            <a:r>
              <a:rPr lang="en-US" sz="2400" dirty="0">
                <a:solidFill>
                  <a:schemeClr val="tx1"/>
                </a:solidFill>
                <a:uFillTx/>
              </a:rPr>
              <a:t>Moreover, accurate data facilitates informed decision-making, helping management to forecast budget requirements and adjust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4343400" y="1143000"/>
            <a:ext cx="4419600" cy="752129"/>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imes New Roman" panose="02020603050405020304" pitchFamily="18" charset="0"/>
                <a:cs typeface="Times New Roman" panose="02020603050405020304" pitchFamily="18" charset="0"/>
              </a:rPr>
              <a:t>M</a:t>
            </a:r>
            <a:r>
              <a:rPr sz="4800" b="1" u="sng" dirty="0">
                <a:latin typeface="Times New Roman" panose="02020603050405020304" pitchFamily="18" charset="0"/>
                <a:cs typeface="Times New Roman" panose="02020603050405020304" pitchFamily="18" charset="0"/>
              </a:rPr>
              <a:t>O</a:t>
            </a:r>
            <a:r>
              <a:rPr sz="4800" b="1" u="sng" spc="-15" dirty="0">
                <a:latin typeface="Times New Roman" panose="02020603050405020304" pitchFamily="18" charset="0"/>
                <a:cs typeface="Times New Roman" panose="02020603050405020304" pitchFamily="18" charset="0"/>
              </a:rPr>
              <a:t>D</a:t>
            </a:r>
            <a:r>
              <a:rPr sz="4800" b="1" u="sng" spc="-35" dirty="0">
                <a:latin typeface="Times New Roman" panose="02020603050405020304" pitchFamily="18" charset="0"/>
                <a:cs typeface="Times New Roman" panose="02020603050405020304" pitchFamily="18" charset="0"/>
              </a:rPr>
              <a:t>E</a:t>
            </a:r>
            <a:r>
              <a:rPr sz="4800" b="1" u="sng" spc="-30" dirty="0">
                <a:latin typeface="Times New Roman" panose="02020603050405020304" pitchFamily="18" charset="0"/>
                <a:cs typeface="Times New Roman" panose="02020603050405020304" pitchFamily="18" charset="0"/>
              </a:rPr>
              <a:t>LL</a:t>
            </a:r>
            <a:r>
              <a:rPr sz="4800" b="1" u="sng" spc="-5" dirty="0">
                <a:latin typeface="Times New Roman" panose="02020603050405020304" pitchFamily="18" charset="0"/>
                <a:cs typeface="Times New Roman" panose="02020603050405020304" pitchFamily="18" charset="0"/>
              </a:rPr>
              <a:t>I</a:t>
            </a:r>
            <a:r>
              <a:rPr sz="4800" b="1" u="sng" spc="30" dirty="0">
                <a:latin typeface="Times New Roman" panose="02020603050405020304" pitchFamily="18" charset="0"/>
                <a:cs typeface="Times New Roman" panose="02020603050405020304" pitchFamily="18" charset="0"/>
              </a:rPr>
              <a:t>N</a:t>
            </a:r>
            <a:r>
              <a:rPr sz="4800" b="1" u="sng" spc="5" dirty="0">
                <a:latin typeface="Times New Roman" panose="02020603050405020304" pitchFamily="18" charset="0"/>
                <a:cs typeface="Times New Roman" panose="02020603050405020304" pitchFamily="18" charset="0"/>
              </a:rPr>
              <a:t>G</a:t>
            </a:r>
            <a:endParaRPr sz="4800" u="sng"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3200400" y="2274838"/>
            <a:ext cx="7391400" cy="2308324"/>
          </a:xfrm>
          <a:prstGeom prst="rect">
            <a:avLst/>
          </a:prstGeom>
          <a:noFill/>
        </p:spPr>
        <p:txBody>
          <a:bodyPr wrap="square" rtlCol="0">
            <a:spAutoFit/>
          </a:bodyPr>
          <a:lstStyle/>
          <a:p>
            <a:pPr indent="0" algn="l">
              <a:buFont typeface="Arial" panose="020B0604020202020204" pitchFamily="34" charset="0"/>
              <a:buNone/>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DATA SET - EMPLOYEES SALARY </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r>
              <a:rPr lang="en-US" sz="3600" dirty="0">
                <a:solidFill>
                  <a:srgbClr val="0D0D0D"/>
                </a:solidFill>
                <a:effectLst/>
                <a:uFillTx/>
                <a:latin typeface="Times New Roman" panose="02020603050405020304" pitchFamily="18" charset="0"/>
                <a:cs typeface="Times New Roman" panose="02020603050405020304" pitchFamily="18" charset="0"/>
                <a:sym typeface="+mn-ea"/>
              </a:rPr>
              <a:t>1) FIXED TERM </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r>
              <a:rPr lang="en-US" sz="3600" dirty="0">
                <a:solidFill>
                  <a:srgbClr val="0D0D0D"/>
                </a:solidFill>
                <a:effectLst/>
                <a:uFillTx/>
                <a:latin typeface="Times New Roman" panose="02020603050405020304" pitchFamily="18" charset="0"/>
                <a:cs typeface="Times New Roman" panose="02020603050405020304" pitchFamily="18" charset="0"/>
                <a:sym typeface="+mn-ea"/>
              </a:rPr>
              <a:t>2) PERMEANT EMPLOYEE</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r>
              <a:rPr lang="en-US" sz="3600" dirty="0">
                <a:solidFill>
                  <a:srgbClr val="0D0D0D"/>
                </a:solidFill>
                <a:effectLst/>
                <a:uFillTx/>
                <a:latin typeface="Times New Roman" panose="02020603050405020304" pitchFamily="18" charset="0"/>
                <a:cs typeface="Times New Roman" panose="02020603050405020304" pitchFamily="18" charset="0"/>
                <a:sym typeface="+mn-ea"/>
              </a:rPr>
              <a:t>3) TEMPROARY EMPLOYEE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623353" y="401380"/>
            <a:ext cx="2437130" cy="629018"/>
          </a:xfrm>
          <a:prstGeom prst="rect">
            <a:avLst/>
          </a:prstGeom>
        </p:spPr>
        <p:txBody>
          <a:bodyPr vert="horz" wrap="square" lIns="0" tIns="13335" rIns="0" bIns="0" rtlCol="0">
            <a:spAutoFit/>
          </a:bodyPr>
          <a:lstStyle/>
          <a:p>
            <a:pPr marL="12700">
              <a:lnSpc>
                <a:spcPct val="100000"/>
              </a:lnSpc>
              <a:spcBef>
                <a:spcPts val="105"/>
              </a:spcBef>
            </a:pPr>
            <a:r>
              <a:rPr b="1" u="sng" dirty="0"/>
              <a:t>R</a:t>
            </a:r>
            <a:r>
              <a:rPr b="1" u="sng" spc="-40" dirty="0"/>
              <a:t>E</a:t>
            </a:r>
            <a:r>
              <a:rPr b="1" u="sng" spc="15" dirty="0"/>
              <a:t>S</a:t>
            </a:r>
            <a:r>
              <a:rPr b="1" u="sng" spc="-30" dirty="0"/>
              <a:t>U</a:t>
            </a:r>
            <a:r>
              <a:rPr b="1" u="sng" spc="-405" dirty="0"/>
              <a:t>L</a:t>
            </a:r>
            <a:r>
              <a:rPr b="1"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8" name="Chart 7"/>
          <p:cNvGraphicFramePr/>
          <p:nvPr>
            <p:extLst>
              <p:ext uri="{D42A27DB-BD31-4B8C-83A1-F6EECF244321}">
                <p14:modId xmlns:p14="http://schemas.microsoft.com/office/powerpoint/2010/main" val="1715544729"/>
              </p:ext>
            </p:extLst>
          </p:nvPr>
        </p:nvGraphicFramePr>
        <p:xfrm>
          <a:off x="2657475" y="1282700"/>
          <a:ext cx="9001125" cy="52736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381000"/>
            <a:ext cx="3587750" cy="738505"/>
          </a:xfrm>
        </p:spPr>
        <p:txBody>
          <a:bodyPr wrap="square">
            <a:normAutofit fontScale="90000"/>
          </a:bodyPr>
          <a:lstStyle/>
          <a:p>
            <a:r>
              <a:rPr lang="en-US" b="1" u="sng" dirty="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576705" y="1433830"/>
            <a:ext cx="10310495" cy="4401205"/>
          </a:xfrm>
          <a:prstGeom prst="rect">
            <a:avLst/>
          </a:prstGeom>
          <a:noFill/>
        </p:spPr>
        <p:txBody>
          <a:bodyPr wrap="square" rtlCol="0">
            <a:spAutoFit/>
          </a:bodyPr>
          <a:lstStyle/>
          <a:p>
            <a:r>
              <a:rPr lang="en-US" sz="2800" dirty="0">
                <a:uFillTx/>
                <a:sym typeface="+mn-ea"/>
              </a:rPr>
              <a:t>Calculating employee salaries in Excel involves organizing your dataset and applying appropriate formulas. Begin by setting up columns for key information such as hours worked, hourly rate, and any deductions. To compute gross pay, use a formula  For taxes or other deductions, apply formulas that calculate percentages. Sum up all necessary components using functions like `SUM` to ensure accuracy. Finally, format the cells for currency to clearly dis</a:t>
            </a:r>
            <a:r>
              <a:rPr lang="en-US" sz="2800" dirty="0">
                <a:solidFill>
                  <a:schemeClr val="tx1"/>
                </a:solidFill>
                <a:uFillTx/>
              </a:rPr>
              <a:t>play the calculated salaries. This structured approach in Excel enables efficient and precise salary calculations for all employees.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838200" y="1244805"/>
            <a:ext cx="6982460" cy="2458720"/>
          </a:xfrm>
        </p:spPr>
        <p:txBody>
          <a:bodyPr>
            <a:normAutofit/>
          </a:bodyPr>
          <a:lstStyle/>
          <a:p>
            <a:r>
              <a:rPr lang="en-US" dirty="0"/>
              <a:t>Employee Salary Analysis using Excel</a:t>
            </a:r>
          </a:p>
        </p:txBody>
      </p:sp>
      <p:sp>
        <p:nvSpPr>
          <p:cNvPr id="10" name="署名"/>
          <p:cNvSpPr>
            <a:spLocks noGrp="1"/>
          </p:cNvSpPr>
          <p:nvPr>
            <p:ph type="body" sz="quarter" idx="21"/>
            <p:custDataLst>
              <p:tags r:id="rId3"/>
            </p:custDataLst>
          </p:nvPr>
        </p:nvSpPr>
        <p:spPr>
          <a:xfrm>
            <a:off x="2438400" y="4343400"/>
            <a:ext cx="3130868" cy="507795"/>
          </a:xfrm>
        </p:spPr>
        <p:txBody>
          <a:bodyPr>
            <a:normAutofit/>
          </a:bodyPr>
          <a:lstStyle/>
          <a:p>
            <a:r>
              <a:rPr lang="en-US" dirty="0"/>
              <a:t>BY AJITHKUMAR M   B.COM</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29562" y="-76200"/>
            <a:ext cx="4743796" cy="6934666"/>
            <a:chOff x="7448612" y="-76200"/>
            <a:chExt cx="4743796" cy="69346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12700" cmpd="sng">
              <a:solidFill>
                <a:schemeClr val="accent1"/>
              </a:solidFill>
              <a:prstDash val="solid"/>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12700" cmpd="sng">
              <a:solidFill>
                <a:schemeClr val="accent1"/>
              </a:solidFill>
              <a:prstDash val="solid"/>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a:ln w="12700" cmpd="sng">
              <a:solidFill>
                <a:schemeClr val="accent1"/>
              </a:solidFill>
              <a:prstDash val="solid"/>
            </a:ln>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a:ln w="12700" cmpd="sng">
              <a:solidFill>
                <a:schemeClr val="accent1"/>
              </a:solidFill>
              <a:prstDash val="solid"/>
            </a:ln>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a:ln w="12700" cmpd="sng">
              <a:solidFill>
                <a:schemeClr val="accent1"/>
              </a:solidFill>
              <a:prstDash val="solid"/>
            </a:ln>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a:ln w="12700" cmpd="sng">
              <a:solidFill>
                <a:schemeClr val="accent1"/>
              </a:solidFill>
              <a:prstDash val="solid"/>
            </a:ln>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a:ln w="12700" cmpd="sng">
              <a:solidFill>
                <a:schemeClr val="accent1"/>
              </a:solidFill>
              <a:prstDash val="solid"/>
            </a:ln>
          </p:spPr>
          <p:txBody>
            <a:bodyPr wrap="square" lIns="0" tIns="0" rIns="0" bIns="0" rtlCol="0"/>
            <a:lstStyle/>
            <a:p>
              <a:endParaRPr/>
            </a:p>
          </p:txBody>
        </p:sp>
        <p:sp>
          <p:nvSpPr>
            <p:cNvPr id="11" name="object 11"/>
            <p:cNvSpPr/>
            <p:nvPr/>
          </p:nvSpPr>
          <p:spPr>
            <a:xfrm>
              <a:off x="10820677" y="-7620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a:ln w="12700" cmpd="sng">
              <a:solidFill>
                <a:schemeClr val="accent1"/>
              </a:solidFill>
              <a:prstDash val="solid"/>
            </a:ln>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a:ln w="12700" cmpd="sng">
              <a:solidFill>
                <a:schemeClr val="accent1"/>
              </a:solidFill>
              <a:prstDash val="solid"/>
            </a:ln>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6">
              <a:lumMod val="20000"/>
              <a:lumOff val="80000"/>
            </a:schemeClr>
          </a:solidFill>
        </p:spPr>
        <p:txBody>
          <a:bodyPr wrap="square" lIns="0" tIns="0" rIns="0" bIns="0" rtlCol="0"/>
          <a:lstStyle/>
          <a:p>
            <a:endParaRPr/>
          </a:p>
        </p:txBody>
      </p:sp>
      <p:sp>
        <p:nvSpPr>
          <p:cNvPr id="16" name="object 16"/>
          <p:cNvSpPr/>
          <p:nvPr/>
        </p:nvSpPr>
        <p:spPr>
          <a:xfrm>
            <a:off x="11010900" y="541020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referRelativeResize="0"/>
          <p:nvPr/>
        </p:nvPicPr>
        <p:blipFill>
          <a:blip r:embed="rId3" cstate="print"/>
          <a:stretch>
            <a:fillRect/>
          </a:stretch>
        </p:blipFill>
        <p:spPr>
          <a:xfrm>
            <a:off x="7474585" y="1752600"/>
            <a:ext cx="1733550" cy="3009900"/>
          </a:xfrm>
          <a:prstGeom prst="rect">
            <a:avLst/>
          </a:prstGeom>
          <a:solidFill>
            <a:srgbClr val="FFC000"/>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1" name="object 21"/>
          <p:cNvSpPr txBox="1">
            <a:spLocks noGrp="1"/>
          </p:cNvSpPr>
          <p:nvPr>
            <p:ph type="title"/>
          </p:nvPr>
        </p:nvSpPr>
        <p:spPr>
          <a:xfrm>
            <a:off x="1639252" y="693236"/>
            <a:ext cx="2357120" cy="629018"/>
          </a:xfrm>
          <a:prstGeom prst="rect">
            <a:avLst/>
          </a:prstGeom>
        </p:spPr>
        <p:txBody>
          <a:bodyPr vert="horz" wrap="square" lIns="0" tIns="13335" rIns="0" bIns="0" rtlCol="0">
            <a:spAutoFit/>
          </a:bodyPr>
          <a:lstStyle/>
          <a:p>
            <a:pPr marL="12700">
              <a:lnSpc>
                <a:spcPct val="100000"/>
              </a:lnSpc>
              <a:spcBef>
                <a:spcPts val="105"/>
              </a:spcBef>
            </a:pPr>
            <a:r>
              <a:rPr b="1" u="sng" spc="25" dirty="0"/>
              <a:t>A</a:t>
            </a:r>
            <a:r>
              <a:rPr b="1" u="sng" spc="-5" dirty="0"/>
              <a:t>G</a:t>
            </a:r>
            <a:r>
              <a:rPr b="1" u="sng" spc="-35" dirty="0"/>
              <a:t>E</a:t>
            </a:r>
            <a:r>
              <a:rPr b="1" u="sng" spc="15" dirty="0"/>
              <a:t>N</a:t>
            </a:r>
            <a:r>
              <a:rPr b="1" u="sng"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18002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286000" y="525145"/>
            <a:ext cx="7027984" cy="127508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b="1" u="sng" spc="-20" dirty="0"/>
              <a:t>P</a:t>
            </a:r>
            <a:r>
              <a:rPr sz="4250" b="1" u="sng" spc="15" dirty="0"/>
              <a:t>ROB</a:t>
            </a:r>
            <a:r>
              <a:rPr sz="4250" b="1" u="sng" spc="55" dirty="0"/>
              <a:t>L</a:t>
            </a:r>
            <a:r>
              <a:rPr sz="4250" b="1" u="sng" spc="-20" dirty="0"/>
              <a:t>E</a:t>
            </a:r>
            <a:r>
              <a:rPr sz="4250" b="1" u="sng" spc="20" dirty="0"/>
              <a:t>M</a:t>
            </a:r>
            <a:r>
              <a:rPr sz="4250" b="1" u="sng" dirty="0"/>
              <a:t>	</a:t>
            </a:r>
            <a:r>
              <a:rPr sz="4250" b="1" u="sng" spc="10" dirty="0"/>
              <a:t>S</a:t>
            </a:r>
            <a:r>
              <a:rPr sz="4250" b="1" u="sng" spc="-370" dirty="0"/>
              <a:t>T</a:t>
            </a:r>
            <a:r>
              <a:rPr sz="4250" b="1" u="sng" spc="-375" dirty="0"/>
              <a:t>A</a:t>
            </a:r>
            <a:r>
              <a:rPr sz="4250" b="1" u="sng" spc="15" dirty="0"/>
              <a:t>T</a:t>
            </a:r>
            <a:r>
              <a:rPr sz="4250" b="1" u="sng" spc="-10" dirty="0"/>
              <a:t>E</a:t>
            </a:r>
            <a:r>
              <a:rPr sz="4250" b="1" u="sng" spc="-20" dirty="0"/>
              <a:t>ME</a:t>
            </a:r>
            <a:r>
              <a:rPr sz="4250" b="1" u="sng" spc="10" dirty="0"/>
              <a:t>NT</a:t>
            </a:r>
            <a:endParaRPr sz="4250" b="1"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1" name="Text Box 20"/>
          <p:cNvSpPr txBox="1"/>
          <p:nvPr/>
        </p:nvSpPr>
        <p:spPr>
          <a:xfrm>
            <a:off x="1524000" y="2018665"/>
            <a:ext cx="7518400" cy="2667635"/>
          </a:xfrm>
          <a:prstGeom prst="rect">
            <a:avLst/>
          </a:prstGeom>
          <a:noFill/>
        </p:spPr>
        <p:txBody>
          <a:bodyPr wrap="square" rtlCol="0" anchor="t">
            <a:noAutofit/>
          </a:bodyPr>
          <a:lstStyle/>
          <a:p>
            <a:endParaRPr lang="en-US" dirty="0"/>
          </a:p>
          <a:p>
            <a:pPr algn="ctr"/>
            <a:r>
              <a:rPr lang="en-US" sz="2000" b="1" cap="all" dirty="0">
                <a:solidFill>
                  <a:schemeClr val="tx1"/>
                </a:solidFill>
                <a:uFillTx/>
              </a:rPr>
              <a:t>The goal is to analyze the salary distribution within the employee dataset to identify patterns, disparities, and factors influencing compensation. This involves examining key metrics such as average salary, salary variance, and the impact of variables like job role, experience, and education on pay. The analysis will also look for any potential gender or ethnic pay gaps. Ultimately, the aim is to provide actionable insights to ensure fair and competitive compensation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b="1" u="sng" dirty="0"/>
              <a:t>EMPLOYEE TYPES</a:t>
            </a:r>
          </a:p>
        </p:txBody>
      </p:sp>
      <p:graphicFrame>
        <p:nvGraphicFramePr>
          <p:cNvPr id="3" name="Table 2"/>
          <p:cNvGraphicFramePr/>
          <p:nvPr>
            <p:custDataLst>
              <p:tags r:id="rId1"/>
            </p:custDataLst>
            <p:extLst>
              <p:ext uri="{D42A27DB-BD31-4B8C-83A1-F6EECF244321}">
                <p14:modId xmlns:p14="http://schemas.microsoft.com/office/powerpoint/2010/main" val="3409197624"/>
              </p:ext>
            </p:extLst>
          </p:nvPr>
        </p:nvGraphicFramePr>
        <p:xfrm>
          <a:off x="1600200" y="1195388"/>
          <a:ext cx="10134600" cy="4748220"/>
        </p:xfrm>
        <a:graphic>
          <a:graphicData uri="http://schemas.openxmlformats.org/drawingml/2006/table">
            <a:tbl>
              <a:tblPr/>
              <a:tblGrid>
                <a:gridCol w="4194451">
                  <a:extLst>
                    <a:ext uri="{9D8B030D-6E8A-4147-A177-3AD203B41FA5}">
                      <a16:colId xmlns:a16="http://schemas.microsoft.com/office/drawing/2014/main" val="20000"/>
                    </a:ext>
                  </a:extLst>
                </a:gridCol>
                <a:gridCol w="1613595">
                  <a:extLst>
                    <a:ext uri="{9D8B030D-6E8A-4147-A177-3AD203B41FA5}">
                      <a16:colId xmlns:a16="http://schemas.microsoft.com/office/drawing/2014/main" val="20001"/>
                    </a:ext>
                  </a:extLst>
                </a:gridCol>
                <a:gridCol w="1614341">
                  <a:extLst>
                    <a:ext uri="{9D8B030D-6E8A-4147-A177-3AD203B41FA5}">
                      <a16:colId xmlns:a16="http://schemas.microsoft.com/office/drawing/2014/main" val="20002"/>
                    </a:ext>
                  </a:extLst>
                </a:gridCol>
                <a:gridCol w="1614341">
                  <a:extLst>
                    <a:ext uri="{9D8B030D-6E8A-4147-A177-3AD203B41FA5}">
                      <a16:colId xmlns:a16="http://schemas.microsoft.com/office/drawing/2014/main" val="20003"/>
                    </a:ext>
                  </a:extLst>
                </a:gridCol>
                <a:gridCol w="1097872">
                  <a:extLst>
                    <a:ext uri="{9D8B030D-6E8A-4147-A177-3AD203B41FA5}">
                      <a16:colId xmlns:a16="http://schemas.microsoft.com/office/drawing/2014/main" val="20004"/>
                    </a:ext>
                  </a:extLst>
                </a:gridCol>
              </a:tblGrid>
              <a:tr h="263790">
                <a:tc>
                  <a:txBody>
                    <a:bodyPr/>
                    <a:lstStyle/>
                    <a:p>
                      <a:pPr algn="l" fontAlgn="b"/>
                      <a:r>
                        <a:rPr sz="1100" b="0" i="0" dirty="0">
                          <a:solidFill>
                            <a:srgbClr val="000000"/>
                          </a:solidFill>
                          <a:latin typeface="Calibri" panose="020F0502020204030204"/>
                          <a:ea typeface="Calibri" panose="020F0502020204030204"/>
                        </a:rPr>
                        <a:t>Gender</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r>
                        <a:rPr sz="1100" b="0" i="0">
                          <a:solidFill>
                            <a:srgbClr val="000000"/>
                          </a:solidFill>
                          <a:latin typeface="Calibri" panose="020F0502020204030204"/>
                          <a:ea typeface="Calibri" panose="020F0502020204030204"/>
                        </a:rPr>
                        <a:t>(ALL)</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extLst>
                  <a:ext uri="{0D108BD9-81ED-4DB2-BD59-A6C34878D82A}">
                    <a16:rowId xmlns:a16="http://schemas.microsoft.com/office/drawing/2014/main" val="10000"/>
                  </a:ext>
                </a:extLst>
              </a:tr>
              <a:tr h="263790">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dirty="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extLst>
                  <a:ext uri="{0D108BD9-81ED-4DB2-BD59-A6C34878D82A}">
                    <a16:rowId xmlns:a16="http://schemas.microsoft.com/office/drawing/2014/main" val="10001"/>
                  </a:ext>
                </a:extLst>
              </a:tr>
              <a:tr h="263790">
                <a:tc>
                  <a:txBody>
                    <a:bodyPr/>
                    <a:lstStyle/>
                    <a:p>
                      <a:pPr algn="l" fontAlgn="b"/>
                      <a:r>
                        <a:rPr sz="1100" b="1" i="0">
                          <a:solidFill>
                            <a:srgbClr val="000000"/>
                          </a:solidFill>
                          <a:latin typeface="Calibri" panose="020F0502020204030204"/>
                          <a:ea typeface="Calibri" panose="020F0502020204030204"/>
                        </a:rPr>
                        <a:t>Count of Name</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Employee type</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extLst>
                  <a:ext uri="{0D108BD9-81ED-4DB2-BD59-A6C34878D82A}">
                    <a16:rowId xmlns:a16="http://schemas.microsoft.com/office/drawing/2014/main" val="10002"/>
                  </a:ext>
                </a:extLst>
              </a:tr>
              <a:tr h="263790">
                <a:tc>
                  <a:txBody>
                    <a:bodyPr/>
                    <a:lstStyle/>
                    <a:p>
                      <a:pPr algn="l" fontAlgn="b"/>
                      <a:r>
                        <a:rPr sz="1100" b="1" i="0">
                          <a:solidFill>
                            <a:srgbClr val="000000"/>
                          </a:solidFill>
                          <a:latin typeface="Calibri" panose="020F0502020204030204"/>
                          <a:ea typeface="Calibri" panose="020F0502020204030204"/>
                        </a:rPr>
                        <a:t>Department</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Fixed Term</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Permanent</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Temporary</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Grand Total</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extLst>
                  <a:ext uri="{0D108BD9-81ED-4DB2-BD59-A6C34878D82A}">
                    <a16:rowId xmlns:a16="http://schemas.microsoft.com/office/drawing/2014/main" val="10003"/>
                  </a:ext>
                </a:extLst>
              </a:tr>
              <a:tr h="263790">
                <a:tc>
                  <a:txBody>
                    <a:bodyPr/>
                    <a:lstStyle/>
                    <a:p>
                      <a:pPr algn="l" fontAlgn="b"/>
                      <a:r>
                        <a:rPr sz="1100" b="0" i="0">
                          <a:solidFill>
                            <a:srgbClr val="000000"/>
                          </a:solidFill>
                          <a:latin typeface="Calibri" panose="020F0502020204030204"/>
                          <a:ea typeface="Calibri" panose="020F0502020204030204"/>
                        </a:rPr>
                        <a:t>Accounting</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13</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20</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extLst>
                  <a:ext uri="{0D108BD9-81ED-4DB2-BD59-A6C34878D82A}">
                    <a16:rowId xmlns:a16="http://schemas.microsoft.com/office/drawing/2014/main" val="10004"/>
                  </a:ext>
                </a:extLst>
              </a:tr>
              <a:tr h="263790">
                <a:tc>
                  <a:txBody>
                    <a:bodyPr/>
                    <a:lstStyle/>
                    <a:p>
                      <a:pPr algn="l" fontAlgn="b"/>
                      <a:r>
                        <a:rPr sz="1100" b="0" i="0">
                          <a:solidFill>
                            <a:srgbClr val="000000"/>
                          </a:solidFill>
                          <a:latin typeface="Calibri" panose="020F0502020204030204"/>
                          <a:ea typeface="Calibri" panose="020F0502020204030204"/>
                        </a:rPr>
                        <a:t>Business Development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15</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21</a:t>
                      </a:r>
                    </a:p>
                  </a:txBody>
                  <a:tcPr marL="9842" marR="9842" marT="9842" anchor="b">
                    <a:lnL>
                      <a:noFill/>
                    </a:lnL>
                    <a:lnR>
                      <a:noFill/>
                    </a:lnR>
                    <a:lnT>
                      <a:noFill/>
                    </a:lnT>
                    <a:lnB>
                      <a:noFill/>
                    </a:lnB>
                    <a:noFill/>
                  </a:tcPr>
                </a:tc>
                <a:extLst>
                  <a:ext uri="{0D108BD9-81ED-4DB2-BD59-A6C34878D82A}">
                    <a16:rowId xmlns:a16="http://schemas.microsoft.com/office/drawing/2014/main" val="10005"/>
                  </a:ext>
                </a:extLst>
              </a:tr>
              <a:tr h="263790">
                <a:tc>
                  <a:txBody>
                    <a:bodyPr/>
                    <a:lstStyle/>
                    <a:p>
                      <a:pPr algn="l" fontAlgn="b"/>
                      <a:r>
                        <a:rPr sz="1100" b="0" i="0">
                          <a:solidFill>
                            <a:srgbClr val="000000"/>
                          </a:solidFill>
                          <a:latin typeface="Calibri" panose="020F0502020204030204"/>
                          <a:ea typeface="Calibri" panose="020F0502020204030204"/>
                        </a:rPr>
                        <a:t>Engineering</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13</a:t>
                      </a:r>
                    </a:p>
                  </a:txBody>
                  <a:tcPr marL="9842" marR="9842" marT="9842" anchor="b">
                    <a:lnL>
                      <a:noFill/>
                    </a:lnL>
                    <a:lnR>
                      <a:noFill/>
                    </a:lnR>
                    <a:lnT>
                      <a:noFill/>
                    </a:lnT>
                    <a:lnB>
                      <a:noFill/>
                    </a:lnB>
                    <a:noFill/>
                  </a:tcPr>
                </a:tc>
                <a:extLst>
                  <a:ext uri="{0D108BD9-81ED-4DB2-BD59-A6C34878D82A}">
                    <a16:rowId xmlns:a16="http://schemas.microsoft.com/office/drawing/2014/main" val="10006"/>
                  </a:ext>
                </a:extLst>
              </a:tr>
              <a:tr h="263790">
                <a:tc>
                  <a:txBody>
                    <a:bodyPr/>
                    <a:lstStyle/>
                    <a:p>
                      <a:pPr algn="l" fontAlgn="b"/>
                      <a:r>
                        <a:rPr sz="1100" b="0" i="0">
                          <a:solidFill>
                            <a:srgbClr val="000000"/>
                          </a:solidFill>
                          <a:latin typeface="Calibri" panose="020F0502020204030204"/>
                          <a:ea typeface="Calibri" panose="020F0502020204030204"/>
                        </a:rPr>
                        <a:t>Human Resources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extLst>
                  <a:ext uri="{0D108BD9-81ED-4DB2-BD59-A6C34878D82A}">
                    <a16:rowId xmlns:a16="http://schemas.microsoft.com/office/drawing/2014/main" val="10007"/>
                  </a:ext>
                </a:extLst>
              </a:tr>
              <a:tr h="263790">
                <a:tc>
                  <a:txBody>
                    <a:bodyPr/>
                    <a:lstStyle/>
                    <a:p>
                      <a:pPr algn="l" fontAlgn="b"/>
                      <a:r>
                        <a:rPr sz="1100" b="0" i="0">
                          <a:solidFill>
                            <a:srgbClr val="000000"/>
                          </a:solidFill>
                          <a:latin typeface="Calibri" panose="020F0502020204030204"/>
                          <a:ea typeface="Calibri" panose="020F0502020204030204"/>
                        </a:rPr>
                        <a:t>Legal</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18</a:t>
                      </a:r>
                    </a:p>
                  </a:txBody>
                  <a:tcPr marL="9842" marR="9842" marT="9842" anchor="b">
                    <a:lnL>
                      <a:noFill/>
                    </a:lnL>
                    <a:lnR>
                      <a:noFill/>
                    </a:lnR>
                    <a:lnT>
                      <a:noFill/>
                    </a:lnT>
                    <a:lnB>
                      <a:noFill/>
                    </a:lnB>
                    <a:noFill/>
                  </a:tcPr>
                </a:tc>
                <a:extLst>
                  <a:ext uri="{0D108BD9-81ED-4DB2-BD59-A6C34878D82A}">
                    <a16:rowId xmlns:a16="http://schemas.microsoft.com/office/drawing/2014/main" val="10008"/>
                  </a:ext>
                </a:extLst>
              </a:tr>
              <a:tr h="263790">
                <a:tc>
                  <a:txBody>
                    <a:bodyPr/>
                    <a:lstStyle/>
                    <a:p>
                      <a:pPr algn="l" fontAlgn="b"/>
                      <a:r>
                        <a:rPr sz="1100" b="0" i="0">
                          <a:solidFill>
                            <a:srgbClr val="000000"/>
                          </a:solidFill>
                          <a:latin typeface="Calibri" panose="020F0502020204030204"/>
                          <a:ea typeface="Calibri" panose="020F0502020204030204"/>
                        </a:rPr>
                        <a:t>Marketing</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10</a:t>
                      </a:r>
                    </a:p>
                  </a:txBody>
                  <a:tcPr marL="9842" marR="9842" marT="9842" anchor="b">
                    <a:lnL>
                      <a:noFill/>
                    </a:lnL>
                    <a:lnR>
                      <a:noFill/>
                    </a:lnR>
                    <a:lnT>
                      <a:noFill/>
                    </a:lnT>
                    <a:lnB>
                      <a:noFill/>
                    </a:lnB>
                    <a:noFill/>
                  </a:tcPr>
                </a:tc>
                <a:extLst>
                  <a:ext uri="{0D108BD9-81ED-4DB2-BD59-A6C34878D82A}">
                    <a16:rowId xmlns:a16="http://schemas.microsoft.com/office/drawing/2014/main" val="10009"/>
                  </a:ext>
                </a:extLst>
              </a:tr>
              <a:tr h="263790">
                <a:tc>
                  <a:txBody>
                    <a:bodyPr/>
                    <a:lstStyle/>
                    <a:p>
                      <a:pPr algn="l" fontAlgn="b"/>
                      <a:r>
                        <a:rPr sz="1100" b="0" i="0">
                          <a:solidFill>
                            <a:srgbClr val="000000"/>
                          </a:solidFill>
                          <a:latin typeface="Calibri" panose="020F0502020204030204"/>
                          <a:ea typeface="Calibri" panose="020F0502020204030204"/>
                        </a:rPr>
                        <a:t>NULL</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7</a:t>
                      </a: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a:noFill/>
                    </a:lnB>
                    <a:noFill/>
                  </a:tcPr>
                </a:tc>
                <a:extLst>
                  <a:ext uri="{0D108BD9-81ED-4DB2-BD59-A6C34878D82A}">
                    <a16:rowId xmlns:a16="http://schemas.microsoft.com/office/drawing/2014/main" val="10010"/>
                  </a:ext>
                </a:extLst>
              </a:tr>
              <a:tr h="263790">
                <a:tc>
                  <a:txBody>
                    <a:bodyPr/>
                    <a:lstStyle/>
                    <a:p>
                      <a:pPr algn="l" fontAlgn="b"/>
                      <a:r>
                        <a:rPr sz="1100" b="0" i="0">
                          <a:solidFill>
                            <a:srgbClr val="000000"/>
                          </a:solidFill>
                          <a:latin typeface="Calibri" panose="020F0502020204030204"/>
                          <a:ea typeface="Calibri" panose="020F0502020204030204"/>
                        </a:rPr>
                        <a:t>Product Management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18</a:t>
                      </a:r>
                    </a:p>
                  </a:txBody>
                  <a:tcPr marL="9842" marR="9842" marT="9842" anchor="b">
                    <a:lnL>
                      <a:noFill/>
                    </a:lnL>
                    <a:lnR>
                      <a:noFill/>
                    </a:lnR>
                    <a:lnT>
                      <a:noFill/>
                    </a:lnT>
                    <a:lnB>
                      <a:noFill/>
                    </a:lnB>
                    <a:noFill/>
                  </a:tcPr>
                </a:tc>
                <a:extLst>
                  <a:ext uri="{0D108BD9-81ED-4DB2-BD59-A6C34878D82A}">
                    <a16:rowId xmlns:a16="http://schemas.microsoft.com/office/drawing/2014/main" val="10011"/>
                  </a:ext>
                </a:extLst>
              </a:tr>
              <a:tr h="263790">
                <a:tc>
                  <a:txBody>
                    <a:bodyPr/>
                    <a:lstStyle/>
                    <a:p>
                      <a:pPr algn="l" fontAlgn="b"/>
                      <a:r>
                        <a:rPr sz="1100" b="0" i="0">
                          <a:solidFill>
                            <a:srgbClr val="000000"/>
                          </a:solidFill>
                          <a:latin typeface="Calibri" panose="020F0502020204030204"/>
                          <a:ea typeface="Calibri" panose="020F0502020204030204"/>
                        </a:rPr>
                        <a:t>Research and Development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15</a:t>
                      </a:r>
                    </a:p>
                  </a:txBody>
                  <a:tcPr marL="9842" marR="9842" marT="9842" anchor="b">
                    <a:lnL>
                      <a:noFill/>
                    </a:lnL>
                    <a:lnR>
                      <a:noFill/>
                    </a:lnR>
                    <a:lnT>
                      <a:noFill/>
                    </a:lnT>
                    <a:lnB>
                      <a:noFill/>
                    </a:lnB>
                    <a:noFill/>
                  </a:tcPr>
                </a:tc>
                <a:extLst>
                  <a:ext uri="{0D108BD9-81ED-4DB2-BD59-A6C34878D82A}">
                    <a16:rowId xmlns:a16="http://schemas.microsoft.com/office/drawing/2014/main" val="10012"/>
                  </a:ext>
                </a:extLst>
              </a:tr>
              <a:tr h="263790">
                <a:tc>
                  <a:txBody>
                    <a:bodyPr/>
                    <a:lstStyle/>
                    <a:p>
                      <a:pPr algn="l" fontAlgn="b"/>
                      <a:r>
                        <a:rPr sz="1100" b="0" i="0">
                          <a:solidFill>
                            <a:srgbClr val="000000"/>
                          </a:solidFill>
                          <a:latin typeface="Calibri" panose="020F0502020204030204"/>
                          <a:ea typeface="Calibri" panose="020F0502020204030204"/>
                        </a:rPr>
                        <a:t>Sales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7</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9</a:t>
                      </a:r>
                    </a:p>
                  </a:txBody>
                  <a:tcPr marL="9842" marR="9842" marT="9842" anchor="b">
                    <a:lnL>
                      <a:noFill/>
                    </a:lnL>
                    <a:lnR>
                      <a:noFill/>
                    </a:lnR>
                    <a:lnT>
                      <a:noFill/>
                    </a:lnT>
                    <a:lnB>
                      <a:noFill/>
                    </a:lnB>
                    <a:noFill/>
                  </a:tcPr>
                </a:tc>
                <a:extLst>
                  <a:ext uri="{0D108BD9-81ED-4DB2-BD59-A6C34878D82A}">
                    <a16:rowId xmlns:a16="http://schemas.microsoft.com/office/drawing/2014/main" val="10013"/>
                  </a:ext>
                </a:extLst>
              </a:tr>
              <a:tr h="263790">
                <a:tc>
                  <a:txBody>
                    <a:bodyPr/>
                    <a:lstStyle/>
                    <a:p>
                      <a:pPr algn="l" fontAlgn="b"/>
                      <a:r>
                        <a:rPr sz="1100" b="0" i="0">
                          <a:solidFill>
                            <a:srgbClr val="000000"/>
                          </a:solidFill>
                          <a:latin typeface="Calibri" panose="020F0502020204030204"/>
                          <a:ea typeface="Calibri" panose="020F0502020204030204"/>
                        </a:rPr>
                        <a:t>Services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16</a:t>
                      </a:r>
                    </a:p>
                  </a:txBody>
                  <a:tcPr marL="9842" marR="9842" marT="9842" anchor="b">
                    <a:lnL>
                      <a:noFill/>
                    </a:lnL>
                    <a:lnR>
                      <a:noFill/>
                    </a:lnR>
                    <a:lnT>
                      <a:noFill/>
                    </a:lnT>
                    <a:lnB>
                      <a:noFill/>
                    </a:lnB>
                    <a:noFill/>
                  </a:tcPr>
                </a:tc>
                <a:extLst>
                  <a:ext uri="{0D108BD9-81ED-4DB2-BD59-A6C34878D82A}">
                    <a16:rowId xmlns:a16="http://schemas.microsoft.com/office/drawing/2014/main" val="10014"/>
                  </a:ext>
                </a:extLst>
              </a:tr>
              <a:tr h="263790">
                <a:tc>
                  <a:txBody>
                    <a:bodyPr/>
                    <a:lstStyle/>
                    <a:p>
                      <a:pPr algn="l" fontAlgn="b"/>
                      <a:r>
                        <a:rPr sz="1100" b="0" i="0">
                          <a:solidFill>
                            <a:srgbClr val="000000"/>
                          </a:solidFill>
                          <a:latin typeface="Calibri" panose="020F0502020204030204"/>
                          <a:ea typeface="Calibri" panose="020F0502020204030204"/>
                        </a:rPr>
                        <a:t>Support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17</a:t>
                      </a:r>
                    </a:p>
                  </a:txBody>
                  <a:tcPr marL="9842" marR="9842" marT="9842" anchor="b">
                    <a:lnL>
                      <a:noFill/>
                    </a:lnL>
                    <a:lnR>
                      <a:noFill/>
                    </a:lnR>
                    <a:lnT>
                      <a:noFill/>
                    </a:lnT>
                    <a:lnB>
                      <a:noFill/>
                    </a:lnB>
                    <a:noFill/>
                  </a:tcPr>
                </a:tc>
                <a:extLst>
                  <a:ext uri="{0D108BD9-81ED-4DB2-BD59-A6C34878D82A}">
                    <a16:rowId xmlns:a16="http://schemas.microsoft.com/office/drawing/2014/main" val="10015"/>
                  </a:ext>
                </a:extLst>
              </a:tr>
              <a:tr h="263790">
                <a:tc>
                  <a:txBody>
                    <a:bodyPr/>
                    <a:lstStyle/>
                    <a:p>
                      <a:pPr algn="l" fontAlgn="b"/>
                      <a:r>
                        <a:rPr sz="1100" b="0" i="0">
                          <a:solidFill>
                            <a:srgbClr val="000000"/>
                          </a:solidFill>
                          <a:latin typeface="Calibri" panose="020F0502020204030204"/>
                          <a:ea typeface="Calibri" panose="020F0502020204030204"/>
                        </a:rPr>
                        <a:t>Training</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5</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19</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extLst>
                  <a:ext uri="{0D108BD9-81ED-4DB2-BD59-A6C34878D82A}">
                    <a16:rowId xmlns:a16="http://schemas.microsoft.com/office/drawing/2014/main" val="10016"/>
                  </a:ext>
                </a:extLst>
              </a:tr>
              <a:tr h="263790">
                <a:tc>
                  <a:txBody>
                    <a:bodyPr/>
                    <a:lstStyle/>
                    <a:p>
                      <a:pPr algn="l" fontAlgn="b"/>
                      <a:r>
                        <a:rPr sz="1100" b="1" i="0" dirty="0">
                          <a:solidFill>
                            <a:srgbClr val="000000"/>
                          </a:solidFill>
                          <a:latin typeface="Calibri" panose="020F0502020204030204"/>
                          <a:ea typeface="Calibri" panose="020F0502020204030204"/>
                        </a:rPr>
                        <a:t>Grand Total</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35</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127</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34</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dirty="0">
                          <a:solidFill>
                            <a:srgbClr val="000000"/>
                          </a:solidFill>
                          <a:latin typeface="Calibri" panose="020F0502020204030204"/>
                          <a:ea typeface="Calibri" panose="020F0502020204030204"/>
                        </a:rPr>
                        <a:t>196</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90600" y="4419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grpSp>
        <p:nvGrpSpPr>
          <p:cNvPr id="2" name="object 2"/>
          <p:cNvGrpSpPr/>
          <p:nvPr/>
        </p:nvGrpSpPr>
        <p:grpSpPr>
          <a:xfrm>
            <a:off x="9143999" y="2057400"/>
            <a:ext cx="3048001" cy="3429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057400" y="764371"/>
            <a:ext cx="73374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u="sng" spc="5" dirty="0"/>
              <a:t>PROJECT	</a:t>
            </a:r>
            <a:r>
              <a:rPr sz="4250" b="1" u="sng" spc="-20" dirty="0"/>
              <a:t>OVERVIEW</a:t>
            </a:r>
            <a:endParaRPr sz="4250" b="1"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0"/>
          <p:cNvSpPr txBox="1"/>
          <p:nvPr/>
        </p:nvSpPr>
        <p:spPr>
          <a:xfrm>
            <a:off x="1371600" y="2098675"/>
            <a:ext cx="7924800" cy="3784600"/>
          </a:xfrm>
          <a:prstGeom prst="rect">
            <a:avLst/>
          </a:prstGeom>
          <a:noFill/>
        </p:spPr>
        <p:txBody>
          <a:bodyPr wrap="square" rtlCol="0">
            <a:spAutoFit/>
          </a:bodyPr>
          <a:lstStyle/>
          <a:p>
            <a:pPr indent="0" algn="ctr" fontAlgn="auto">
              <a:buNone/>
            </a:pPr>
            <a:r>
              <a:rPr lang="en-US" sz="2400" b="0" i="0" dirty="0">
                <a:solidFill>
                  <a:srgbClr val="0D0D0D"/>
                </a:solidFill>
                <a:effectLst/>
                <a:latin typeface="Times New Roman" panose="02020603050405020304" pitchFamily="18" charset="0"/>
                <a:cs typeface="Times New Roman" panose="02020603050405020304" pitchFamily="18" charset="0"/>
              </a:rPr>
              <a:t>The project involves analyzing employee salary data to uncover key trends and insights. The goal is to identify patterns in compensation, such as average salary by department, job role, and experience level. Additionally, the project will explore disparities based on gender, location, or other demographic factors. The analysis will provide actionable recommendations for ensuring fair and competitive pay within the organization. Finally, the project will deliver a comprehensive report with visualizations to support data-driven decision-making on salary structures.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383" y="159361"/>
            <a:ext cx="4540567" cy="738505"/>
          </a:xfrm>
        </p:spPr>
        <p:txBody>
          <a:bodyPr/>
          <a:lstStyle/>
          <a:p>
            <a:r>
              <a:rPr lang="en-US" b="1" u="sng" dirty="0" err="1"/>
              <a:t>Empolyee</a:t>
            </a:r>
            <a:r>
              <a:rPr lang="en-US" b="1" u="sng" dirty="0"/>
              <a:t> chart</a:t>
            </a:r>
          </a:p>
        </p:txBody>
      </p:sp>
      <p:graphicFrame>
        <p:nvGraphicFramePr>
          <p:cNvPr id="3" name="Chart 2"/>
          <p:cNvGraphicFramePr/>
          <p:nvPr>
            <p:extLst>
              <p:ext uri="{D42A27DB-BD31-4B8C-83A1-F6EECF244321}">
                <p14:modId xmlns:p14="http://schemas.microsoft.com/office/powerpoint/2010/main" val="665650245"/>
              </p:ext>
            </p:extLst>
          </p:nvPr>
        </p:nvGraphicFramePr>
        <p:xfrm>
          <a:off x="1143000" y="1142706"/>
          <a:ext cx="10681335" cy="51866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12"/>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5" name="object 5"/>
          <p:cNvSpPr txBox="1">
            <a:spLocks noGrp="1"/>
          </p:cNvSpPr>
          <p:nvPr>
            <p:ph type="title" idx="4294967295"/>
          </p:nvPr>
        </p:nvSpPr>
        <p:spPr>
          <a:xfrm>
            <a:off x="3810000" y="735012"/>
            <a:ext cx="5562600" cy="427038"/>
          </a:xfrm>
          <a:prstGeom prst="rect">
            <a:avLst/>
          </a:prstGeom>
        </p:spPr>
        <p:txBody>
          <a:bodyPr vert="horz" wrap="square" lIns="0" tIns="16510" rIns="0" bIns="0" rtlCol="0">
            <a:noAutofit/>
          </a:bodyPr>
          <a:lstStyle/>
          <a:p>
            <a:pPr marL="12700">
              <a:lnSpc>
                <a:spcPct val="100000"/>
              </a:lnSpc>
              <a:spcBef>
                <a:spcPts val="130"/>
              </a:spcBef>
            </a:pPr>
            <a:r>
              <a:rPr lang="en-US" sz="3200" b="1" u="sng" spc="-20" dirty="0"/>
              <a:t>W</a:t>
            </a:r>
            <a:r>
              <a:rPr sz="3200" b="1" u="sng" spc="-20" dirty="0"/>
              <a:t>H</a:t>
            </a:r>
            <a:r>
              <a:rPr sz="3200" b="1" u="sng" spc="20" dirty="0"/>
              <a:t>O</a:t>
            </a:r>
            <a:r>
              <a:rPr sz="3200" b="1" u="sng" spc="-235" dirty="0"/>
              <a:t> </a:t>
            </a:r>
            <a:r>
              <a:rPr sz="3200" b="1" u="sng" spc="-10" dirty="0"/>
              <a:t>AR</a:t>
            </a:r>
            <a:r>
              <a:rPr sz="3200" b="1" u="sng" spc="15" dirty="0"/>
              <a:t>E</a:t>
            </a:r>
            <a:r>
              <a:rPr sz="3200" b="1" u="sng" spc="-35" dirty="0"/>
              <a:t> </a:t>
            </a:r>
            <a:r>
              <a:rPr sz="3200" b="1" u="sng" spc="-10" dirty="0"/>
              <a:t>T</a:t>
            </a:r>
            <a:r>
              <a:rPr sz="3200" b="1" u="sng" spc="-15" dirty="0"/>
              <a:t>H</a:t>
            </a:r>
            <a:r>
              <a:rPr sz="3200" b="1" u="sng" spc="15" dirty="0"/>
              <a:t>E</a:t>
            </a:r>
            <a:r>
              <a:rPr sz="3200" b="1" u="sng" spc="-35" dirty="0"/>
              <a:t> </a:t>
            </a:r>
            <a:r>
              <a:rPr sz="3200" b="1" u="sng" spc="-20" dirty="0"/>
              <a:t>E</a:t>
            </a:r>
            <a:r>
              <a:rPr sz="3200" b="1" u="sng" spc="30" dirty="0"/>
              <a:t>N</a:t>
            </a:r>
            <a:r>
              <a:rPr sz="3200" b="1" u="sng" spc="15" dirty="0"/>
              <a:t>D</a:t>
            </a:r>
            <a:r>
              <a:rPr sz="3200" b="1" u="sng" spc="-45" dirty="0"/>
              <a:t> </a:t>
            </a:r>
            <a:r>
              <a:rPr sz="3200" b="1" u="sng" dirty="0"/>
              <a:t>U</a:t>
            </a:r>
            <a:r>
              <a:rPr sz="3200" b="1" u="sng" spc="10" dirty="0"/>
              <a:t>S</a:t>
            </a:r>
            <a:r>
              <a:rPr sz="3200" b="1" u="sng" spc="-25" dirty="0"/>
              <a:t>E</a:t>
            </a:r>
            <a:r>
              <a:rPr sz="3200" b="1" u="sng" spc="-10" dirty="0"/>
              <a:t>R</a:t>
            </a:r>
            <a:r>
              <a:rPr sz="3200" b="1" u="sng" spc="5" dirty="0"/>
              <a:t>S?</a:t>
            </a:r>
            <a:endParaRPr sz="3200" b="1" u="sng" dirty="0"/>
          </a:p>
        </p:txBody>
      </p:sp>
      <p:sp>
        <p:nvSpPr>
          <p:cNvPr id="7" name="Text Box 6"/>
          <p:cNvSpPr txBox="1"/>
          <p:nvPr/>
        </p:nvSpPr>
        <p:spPr>
          <a:xfrm>
            <a:off x="1599818" y="1494668"/>
            <a:ext cx="9753600" cy="5049031"/>
          </a:xfrm>
          <a:prstGeom prst="rect">
            <a:avLst/>
          </a:prstGeom>
          <a:noFill/>
        </p:spPr>
        <p:txBody>
          <a:bodyPr wrap="square" rtlCol="0">
            <a:noAutofit/>
          </a:bodyPr>
          <a:lstStyle/>
          <a:p>
            <a:endParaRPr lang="en-US" dirty="0"/>
          </a:p>
          <a:p>
            <a:r>
              <a:rPr lang="en-US" sz="2400" cap="all" dirty="0">
                <a:solidFill>
                  <a:schemeClr val="tx1"/>
                </a:solidFill>
                <a:uFillTx/>
              </a:rPr>
              <a:t>The primary end users of the salary analysis are HR professionals and organizational leaders who make compensation decisions. This includes HR managers, payroll specialists, and executives responsible for ensuring fair pay practices. Additionally, diversity and inclusion officers may use the analysis to monitor and address any pay disparities. Lastly, financial analysts and business strategists could utilize the data to align compensation strategies with company goals.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870073" y="342240"/>
            <a:ext cx="9632950" cy="1121461"/>
          </a:xfrm>
          <a:prstGeom prst="rect">
            <a:avLst/>
          </a:prstGeom>
        </p:spPr>
        <p:txBody>
          <a:bodyPr vert="horz" wrap="square" lIns="0" tIns="13335" rIns="0" bIns="0" rtlCol="0">
            <a:spAutoFit/>
          </a:bodyPr>
          <a:lstStyle/>
          <a:p>
            <a:pPr marL="12700">
              <a:lnSpc>
                <a:spcPct val="100000"/>
              </a:lnSpc>
              <a:spcBef>
                <a:spcPts val="105"/>
              </a:spcBef>
            </a:pPr>
            <a:r>
              <a:rPr sz="3600" b="1" u="sng" spc="10" dirty="0"/>
              <a:t>O</a:t>
            </a:r>
            <a:r>
              <a:rPr sz="3600" b="1" u="sng" spc="25" dirty="0"/>
              <a:t>U</a:t>
            </a:r>
            <a:r>
              <a:rPr sz="3600" b="1" u="sng" dirty="0"/>
              <a:t>R</a:t>
            </a:r>
            <a:r>
              <a:rPr sz="3600" b="1" u="sng" spc="5" dirty="0"/>
              <a:t> </a:t>
            </a:r>
            <a:r>
              <a:rPr sz="3600" b="1" u="sng" spc="25" dirty="0"/>
              <a:t>S</a:t>
            </a:r>
            <a:r>
              <a:rPr sz="3600" b="1" u="sng" spc="10" dirty="0"/>
              <a:t>O</a:t>
            </a:r>
            <a:r>
              <a:rPr sz="3600" b="1" u="sng" spc="25" dirty="0"/>
              <a:t>LU</a:t>
            </a:r>
            <a:r>
              <a:rPr sz="3600" b="1" u="sng" spc="-35" dirty="0"/>
              <a:t>T</a:t>
            </a:r>
            <a:r>
              <a:rPr sz="3600" b="1" u="sng" spc="-30" dirty="0"/>
              <a:t>I</a:t>
            </a:r>
            <a:r>
              <a:rPr sz="3600" b="1" u="sng" spc="10" dirty="0"/>
              <a:t>O</a:t>
            </a:r>
            <a:r>
              <a:rPr sz="3600" b="1" u="sng" dirty="0"/>
              <a:t>N</a:t>
            </a:r>
            <a:r>
              <a:rPr sz="3600" b="1" u="sng" spc="-345" dirty="0"/>
              <a:t> </a:t>
            </a:r>
            <a:r>
              <a:rPr sz="3600" b="1" u="sng" spc="-35" dirty="0"/>
              <a:t>A</a:t>
            </a:r>
            <a:r>
              <a:rPr sz="3600" b="1" u="sng" spc="-5" dirty="0"/>
              <a:t>N</a:t>
            </a:r>
            <a:r>
              <a:rPr sz="3600" b="1" u="sng" dirty="0"/>
              <a:t>D</a:t>
            </a:r>
            <a:r>
              <a:rPr sz="3600" b="1" u="sng" spc="35" dirty="0"/>
              <a:t> </a:t>
            </a:r>
            <a:r>
              <a:rPr sz="3600" b="1" u="sng" spc="-30" dirty="0"/>
              <a:t>I</a:t>
            </a:r>
            <a:r>
              <a:rPr sz="3600" b="1" u="sng" spc="-35" dirty="0"/>
              <a:t>T</a:t>
            </a:r>
            <a:r>
              <a:rPr sz="3600" b="1" u="sng" dirty="0"/>
              <a:t>S</a:t>
            </a:r>
            <a:r>
              <a:rPr sz="3600" b="1" u="sng" spc="60" dirty="0"/>
              <a:t> </a:t>
            </a:r>
            <a:r>
              <a:rPr sz="3600" b="1" u="sng" spc="-295" dirty="0"/>
              <a:t>V</a:t>
            </a:r>
            <a:r>
              <a:rPr sz="3600" b="1" u="sng" spc="-35" dirty="0"/>
              <a:t>A</a:t>
            </a:r>
            <a:r>
              <a:rPr sz="3600" b="1" u="sng" spc="25" dirty="0"/>
              <a:t>LU</a:t>
            </a:r>
            <a:r>
              <a:rPr sz="3600" b="1" u="sng" dirty="0"/>
              <a:t>E</a:t>
            </a:r>
            <a:r>
              <a:rPr sz="3600" b="1" u="sng" spc="-65" dirty="0"/>
              <a:t> </a:t>
            </a:r>
            <a:r>
              <a:rPr sz="3600" b="1" u="sng" spc="-15" dirty="0"/>
              <a:t>P</a:t>
            </a:r>
            <a:r>
              <a:rPr sz="3600" b="1" u="sng" spc="-30" dirty="0"/>
              <a:t>R</a:t>
            </a:r>
            <a:r>
              <a:rPr sz="3600" b="1" u="sng" spc="10" dirty="0"/>
              <a:t>O</a:t>
            </a:r>
            <a:r>
              <a:rPr sz="3600" b="1" u="sng" spc="-15" dirty="0"/>
              <a:t>P</a:t>
            </a:r>
            <a:r>
              <a:rPr sz="3600" b="1" u="sng" spc="10" dirty="0"/>
              <a:t>O</a:t>
            </a:r>
            <a:r>
              <a:rPr sz="3600" b="1" u="sng" spc="25" dirty="0"/>
              <a:t>S</a:t>
            </a:r>
            <a:r>
              <a:rPr sz="3600" b="1" u="sng" spc="-30" dirty="0"/>
              <a:t>I</a:t>
            </a:r>
            <a:r>
              <a:rPr sz="3600" b="1" u="sng" spc="-35" dirty="0"/>
              <a:t>T</a:t>
            </a:r>
            <a:r>
              <a:rPr sz="3600" b="1" u="sng" spc="-30" dirty="0"/>
              <a:t>I</a:t>
            </a:r>
            <a:r>
              <a:rPr sz="3600" b="1" u="sng" spc="10" dirty="0"/>
              <a:t>O</a:t>
            </a:r>
            <a:r>
              <a:rPr sz="3600" b="1" u="sng"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 Box 7"/>
          <p:cNvSpPr txBox="1"/>
          <p:nvPr/>
        </p:nvSpPr>
        <p:spPr>
          <a:xfrm>
            <a:off x="1870073" y="1652270"/>
            <a:ext cx="6553200" cy="4231005"/>
          </a:xfrm>
          <a:prstGeom prst="rect">
            <a:avLst/>
          </a:prstGeom>
          <a:noFill/>
        </p:spPr>
        <p:txBody>
          <a:bodyPr wrap="square" rtlCol="0">
            <a:noAutofit/>
          </a:bodyPr>
          <a:lstStyle/>
          <a:p>
            <a:r>
              <a:rPr lang="en-US" sz="2800" dirty="0">
                <a:solidFill>
                  <a:schemeClr val="tx1"/>
                </a:solidFill>
                <a:effectLst>
                  <a:outerShdw blurRad="38100" dist="19050" dir="2700000" algn="tl" rotWithShape="0">
                    <a:schemeClr val="dk1">
                      <a:alpha val="40000"/>
                    </a:schemeClr>
                  </a:outerShdw>
                </a:effectLst>
                <a:uFillTx/>
              </a:rPr>
              <a:t>CONDITIONAL FORMETING - MISSING VALUES</a:t>
            </a:r>
            <a:r>
              <a:rPr lang="en-US" sz="2800" dirty="0">
                <a:solidFill>
                  <a:schemeClr val="tx1"/>
                </a:solidFill>
                <a:uFillTx/>
              </a:rPr>
              <a:t> </a:t>
            </a:r>
          </a:p>
        </p:txBody>
      </p:sp>
      <p:sp>
        <p:nvSpPr>
          <p:cNvPr id="11" name="Text Box 10"/>
          <p:cNvSpPr txBox="1"/>
          <p:nvPr/>
        </p:nvSpPr>
        <p:spPr>
          <a:xfrm>
            <a:off x="1891175" y="2780347"/>
            <a:ext cx="6350635" cy="1687195"/>
          </a:xfrm>
          <a:prstGeom prst="rect">
            <a:avLst/>
          </a:prstGeom>
          <a:noFill/>
        </p:spPr>
        <p:txBody>
          <a:bodyPr wrap="square" rtlCol="0">
            <a:noAutofit/>
            <a:scene3d>
              <a:camera prst="orthographicFront"/>
              <a:lightRig rig="threePt" dir="t"/>
            </a:scene3d>
          </a:bodyPr>
          <a:lstStyle/>
          <a:p>
            <a:r>
              <a:rPr lang="en-US" sz="2800" dirty="0">
                <a:solidFill>
                  <a:schemeClr val="tx1"/>
                </a:solidFill>
                <a:effectLst>
                  <a:outerShdw blurRad="38100" dist="19050" dir="2700000" algn="tl" rotWithShape="0">
                    <a:schemeClr val="dk1">
                      <a:alpha val="40000"/>
                    </a:schemeClr>
                  </a:outerShdw>
                </a:effectLst>
                <a:uFillTx/>
              </a:rPr>
              <a:t>FILTERING - REMOVE BLANKS</a:t>
            </a:r>
          </a:p>
          <a:p>
            <a:endParaRPr lang="en-US" sz="2800" dirty="0">
              <a:solidFill>
                <a:schemeClr val="tx1"/>
              </a:solidFill>
              <a:effectLst>
                <a:outerShdw blurRad="38100" dist="19050" dir="2700000" algn="tl" rotWithShape="0">
                  <a:schemeClr val="dk1">
                    <a:alpha val="40000"/>
                  </a:schemeClr>
                </a:outerShdw>
              </a:effectLst>
              <a:uFillTx/>
            </a:endParaRPr>
          </a:p>
          <a:p>
            <a:r>
              <a:rPr lang="en-US" sz="2800" dirty="0">
                <a:solidFill>
                  <a:schemeClr val="tx1"/>
                </a:solidFill>
                <a:effectLst>
                  <a:outerShdw blurRad="38100" dist="19050" dir="2700000" algn="tl" rotWithShape="0">
                    <a:schemeClr val="dk1">
                      <a:alpha val="40000"/>
                    </a:schemeClr>
                  </a:outerShdw>
                </a:effectLst>
                <a:uFillTx/>
              </a:rPr>
              <a:t>GRAPH - DATA ANALYSIS </a:t>
            </a:r>
          </a:p>
        </p:txBody>
      </p:sp>
      <p:sp>
        <p:nvSpPr>
          <p:cNvPr id="12" name="Text Box 11"/>
          <p:cNvSpPr txBox="1"/>
          <p:nvPr/>
        </p:nvSpPr>
        <p:spPr>
          <a:xfrm>
            <a:off x="1891175" y="4442302"/>
            <a:ext cx="10151110" cy="2148840"/>
          </a:xfrm>
          <a:prstGeom prst="rect">
            <a:avLst/>
          </a:prstGeom>
          <a:noFill/>
        </p:spPr>
        <p:txBody>
          <a:bodyPr wrap="square" rtlCol="0">
            <a:noAutofit/>
          </a:bodyPr>
          <a:lstStyle/>
          <a:p>
            <a:r>
              <a:rPr lang="en-US" sz="2800" dirty="0">
                <a:solidFill>
                  <a:schemeClr val="tx1"/>
                </a:solidFill>
                <a:effectLst>
                  <a:outerShdw blurRad="38100" dist="19050" dir="2700000" algn="tl" rotWithShape="0">
                    <a:schemeClr val="dk1">
                      <a:alpha val="40000"/>
                    </a:schemeClr>
                  </a:outerShdw>
                </a:effectLst>
                <a:uFillTx/>
              </a:rPr>
              <a:t>FORMULA -SALARY CALCULATION</a:t>
            </a:r>
          </a:p>
          <a:p>
            <a:endParaRPr lang="en-US" sz="2800" dirty="0">
              <a:solidFill>
                <a:schemeClr val="tx1"/>
              </a:solidFill>
              <a:effectLst>
                <a:outerShdw blurRad="38100" dist="19050" dir="2700000" algn="tl" rotWithShape="0">
                  <a:schemeClr val="dk1">
                    <a:alpha val="40000"/>
                  </a:schemeClr>
                </a:outerShdw>
              </a:effectLst>
              <a:uFillTx/>
            </a:endParaRPr>
          </a:p>
          <a:p>
            <a:r>
              <a:rPr lang="en-US" sz="2800" dirty="0">
                <a:solidFill>
                  <a:schemeClr val="tx1"/>
                </a:solidFill>
                <a:effectLst>
                  <a:outerShdw blurRad="38100" dist="19050" dir="2700000" algn="tl" rotWithShape="0">
                    <a:schemeClr val="dk1">
                      <a:alpha val="40000"/>
                    </a:schemeClr>
                  </a:outerShdw>
                </a:effectLst>
                <a:uFillTx/>
              </a:rPr>
              <a:t>PIVOT- SUMMARY</a:t>
            </a:r>
          </a:p>
        </p:txBody>
      </p:sp>
      <p:pic>
        <p:nvPicPr>
          <p:cNvPr id="10" name="Picture 9" descr="WhatsApp Image 2024-08-25 at 8.39.50 PM"/>
          <p:cNvPicPr>
            <a:picLocks noChangeAspect="1"/>
          </p:cNvPicPr>
          <p:nvPr/>
        </p:nvPicPr>
        <p:blipFill>
          <a:blip r:embed="rId2"/>
          <a:stretch>
            <a:fillRect/>
          </a:stretch>
        </p:blipFill>
        <p:spPr>
          <a:xfrm>
            <a:off x="8001000" y="2007271"/>
            <a:ext cx="3744351" cy="424112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1*f*4"/>
  <p:tag name="KSO_WM_UNIT_LAYERLEVEL" val="1"/>
  <p:tag name="KSO_WM_TAG_VERSION" val="3.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PECIAL_SOURCE" val="bdnull"/>
  <p:tag name="KSO_WM_TEMPLATE_THUMBS_INDEX" val="1、9"/>
  <p:tag name="KSO_WM_SLIDE_ID" val="custom20233459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3459"/>
  <p:tag name="KSO_WM_SLIDE_LAYOUT" val="a_f"/>
  <p:tag name="KSO_WM_SLIDE_LAYOUT_CNT" val="1_1"/>
</p:tagLst>
</file>

<file path=ppt/tags/tag1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459_1*a*1"/>
  <p:tag name="KSO_WM_TEMPLATE_CATEGORY" val="custom"/>
  <p:tag name="KSO_WM_TEMPLATE_INDEX" val="20233459"/>
  <p:tag name="KSO_WM_UNIT_LAYERLEVEL" val="1"/>
  <p:tag name="KSO_WM_TAG_VERSION" val="3.0"/>
  <p:tag name="KSO_WM_BEAUTIFY_FLAG" val="#wm#"/>
  <p:tag name="KSO_WM_UNIT_PRESET_TEXT" val="The title goes here"/>
</p:tagLst>
</file>

<file path=ppt/tags/tag152.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3"/>
  <p:tag name="KSO_WM_UNIT_ID" val="custom20233459_1*f*3"/>
  <p:tag name="KSO_WM_TEMPLATE_CATEGORY" val="custom"/>
  <p:tag name="KSO_WM_TEMPLATE_INDEX" val="20233459"/>
  <p:tag name="KSO_WM_UNIT_LAYERLEVEL" val="1"/>
  <p:tag name="KSO_WM_TAG_VERSION" val="3.0"/>
  <p:tag name="KSO_WM_BEAUTIFY_FLAG" val="#wm#"/>
  <p:tag name="KSO_WM_UNIT_PRESET_TEXT" val="Name"/>
</p:tagLst>
</file>

<file path=ppt/tags/tag153.xml><?xml version="1.0" encoding="utf-8"?>
<p:tagLst xmlns:a="http://schemas.openxmlformats.org/drawingml/2006/main" xmlns:r="http://schemas.openxmlformats.org/officeDocument/2006/relationships" xmlns:p="http://schemas.openxmlformats.org/presentationml/2006/main">
  <p:tag name="TABLE_ENDDRAG_ORIGIN_RECT" val="678*317"/>
  <p:tag name="TABLE_ENDDRAG_RECT" val="88*110*678*317"/>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f*4"/>
  <p:tag name="KSO_WM_UNIT_LAYERLEVEL" val="1"/>
  <p:tag name="KSO_WM_TAG_VERSION" val="3.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UNIT_VALUE" val="30"/>
  <p:tag name="KSO_WM_TEMPLATE_CATEGORY" val="custom"/>
  <p:tag name="KSO_WM_TEMPLATE_INDEX" val="20233459"/>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第二级&#10;第三级&#10;第四级&#10;第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3.0"/>
  <p:tag name="KSO_WM_BEAUTIFY_FLAG" val="#wm#"/>
  <p:tag name="KSO_WM_UNIT_VALUE" val="350"/>
  <p:tag name="KSO_WM_TEMPLATE_CATEGORY" val="custom"/>
  <p:tag name="KSO_WM_TEMPLATE_INDEX" val="20233459"/>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59"/>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VALUE" val="160"/>
</p:tagLst>
</file>

<file path=ppt/tags/tag9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VALUE" val="160"/>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2_Office Theme">
  <a:themeElements>
    <a:clrScheme name="自定义 48">
      <a:dk1>
        <a:srgbClr val="000000"/>
      </a:dk1>
      <a:lt1>
        <a:srgbClr val="FFFFFF"/>
      </a:lt1>
      <a:dk2>
        <a:srgbClr val="261300"/>
      </a:dk2>
      <a:lt2>
        <a:srgbClr val="F5F7FF"/>
      </a:lt2>
      <a:accent1>
        <a:srgbClr val="C4813C"/>
      </a:accent1>
      <a:accent2>
        <a:srgbClr val="FEE38B"/>
      </a:accent2>
      <a:accent3>
        <a:srgbClr val="FDBA69"/>
      </a:accent3>
      <a:accent4>
        <a:srgbClr val="633413"/>
      </a:accent4>
      <a:accent5>
        <a:srgbClr val="FFFF00"/>
      </a:accent5>
      <a:accent6>
        <a:srgbClr val="FFA649"/>
      </a:accent6>
      <a:hlink>
        <a:srgbClr val="304FFE"/>
      </a:hlink>
      <a:folHlink>
        <a:srgbClr val="492067"/>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684</Words>
  <Application>Microsoft Office PowerPoint</Application>
  <PresentationFormat>Widescreen</PresentationFormat>
  <Paragraphs>146</Paragraphs>
  <Slides>14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Inter</vt:lpstr>
      <vt:lpstr>Inter Bold</vt:lpstr>
      <vt:lpstr>Times New Roman</vt:lpstr>
      <vt:lpstr>Trebuchet MS</vt:lpstr>
      <vt:lpstr>2_Office Theme</vt:lpstr>
      <vt:lpstr>Parallax</vt:lpstr>
      <vt:lpstr>Employee Data Analysis  using Excel  </vt:lpstr>
      <vt:lpstr>Employee Salary Analysis using Excel</vt:lpstr>
      <vt:lpstr>AGENDA</vt:lpstr>
      <vt:lpstr>PROBLEM STATEMENT</vt:lpstr>
      <vt:lpstr>EMPLOYEE TYPES</vt:lpstr>
      <vt:lpstr>PROJECT OVERVIEW</vt:lpstr>
      <vt:lpstr>Empolyee chart</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AJITHKUMAR</dc:creator>
  <cp:lastModifiedBy>Karthick Razer</cp:lastModifiedBy>
  <cp:revision>22</cp:revision>
  <dcterms:created xsi:type="dcterms:W3CDTF">2024-03-29T15:07:00Z</dcterms:created>
  <dcterms:modified xsi:type="dcterms:W3CDTF">2024-08-30T15:51:43Z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4D270D8306F344F49E6A6EBF9B5C7C2F_12</vt:lpwstr>
  </property>
  <property fmtid="{D5CDD505-2E9C-101B-9397-08002B2CF9AE}" pid="5" name="KSOProductBuildVer">
    <vt:lpwstr>1033-12.2.0.18165</vt:lpwstr>
  </property>
</Properties>
</file>