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9"/>
  </p:notesMasterIdLst>
  <p:sldIdLst>
    <p:sldId id="256" r:id="rId2"/>
    <p:sldId id="264" r:id="rId3"/>
    <p:sldId id="263" r:id="rId4"/>
    <p:sldId id="259" r:id="rId5"/>
    <p:sldId id="260" r:id="rId6"/>
    <p:sldId id="261" r:id="rId7"/>
    <p:sldId id="265"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4B2E0C-6899-43EF-B79C-FDE75A178643}">
  <a:tblStyle styleId="{CD4B2E0C-6899-43EF-B79C-FDE75A1786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752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b6ab08d42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b6ab08d42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b6ab08d42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b6ab08d42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b6ab08d42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b6ab08d42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78ABE3C1-DBE1-495D-B57B-2849774B866A}" type="datetimeFigureOut">
              <a:rPr lang="en-US" smtClean="0"/>
              <a:t>11/10/2021</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147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8176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91914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47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15961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3743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18491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15202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28165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268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20717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4799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01166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26549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7976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274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67356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26495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D6E9DEC-419B-4CC5-A080-3B06BD5A8291}" type="datetimeFigureOut">
              <a:rPr lang="en-US" smtClean="0"/>
              <a:t>11/10/2021</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4661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hyperlink" Target="https://docs.djangoproject.com/en/3.2" TargetMode="External"/><Relationship Id="rId1" Type="http://schemas.openxmlformats.org/officeDocument/2006/relationships/slideLayout" Target="../slideLayouts/slideLayout18.xml"/><Relationship Id="rId5" Type="http://schemas.openxmlformats.org/officeDocument/2006/relationships/hyperlink" Target="https://developer.mozilla.org/en-US/docs/Web/JavaScript" TargetMode="External"/><Relationship Id="rId4" Type="http://schemas.openxmlformats.org/officeDocument/2006/relationships/hyperlink" Target="https://developer.mozilla.org/en-US/docs/Web/C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7904" y="172925"/>
            <a:ext cx="8520600" cy="921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3600" dirty="0"/>
              <a:t>Library Management System</a:t>
            </a:r>
            <a:endParaRPr sz="3600" dirty="0"/>
          </a:p>
        </p:txBody>
      </p:sp>
      <p:sp>
        <p:nvSpPr>
          <p:cNvPr id="55" name="Google Shape;55;p13"/>
          <p:cNvSpPr txBox="1">
            <a:spLocks noGrp="1"/>
          </p:cNvSpPr>
          <p:nvPr>
            <p:ph type="subTitle" idx="1"/>
          </p:nvPr>
        </p:nvSpPr>
        <p:spPr>
          <a:xfrm>
            <a:off x="155756" y="1058100"/>
            <a:ext cx="8520600" cy="302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lang="en" dirty="0"/>
          </a:p>
          <a:p>
            <a:pPr marL="0" lvl="0" indent="0" algn="ctr" rtl="0">
              <a:spcBef>
                <a:spcPts val="0"/>
              </a:spcBef>
              <a:spcAft>
                <a:spcPts val="0"/>
              </a:spcAft>
              <a:buNone/>
            </a:pPr>
            <a:r>
              <a:rPr lang="en" dirty="0"/>
              <a:t>Team - 9</a:t>
            </a:r>
            <a:endParaRPr dirty="0"/>
          </a:p>
          <a:p>
            <a:pPr marL="0" lvl="0" indent="0" algn="ctr" rtl="0">
              <a:spcBef>
                <a:spcPts val="0"/>
              </a:spcBef>
              <a:spcAft>
                <a:spcPts val="0"/>
              </a:spcAft>
              <a:buNone/>
            </a:pPr>
            <a:r>
              <a:rPr lang="en" sz="1600"/>
              <a:t>19Z331 </a:t>
            </a:r>
            <a:r>
              <a:rPr lang="en" sz="1600" dirty="0"/>
              <a:t>– Ajith Narayana</a:t>
            </a:r>
            <a:endParaRPr sz="1600" dirty="0"/>
          </a:p>
          <a:p>
            <a:pPr marL="0" lvl="0" indent="0" algn="ctr" rtl="0">
              <a:spcBef>
                <a:spcPts val="0"/>
              </a:spcBef>
              <a:spcAft>
                <a:spcPts val="0"/>
              </a:spcAft>
              <a:buNone/>
            </a:pPr>
            <a:r>
              <a:rPr lang="en" sz="1600" dirty="0"/>
              <a:t>19Z333 -Dhanush reddy</a:t>
            </a:r>
            <a:endParaRPr sz="1600" dirty="0"/>
          </a:p>
          <a:p>
            <a:pPr marL="0" lvl="0" indent="0" algn="ctr" rtl="0">
              <a:spcBef>
                <a:spcPts val="0"/>
              </a:spcBef>
              <a:spcAft>
                <a:spcPts val="0"/>
              </a:spcAft>
              <a:buNone/>
            </a:pPr>
            <a:r>
              <a:rPr lang="en" sz="1600" dirty="0"/>
              <a:t>19Z359 -vasanthan M</a:t>
            </a:r>
          </a:p>
          <a:p>
            <a:pPr marL="0" lvl="0" indent="0" algn="ctr" rtl="0">
              <a:spcBef>
                <a:spcPts val="0"/>
              </a:spcBef>
              <a:spcAft>
                <a:spcPts val="0"/>
              </a:spcAft>
              <a:buNone/>
            </a:pPr>
            <a:r>
              <a:rPr lang="en" sz="1600" dirty="0"/>
              <a:t>20z464- Rithish.B</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13A3-D887-40B2-89E7-EFBD6BCACB1A}"/>
              </a:ext>
            </a:extLst>
          </p:cNvPr>
          <p:cNvSpPr>
            <a:spLocks noGrp="1"/>
          </p:cNvSpPr>
          <p:nvPr>
            <p:ph type="title"/>
          </p:nvPr>
        </p:nvSpPr>
        <p:spPr/>
        <p:txBody>
          <a:bodyPr>
            <a:normAutofit fontScale="90000"/>
          </a:bodyPr>
          <a:lstStyle/>
          <a:p>
            <a:r>
              <a:rPr lang="en-US" b="1" u="sng" dirty="0">
                <a:solidFill>
                  <a:schemeClr val="accent5">
                    <a:lumMod val="75000"/>
                  </a:schemeClr>
                </a:solidFill>
              </a:rPr>
              <a:t>Library Management System</a:t>
            </a:r>
            <a:r>
              <a:rPr lang="en-US" dirty="0"/>
              <a:t>:</a:t>
            </a:r>
            <a:endParaRPr lang="en-IN" dirty="0"/>
          </a:p>
        </p:txBody>
      </p:sp>
      <p:sp>
        <p:nvSpPr>
          <p:cNvPr id="3" name="Text Placeholder 2">
            <a:extLst>
              <a:ext uri="{FF2B5EF4-FFF2-40B4-BE49-F238E27FC236}">
                <a16:creationId xmlns:a16="http://schemas.microsoft.com/office/drawing/2014/main" id="{809A9A86-2BEA-4DD1-8971-6EED2F611A73}"/>
              </a:ext>
            </a:extLst>
          </p:cNvPr>
          <p:cNvSpPr>
            <a:spLocks noGrp="1"/>
          </p:cNvSpPr>
          <p:nvPr>
            <p:ph type="body" idx="1"/>
          </p:nvPr>
        </p:nvSpPr>
        <p:spPr>
          <a:xfrm>
            <a:off x="687572" y="731374"/>
            <a:ext cx="7839739" cy="3840625"/>
          </a:xfrm>
        </p:spPr>
        <p:txBody>
          <a:bodyPr>
            <a:normAutofit lnSpcReduction="10000"/>
          </a:bodyPr>
          <a:lstStyle/>
          <a:p>
            <a:pPr marL="1143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Library Management System is an application which refers to library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systems.It</a:t>
            </a:r>
            <a:r>
              <a:rPr lang="en-US" sz="1800" dirty="0">
                <a:effectLst/>
                <a:latin typeface="Times New Roman" panose="02020603050405020304" pitchFamily="18" charset="0"/>
                <a:ea typeface="Calibri" panose="020F0502020204030204" pitchFamily="34" charset="0"/>
                <a:cs typeface="Arial" panose="020B0604020202020204" pitchFamily="34" charset="0"/>
              </a:rPr>
              <a:t> is used by librarian to manage the library record various transactions like issue of books, return of books, addition of new books, addition of new students etc. Books and student maintenance modules are also included in this system which would keep track of the students using the library and also a detailed description about the books a library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contains.The</a:t>
            </a:r>
            <a:r>
              <a:rPr lang="en-US" sz="1800" dirty="0">
                <a:effectLst/>
                <a:latin typeface="Times New Roman" panose="02020603050405020304" pitchFamily="18" charset="0"/>
                <a:ea typeface="Calibri" panose="020F0502020204030204" pitchFamily="34" charset="0"/>
                <a:cs typeface="Arial" panose="020B0604020202020204" pitchFamily="34" charset="0"/>
              </a:rPr>
              <a:t> librarian is able to generate different kinds of reports like lists of students registered, list of books, issue and return reports. All these modules are able to help librarian to manage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library.Student</a:t>
            </a:r>
            <a:r>
              <a:rPr lang="en-US" sz="1800" dirty="0">
                <a:effectLst/>
                <a:latin typeface="Times New Roman" panose="02020603050405020304" pitchFamily="18" charset="0"/>
                <a:ea typeface="Calibri" panose="020F0502020204030204" pitchFamily="34" charset="0"/>
                <a:cs typeface="Arial" panose="020B0604020202020204" pitchFamily="34" charset="0"/>
              </a:rPr>
              <a:t> can create his profile and student can edit his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profile,change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password,student</a:t>
            </a:r>
            <a:r>
              <a:rPr lang="en-US" sz="1800" dirty="0">
                <a:effectLst/>
                <a:latin typeface="Times New Roman" panose="02020603050405020304" pitchFamily="18" charset="0"/>
                <a:ea typeface="Calibri" panose="020F0502020204030204" pitchFamily="34" charset="0"/>
                <a:cs typeface="Arial" panose="020B0604020202020204" pitchFamily="34" charset="0"/>
              </a:rPr>
              <a:t> can also view issued books.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4203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245D14B-0E12-47BF-B64A-B53FFAC3A80B}"/>
              </a:ext>
            </a:extLst>
          </p:cNvPr>
          <p:cNvPicPr>
            <a:picLocks noChangeAspect="1"/>
          </p:cNvPicPr>
          <p:nvPr/>
        </p:nvPicPr>
        <p:blipFill rotWithShape="1">
          <a:blip r:embed="rId3"/>
          <a:srcRect l="3512" t="15201" r="3814" b="24660"/>
          <a:stretch/>
        </p:blipFill>
        <p:spPr>
          <a:xfrm>
            <a:off x="1151858" y="1028735"/>
            <a:ext cx="7240775" cy="3494190"/>
          </a:xfrm>
          <a:prstGeom prst="rect">
            <a:avLst/>
          </a:prstGeom>
        </p:spPr>
      </p:pic>
      <p:sp>
        <p:nvSpPr>
          <p:cNvPr id="3" name="TextBox 2">
            <a:extLst>
              <a:ext uri="{FF2B5EF4-FFF2-40B4-BE49-F238E27FC236}">
                <a16:creationId xmlns:a16="http://schemas.microsoft.com/office/drawing/2014/main" id="{8A29A1E7-054C-4904-B855-C4FA2539E036}"/>
              </a:ext>
            </a:extLst>
          </p:cNvPr>
          <p:cNvSpPr txBox="1"/>
          <p:nvPr/>
        </p:nvSpPr>
        <p:spPr>
          <a:xfrm>
            <a:off x="751366" y="567070"/>
            <a:ext cx="7584559" cy="92333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u="sng" dirty="0"/>
              <a:t>System </a:t>
            </a:r>
            <a:r>
              <a:rPr lang="en-US" b="1" u="sng" dirty="0" err="1"/>
              <a:t>Architecture,block</a:t>
            </a:r>
            <a:r>
              <a:rPr lang="en-US" b="1" u="sng" dirty="0"/>
              <a:t> diagram:- </a:t>
            </a:r>
            <a:r>
              <a:rPr lang="en-US" b="0" u="none" dirty="0"/>
              <a:t>our project works on MVT design pattern</a:t>
            </a:r>
            <a:endParaRPr lang="en-US" b="1" u="sng" dirty="0"/>
          </a:p>
          <a:p>
            <a:endParaRPr lang="en-US" b="1" u="sng" dirty="0"/>
          </a:p>
          <a:p>
            <a:endParaRPr lang="en-IN" dirty="0"/>
          </a:p>
        </p:txBody>
      </p:sp>
    </p:spTree>
    <p:extLst>
      <p:ext uri="{BB962C8B-B14F-4D97-AF65-F5344CB8AC3E}">
        <p14:creationId xmlns:p14="http://schemas.microsoft.com/office/powerpoint/2010/main" val="290402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23400" y="47337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u="sng" dirty="0"/>
              <a:t>Tools used, front and back end:</a:t>
            </a:r>
            <a:endParaRPr sz="2000" b="1" u="sng" dirty="0"/>
          </a:p>
        </p:txBody>
      </p:sp>
      <p:sp>
        <p:nvSpPr>
          <p:cNvPr id="73" name="Google Shape;73;p16"/>
          <p:cNvSpPr txBox="1">
            <a:spLocks noGrp="1"/>
          </p:cNvSpPr>
          <p:nvPr>
            <p:ph type="body" idx="1"/>
          </p:nvPr>
        </p:nvSpPr>
        <p:spPr>
          <a:xfrm>
            <a:off x="751367" y="1098698"/>
            <a:ext cx="7130904" cy="347017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Front end:</a:t>
            </a:r>
            <a:endParaRPr dirty="0"/>
          </a:p>
          <a:p>
            <a:pPr marL="0" lvl="0" indent="0" algn="l" rtl="0">
              <a:spcBef>
                <a:spcPts val="1200"/>
              </a:spcBef>
              <a:spcAft>
                <a:spcPts val="0"/>
              </a:spcAft>
              <a:buNone/>
            </a:pPr>
            <a:r>
              <a:rPr lang="en" dirty="0"/>
              <a:t>	HTML, CSS , javascript</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Back end:</a:t>
            </a:r>
            <a:endParaRPr dirty="0"/>
          </a:p>
          <a:p>
            <a:pPr marL="0" lvl="0" indent="0" algn="l" rtl="0">
              <a:spcBef>
                <a:spcPts val="1200"/>
              </a:spcBef>
              <a:spcAft>
                <a:spcPts val="0"/>
              </a:spcAft>
              <a:buNone/>
            </a:pPr>
            <a:r>
              <a:rPr lang="en" dirty="0"/>
              <a:t>	djanjo Framework,sqlite3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idx="4294967295"/>
          </p:nvPr>
        </p:nvSpPr>
        <p:spPr>
          <a:xfrm>
            <a:off x="311150" y="394881"/>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a:t>
            </a:r>
            <a:r>
              <a:rPr lang="en" sz="2700" b="1" u="sng" dirty="0"/>
              <a:t>FEATURES IMPLEMENTED </a:t>
            </a:r>
            <a:endParaRPr sz="2700" b="1" u="sng" dirty="0"/>
          </a:p>
        </p:txBody>
      </p:sp>
      <p:graphicFrame>
        <p:nvGraphicFramePr>
          <p:cNvPr id="2" name="Table 2">
            <a:extLst>
              <a:ext uri="{FF2B5EF4-FFF2-40B4-BE49-F238E27FC236}">
                <a16:creationId xmlns:a16="http://schemas.microsoft.com/office/drawing/2014/main" id="{0453AA3B-86EF-43B0-8431-5292A0D67D8D}"/>
              </a:ext>
            </a:extLst>
          </p:cNvPr>
          <p:cNvGraphicFramePr>
            <a:graphicFrameLocks noGrp="1"/>
          </p:cNvGraphicFramePr>
          <p:nvPr>
            <p:extLst>
              <p:ext uri="{D42A27DB-BD31-4B8C-83A1-F6EECF244321}">
                <p14:modId xmlns:p14="http://schemas.microsoft.com/office/powerpoint/2010/main" val="306279972"/>
              </p:ext>
            </p:extLst>
          </p:nvPr>
        </p:nvGraphicFramePr>
        <p:xfrm>
          <a:off x="623775" y="1112874"/>
          <a:ext cx="7627089" cy="3154325"/>
        </p:xfrm>
        <a:graphic>
          <a:graphicData uri="http://schemas.openxmlformats.org/drawingml/2006/table">
            <a:tbl>
              <a:tblPr firstRow="1" bandRow="1">
                <a:tableStyleId>{CD4B2E0C-6899-43EF-B79C-FDE75A178643}</a:tableStyleId>
              </a:tblPr>
              <a:tblGrid>
                <a:gridCol w="7627089">
                  <a:extLst>
                    <a:ext uri="{9D8B030D-6E8A-4147-A177-3AD203B41FA5}">
                      <a16:colId xmlns:a16="http://schemas.microsoft.com/office/drawing/2014/main" val="4003379075"/>
                    </a:ext>
                  </a:extLst>
                </a:gridCol>
              </a:tblGrid>
              <a:tr h="3154325">
                <a:tc>
                  <a:txBody>
                    <a:bodyPr/>
                    <a:lstStyle/>
                    <a:p>
                      <a:endParaRPr lang="en-US" sz="1600" b="1" u="sng" dirty="0"/>
                    </a:p>
                    <a:p>
                      <a:pPr marL="285750" indent="-285750">
                        <a:buFont typeface="Arial" panose="020B0604020202020204" pitchFamily="34" charset="0"/>
                        <a:buChar char="•"/>
                      </a:pPr>
                      <a:r>
                        <a:rPr lang="en-US" sz="1800" b="0" u="none" dirty="0"/>
                        <a:t>Admin can issue </a:t>
                      </a:r>
                      <a:r>
                        <a:rPr lang="en-US" sz="1800" b="0" u="none" dirty="0" err="1"/>
                        <a:t>books,view</a:t>
                      </a:r>
                      <a:r>
                        <a:rPr lang="en-US" sz="1800" b="0" u="none" dirty="0"/>
                        <a:t> </a:t>
                      </a:r>
                      <a:r>
                        <a:rPr lang="en-US" sz="1800" b="0" u="none" dirty="0" err="1"/>
                        <a:t>students,view</a:t>
                      </a:r>
                      <a:r>
                        <a:rPr lang="en-US" sz="1800" b="0" u="none" dirty="0"/>
                        <a:t> issued books to </a:t>
                      </a:r>
                      <a:r>
                        <a:rPr lang="en-US" sz="1800" b="0" u="none" dirty="0" err="1"/>
                        <a:t>students,admin</a:t>
                      </a:r>
                      <a:r>
                        <a:rPr lang="en-US" sz="1800" b="0" u="none" dirty="0"/>
                        <a:t> can add books to the </a:t>
                      </a:r>
                      <a:r>
                        <a:rPr lang="en-US" sz="1800" b="0" u="none" dirty="0" err="1"/>
                        <a:t>library,admin</a:t>
                      </a:r>
                      <a:r>
                        <a:rPr lang="en-US" sz="1800" b="0" u="none" dirty="0"/>
                        <a:t> can also view available </a:t>
                      </a:r>
                      <a:r>
                        <a:rPr lang="en-US" sz="1800" b="0" u="none" dirty="0" err="1"/>
                        <a:t>Book,search</a:t>
                      </a:r>
                      <a:r>
                        <a:rPr lang="en-US" sz="1800" b="0" u="none" dirty="0"/>
                        <a:t> bar at </a:t>
                      </a:r>
                      <a:r>
                        <a:rPr lang="en-US" sz="1800" b="0" u="none" dirty="0" err="1"/>
                        <a:t>admin,admin</a:t>
                      </a:r>
                      <a:r>
                        <a:rPr lang="en-US" sz="1800" b="0" u="none" dirty="0"/>
                        <a:t> can also delete </a:t>
                      </a:r>
                      <a:r>
                        <a:rPr lang="en-US" sz="1800" b="0" u="none" dirty="0" err="1"/>
                        <a:t>students,books</a:t>
                      </a:r>
                      <a:endParaRPr lang="en-US" sz="1800" b="0" u="none" dirty="0"/>
                    </a:p>
                    <a:p>
                      <a:pPr marL="285750" indent="-285750">
                        <a:buFont typeface="Arial" panose="020B0604020202020204" pitchFamily="34" charset="0"/>
                        <a:buChar char="•"/>
                      </a:pPr>
                      <a:r>
                        <a:rPr lang="en-US" sz="1800" b="0" u="none" dirty="0"/>
                        <a:t>Under student he/she can view books issued to </a:t>
                      </a:r>
                      <a:r>
                        <a:rPr lang="en-US" sz="1800" b="0" u="none" dirty="0" err="1"/>
                        <a:t>them,we</a:t>
                      </a:r>
                      <a:r>
                        <a:rPr lang="en-US" sz="1800" b="0" u="none" dirty="0"/>
                        <a:t> have created a student </a:t>
                      </a:r>
                      <a:r>
                        <a:rPr lang="en-US" sz="1800" b="0" u="none" dirty="0" err="1"/>
                        <a:t>profile,student</a:t>
                      </a:r>
                      <a:r>
                        <a:rPr lang="en-US" sz="1800" b="0" u="none" dirty="0"/>
                        <a:t> can change </a:t>
                      </a:r>
                      <a:r>
                        <a:rPr lang="en-US" sz="1800" b="0" u="none" dirty="0" err="1"/>
                        <a:t>password,student</a:t>
                      </a:r>
                      <a:r>
                        <a:rPr lang="en-US" sz="1800" b="0" u="none" dirty="0"/>
                        <a:t> can also edit his profile.</a:t>
                      </a:r>
                    </a:p>
                    <a:p>
                      <a:pPr marL="285750" indent="-285750">
                        <a:buFont typeface="Arial" panose="020B0604020202020204" pitchFamily="34" charset="0"/>
                        <a:buChar char="•"/>
                      </a:pPr>
                      <a:r>
                        <a:rPr lang="en-US" sz="1800" b="0" u="none" dirty="0"/>
                        <a:t>We have to implement return book feature in admin portal</a:t>
                      </a:r>
                    </a:p>
                    <a:p>
                      <a:pPr marL="285750" indent="-285750">
                        <a:buFont typeface="Arial" panose="020B0604020202020204" pitchFamily="34" charset="0"/>
                        <a:buChar char="•"/>
                      </a:pPr>
                      <a:r>
                        <a:rPr lang="en-IN" sz="1600" b="0" u="none" dirty="0"/>
                        <a:t>Admin can also download the information of </a:t>
                      </a:r>
                      <a:r>
                        <a:rPr lang="en-IN" sz="1600" b="0" u="none" dirty="0" err="1"/>
                        <a:t>books,students</a:t>
                      </a:r>
                      <a:endParaRPr lang="en-IN" sz="1600" b="0" u="none" dirty="0"/>
                    </a:p>
                  </a:txBody>
                  <a:tcPr/>
                </a:tc>
                <a:extLst>
                  <a:ext uri="{0D108BD9-81ED-4DB2-BD59-A6C34878D82A}">
                    <a16:rowId xmlns:a16="http://schemas.microsoft.com/office/drawing/2014/main" val="387949935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66307" y="4592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u="sng" dirty="0"/>
              <a:t>Contributions and Challenges Faced:-</a:t>
            </a:r>
            <a:endParaRPr sz="2000" b="1" u="sng" dirty="0"/>
          </a:p>
        </p:txBody>
      </p:sp>
      <p:graphicFrame>
        <p:nvGraphicFramePr>
          <p:cNvPr id="85" name="Google Shape;85;p18"/>
          <p:cNvGraphicFramePr/>
          <p:nvPr>
            <p:extLst>
              <p:ext uri="{D42A27DB-BD31-4B8C-83A1-F6EECF244321}">
                <p14:modId xmlns:p14="http://schemas.microsoft.com/office/powerpoint/2010/main" val="3636345070"/>
              </p:ext>
            </p:extLst>
          </p:nvPr>
        </p:nvGraphicFramePr>
        <p:xfrm>
          <a:off x="666307" y="1148316"/>
          <a:ext cx="7790120" cy="2606397"/>
        </p:xfrm>
        <a:graphic>
          <a:graphicData uri="http://schemas.openxmlformats.org/drawingml/2006/table">
            <a:tbl>
              <a:tblPr>
                <a:noFill/>
                <a:tableStyleId>{CD4B2E0C-6899-43EF-B79C-FDE75A178643}</a:tableStyleId>
              </a:tblPr>
              <a:tblGrid>
                <a:gridCol w="2605372">
                  <a:extLst>
                    <a:ext uri="{9D8B030D-6E8A-4147-A177-3AD203B41FA5}">
                      <a16:colId xmlns:a16="http://schemas.microsoft.com/office/drawing/2014/main" val="20000"/>
                    </a:ext>
                  </a:extLst>
                </a:gridCol>
                <a:gridCol w="2592374">
                  <a:extLst>
                    <a:ext uri="{9D8B030D-6E8A-4147-A177-3AD203B41FA5}">
                      <a16:colId xmlns:a16="http://schemas.microsoft.com/office/drawing/2014/main" val="20001"/>
                    </a:ext>
                  </a:extLst>
                </a:gridCol>
                <a:gridCol w="2592374">
                  <a:extLst>
                    <a:ext uri="{9D8B030D-6E8A-4147-A177-3AD203B41FA5}">
                      <a16:colId xmlns:a16="http://schemas.microsoft.com/office/drawing/2014/main" val="20002"/>
                    </a:ext>
                  </a:extLst>
                </a:gridCol>
              </a:tblGrid>
              <a:tr h="602109">
                <a:tc>
                  <a:txBody>
                    <a:bodyPr/>
                    <a:lstStyle/>
                    <a:p>
                      <a:pPr marL="0" lvl="0" indent="0" algn="ctr" rtl="0">
                        <a:spcBef>
                          <a:spcPts val="0"/>
                        </a:spcBef>
                        <a:spcAft>
                          <a:spcPts val="0"/>
                        </a:spcAft>
                        <a:buNone/>
                      </a:pPr>
                      <a:r>
                        <a:rPr lang="en" dirty="0"/>
                        <a:t>Ajith </a:t>
                      </a:r>
                      <a:endParaRPr dirty="0"/>
                    </a:p>
                  </a:txBody>
                  <a:tcPr marL="91425" marR="91425" marT="91425" marB="91425" anchor="ctr"/>
                </a:tc>
                <a:tc>
                  <a:txBody>
                    <a:bodyPr/>
                    <a:lstStyle/>
                    <a:p>
                      <a:pPr marL="0" lvl="0" indent="0" algn="ctr" rtl="0">
                        <a:spcBef>
                          <a:spcPts val="0"/>
                        </a:spcBef>
                        <a:spcAft>
                          <a:spcPts val="0"/>
                        </a:spcAft>
                        <a:buNone/>
                      </a:pPr>
                      <a:r>
                        <a:rPr lang="en-US" dirty="0"/>
                        <a:t>Worked on Staff Module[backend]</a:t>
                      </a:r>
                    </a:p>
                  </a:txBody>
                  <a:tcPr marL="91425" marR="91425" marT="91425" marB="91425" anchor="ctr"/>
                </a:tc>
                <a:tc>
                  <a:txBody>
                    <a:bodyPr/>
                    <a:lstStyle/>
                    <a:p>
                      <a:pPr marL="0" lvl="0" indent="0" algn="ctr" rtl="0">
                        <a:spcBef>
                          <a:spcPts val="0"/>
                        </a:spcBef>
                        <a:spcAft>
                          <a:spcPts val="0"/>
                        </a:spcAft>
                        <a:buNone/>
                      </a:pPr>
                      <a:r>
                        <a:rPr lang="en-US" dirty="0"/>
                        <a:t>Understanding </a:t>
                      </a:r>
                      <a:r>
                        <a:rPr lang="en-US" dirty="0" err="1"/>
                        <a:t>Djanjo</a:t>
                      </a:r>
                      <a:endParaRPr lang="en-US" dirty="0"/>
                    </a:p>
                    <a:p>
                      <a:pPr marL="0" lvl="0" indent="0" algn="ctr" rtl="0">
                        <a:spcBef>
                          <a:spcPts val="0"/>
                        </a:spcBef>
                        <a:spcAft>
                          <a:spcPts val="0"/>
                        </a:spcAft>
                        <a:buNone/>
                      </a:pPr>
                      <a:r>
                        <a:rPr lang="en-US" dirty="0"/>
                        <a:t>Frame work  </a:t>
                      </a:r>
                      <a:endParaRPr dirty="0"/>
                    </a:p>
                  </a:txBody>
                  <a:tcPr marL="91425" marR="91425" marT="91425" marB="91425" anchor="ctr"/>
                </a:tc>
                <a:extLst>
                  <a:ext uri="{0D108BD9-81ED-4DB2-BD59-A6C34878D82A}">
                    <a16:rowId xmlns:a16="http://schemas.microsoft.com/office/drawing/2014/main" val="10000"/>
                  </a:ext>
                </a:extLst>
              </a:tr>
              <a:tr h="602109">
                <a:tc>
                  <a:txBody>
                    <a:bodyPr/>
                    <a:lstStyle/>
                    <a:p>
                      <a:pPr marL="0" lvl="0" indent="0" algn="ctr" rtl="0">
                        <a:spcBef>
                          <a:spcPts val="0"/>
                        </a:spcBef>
                        <a:spcAft>
                          <a:spcPts val="0"/>
                        </a:spcAft>
                        <a:buNone/>
                      </a:pPr>
                      <a:r>
                        <a:rPr lang="en" dirty="0"/>
                        <a:t>Dhanush</a:t>
                      </a:r>
                      <a:endParaRPr dirty="0"/>
                    </a:p>
                  </a:txBody>
                  <a:tcPr marL="91425" marR="91425" marT="91425" marB="91425" anchor="ctr"/>
                </a:tc>
                <a:tc>
                  <a:txBody>
                    <a:bodyPr/>
                    <a:lstStyle/>
                    <a:p>
                      <a:pPr marL="0" lvl="0" indent="0" algn="ctr" rtl="0">
                        <a:spcBef>
                          <a:spcPts val="0"/>
                        </a:spcBef>
                        <a:spcAft>
                          <a:spcPts val="0"/>
                        </a:spcAft>
                        <a:buNone/>
                      </a:pPr>
                      <a:r>
                        <a:rPr lang="en-US" dirty="0"/>
                        <a:t>Worked on </a:t>
                      </a:r>
                      <a:r>
                        <a:rPr lang="en-US" dirty="0" err="1"/>
                        <a:t>student,staff</a:t>
                      </a:r>
                      <a:r>
                        <a:rPr lang="en-US" dirty="0"/>
                        <a:t> module</a:t>
                      </a:r>
                    </a:p>
                    <a:p>
                      <a:pPr marL="0" lvl="0" indent="0" algn="ctr" rtl="0">
                        <a:spcBef>
                          <a:spcPts val="0"/>
                        </a:spcBef>
                        <a:spcAft>
                          <a:spcPts val="0"/>
                        </a:spcAft>
                        <a:buNone/>
                      </a:pPr>
                      <a:r>
                        <a:rPr lang="en-US" dirty="0"/>
                        <a:t>[backend]</a:t>
                      </a:r>
                    </a:p>
                  </a:txBody>
                  <a:tcPr marL="91425" marR="91425" marT="91425" marB="91425" anchor="ctr"/>
                </a:tc>
                <a:tc>
                  <a:txBody>
                    <a:bodyPr/>
                    <a:lstStyle/>
                    <a:p>
                      <a:pPr marL="0" lvl="0" indent="0" algn="ctr" rtl="0">
                        <a:spcBef>
                          <a:spcPts val="0"/>
                        </a:spcBef>
                        <a:spcAft>
                          <a:spcPts val="0"/>
                        </a:spcAft>
                        <a:buNone/>
                      </a:pPr>
                      <a:r>
                        <a:rPr lang="en-US" dirty="0"/>
                        <a:t>Connections between backend and front end</a:t>
                      </a:r>
                      <a:endParaRPr dirty="0"/>
                    </a:p>
                  </a:txBody>
                  <a:tcPr marL="91425" marR="91425" marT="91425" marB="91425" anchor="ctr"/>
                </a:tc>
                <a:extLst>
                  <a:ext uri="{0D108BD9-81ED-4DB2-BD59-A6C34878D82A}">
                    <a16:rowId xmlns:a16="http://schemas.microsoft.com/office/drawing/2014/main" val="10001"/>
                  </a:ext>
                </a:extLst>
              </a:tr>
              <a:tr h="602109">
                <a:tc>
                  <a:txBody>
                    <a:bodyPr/>
                    <a:lstStyle/>
                    <a:p>
                      <a:pPr marL="0" lvl="0" indent="0" algn="ctr" rtl="0">
                        <a:spcBef>
                          <a:spcPts val="0"/>
                        </a:spcBef>
                        <a:spcAft>
                          <a:spcPts val="0"/>
                        </a:spcAft>
                        <a:buNone/>
                      </a:pPr>
                      <a:r>
                        <a:rPr lang="en" dirty="0"/>
                        <a:t>vasanthan</a:t>
                      </a:r>
                      <a:endParaRPr dirty="0"/>
                    </a:p>
                  </a:txBody>
                  <a:tcPr marL="91425" marR="91425" marT="91425" marB="91425" anchor="ctr"/>
                </a:tc>
                <a:tc>
                  <a:txBody>
                    <a:bodyPr/>
                    <a:lstStyle/>
                    <a:p>
                      <a:pPr marL="0" lvl="0" indent="0" algn="ctr" rtl="0">
                        <a:spcBef>
                          <a:spcPts val="0"/>
                        </a:spcBef>
                        <a:spcAft>
                          <a:spcPts val="0"/>
                        </a:spcAft>
                        <a:buNone/>
                      </a:pPr>
                      <a:r>
                        <a:rPr lang="en-US" dirty="0"/>
                        <a:t>Worked on staff module[frontend]</a:t>
                      </a:r>
                    </a:p>
                  </a:txBody>
                  <a:tcPr marL="91425" marR="91425" marT="91425" marB="91425" anchor="ctr"/>
                </a:tc>
                <a:tc>
                  <a:txBody>
                    <a:bodyPr/>
                    <a:lstStyle/>
                    <a:p>
                      <a:pPr marL="0" lvl="0" indent="0" algn="ctr" rtl="0">
                        <a:spcBef>
                          <a:spcPts val="0"/>
                        </a:spcBef>
                        <a:spcAft>
                          <a:spcPts val="0"/>
                        </a:spcAft>
                        <a:buNone/>
                      </a:pPr>
                      <a:r>
                        <a:rPr lang="en-IN" dirty="0" err="1"/>
                        <a:t>Learing</a:t>
                      </a:r>
                      <a:r>
                        <a:rPr lang="en-IN" dirty="0"/>
                        <a:t> </a:t>
                      </a:r>
                      <a:r>
                        <a:rPr lang="en-IN" dirty="0" err="1"/>
                        <a:t>javascipt,C</a:t>
                      </a:r>
                      <a:r>
                        <a:rPr lang="en" dirty="0"/>
                        <a:t>ss styling </a:t>
                      </a:r>
                      <a:endParaRPr dirty="0"/>
                    </a:p>
                  </a:txBody>
                  <a:tcPr marL="91425" marR="91425" marT="91425" marB="91425" anchor="ctr"/>
                </a:tc>
                <a:extLst>
                  <a:ext uri="{0D108BD9-81ED-4DB2-BD59-A6C34878D82A}">
                    <a16:rowId xmlns:a16="http://schemas.microsoft.com/office/drawing/2014/main" val="10002"/>
                  </a:ext>
                </a:extLst>
              </a:tr>
              <a:tr h="602109">
                <a:tc>
                  <a:txBody>
                    <a:bodyPr/>
                    <a:lstStyle/>
                    <a:p>
                      <a:pPr marL="0" lvl="0" indent="0" algn="ctr" rtl="0">
                        <a:spcBef>
                          <a:spcPts val="0"/>
                        </a:spcBef>
                        <a:spcAft>
                          <a:spcPts val="0"/>
                        </a:spcAft>
                        <a:buNone/>
                      </a:pPr>
                      <a:r>
                        <a:rPr lang="en" dirty="0"/>
                        <a:t>ritish</a:t>
                      </a:r>
                      <a:endParaRPr dirty="0"/>
                    </a:p>
                  </a:txBody>
                  <a:tcPr marL="91425" marR="91425" marT="91425" marB="91425" anchor="ctr"/>
                </a:tc>
                <a:tc>
                  <a:txBody>
                    <a:bodyPr/>
                    <a:lstStyle/>
                    <a:p>
                      <a:pPr marL="0" lvl="0" indent="0" algn="ctr" rtl="0">
                        <a:spcBef>
                          <a:spcPts val="0"/>
                        </a:spcBef>
                        <a:spcAft>
                          <a:spcPts val="0"/>
                        </a:spcAft>
                        <a:buNone/>
                      </a:pPr>
                      <a:r>
                        <a:rPr lang="en-US" dirty="0"/>
                        <a:t>Worked on student[frontend]</a:t>
                      </a:r>
                    </a:p>
                  </a:txBody>
                  <a:tcPr marL="91425" marR="91425" marT="91425" marB="91425" anchor="ctr"/>
                </a:tc>
                <a:tc>
                  <a:txBody>
                    <a:bodyPr/>
                    <a:lstStyle/>
                    <a:p>
                      <a:pPr marL="0" lvl="0" indent="0" algn="ctr" rtl="0">
                        <a:spcBef>
                          <a:spcPts val="0"/>
                        </a:spcBef>
                        <a:spcAft>
                          <a:spcPts val="0"/>
                        </a:spcAft>
                        <a:buNone/>
                      </a:pPr>
                      <a:r>
                        <a:rPr lang="en-IN" dirty="0" err="1"/>
                        <a:t>Learing</a:t>
                      </a:r>
                      <a:r>
                        <a:rPr lang="en-IN" dirty="0"/>
                        <a:t> </a:t>
                      </a:r>
                      <a:r>
                        <a:rPr lang="en-IN" dirty="0" err="1"/>
                        <a:t>javascript,C</a:t>
                      </a:r>
                      <a:r>
                        <a:rPr lang="en" dirty="0"/>
                        <a:t>ss styling</a:t>
                      </a:r>
                      <a:endParaRPr dirty="0"/>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A640-897E-4D3C-8146-7BA0CE14BA7D}"/>
              </a:ext>
            </a:extLst>
          </p:cNvPr>
          <p:cNvSpPr>
            <a:spLocks noGrp="1"/>
          </p:cNvSpPr>
          <p:nvPr>
            <p:ph type="title"/>
          </p:nvPr>
        </p:nvSpPr>
        <p:spPr/>
        <p:txBody>
          <a:bodyPr>
            <a:noAutofit/>
          </a:bodyPr>
          <a:lstStyle/>
          <a:p>
            <a:r>
              <a:rPr lang="en-IN" sz="3200" b="1" i="0" u="sng" dirty="0">
                <a:effectLst/>
                <a:latin typeface="Nirmala UI Semilight" panose="020B0402040204020203" pitchFamily="34" charset="0"/>
                <a:ea typeface="Nirmala UI Semilight" panose="020B0402040204020203" pitchFamily="34" charset="0"/>
                <a:cs typeface="Nirmala UI Semilight" panose="020B0402040204020203" pitchFamily="34" charset="0"/>
              </a:rPr>
              <a:t>REFERENCES</a:t>
            </a:r>
            <a:endParaRPr lang="en-IN" sz="3200" b="1" u="sng"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3" name="Text Placeholder 2">
            <a:extLst>
              <a:ext uri="{FF2B5EF4-FFF2-40B4-BE49-F238E27FC236}">
                <a16:creationId xmlns:a16="http://schemas.microsoft.com/office/drawing/2014/main" id="{55837663-8CB9-4063-83DA-5582FAEC3A4A}"/>
              </a:ext>
            </a:extLst>
          </p:cNvPr>
          <p:cNvSpPr>
            <a:spLocks noGrp="1"/>
          </p:cNvSpPr>
          <p:nvPr>
            <p:ph type="body" idx="1"/>
          </p:nvPr>
        </p:nvSpPr>
        <p:spPr>
          <a:xfrm>
            <a:off x="311700" y="1152475"/>
            <a:ext cx="6805026" cy="3015488"/>
          </a:xfrm>
        </p:spPr>
        <p:txBody>
          <a:bodyPr/>
          <a:lstStyle/>
          <a:p>
            <a:r>
              <a:rPr lang="en-IN" dirty="0">
                <a:hlinkClick r:id="rId2"/>
              </a:rPr>
              <a:t>https://docs.djangoproject.com/en/3.2</a:t>
            </a:r>
            <a:endParaRPr lang="en-IN" dirty="0"/>
          </a:p>
          <a:p>
            <a:r>
              <a:rPr lang="en-IN" dirty="0">
                <a:hlinkClick r:id="rId3"/>
              </a:rPr>
              <a:t>https://developer.mozilla.org/en-US/docs/Web/HTML</a:t>
            </a:r>
            <a:endParaRPr lang="en-IN" dirty="0"/>
          </a:p>
          <a:p>
            <a:r>
              <a:rPr lang="en-IN" dirty="0">
                <a:hlinkClick r:id="rId4"/>
              </a:rPr>
              <a:t>https://developer.mozilla.org/en-US/docs/Web/CSS</a:t>
            </a:r>
            <a:endParaRPr lang="en-IN" dirty="0"/>
          </a:p>
          <a:p>
            <a:r>
              <a:rPr lang="en-IN" dirty="0">
                <a:hlinkClick r:id="rId5"/>
              </a:rPr>
              <a:t>https://developer.mozilla.org/en-US/docs/Web/JavaScript</a:t>
            </a:r>
            <a:endParaRPr lang="en-IN" dirty="0"/>
          </a:p>
          <a:p>
            <a:endParaRPr lang="en-IN" dirty="0"/>
          </a:p>
        </p:txBody>
      </p:sp>
    </p:spTree>
    <p:extLst>
      <p:ext uri="{BB962C8B-B14F-4D97-AF65-F5344CB8AC3E}">
        <p14:creationId xmlns:p14="http://schemas.microsoft.com/office/powerpoint/2010/main" val="6862846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261</TotalTime>
  <Words>413</Words>
  <Application>Microsoft Office PowerPoint</Application>
  <PresentationFormat>On-screen Show (16:9)</PresentationFormat>
  <Paragraphs>43</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Garamond</vt:lpstr>
      <vt:lpstr>Nirmala UI Semilight</vt:lpstr>
      <vt:lpstr>Times New Roman</vt:lpstr>
      <vt:lpstr>Organic</vt:lpstr>
      <vt:lpstr>Library Management System</vt:lpstr>
      <vt:lpstr>Library Management System:</vt:lpstr>
      <vt:lpstr>PowerPoint Presentation</vt:lpstr>
      <vt:lpstr>Tools used, front and back end:</vt:lpstr>
      <vt:lpstr>    FEATURES IMPLEMENTED </vt:lpstr>
      <vt:lpstr>Contributions and Challenges Faced:-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ajith narayana methukula</dc:creator>
  <cp:lastModifiedBy>AJITH NARAYANA METHUKUA</cp:lastModifiedBy>
  <cp:revision>10</cp:revision>
  <dcterms:modified xsi:type="dcterms:W3CDTF">2021-11-10T17:14:00Z</dcterms:modified>
</cp:coreProperties>
</file>