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94A-C1B9-4C66-AEE8-3EB9B4A7EBA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5934-A58D-499F-A365-A3829AC5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8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94A-C1B9-4C66-AEE8-3EB9B4A7EBA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5934-A58D-499F-A365-A3829AC5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94A-C1B9-4C66-AEE8-3EB9B4A7EBA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5934-A58D-499F-A365-A3829AC5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94A-C1B9-4C66-AEE8-3EB9B4A7EBA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5934-A58D-499F-A365-A3829AC5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4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94A-C1B9-4C66-AEE8-3EB9B4A7EBA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5934-A58D-499F-A365-A3829AC5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94A-C1B9-4C66-AEE8-3EB9B4A7EBA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5934-A58D-499F-A365-A3829AC5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94A-C1B9-4C66-AEE8-3EB9B4A7EBA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5934-A58D-499F-A365-A3829AC5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1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94A-C1B9-4C66-AEE8-3EB9B4A7EBA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5934-A58D-499F-A365-A3829AC5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94A-C1B9-4C66-AEE8-3EB9B4A7EBA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5934-A58D-499F-A365-A3829AC5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94A-C1B9-4C66-AEE8-3EB9B4A7EBA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5934-A58D-499F-A365-A3829AC5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2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094A-C1B9-4C66-AEE8-3EB9B4A7EBA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5934-A58D-499F-A365-A3829AC5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6094A-C1B9-4C66-AEE8-3EB9B4A7EBA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5934-A58D-499F-A365-A3829AC5E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4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03563" y="2033752"/>
            <a:ext cx="9494838" cy="425664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 smtClean="0"/>
              <a:t>	A boosting algorithm is a machine learning technique used to improve the performance of weak models (also known as "weak learners") by combining them to create a stronger model.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	</a:t>
            </a:r>
          </a:p>
          <a:p>
            <a:pPr marL="0" indent="0" algn="l">
              <a:buNone/>
            </a:pPr>
            <a:r>
              <a:rPr lang="en-US" dirty="0" smtClean="0"/>
              <a:t>Types of Boosting Algorithm:</a:t>
            </a:r>
            <a:endParaRPr lang="en-US" sz="1400" dirty="0"/>
          </a:p>
          <a:p>
            <a:pPr marL="457200" indent="-457200" algn="l">
              <a:buAutoNum type="arabicPeriod"/>
            </a:pPr>
            <a:r>
              <a:rPr lang="en-US" sz="2000" dirty="0" smtClean="0"/>
              <a:t>AdaBoost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Extreme Gradient Boosting - XGB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Light Gradient Boosting - LGB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69818" y="363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		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Boosting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69" y="535710"/>
            <a:ext cx="10515600" cy="1182414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				AdaBoost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024" y="2281382"/>
            <a:ext cx="10515600" cy="34544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	1. Sequentially </a:t>
            </a:r>
            <a:r>
              <a:rPr lang="en-US" sz="2000" dirty="0"/>
              <a:t>combines many weak learners (typically decision stumps or shallow trees) into a strong classifier. Each subsequent learner focuses more on the errors of the previous learners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/>
              <a:t>	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	</a:t>
            </a:r>
            <a:r>
              <a:rPr lang="en-US" sz="2000" dirty="0" smtClean="0"/>
              <a:t>2</a:t>
            </a:r>
            <a:r>
              <a:rPr lang="en-US" sz="2000" dirty="0" smtClean="0"/>
              <a:t>. In </a:t>
            </a:r>
            <a:r>
              <a:rPr lang="en-US" sz="2000" dirty="0" err="1"/>
              <a:t>AdaBoost</a:t>
            </a:r>
            <a:r>
              <a:rPr lang="en-US" sz="2000" dirty="0"/>
              <a:t>, decision stumps are simple, one-level decision trees that serve as the weak learners. A decision stump makes a decision based on a single feature and a single split, classifying data into two groups. Since they are simple models, they often perform only slightly better than random guessing, which is enough for </a:t>
            </a:r>
            <a:r>
              <a:rPr lang="en-US" sz="2000" dirty="0" err="1"/>
              <a:t>AdaBoost</a:t>
            </a:r>
            <a:r>
              <a:rPr lang="en-US" sz="2000" dirty="0"/>
              <a:t> to work effectively.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533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174" b="-331"/>
          <a:stretch/>
        </p:blipFill>
        <p:spPr>
          <a:xfrm>
            <a:off x="1152818" y="1350740"/>
            <a:ext cx="9860301" cy="35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6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74618" y="332510"/>
            <a:ext cx="9144000" cy="110850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Extreme</a:t>
            </a:r>
            <a:r>
              <a:rPr lang="en-US" sz="4800" dirty="0" smtClean="0"/>
              <a:t> Gradient Boosting</a:t>
            </a:r>
            <a:endParaRPr lang="en-US" sz="4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70664" y="1855410"/>
            <a:ext cx="10551908" cy="4660845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	1. </a:t>
            </a:r>
            <a:r>
              <a:rPr lang="en-US" sz="2000" dirty="0"/>
              <a:t>XGBoost is a scalable, open-source machine learning library that uses gradient boosting to solve regression, classification, and ranking problems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 smtClean="0"/>
              <a:t>	</a:t>
            </a:r>
            <a:endParaRPr lang="en-US" sz="2000" dirty="0" smtClean="0"/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2</a:t>
            </a:r>
            <a:r>
              <a:rPr lang="en-US" sz="2000" dirty="0" smtClean="0"/>
              <a:t>.</a:t>
            </a:r>
            <a:r>
              <a:rPr lang="en-US" sz="2000" dirty="0"/>
              <a:t> Optimized gradient boosting, which builds an ensemble of trees to correct errors in previous models. It’s known for its regularization techniques, parallel processing, and optimization, making it highly efficient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 smtClean="0"/>
              <a:t>	</a:t>
            </a:r>
            <a:endParaRPr lang="en-US" sz="2000" dirty="0" smtClean="0"/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3</a:t>
            </a:r>
            <a:r>
              <a:rPr lang="en-US" sz="2000" dirty="0" smtClean="0"/>
              <a:t>. </a:t>
            </a:r>
            <a:r>
              <a:rPr lang="en-US" sz="2000" dirty="0"/>
              <a:t>Builds decision trees sequentially, with each tree correcting the residual errors of the previous trees.	</a:t>
            </a:r>
            <a:endParaRPr lang="en-US" sz="2000" dirty="0" smtClean="0"/>
          </a:p>
          <a:p>
            <a:pPr algn="l"/>
            <a:r>
              <a:rPr lang="en-US" sz="2000" dirty="0"/>
              <a:t>	</a:t>
            </a:r>
            <a:endParaRPr lang="en-US" sz="2000" dirty="0" smtClean="0"/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4</a:t>
            </a:r>
            <a:r>
              <a:rPr lang="en-US" sz="2000" dirty="0" smtClean="0"/>
              <a:t>. Uses </a:t>
            </a:r>
            <a:r>
              <a:rPr lang="en-US" sz="2000" dirty="0"/>
              <a:t>both L1 and L2 regularization to reduce overfitting.</a:t>
            </a:r>
          </a:p>
        </p:txBody>
      </p:sp>
    </p:spTree>
    <p:extLst>
      <p:ext uri="{BB962C8B-B14F-4D97-AF65-F5344CB8AC3E}">
        <p14:creationId xmlns:p14="http://schemas.microsoft.com/office/powerpoint/2010/main" val="286242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58" y="300789"/>
            <a:ext cx="8402796" cy="618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4655" y="337273"/>
            <a:ext cx="7121236" cy="103894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Light Gradient Boosting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6873" y="1791710"/>
            <a:ext cx="9956800" cy="4222278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	1. Light </a:t>
            </a:r>
            <a:r>
              <a:rPr lang="en-US" sz="2000" dirty="0"/>
              <a:t>Gradient Boosting Regressor (LightGBM Regressor) is a fast and </a:t>
            </a:r>
            <a:r>
              <a:rPr lang="en-US" sz="2000" dirty="0" smtClean="0"/>
              <a:t>efficient implementation </a:t>
            </a:r>
            <a:r>
              <a:rPr lang="en-US" sz="2000" dirty="0"/>
              <a:t>of gradient boosting tailored specifically for </a:t>
            </a:r>
            <a:r>
              <a:rPr lang="en-US" sz="2000" b="1" dirty="0"/>
              <a:t>large datasets and </a:t>
            </a:r>
            <a:r>
              <a:rPr lang="en-US" sz="2000" b="1" dirty="0" smtClean="0"/>
              <a:t>high dimensional data.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	</a:t>
            </a:r>
            <a:endParaRPr lang="en-US" sz="2000" dirty="0" smtClean="0"/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2</a:t>
            </a:r>
            <a:r>
              <a:rPr lang="en-US" sz="2000" dirty="0" smtClean="0"/>
              <a:t>. LightGBM </a:t>
            </a:r>
            <a:r>
              <a:rPr lang="en-US" sz="2000" dirty="0"/>
              <a:t>is part of the LightGBM library developed by </a:t>
            </a:r>
            <a:r>
              <a:rPr lang="en-US" sz="2000" b="1" dirty="0"/>
              <a:t>Microsoft</a:t>
            </a:r>
            <a:r>
              <a:rPr lang="en-US" sz="2000" dirty="0"/>
              <a:t> and is known for its ability to handle large datasets with a low memory </a:t>
            </a:r>
            <a:r>
              <a:rPr lang="en-US" sz="2000" dirty="0" smtClean="0"/>
              <a:t>footprint.</a:t>
            </a:r>
          </a:p>
          <a:p>
            <a:pPr algn="l"/>
            <a:r>
              <a:rPr lang="en-US" sz="2000" dirty="0" smtClean="0"/>
              <a:t>        	</a:t>
            </a:r>
            <a:endParaRPr lang="en-US" sz="2000" dirty="0" smtClean="0"/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3</a:t>
            </a:r>
            <a:r>
              <a:rPr lang="en-US" sz="2000" dirty="0" smtClean="0"/>
              <a:t>. </a:t>
            </a:r>
            <a:r>
              <a:rPr lang="en-US" sz="2000" dirty="0"/>
              <a:t>Uses a leaf-wise growth strategy: Instead of growing all leaves at the same level, it grows the </a:t>
            </a:r>
            <a:r>
              <a:rPr lang="en-US" sz="2000" b="1" dirty="0"/>
              <a:t>leaf with the highest error reduction potential</a:t>
            </a:r>
            <a:r>
              <a:rPr lang="en-US" sz="2000" dirty="0"/>
              <a:t>. This can lead to deeper, more efficient trees</a:t>
            </a:r>
            <a:r>
              <a:rPr lang="en-US" sz="2000" dirty="0" smtClean="0"/>
              <a:t>.</a:t>
            </a:r>
          </a:p>
          <a:p>
            <a:pPr algn="l"/>
            <a:r>
              <a:rPr lang="en-US" sz="2000" dirty="0"/>
              <a:t>        </a:t>
            </a:r>
            <a:r>
              <a:rPr lang="en-US" sz="2000" dirty="0" smtClean="0"/>
              <a:t>	</a:t>
            </a:r>
            <a:endParaRPr lang="en-US" sz="2000" dirty="0" smtClean="0"/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4</a:t>
            </a:r>
            <a:r>
              <a:rPr lang="en-US" sz="2000" dirty="0"/>
              <a:t>. Employs </a:t>
            </a:r>
            <a:r>
              <a:rPr lang="en-US" sz="2000" b="1" dirty="0"/>
              <a:t>histogram-based binning </a:t>
            </a:r>
            <a:r>
              <a:rPr lang="en-US" sz="2000" dirty="0"/>
              <a:t>to reduce computation time and memory usage.</a:t>
            </a:r>
          </a:p>
        </p:txBody>
      </p:sp>
    </p:spTree>
    <p:extLst>
      <p:ext uri="{BB962C8B-B14F-4D97-AF65-F5344CB8AC3E}">
        <p14:creationId xmlns:p14="http://schemas.microsoft.com/office/powerpoint/2010/main" val="96184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138"/>
          <a:stretch/>
        </p:blipFill>
        <p:spPr>
          <a:xfrm>
            <a:off x="2100407" y="1146031"/>
            <a:ext cx="8113472" cy="37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6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What is Boosting Algorithm</vt:lpstr>
      <vt:lpstr>    AdaBoost</vt:lpstr>
      <vt:lpstr>PowerPoint Presentation</vt:lpstr>
      <vt:lpstr>Extreme Gradient Boosting</vt:lpstr>
      <vt:lpstr>PowerPoint Presentation</vt:lpstr>
      <vt:lpstr>Light Gradient Boosting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Boosting Algorithm</dc:title>
  <dc:creator>Microsoft account</dc:creator>
  <cp:lastModifiedBy>Microsoft account</cp:lastModifiedBy>
  <cp:revision>12</cp:revision>
  <dcterms:created xsi:type="dcterms:W3CDTF">2024-11-11T07:36:07Z</dcterms:created>
  <dcterms:modified xsi:type="dcterms:W3CDTF">2024-11-13T05:51:33Z</dcterms:modified>
</cp:coreProperties>
</file>