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65" r:id="rId6"/>
    <p:sldId id="260" r:id="rId7"/>
    <p:sldId id="267" r:id="rId8"/>
    <p:sldId id="274" r:id="rId9"/>
    <p:sldId id="266" r:id="rId10"/>
    <p:sldId id="268" r:id="rId11"/>
    <p:sldId id="269" r:id="rId12"/>
    <p:sldId id="270" r:id="rId13"/>
    <p:sldId id="271" r:id="rId14"/>
    <p:sldId id="277" r:id="rId15"/>
    <p:sldId id="281" r:id="rId16"/>
    <p:sldId id="280" r:id="rId17"/>
    <p:sldId id="278" r:id="rId18"/>
    <p:sldId id="279" r:id="rId19"/>
    <p:sldId id="282" r:id="rId20"/>
    <p:sldId id="272" r:id="rId21"/>
    <p:sldId id="275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C058-3027-4F68-BF00-D907B7BEF27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3E82-8F1C-4256-9A79-0911F5958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E82-8F1C-4256-9A79-0911F59584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6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0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AA3ED-8FA7-4E1B-AF66-6CCE24DE3300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DEF7F4-9639-4803-B9FB-F62CDC03D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dulam1@student.gsu.edu" TargetMode="External"/><Relationship Id="rId2" Type="http://schemas.openxmlformats.org/officeDocument/2006/relationships/hyperlink" Target="mailto:kcherukuru1@student.g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ronde1@student.gsu.edu" TargetMode="External"/><Relationship Id="rId5" Type="http://schemas.openxmlformats.org/officeDocument/2006/relationships/hyperlink" Target="mailto:akshatri1@student.gsu.edu" TargetMode="External"/><Relationship Id="rId4" Type="http://schemas.openxmlformats.org/officeDocument/2006/relationships/hyperlink" Target="mailto:vkatpally1@student.gs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Usage based billing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6" y="19439"/>
            <a:ext cx="3788664" cy="2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Updated 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/>
              <a:t>ER Diagram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18871"/>
              </p:ext>
            </p:extLst>
          </p:nvPr>
        </p:nvGraphicFramePr>
        <p:xfrm>
          <a:off x="9815470" y="1962794"/>
          <a:ext cx="2238231" cy="140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showAsIcon="1" r:id="rId3" imgW="914400" imgH="771480" progId="Visio.Drawing.15">
                  <p:embed/>
                </p:oleObj>
              </mc:Choice>
              <mc:Fallback>
                <p:oleObj name="Visio" showAsIcon="1" r:id="rId3" imgW="914400" imgH="7714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5470" y="1962794"/>
                        <a:ext cx="2238231" cy="140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56" y="1845734"/>
            <a:ext cx="6348010" cy="44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functional dependency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/>
              <a:t>Team 10  3NF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53513"/>
              </p:ext>
            </p:extLst>
          </p:nvPr>
        </p:nvGraphicFramePr>
        <p:xfrm>
          <a:off x="4876800" y="2371989"/>
          <a:ext cx="1676400" cy="145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371989"/>
                        <a:ext cx="1676400" cy="1452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9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Preliminary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  <a:p>
            <a:r>
              <a:rPr lang="en-IN" sz="2400" dirty="0" smtClean="0"/>
              <a:t>Following attachments contain the table creation, table description and data.</a:t>
            </a:r>
          </a:p>
          <a:p>
            <a:endParaRPr lang="en-IN" dirty="0"/>
          </a:p>
          <a:p>
            <a:r>
              <a:rPr lang="en-IN" dirty="0" smtClean="0"/>
              <a:t>       </a:t>
            </a:r>
            <a:r>
              <a:rPr lang="en-IN" b="1" i="1" dirty="0" smtClean="0"/>
              <a:t>Table creation </a:t>
            </a:r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b="1" i="1" dirty="0" smtClean="0"/>
              <a:t>Table   description</a:t>
            </a:r>
            <a:r>
              <a:rPr lang="en-IN" dirty="0" smtClean="0"/>
              <a:t>	                         </a:t>
            </a:r>
            <a:r>
              <a:rPr lang="en-IN" b="1" i="1" dirty="0" smtClean="0"/>
              <a:t>Table contents</a:t>
            </a:r>
            <a:r>
              <a:rPr lang="en-IN" dirty="0" smtClean="0"/>
              <a:t>	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72548"/>
              </p:ext>
            </p:extLst>
          </p:nvPr>
        </p:nvGraphicFramePr>
        <p:xfrm>
          <a:off x="1491342" y="4064243"/>
          <a:ext cx="1796143" cy="124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342" y="4064243"/>
                        <a:ext cx="1796143" cy="124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10247"/>
              </p:ext>
            </p:extLst>
          </p:nvPr>
        </p:nvGraphicFramePr>
        <p:xfrm>
          <a:off x="5067299" y="4064242"/>
          <a:ext cx="2046515" cy="133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7299" y="4064242"/>
                        <a:ext cx="2046515" cy="133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45008"/>
              </p:ext>
            </p:extLst>
          </p:nvPr>
        </p:nvGraphicFramePr>
        <p:xfrm>
          <a:off x="8893628" y="4064243"/>
          <a:ext cx="1709057" cy="124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ackager Shell Object" showAsIcon="1" r:id="rId7" imgW="914400" imgH="792360" progId="Package">
                  <p:embed/>
                </p:oleObj>
              </mc:Choice>
              <mc:Fallback>
                <p:oleObj name="Packager Shell Object" showAsIcon="1" r:id="rId7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3628" y="4064243"/>
                        <a:ext cx="1709057" cy="124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4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Query 1: </a:t>
            </a:r>
            <a:r>
              <a:rPr lang="en-IN" sz="3600" b="1" dirty="0" smtClean="0"/>
              <a:t>To display the usage charges of customers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SELECT C.FIRSTNAME, C.LASTNAME, PROD.PRODUCTTIERCAP, DU.DATAUSAGE, RP.RATINGPLANVALUE, UC.USAGECHARGES</a:t>
            </a:r>
            <a:br>
              <a:rPr lang="en-US" b="1" dirty="0"/>
            </a:br>
            <a:r>
              <a:rPr lang="en-US" b="1" dirty="0"/>
              <a:t>FROM </a:t>
            </a:r>
            <a:br>
              <a:rPr lang="en-US" b="1" dirty="0"/>
            </a:br>
            <a:r>
              <a:rPr lang="en-US" b="1" dirty="0"/>
              <a:t>(SELECT EQUIPMENTID, SUM (DATACONSUMED) DATAUSAGE FROM DAILYEVENTSRECORD GROUP BY EQUIPMENTID) DU, </a:t>
            </a:r>
            <a:br>
              <a:rPr lang="en-US" b="1" dirty="0"/>
            </a:br>
            <a:r>
              <a:rPr lang="en-US" b="1" dirty="0"/>
              <a:t>CUSTOMEREQUIPMENT CE, </a:t>
            </a:r>
            <a:br>
              <a:rPr lang="en-US" b="1" dirty="0"/>
            </a:br>
            <a:r>
              <a:rPr lang="en-US" b="1" dirty="0"/>
              <a:t>(SELECT CONNECTIONID, SUM (TRANSACTIONCOST) USAGECHARGES FROM TRANSACTIONMASTERRECORD GROUP BY CONNECTIONID) UC,</a:t>
            </a:r>
            <a:br>
              <a:rPr lang="en-US" b="1" dirty="0"/>
            </a:br>
            <a:r>
              <a:rPr lang="en-US" b="1" dirty="0"/>
              <a:t>CONNECTION CON,</a:t>
            </a:r>
            <a:br>
              <a:rPr lang="en-US" b="1" dirty="0"/>
            </a:br>
            <a:r>
              <a:rPr lang="en-US" b="1" dirty="0"/>
              <a:t>PRODUCT PROD,</a:t>
            </a:r>
            <a:br>
              <a:rPr lang="en-US" b="1" dirty="0"/>
            </a:br>
            <a:r>
              <a:rPr lang="en-US" b="1" dirty="0"/>
              <a:t>RATINGPLAN RP,</a:t>
            </a:r>
            <a:br>
              <a:rPr lang="en-US" b="1" dirty="0"/>
            </a:br>
            <a:r>
              <a:rPr lang="en-US" b="1" dirty="0"/>
              <a:t>ACCOUNT A,</a:t>
            </a:r>
            <a:br>
              <a:rPr lang="en-US" b="1" dirty="0"/>
            </a:br>
            <a:r>
              <a:rPr lang="en-US" b="1" dirty="0"/>
              <a:t>CUSTOMER C</a:t>
            </a:r>
            <a:br>
              <a:rPr lang="en-US" b="1" dirty="0"/>
            </a:br>
            <a:r>
              <a:rPr lang="en-US" b="1" dirty="0"/>
              <a:t>WHERE</a:t>
            </a:r>
            <a:br>
              <a:rPr lang="en-US" b="1" dirty="0"/>
            </a:br>
            <a:r>
              <a:rPr lang="en-US" b="1" dirty="0"/>
              <a:t>DU.EQUIPMENTID=CE.EQUIPMENTID</a:t>
            </a:r>
            <a:br>
              <a:rPr lang="en-US" b="1" dirty="0"/>
            </a:br>
            <a:r>
              <a:rPr lang="en-US" b="1" dirty="0"/>
              <a:t>AND CE.CONNECTIONID=UC.CONNECTIONID</a:t>
            </a:r>
            <a:br>
              <a:rPr lang="en-US" b="1" dirty="0"/>
            </a:br>
            <a:r>
              <a:rPr lang="en-US" b="1" dirty="0"/>
              <a:t>AND CE.CONNECTIONID=CON.CONNECTIONID</a:t>
            </a:r>
            <a:br>
              <a:rPr lang="en-US" b="1" dirty="0"/>
            </a:br>
            <a:r>
              <a:rPr lang="en-US" b="1" dirty="0"/>
              <a:t>AND CON.PRODUCTID=PROD.PRODUCTID</a:t>
            </a:r>
            <a:br>
              <a:rPr lang="en-US" b="1" dirty="0"/>
            </a:br>
            <a:r>
              <a:rPr lang="en-US" b="1" dirty="0"/>
              <a:t>AND CE.RATINGPLANID=RP.RATINGPLANID</a:t>
            </a:r>
            <a:br>
              <a:rPr lang="en-US" b="1" dirty="0"/>
            </a:br>
            <a:r>
              <a:rPr lang="en-US" b="1" dirty="0"/>
              <a:t>AND CON.ACCOUNTNUMBER=A.ACCOUNTNUMBER</a:t>
            </a:r>
            <a:br>
              <a:rPr lang="en-US" b="1" dirty="0"/>
            </a:br>
            <a:r>
              <a:rPr lang="en-US" b="1" dirty="0"/>
              <a:t>AND A.CUSTOMERID=C.CUSTOMERID;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Query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8" y="1737360"/>
            <a:ext cx="8882742" cy="4576354"/>
          </a:xfrm>
        </p:spPr>
      </p:pic>
    </p:spTree>
    <p:extLst>
      <p:ext uri="{BB962C8B-B14F-4D97-AF65-F5344CB8AC3E}">
        <p14:creationId xmlns:p14="http://schemas.microsoft.com/office/powerpoint/2010/main" val="1729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4285"/>
            <a:ext cx="10058400" cy="942703"/>
          </a:xfrm>
        </p:spPr>
        <p:txBody>
          <a:bodyPr>
            <a:normAutofit/>
          </a:bodyPr>
          <a:lstStyle/>
          <a:p>
            <a:r>
              <a:rPr lang="en-US" dirty="0" smtClean="0"/>
              <a:t>Query 2 : </a:t>
            </a:r>
            <a:r>
              <a:rPr lang="en-US" sz="4400" b="1" dirty="0" smtClean="0"/>
              <a:t>Identify &amp; Reward top Customers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9277"/>
            <a:ext cx="10058400" cy="402336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select </a:t>
            </a:r>
            <a:r>
              <a:rPr lang="en-US" b="1" dirty="0" err="1">
                <a:latin typeface="Calibri" panose="020F0502020204030204" pitchFamily="34" charset="0"/>
              </a:rPr>
              <a:t>C.accountnumber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E.Equipmentid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C.ConnectionID,E.ratingplanID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R.ratingplanname</a:t>
            </a:r>
            <a:r>
              <a:rPr lang="en-US" b="1" dirty="0">
                <a:latin typeface="Calibri" panose="020F0502020204030204" pitchFamily="34" charset="0"/>
              </a:rPr>
              <a:t>, SUM(</a:t>
            </a:r>
            <a:r>
              <a:rPr lang="en-US" b="1" dirty="0" err="1">
                <a:latin typeface="Calibri" panose="020F0502020204030204" pitchFamily="34" charset="0"/>
              </a:rPr>
              <a:t>D.Dataconsumed</a:t>
            </a:r>
            <a:r>
              <a:rPr lang="en-US" b="1" dirty="0">
                <a:latin typeface="Calibri" panose="020F0502020204030204" pitchFamily="34" charset="0"/>
              </a:rPr>
              <a:t>) As </a:t>
            </a:r>
            <a:r>
              <a:rPr lang="en-US" b="1" dirty="0" err="1">
                <a:latin typeface="Calibri" panose="020F0502020204030204" pitchFamily="34" charset="0"/>
              </a:rPr>
              <a:t>DataConsumed</a:t>
            </a:r>
            <a:r>
              <a:rPr lang="en-US" b="1" dirty="0">
                <a:latin typeface="Calibri" panose="020F0502020204030204" pitchFamily="34" charset="0"/>
              </a:rPr>
              <a:t> , </a:t>
            </a:r>
          </a:p>
          <a:p>
            <a:r>
              <a:rPr lang="en-US" b="1" dirty="0">
                <a:latin typeface="Calibri" panose="020F0502020204030204" pitchFamily="34" charset="0"/>
              </a:rPr>
              <a:t>RANK() over(partition by </a:t>
            </a:r>
            <a:r>
              <a:rPr lang="en-US" b="1" dirty="0" err="1">
                <a:latin typeface="Calibri" panose="020F0502020204030204" pitchFamily="34" charset="0"/>
              </a:rPr>
              <a:t>E.ratingplanID</a:t>
            </a:r>
            <a:r>
              <a:rPr lang="en-US" b="1" dirty="0">
                <a:latin typeface="Calibri" panose="020F0502020204030204" pitchFamily="34" charset="0"/>
              </a:rPr>
              <a:t> order by Sum(</a:t>
            </a:r>
            <a:r>
              <a:rPr lang="en-US" b="1" dirty="0" err="1">
                <a:latin typeface="Calibri" panose="020F0502020204030204" pitchFamily="34" charset="0"/>
              </a:rPr>
              <a:t>D.DataConsumed</a:t>
            </a:r>
            <a:r>
              <a:rPr lang="en-US" b="1" dirty="0">
                <a:latin typeface="Calibri" panose="020F0502020204030204" pitchFamily="34" charset="0"/>
              </a:rPr>
              <a:t>)</a:t>
            </a:r>
            <a:r>
              <a:rPr lang="en-US" b="1" dirty="0" err="1">
                <a:latin typeface="Calibri" panose="020F0502020204030204" pitchFamily="34" charset="0"/>
              </a:rPr>
              <a:t>desc</a:t>
            </a:r>
            <a:r>
              <a:rPr lang="en-US" b="1" dirty="0">
                <a:latin typeface="Calibri" panose="020F0502020204030204" pitchFamily="34" charset="0"/>
              </a:rPr>
              <a:t>)Rank</a:t>
            </a:r>
          </a:p>
          <a:p>
            <a:r>
              <a:rPr lang="en-US" b="1" dirty="0">
                <a:latin typeface="Calibri" panose="020F0502020204030204" pitchFamily="34" charset="0"/>
              </a:rPr>
              <a:t>from </a:t>
            </a:r>
            <a:r>
              <a:rPr lang="en-US" b="1" dirty="0" err="1">
                <a:latin typeface="Calibri" panose="020F0502020204030204" pitchFamily="34" charset="0"/>
              </a:rPr>
              <a:t>DailyEventsRecord</a:t>
            </a:r>
            <a:r>
              <a:rPr lang="en-US" b="1" dirty="0">
                <a:latin typeface="Calibri" panose="020F0502020204030204" pitchFamily="34" charset="0"/>
              </a:rPr>
              <a:t> D, </a:t>
            </a:r>
            <a:r>
              <a:rPr lang="en-US" b="1" dirty="0" err="1">
                <a:latin typeface="Calibri" panose="020F0502020204030204" pitchFamily="34" charset="0"/>
              </a:rPr>
              <a:t>customerequipment</a:t>
            </a:r>
            <a:r>
              <a:rPr lang="en-US" b="1" dirty="0">
                <a:latin typeface="Calibri" panose="020F0502020204030204" pitchFamily="34" charset="0"/>
              </a:rPr>
              <a:t> E, connection C , </a:t>
            </a:r>
            <a:r>
              <a:rPr lang="en-US" b="1" dirty="0" err="1">
                <a:latin typeface="Calibri" panose="020F0502020204030204" pitchFamily="34" charset="0"/>
              </a:rPr>
              <a:t>Ratingplan</a:t>
            </a:r>
            <a:r>
              <a:rPr lang="en-US" b="1" dirty="0">
                <a:latin typeface="Calibri" panose="020F0502020204030204" pitchFamily="34" charset="0"/>
              </a:rPr>
              <a:t> R</a:t>
            </a:r>
          </a:p>
          <a:p>
            <a:r>
              <a:rPr lang="en-US" b="1" dirty="0">
                <a:latin typeface="Calibri" panose="020F0502020204030204" pitchFamily="34" charset="0"/>
              </a:rPr>
              <a:t>where </a:t>
            </a:r>
            <a:r>
              <a:rPr lang="en-US" b="1" dirty="0" err="1">
                <a:latin typeface="Calibri" panose="020F0502020204030204" pitchFamily="34" charset="0"/>
              </a:rPr>
              <a:t>D.EquipmentID</a:t>
            </a:r>
            <a:r>
              <a:rPr lang="en-US" b="1" dirty="0">
                <a:latin typeface="Calibri" panose="020F0502020204030204" pitchFamily="34" charset="0"/>
              </a:rPr>
              <a:t> = </a:t>
            </a:r>
            <a:r>
              <a:rPr lang="en-US" b="1" dirty="0" err="1">
                <a:latin typeface="Calibri" panose="020F0502020204030204" pitchFamily="34" charset="0"/>
              </a:rPr>
              <a:t>E.EquipmentID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and </a:t>
            </a:r>
            <a:r>
              <a:rPr lang="en-US" b="1" dirty="0" err="1">
                <a:latin typeface="Calibri" panose="020F0502020204030204" pitchFamily="34" charset="0"/>
              </a:rPr>
              <a:t>E.ConnectionID</a:t>
            </a:r>
            <a:r>
              <a:rPr lang="en-US" b="1" dirty="0">
                <a:latin typeface="Calibri" panose="020F0502020204030204" pitchFamily="34" charset="0"/>
              </a:rPr>
              <a:t> = </a:t>
            </a:r>
            <a:r>
              <a:rPr lang="en-US" b="1" dirty="0" err="1">
                <a:latin typeface="Calibri" panose="020F0502020204030204" pitchFamily="34" charset="0"/>
              </a:rPr>
              <a:t>C.ConnectionID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and </a:t>
            </a:r>
            <a:r>
              <a:rPr lang="en-US" b="1" dirty="0" err="1">
                <a:latin typeface="Calibri" panose="020F0502020204030204" pitchFamily="34" charset="0"/>
              </a:rPr>
              <a:t>E.RatingplanID</a:t>
            </a:r>
            <a:r>
              <a:rPr lang="en-US" b="1" dirty="0">
                <a:latin typeface="Calibri" panose="020F0502020204030204" pitchFamily="34" charset="0"/>
              </a:rPr>
              <a:t> = R.RATINGPLANID</a:t>
            </a:r>
          </a:p>
          <a:p>
            <a:r>
              <a:rPr lang="en-US" b="1" dirty="0">
                <a:latin typeface="Calibri" panose="020F0502020204030204" pitchFamily="34" charset="0"/>
              </a:rPr>
              <a:t>group by </a:t>
            </a:r>
            <a:r>
              <a:rPr lang="en-US" b="1" dirty="0" err="1">
                <a:latin typeface="Calibri" panose="020F0502020204030204" pitchFamily="34" charset="0"/>
              </a:rPr>
              <a:t>C.accountnumber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E.equipmentid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C.connectionID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E.RatingplanID</a:t>
            </a:r>
            <a:r>
              <a:rPr lang="en-US" b="1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R.Ratingplanname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0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6828"/>
            <a:ext cx="10058400" cy="866503"/>
          </a:xfrm>
        </p:spPr>
        <p:txBody>
          <a:bodyPr/>
          <a:lstStyle/>
          <a:p>
            <a:r>
              <a:rPr lang="en-US" dirty="0" smtClean="0"/>
              <a:t>Output of Query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212185"/>
            <a:ext cx="10798629" cy="50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3: </a:t>
            </a:r>
            <a:r>
              <a:rPr lang="en-US" sz="4400" b="1" dirty="0" smtClean="0"/>
              <a:t>Usage statistics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46515"/>
            <a:ext cx="10419807" cy="31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en-US" dirty="0" smtClean="0"/>
              <a:t>Output of Query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8" y="1579789"/>
            <a:ext cx="1017814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to allow further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reate </a:t>
            </a:r>
            <a:r>
              <a:rPr lang="en-US" b="1" dirty="0"/>
              <a:t>view </a:t>
            </a:r>
            <a:r>
              <a:rPr lang="en-US" b="1" dirty="0" err="1"/>
              <a:t>DataAnalysis</a:t>
            </a:r>
            <a:r>
              <a:rPr lang="en-US" b="1" dirty="0"/>
              <a:t> </a:t>
            </a:r>
          </a:p>
          <a:p>
            <a:r>
              <a:rPr lang="en-US" b="1" dirty="0"/>
              <a:t>as (select </a:t>
            </a:r>
            <a:r>
              <a:rPr lang="en-US" b="1" dirty="0" err="1"/>
              <a:t>C.accountnumber</a:t>
            </a:r>
            <a:r>
              <a:rPr lang="en-US" b="1" dirty="0"/>
              <a:t>, </a:t>
            </a:r>
            <a:r>
              <a:rPr lang="en-US" b="1" dirty="0" err="1"/>
              <a:t>E.Equipmentid</a:t>
            </a:r>
            <a:r>
              <a:rPr lang="en-US" b="1" dirty="0"/>
              <a:t>, </a:t>
            </a:r>
            <a:r>
              <a:rPr lang="en-US" b="1" dirty="0" err="1"/>
              <a:t>C.ConnectionID</a:t>
            </a:r>
            <a:r>
              <a:rPr lang="en-US" b="1" dirty="0"/>
              <a:t>, SUM(</a:t>
            </a:r>
            <a:r>
              <a:rPr lang="en-US" b="1" dirty="0" err="1"/>
              <a:t>D.Dataconsumed</a:t>
            </a:r>
            <a:r>
              <a:rPr lang="en-US" b="1" dirty="0"/>
              <a:t>) As </a:t>
            </a:r>
            <a:r>
              <a:rPr lang="en-US" b="1" dirty="0" smtClean="0"/>
              <a:t>	</a:t>
            </a:r>
            <a:r>
              <a:rPr lang="en-US" b="1" dirty="0" err="1" smtClean="0"/>
              <a:t>DataConsumed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DailyEventsRecord</a:t>
            </a:r>
            <a:r>
              <a:rPr lang="en-US" b="1" dirty="0"/>
              <a:t> D, </a:t>
            </a:r>
            <a:r>
              <a:rPr lang="en-US" b="1" dirty="0" err="1"/>
              <a:t>customerequipment</a:t>
            </a:r>
            <a:r>
              <a:rPr lang="en-US" b="1" dirty="0"/>
              <a:t> E, connection C </a:t>
            </a:r>
          </a:p>
          <a:p>
            <a:r>
              <a:rPr lang="en-US" b="1" dirty="0"/>
              <a:t>where </a:t>
            </a:r>
            <a:r>
              <a:rPr lang="en-US" b="1" dirty="0" err="1"/>
              <a:t>D.EquipmentID</a:t>
            </a:r>
            <a:r>
              <a:rPr lang="en-US" b="1" dirty="0"/>
              <a:t> = </a:t>
            </a:r>
            <a:r>
              <a:rPr lang="en-US" b="1" dirty="0" err="1"/>
              <a:t>E.EquipmentID</a:t>
            </a:r>
            <a:endParaRPr lang="en-US" b="1" dirty="0"/>
          </a:p>
          <a:p>
            <a:r>
              <a:rPr lang="en-US" b="1" dirty="0"/>
              <a:t>and </a:t>
            </a:r>
            <a:r>
              <a:rPr lang="en-US" b="1" dirty="0" err="1"/>
              <a:t>E.ConnectionID</a:t>
            </a:r>
            <a:r>
              <a:rPr lang="en-US" b="1" dirty="0"/>
              <a:t> = </a:t>
            </a:r>
            <a:r>
              <a:rPr lang="en-US" b="1" dirty="0" err="1"/>
              <a:t>C.ConnectionID</a:t>
            </a:r>
            <a:endParaRPr lang="en-US" b="1" dirty="0"/>
          </a:p>
          <a:p>
            <a:r>
              <a:rPr lang="en-US" b="1" dirty="0"/>
              <a:t>group by </a:t>
            </a:r>
            <a:r>
              <a:rPr lang="en-US" b="1" dirty="0" err="1"/>
              <a:t>C.accountnumber</a:t>
            </a:r>
            <a:r>
              <a:rPr lang="en-US" b="1" dirty="0"/>
              <a:t>, </a:t>
            </a:r>
            <a:r>
              <a:rPr lang="en-US" b="1" dirty="0" err="1"/>
              <a:t>E.equipmentid</a:t>
            </a:r>
            <a:r>
              <a:rPr lang="en-US" b="1" dirty="0"/>
              <a:t>, </a:t>
            </a:r>
            <a:r>
              <a:rPr lang="en-US" b="1" dirty="0" err="1"/>
              <a:t>C.connectionID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team - 10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08399"/>
              </p:ext>
            </p:extLst>
          </p:nvPr>
        </p:nvGraphicFramePr>
        <p:xfrm>
          <a:off x="1243584" y="2185415"/>
          <a:ext cx="8823960" cy="2660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5358"/>
                <a:gridCol w="3781697"/>
                <a:gridCol w="2016905"/>
              </a:tblGrid>
              <a:tr h="51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4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Karthik Cherukuru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2"/>
                        </a:rPr>
                        <a:t>kcherukuru1@student.gsu.edu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Karthik Dulam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3"/>
                        </a:rPr>
                        <a:t>kdulam1@student.gsu.edu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Venkat Sachin Reddy Katpally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4"/>
                        </a:rPr>
                        <a:t>vkatpally1@student.gsu.edu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Ajith Singh Kshatri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5"/>
                        </a:rPr>
                        <a:t>akshatri1@student.gsu.edu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Mahesh Kumar Ronde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hlinkClick r:id="rId6"/>
                        </a:rPr>
                        <a:t>mronde1@student.gsu.edu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faced in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 Data </a:t>
            </a:r>
            <a:r>
              <a:rPr lang="en-IN" sz="2800" dirty="0" smtClean="0"/>
              <a:t>load challenges due to insufficient memory allocated to every </a:t>
            </a:r>
            <a:r>
              <a:rPr lang="en-IN" sz="2800" dirty="0" smtClean="0"/>
              <a:t>user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 </a:t>
            </a:r>
            <a:r>
              <a:rPr lang="en-IN" sz="2800" dirty="0" smtClean="0"/>
              <a:t>Data integrity issues -- However, sql queries written by team helped us to identify and correct them.</a:t>
            </a:r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 or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We </a:t>
            </a:r>
            <a:r>
              <a:rPr lang="en-US" sz="2800" dirty="0" smtClean="0"/>
              <a:t>have gained a perspective on how to develop an idea.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We </a:t>
            </a:r>
            <a:r>
              <a:rPr lang="en-US" sz="2800" dirty="0" smtClean="0"/>
              <a:t>learned the aspects of: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</a:t>
            </a:r>
            <a:r>
              <a:rPr lang="en-US" sz="2800" dirty="0" smtClean="0"/>
              <a:t>atabase 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Team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K</a:t>
            </a:r>
            <a:r>
              <a:rPr lang="en-US" sz="2800" dirty="0" smtClean="0"/>
              <a:t>nowledge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</a:t>
            </a:r>
            <a:r>
              <a:rPr lang="en-US" sz="2800" dirty="0" smtClean="0"/>
              <a:t>ssue tracking &amp; resolution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information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Feasibility of the project depends on introducing a hardware equipment that sends the data  usage from third party sites on real time basis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A software entity to acknowledge the data received and send it to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Our database receives, records and rates the real-time data in an useful manner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Questions???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12" y="2295144"/>
            <a:ext cx="6830568" cy="3794760"/>
          </a:xfrm>
        </p:spPr>
      </p:pic>
    </p:spTree>
    <p:extLst>
      <p:ext uri="{BB962C8B-B14F-4D97-AF65-F5344CB8AC3E}">
        <p14:creationId xmlns:p14="http://schemas.microsoft.com/office/powerpoint/2010/main" val="3768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case of Mr. Mahesh’s broadband connection---1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Mahesh learned from the service provider that they have just 3 service offerings for him</a:t>
            </a:r>
            <a:r>
              <a:rPr lang="en-US" sz="2400" dirty="0" smtClean="0"/>
              <a:t>—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His thoughts on service offerings</a:t>
            </a:r>
            <a:r>
              <a:rPr lang="en-US" sz="2400" i="1" dirty="0" smtClean="0"/>
              <a:t>…. 				</a:t>
            </a:r>
            <a:endParaRPr lang="en-US" sz="2400" i="1" dirty="0"/>
          </a:p>
          <a:p>
            <a:r>
              <a:rPr lang="en-US" sz="2400" dirty="0" smtClean="0"/>
              <a:t>300 GB – 60 $ per month ……….”waste of money”</a:t>
            </a:r>
          </a:p>
          <a:p>
            <a:r>
              <a:rPr lang="en-US" sz="2400" b="1" dirty="0" smtClean="0"/>
              <a:t>100 GB – 30 </a:t>
            </a:r>
            <a:r>
              <a:rPr lang="en-US" sz="2400" dirty="0" smtClean="0"/>
              <a:t>$ per month ……....”I need more data than 100 GB”</a:t>
            </a:r>
          </a:p>
          <a:p>
            <a:r>
              <a:rPr lang="en-US" sz="2400" dirty="0" smtClean="0"/>
              <a:t>Unlimited– 75 $ per month……..”no way”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3359594"/>
            <a:ext cx="1874520" cy="18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4035"/>
            <a:ext cx="10369296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The case of </a:t>
            </a:r>
            <a:r>
              <a:rPr lang="en-US" sz="3600" b="1" dirty="0" smtClean="0"/>
              <a:t>Mr. Mahesh’s broadband connection---2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1845734"/>
            <a:ext cx="10049256" cy="402336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800" dirty="0" smtClean="0"/>
              <a:t>Three months later….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Available data is used up in just 15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He is still reluctant to opt for 300 Giga Byte or un-limited plan.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So, he visits the  service provider  again to know if there are any suitable plans.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87" y="1764792"/>
            <a:ext cx="199339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from the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company is currently offering limited plans to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Users </a:t>
            </a:r>
            <a:r>
              <a:rPr lang="en-US" sz="2800" dirty="0" smtClean="0"/>
              <a:t>requirements doesn’t match with the plans provided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Due to unavailability of flexible broadband billing packages, users </a:t>
            </a:r>
            <a:r>
              <a:rPr lang="en-US" sz="2800" dirty="0"/>
              <a:t>a</a:t>
            </a:r>
            <a:r>
              <a:rPr lang="en-US" sz="2800" dirty="0" smtClean="0"/>
              <a:t>re reluctant to subscribe to their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Currently there is no tracking of the real-time Internet bandwidth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Hard to analyze the broadband consumption pattern, in order to optimize the services for higher profits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6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286603"/>
            <a:ext cx="10168128" cy="1450757"/>
          </a:xfrm>
        </p:spPr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252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What?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Enhance </a:t>
            </a:r>
            <a:r>
              <a:rPr lang="en-US" sz="2400" dirty="0"/>
              <a:t>the existing Billing </a:t>
            </a:r>
            <a:r>
              <a:rPr lang="en-US" sz="2400" dirty="0" smtClean="0"/>
              <a:t>system </a:t>
            </a:r>
            <a:r>
              <a:rPr lang="en-US" sz="2400" dirty="0"/>
              <a:t>(</a:t>
            </a:r>
            <a:r>
              <a:rPr lang="en-US" sz="2400" dirty="0" smtClean="0"/>
              <a:t>Cable) to </a:t>
            </a:r>
            <a:r>
              <a:rPr lang="en-US" sz="2400" dirty="0"/>
              <a:t>support </a:t>
            </a:r>
            <a:r>
              <a:rPr lang="en-US" sz="2400" dirty="0" smtClean="0"/>
              <a:t>real-time billing  activities according to data  usage.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How?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Change the existing system </a:t>
            </a:r>
            <a:r>
              <a:rPr lang="en-US" sz="2400" dirty="0"/>
              <a:t>to </a:t>
            </a:r>
            <a:r>
              <a:rPr lang="en-US" sz="2400" dirty="0" smtClean="0"/>
              <a:t>receive</a:t>
            </a:r>
            <a:r>
              <a:rPr lang="en-US" sz="2400" dirty="0"/>
              <a:t>, rate and bill the data </a:t>
            </a:r>
            <a:r>
              <a:rPr lang="en-US" sz="2400" dirty="0" smtClean="0"/>
              <a:t>usage coming from third party applications </a:t>
            </a:r>
            <a:r>
              <a:rPr lang="en-US" sz="2400" dirty="0"/>
              <a:t>for each </a:t>
            </a:r>
            <a:r>
              <a:rPr lang="en-US" sz="2400" dirty="0" smtClean="0"/>
              <a:t>customer.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This solution will help customers </a:t>
            </a:r>
            <a:r>
              <a:rPr lang="en-US" sz="2400" dirty="0"/>
              <a:t>by charging them based on their monthly data </a:t>
            </a:r>
            <a:r>
              <a:rPr lang="en-US" sz="2400" dirty="0" smtClean="0"/>
              <a:t>usage and facilitate operators in providing new plans based on statistical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intend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 record every single usage activity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 create the usage bill of every user at the end of the billing cycle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 create the usage bill of users on demand at any point in the billing cycle(real-time)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Analytical approach through queries to determine the usage based plans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96" y="286603"/>
            <a:ext cx="10158984" cy="1450757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b="1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 In-scope: </a:t>
            </a:r>
            <a:endParaRPr lang="en-US" sz="2400" b="1" i="1" dirty="0"/>
          </a:p>
          <a:p>
            <a:pPr marL="0" indent="0">
              <a:buNone/>
            </a:pPr>
            <a:r>
              <a:rPr lang="en-US" sz="2800" b="1" i="1" dirty="0" smtClean="0"/>
              <a:t>Cable and Broad band operators</a:t>
            </a:r>
            <a:r>
              <a:rPr lang="en-US" sz="2800" dirty="0" smtClean="0"/>
              <a:t>, as we can find multiple small and medium size operators in many countries don’t have a real-time billing system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 Out of scope:</a:t>
            </a:r>
          </a:p>
          <a:p>
            <a:pPr marL="0" indent="0">
              <a:buNone/>
            </a:pPr>
            <a:r>
              <a:rPr lang="en-US" sz="2800" b="1" i="1" dirty="0" smtClean="0"/>
              <a:t>Telecom operators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86603"/>
            <a:ext cx="10149840" cy="1450757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Database Administrators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Database Development Team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Front End Development Team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Company Associates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Vendor Development Team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Testing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949</TotalTime>
  <Words>672</Words>
  <Application>Microsoft Office PowerPoint</Application>
  <PresentationFormat>Widescreen</PresentationFormat>
  <Paragraphs>118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Retrospect</vt:lpstr>
      <vt:lpstr>Microsoft Visio Drawing</vt:lpstr>
      <vt:lpstr>Microsoft Word Document</vt:lpstr>
      <vt:lpstr>Package</vt:lpstr>
      <vt:lpstr>Usage based billing</vt:lpstr>
      <vt:lpstr>Project team - 10</vt:lpstr>
      <vt:lpstr>The case of Mr. Mahesh’s broadband connection---1</vt:lpstr>
      <vt:lpstr>The case of Mr. Mahesh’s broadband connection---2</vt:lpstr>
      <vt:lpstr>Problems from the case</vt:lpstr>
      <vt:lpstr>Business case</vt:lpstr>
      <vt:lpstr>Problems we intend to solve</vt:lpstr>
      <vt:lpstr>Scope</vt:lpstr>
      <vt:lpstr>Users</vt:lpstr>
      <vt:lpstr>Updated ER diagram</vt:lpstr>
      <vt:lpstr>Updated functional dependency (3NF)</vt:lpstr>
      <vt:lpstr>Preliminary implementation</vt:lpstr>
      <vt:lpstr>Query 1: To display the usage charges of customers</vt:lpstr>
      <vt:lpstr>Output of Query 1</vt:lpstr>
      <vt:lpstr>Query 2 : Identify &amp; Reward top Customers </vt:lpstr>
      <vt:lpstr>Output of Query 2</vt:lpstr>
      <vt:lpstr>Query 3: Usage statistics</vt:lpstr>
      <vt:lpstr>Output of Query 3</vt:lpstr>
      <vt:lpstr>View to allow further analysis</vt:lpstr>
      <vt:lpstr>Challenges faced in the project</vt:lpstr>
      <vt:lpstr>Key learning or takeaways</vt:lpstr>
      <vt:lpstr>Additional information</vt:lpstr>
      <vt:lpstr>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based billing</dc:title>
  <dc:creator>Karthik Cherukuru</dc:creator>
  <cp:lastModifiedBy>Karthik Cherukuru</cp:lastModifiedBy>
  <cp:revision>53</cp:revision>
  <dcterms:created xsi:type="dcterms:W3CDTF">2016-02-23T04:12:57Z</dcterms:created>
  <dcterms:modified xsi:type="dcterms:W3CDTF">2016-02-24T20:11:59Z</dcterms:modified>
</cp:coreProperties>
</file>