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3"/>
  </p:notesMasterIdLst>
  <p:sldIdLst>
    <p:sldId id="256" r:id="rId2"/>
    <p:sldId id="261" r:id="rId3"/>
    <p:sldId id="262" r:id="rId4"/>
    <p:sldId id="263" r:id="rId5"/>
    <p:sldId id="265" r:id="rId6"/>
    <p:sldId id="283" r:id="rId7"/>
    <p:sldId id="267" r:id="rId8"/>
    <p:sldId id="284" r:id="rId9"/>
    <p:sldId id="274" r:id="rId10"/>
    <p:sldId id="266" r:id="rId11"/>
    <p:sldId id="290" r:id="rId12"/>
    <p:sldId id="268" r:id="rId13"/>
    <p:sldId id="285" r:id="rId14"/>
    <p:sldId id="286" r:id="rId15"/>
    <p:sldId id="287" r:id="rId16"/>
    <p:sldId id="288" r:id="rId17"/>
    <p:sldId id="269" r:id="rId18"/>
    <p:sldId id="289" r:id="rId19"/>
    <p:sldId id="275" r:id="rId20"/>
    <p:sldId id="273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2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8C058-3027-4F68-BF00-D907B7BEF27B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E3E82-8F1C-4256-9A79-0911F5958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E3E82-8F1C-4256-9A79-0911F59584C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2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A3ED-8FA7-4E1B-AF66-6CCE24DE3300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7F4-9639-4803-B9FB-F62CDC03D7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2410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A3ED-8FA7-4E1B-AF66-6CCE24DE3300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7F4-9639-4803-B9FB-F62CDC03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2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A3ED-8FA7-4E1B-AF66-6CCE24DE3300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7F4-9639-4803-B9FB-F62CDC03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860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A3ED-8FA7-4E1B-AF66-6CCE24DE3300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7F4-9639-4803-B9FB-F62CDC03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6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A3ED-8FA7-4E1B-AF66-6CCE24DE3300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7F4-9639-4803-B9FB-F62CDC03D7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3038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A3ED-8FA7-4E1B-AF66-6CCE24DE3300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7F4-9639-4803-B9FB-F62CDC03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3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A3ED-8FA7-4E1B-AF66-6CCE24DE3300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7F4-9639-4803-B9FB-F62CDC03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8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A3ED-8FA7-4E1B-AF66-6CCE24DE3300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7F4-9639-4803-B9FB-F62CDC03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6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A3ED-8FA7-4E1B-AF66-6CCE24DE3300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7F4-9639-4803-B9FB-F62CDC03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56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6AA3ED-8FA7-4E1B-AF66-6CCE24DE3300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DEF7F4-9639-4803-B9FB-F62CDC03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573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A3ED-8FA7-4E1B-AF66-6CCE24DE3300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7F4-9639-4803-B9FB-F62CDC03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0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6AA3ED-8FA7-4E1B-AF66-6CCE24DE3300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BDEF7F4-9639-4803-B9FB-F62CDC03D78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9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.import.io/" TargetMode="External"/><Relationship Id="rId2" Type="http://schemas.openxmlformats.org/officeDocument/2006/relationships/hyperlink" Target="https://www.tripadvisor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dulam1@student.gsu.edu" TargetMode="External"/><Relationship Id="rId2" Type="http://schemas.openxmlformats.org/officeDocument/2006/relationships/hyperlink" Target="mailto:akshatri1@student.gsu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ronde1@student.gsu.edu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ipadvisor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sh.import.io/" TargetMode="External"/><Relationship Id="rId4" Type="http://schemas.openxmlformats.org/officeDocument/2006/relationships/hyperlink" Target="https://rapidminer.com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/>
              <a:t>Sentiment Analysis using Rapid Miner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4361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300891"/>
            <a:ext cx="10149840" cy="1450757"/>
          </a:xfrm>
        </p:spPr>
        <p:txBody>
          <a:bodyPr/>
          <a:lstStyle/>
          <a:p>
            <a:r>
              <a:rPr lang="en-IN" dirty="0" smtClean="0"/>
              <a:t>Input 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Source: Web Scraping travel website.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Ex: </a:t>
            </a:r>
            <a:r>
              <a:rPr lang="en-IN" sz="2800" dirty="0"/>
              <a:t> </a:t>
            </a:r>
            <a:r>
              <a:rPr lang="en-IN" sz="2800" dirty="0">
                <a:hlinkClick r:id="rId2"/>
              </a:rPr>
              <a:t>https://www.tripadvisor.com</a:t>
            </a:r>
            <a:r>
              <a:rPr lang="en-IN" sz="2800" dirty="0" smtClean="0">
                <a:hlinkClick r:id="rId2"/>
              </a:rPr>
              <a:t>/</a:t>
            </a:r>
            <a:endParaRPr lang="en-IN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Web Scraping is performed using the ‘</a:t>
            </a:r>
            <a:r>
              <a:rPr lang="en-IN" sz="2800" dirty="0" smtClean="0"/>
              <a:t>import.io</a:t>
            </a:r>
            <a:r>
              <a:rPr lang="en-IN" sz="2800" dirty="0" smtClean="0"/>
              <a:t>’ tool to get the required data as columns in </a:t>
            </a:r>
            <a:r>
              <a:rPr lang="en-IN" sz="2800" dirty="0" smtClean="0"/>
              <a:t>JSON/CSV 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This tool is available on the address:  </a:t>
            </a:r>
            <a:r>
              <a:rPr lang="en-IN" sz="2800" dirty="0" smtClean="0">
                <a:hlinkClick r:id="rId3"/>
              </a:rPr>
              <a:t>https</a:t>
            </a:r>
            <a:r>
              <a:rPr lang="en-IN" sz="2800" dirty="0">
                <a:hlinkClick r:id="rId3"/>
              </a:rPr>
              <a:t>://</a:t>
            </a:r>
            <a:r>
              <a:rPr lang="en-IN" sz="2800" dirty="0" smtClean="0">
                <a:hlinkClick r:id="rId3"/>
              </a:rPr>
              <a:t>dash.import.io</a:t>
            </a:r>
            <a:endParaRPr lang="en-IN" sz="2800" dirty="0" smtClean="0"/>
          </a:p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.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8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287036"/>
            <a:ext cx="10149840" cy="1450757"/>
          </a:xfrm>
        </p:spPr>
        <p:txBody>
          <a:bodyPr/>
          <a:lstStyle/>
          <a:p>
            <a:r>
              <a:rPr lang="en-IN" dirty="0" smtClean="0"/>
              <a:t>Input Data source: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1846263"/>
            <a:ext cx="10149840" cy="4332864"/>
          </a:xfrm>
        </p:spPr>
      </p:pic>
    </p:spTree>
    <p:extLst>
      <p:ext uri="{BB962C8B-B14F-4D97-AF65-F5344CB8AC3E}">
        <p14:creationId xmlns:p14="http://schemas.microsoft.com/office/powerpoint/2010/main" val="284427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 Analysis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3200" b="1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1" t="19724" r="25184" b="19771"/>
          <a:stretch/>
        </p:blipFill>
        <p:spPr>
          <a:xfrm>
            <a:off x="1097280" y="1800000"/>
            <a:ext cx="10058400" cy="431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1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 Analysis Clusters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3200" b="1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57387"/>
            <a:ext cx="10058400" cy="424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 Analysis Centroid Tables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3200" b="1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10058400" cy="43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1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 Analysis Output Visualization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3200" b="1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10058399" cy="437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4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Sentiment Analysis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3200" b="1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1795462"/>
            <a:ext cx="9955529" cy="444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4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Sentiment Analysis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3200" b="1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5734"/>
            <a:ext cx="10058400" cy="425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7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Sentiment Analysis Charts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3200" b="1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5734"/>
            <a:ext cx="10058400" cy="444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3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learning or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After the implementation of this project, we gained hands on experience on the Rapid Miner Tool.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We learned the aspects of: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Data Scraping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 smtClean="0"/>
              <a:t>Data Modelling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Knowledge sharing</a:t>
            </a:r>
            <a:r>
              <a:rPr lang="en-US" sz="2800" dirty="0"/>
              <a:t>.</a:t>
            </a:r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00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Team </a:t>
            </a:r>
            <a:r>
              <a:rPr lang="en-US" dirty="0" smtClean="0"/>
              <a:t>– Unstructured Engineers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474132"/>
              </p:ext>
            </p:extLst>
          </p:nvPr>
        </p:nvGraphicFramePr>
        <p:xfrm>
          <a:off x="1243584" y="2185415"/>
          <a:ext cx="8823960" cy="35046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25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1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Name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Email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Initials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3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Gnana</a:t>
                      </a:r>
                      <a:r>
                        <a:rPr lang="en-IN" sz="1600" b="1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Priyanka </a:t>
                      </a:r>
                      <a:r>
                        <a:rPr lang="en-IN" sz="1600" b="1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Potini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dirty="0" smtClean="0">
                          <a:effectLst/>
                          <a:hlinkClick r:id="rId2"/>
                        </a:rPr>
                        <a:t>gpotini1@student.gsu.edu</a:t>
                      </a:r>
                      <a:endParaRPr lang="en-US" sz="1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GP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8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Ajith</a:t>
                      </a:r>
                      <a:r>
                        <a:rPr lang="en-IN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Singh </a:t>
                      </a:r>
                      <a:r>
                        <a:rPr lang="en-IN" sz="1600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Khsatri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dirty="0" smtClean="0">
                          <a:effectLst/>
                          <a:hlinkClick r:id="rId2"/>
                        </a:rPr>
                        <a:t>akshatri1@student.gsu.edu</a:t>
                      </a:r>
                      <a:endParaRPr lang="en-US" sz="1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8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Dinesh</a:t>
                      </a:r>
                      <a:r>
                        <a:rPr lang="en-IN" sz="16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Sudagoni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dirty="0" smtClean="0">
                          <a:effectLst/>
                          <a:hlinkClick r:id="rId2"/>
                        </a:rPr>
                        <a:t>dsudagonii1@student.gsu.edu</a:t>
                      </a:r>
                      <a:endParaRPr lang="en-US" sz="1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8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Karthik</a:t>
                      </a:r>
                      <a:r>
                        <a:rPr lang="en-IN" sz="16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Dulam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dirty="0" smtClean="0">
                          <a:effectLst/>
                          <a:hlinkClick r:id="rId3"/>
                        </a:rPr>
                        <a:t>kdulam1@student.gsu.edu</a:t>
                      </a:r>
                      <a:endParaRPr lang="en-US" sz="1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8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Mahesh Kumar Ronde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  <a:hlinkClick r:id="rId4"/>
                        </a:rPr>
                        <a:t>mronde1@student.gsu.edu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MK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8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Sandeep </a:t>
                      </a:r>
                      <a:r>
                        <a:rPr lang="en-IN" sz="16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Gande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dirty="0" smtClean="0">
                          <a:effectLst/>
                          <a:hlinkClick r:id="rId2"/>
                        </a:rPr>
                        <a:t>sgande1@student.gsu.edu</a:t>
                      </a:r>
                      <a:endParaRPr lang="en-US" sz="1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2234159"/>
                  </a:ext>
                </a:extLst>
              </a:tr>
              <a:tr h="4218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Sudheer</a:t>
                      </a: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Movva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dirty="0" smtClean="0">
                          <a:effectLst/>
                          <a:hlinkClick r:id="rId2"/>
                        </a:rPr>
                        <a:t>smovva1@student.gsu.edu</a:t>
                      </a:r>
                      <a:endParaRPr lang="en-US" sz="1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8627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Additional information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IN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Data source</a:t>
            </a:r>
            <a:r>
              <a:rPr lang="en-IN" sz="2800" dirty="0"/>
              <a:t>: </a:t>
            </a:r>
            <a:r>
              <a:rPr lang="en-IN" sz="2800" dirty="0">
                <a:hlinkClick r:id="rId3"/>
              </a:rPr>
              <a:t>https://</a:t>
            </a:r>
            <a:r>
              <a:rPr lang="en-IN" sz="2800" dirty="0" smtClean="0">
                <a:hlinkClick r:id="rId3"/>
              </a:rPr>
              <a:t>www.tripadvisor.com/</a:t>
            </a:r>
            <a:endParaRPr lang="en-IN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Rapid Miner Tool </a:t>
            </a:r>
            <a:r>
              <a:rPr lang="en-IN" sz="2800" dirty="0"/>
              <a:t>downloaded from: </a:t>
            </a:r>
            <a:r>
              <a:rPr lang="en-IN" sz="2800" dirty="0">
                <a:hlinkClick r:id="rId4"/>
              </a:rPr>
              <a:t>https://rapidminer.com</a:t>
            </a:r>
            <a:r>
              <a:rPr lang="en-IN" sz="2800" dirty="0" smtClean="0">
                <a:hlinkClick r:id="rId4"/>
              </a:rPr>
              <a:t>/</a:t>
            </a:r>
            <a:endParaRPr lang="en-IN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Tool for </a:t>
            </a:r>
            <a:r>
              <a:rPr lang="en-IN" sz="2800"/>
              <a:t>web scraping: </a:t>
            </a:r>
            <a:r>
              <a:rPr lang="en-IN" sz="2800">
                <a:hlinkClick r:id="rId5"/>
              </a:rPr>
              <a:t>https</a:t>
            </a:r>
            <a:r>
              <a:rPr lang="en-IN" sz="2800">
                <a:hlinkClick r:id="rId5"/>
              </a:rPr>
              <a:t>://</a:t>
            </a:r>
            <a:r>
              <a:rPr lang="en-IN" sz="2800" smtClean="0">
                <a:hlinkClick r:id="rId5"/>
              </a:rPr>
              <a:t>dash.import.io</a:t>
            </a:r>
            <a:endParaRPr lang="en-IN" sz="2800" smtClean="0"/>
          </a:p>
          <a:p>
            <a:pPr marL="0" indent="0">
              <a:buNone/>
            </a:pPr>
            <a:endParaRPr lang="en-IN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279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Questions???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12" y="2295144"/>
            <a:ext cx="6830568" cy="3794760"/>
          </a:xfrm>
        </p:spPr>
      </p:pic>
    </p:spTree>
    <p:extLst>
      <p:ext uri="{BB962C8B-B14F-4D97-AF65-F5344CB8AC3E}">
        <p14:creationId xmlns:p14="http://schemas.microsoft.com/office/powerpoint/2010/main" val="376802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556" y="120349"/>
            <a:ext cx="7367847" cy="6058779"/>
          </a:xfrm>
        </p:spPr>
      </p:pic>
    </p:spTree>
    <p:extLst>
      <p:ext uri="{BB962C8B-B14F-4D97-AF65-F5344CB8AC3E}">
        <p14:creationId xmlns:p14="http://schemas.microsoft.com/office/powerpoint/2010/main" val="2489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984" y="314035"/>
            <a:ext cx="10369296" cy="1450757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Mr. Wanderer’s Travel Plan					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424" y="1845734"/>
            <a:ext cx="10049256" cy="402336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IN" sz="2800" dirty="0" smtClean="0"/>
              <a:t>Mr Wanderer wants to travel on a long weekend. But he is </a:t>
            </a:r>
            <a:r>
              <a:rPr lang="en-US" sz="2800" dirty="0" smtClean="0"/>
              <a:t>not sure where to go…..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So he googles up travel destinations and comes up with a list of destinations that he can visit.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But the list is long and there is very less time for him to gather information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So what does </a:t>
            </a:r>
            <a:r>
              <a:rPr lang="en-US" sz="2800" dirty="0" err="1" smtClean="0"/>
              <a:t>Mr.Wanderer</a:t>
            </a:r>
            <a:r>
              <a:rPr lang="en-US" sz="2800" dirty="0" smtClean="0"/>
              <a:t> do..?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236" y="314035"/>
            <a:ext cx="3501044" cy="197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4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/>
              <a:t>Travel blogs!!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Mr. Wanderer </a:t>
            </a:r>
            <a:r>
              <a:rPr lang="en-US" sz="2800" dirty="0" smtClean="0"/>
              <a:t>opens some travel blogs and tries to find out about travel locations from the blog.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/>
              <a:t>But!!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 He finds that the blogs are too long.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Most of the information is not very useful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And he does not have enough time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/>
              <a:t>What to do..?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7269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Solution: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03530"/>
            <a:ext cx="10058400" cy="4023360"/>
          </a:xfrm>
        </p:spPr>
        <p:txBody>
          <a:bodyPr>
            <a:normAutofit/>
          </a:bodyPr>
          <a:lstStyle/>
          <a:p>
            <a:endParaRPr lang="en-IN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 smtClean="0"/>
              <a:t>Text Analytics</a:t>
            </a:r>
            <a:endParaRPr lang="en-US" sz="3600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800" b="1" dirty="0"/>
              <a:t>Sentiment </a:t>
            </a:r>
            <a:r>
              <a:rPr lang="en-US" sz="2800" b="1" dirty="0" smtClean="0"/>
              <a:t>Analysis</a:t>
            </a:r>
          </a:p>
          <a:p>
            <a:pPr lvl="6">
              <a:buFont typeface="Wingdings" panose="05000000000000000000" pitchFamily="2" charset="2"/>
              <a:buChar char="Ø"/>
            </a:pPr>
            <a:r>
              <a:rPr lang="en-IN" sz="2400" b="1" dirty="0" smtClean="0"/>
              <a:t>Topic Analysis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281445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Analysis: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Topic Analysis is an approach that gives the analyst </a:t>
            </a:r>
            <a:r>
              <a:rPr lang="en-US" sz="2400" dirty="0" smtClean="0"/>
              <a:t>a brief idea of </a:t>
            </a:r>
            <a:r>
              <a:rPr lang="en-US" sz="2400" dirty="0"/>
              <a:t>the topic that is being </a:t>
            </a:r>
            <a:r>
              <a:rPr lang="en-US" sz="2400" dirty="0" smtClean="0"/>
              <a:t>written about </a:t>
            </a:r>
            <a:r>
              <a:rPr lang="en-US" sz="2400" dirty="0"/>
              <a:t>in the text document that is being </a:t>
            </a:r>
            <a:r>
              <a:rPr lang="en-US" sz="2400" dirty="0" err="1" smtClean="0"/>
              <a:t>analysed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/>
              <a:t>It gives an idea of the terms and the number of times these terms are used in the document.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/>
              <a:t>Tool Used for Topic Analysis: Rapid Miner Tool.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1115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Sentiment Analysis (also known as opinion mining) refers to the use of natural language processing, text analysis and computational linguistics to identify and extract subjective information in source </a:t>
            </a:r>
            <a:r>
              <a:rPr lang="en-IN" sz="2400" dirty="0" smtClean="0"/>
              <a:t>materials.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Tool Used for </a:t>
            </a:r>
            <a:r>
              <a:rPr lang="en-IN" sz="2400" dirty="0" smtClean="0"/>
              <a:t>Sentiment </a:t>
            </a:r>
            <a:r>
              <a:rPr lang="en-IN" sz="2400" dirty="0"/>
              <a:t>Analysis: Rapid </a:t>
            </a:r>
            <a:r>
              <a:rPr lang="en-IN" sz="2400" dirty="0" smtClean="0"/>
              <a:t>Miner </a:t>
            </a:r>
            <a:r>
              <a:rPr lang="en-IN" sz="2400" dirty="0"/>
              <a:t>Tool.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22503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696" y="286603"/>
            <a:ext cx="10158984" cy="1450757"/>
          </a:xfrm>
        </p:spPr>
        <p:txBody>
          <a:bodyPr/>
          <a:lstStyle/>
          <a:p>
            <a:r>
              <a:rPr lang="en-IN" dirty="0" smtClean="0"/>
              <a:t>Input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 smtClean="0"/>
              <a:t>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838458"/>
              </p:ext>
            </p:extLst>
          </p:nvPr>
        </p:nvGraphicFramePr>
        <p:xfrm>
          <a:off x="1911927" y="3318741"/>
          <a:ext cx="2175164" cy="1738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Macro-Enabled Worksheet" showAsIcon="1" r:id="rId3" imgW="914400" imgH="771480" progId="Excel.SheetMacroEnabled.12">
                  <p:embed/>
                </p:oleObj>
              </mc:Choice>
              <mc:Fallback>
                <p:oleObj name="Macro-Enabled Worksheet" showAsIcon="1" r:id="rId3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1927" y="3318741"/>
                        <a:ext cx="2175164" cy="1738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194574"/>
              </p:ext>
            </p:extLst>
          </p:nvPr>
        </p:nvGraphicFramePr>
        <p:xfrm>
          <a:off x="5584767" y="3318741"/>
          <a:ext cx="2036618" cy="1599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Packager Shell Object" showAsIcon="1" r:id="rId5" imgW="914400" imgH="771480" progId="Package">
                  <p:embed/>
                </p:oleObj>
              </mc:Choice>
              <mc:Fallback>
                <p:oleObj name="Packager Shell Object" showAsIcon="1" r:id="rId5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84767" y="3318741"/>
                        <a:ext cx="2036618" cy="15996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157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1292</TotalTime>
  <Words>386</Words>
  <Application>Microsoft Office PowerPoint</Application>
  <PresentationFormat>Widescreen</PresentationFormat>
  <Paragraphs>85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Wingdings</vt:lpstr>
      <vt:lpstr>Retrospect</vt:lpstr>
      <vt:lpstr>Microsoft Excel Macro-Enabled Worksheet</vt:lpstr>
      <vt:lpstr>Package</vt:lpstr>
      <vt:lpstr>Sentiment Analysis using Rapid Miner</vt:lpstr>
      <vt:lpstr>Project Team – Unstructured Engineers</vt:lpstr>
      <vt:lpstr>PowerPoint Presentation</vt:lpstr>
      <vt:lpstr>Mr. Wanderer’s Travel Plan     </vt:lpstr>
      <vt:lpstr>Solution…..</vt:lpstr>
      <vt:lpstr>Solution: </vt:lpstr>
      <vt:lpstr>Topic Analysis:</vt:lpstr>
      <vt:lpstr>Sentiment Analysis:</vt:lpstr>
      <vt:lpstr>Input Data</vt:lpstr>
      <vt:lpstr>Input Data Source</vt:lpstr>
      <vt:lpstr>Input Data source:</vt:lpstr>
      <vt:lpstr>Topic Analysis Process</vt:lpstr>
      <vt:lpstr>Topic Analysis Clusters</vt:lpstr>
      <vt:lpstr>Topic Analysis Centroid Tables</vt:lpstr>
      <vt:lpstr>Topic Analysis Output Visualization</vt:lpstr>
      <vt:lpstr>Sentiment Analysis Data</vt:lpstr>
      <vt:lpstr>Sentiment Analysis Process</vt:lpstr>
      <vt:lpstr>Sentiment Analysis Charts</vt:lpstr>
      <vt:lpstr>Key learning or takeaways</vt:lpstr>
      <vt:lpstr>Additional information</vt:lpstr>
      <vt:lpstr>Questions???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Usage based billing</dc:title>
  <dc:creator>Karthik Cherukuru</dc:creator>
  <cp:lastModifiedBy>Sunshine</cp:lastModifiedBy>
  <cp:revision>83</cp:revision>
  <dcterms:created xsi:type="dcterms:W3CDTF">2016-02-23T04:12:57Z</dcterms:created>
  <dcterms:modified xsi:type="dcterms:W3CDTF">2016-06-03T13:47:32Z</dcterms:modified>
</cp:coreProperties>
</file>