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66" r:id="rId2"/>
    <p:sldId id="257" r:id="rId3"/>
    <p:sldId id="258" r:id="rId4"/>
    <p:sldId id="259" r:id="rId5"/>
    <p:sldId id="260" r:id="rId6"/>
    <p:sldId id="265" r:id="rId7"/>
    <p:sldId id="261" r:id="rId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33"/>
    <a:srgbClr val="151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4610"/>
  </p:normalViewPr>
  <p:slideViewPr>
    <p:cSldViewPr snapToGrid="0" snapToObjects="1">
      <p:cViewPr varScale="1">
        <p:scale>
          <a:sx n="69" d="100"/>
          <a:sy n="69" d="100"/>
        </p:scale>
        <p:origin x="61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077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github.com/AjithVargheseTH/NASA-Space-Apps-Challenge-TEAM-Astrohacks" TargetMode="External"/><Relationship Id="rId5" Type="http://schemas.openxmlformats.org/officeDocument/2006/relationships/hyperlink" Target="https://github.com/AjithVargheseTH/NASA-Space-Apps-Challenge-TEAM-Astrohacks/tree/main/NASA%20Python%20WS" TargetMode="External"/><Relationship Id="rId4" Type="http://schemas.openxmlformats.org/officeDocument/2006/relationships/hyperlink" Target="https://ajithvargheseth.github.io/NASA-Space-Apps-Challenge-TEAM-Astrohack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C4E021-246B-0289-67CB-430D72CA91BA}"/>
              </a:ext>
            </a:extLst>
          </p:cNvPr>
          <p:cNvSpPr/>
          <p:nvPr/>
        </p:nvSpPr>
        <p:spPr>
          <a:xfrm>
            <a:off x="0" y="6172201"/>
            <a:ext cx="14630400" cy="2182092"/>
          </a:xfrm>
          <a:prstGeom prst="rect">
            <a:avLst/>
          </a:prstGeom>
          <a:solidFill>
            <a:srgbClr val="1516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6BBC1DE-D6E5-E30A-F30D-33923A9B9A7A}"/>
              </a:ext>
            </a:extLst>
          </p:cNvPr>
          <p:cNvPicPr>
            <a:picLocks noChangeAspect="1"/>
          </p:cNvPicPr>
          <p:nvPr/>
        </p:nvPicPr>
        <p:blipFill>
          <a:blip r:embed="rId2"/>
          <a:stretch>
            <a:fillRect/>
          </a:stretch>
        </p:blipFill>
        <p:spPr>
          <a:xfrm>
            <a:off x="0" y="0"/>
            <a:ext cx="14630400" cy="4740051"/>
          </a:xfrm>
          <a:prstGeom prst="rect">
            <a:avLst/>
          </a:prstGeom>
        </p:spPr>
      </p:pic>
      <p:sp>
        <p:nvSpPr>
          <p:cNvPr id="12" name="Rectangle 11">
            <a:extLst>
              <a:ext uri="{FF2B5EF4-FFF2-40B4-BE49-F238E27FC236}">
                <a16:creationId xmlns:a16="http://schemas.microsoft.com/office/drawing/2014/main" id="{E485671E-D9AE-719D-268E-8E8DA6E5D42F}"/>
              </a:ext>
            </a:extLst>
          </p:cNvPr>
          <p:cNvSpPr/>
          <p:nvPr/>
        </p:nvSpPr>
        <p:spPr>
          <a:xfrm>
            <a:off x="0" y="4740051"/>
            <a:ext cx="14630400" cy="3614242"/>
          </a:xfrm>
          <a:prstGeom prst="rect">
            <a:avLst/>
          </a:prstGeom>
          <a:solidFill>
            <a:srgbClr val="0C0A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AFC412FB-D2F7-DF1C-3235-61BE59284355}"/>
              </a:ext>
            </a:extLst>
          </p:cNvPr>
          <p:cNvSpPr txBox="1"/>
          <p:nvPr/>
        </p:nvSpPr>
        <p:spPr>
          <a:xfrm>
            <a:off x="173620" y="5173721"/>
            <a:ext cx="5359079" cy="584775"/>
          </a:xfrm>
          <a:prstGeom prst="rect">
            <a:avLst/>
          </a:prstGeom>
          <a:noFill/>
        </p:spPr>
        <p:txBody>
          <a:bodyPr wrap="square" rtlCol="0">
            <a:spAutoFit/>
          </a:bodyPr>
          <a:lstStyle/>
          <a:p>
            <a:r>
              <a:rPr lang="en-IN" sz="3200" dirty="0">
                <a:solidFill>
                  <a:schemeClr val="bg1"/>
                </a:solidFill>
              </a:rPr>
              <a:t>Team: </a:t>
            </a:r>
            <a:r>
              <a:rPr lang="en-IN" sz="3200" dirty="0" err="1">
                <a:solidFill>
                  <a:schemeClr val="bg1"/>
                </a:solidFill>
              </a:rPr>
              <a:t>AstroHacks</a:t>
            </a:r>
            <a:endParaRPr lang="en-IN" sz="3200" dirty="0">
              <a:solidFill>
                <a:schemeClr val="bg1"/>
              </a:solidFill>
            </a:endParaRPr>
          </a:p>
        </p:txBody>
      </p:sp>
      <p:sp>
        <p:nvSpPr>
          <p:cNvPr id="15" name="TextBox 14">
            <a:extLst>
              <a:ext uri="{FF2B5EF4-FFF2-40B4-BE49-F238E27FC236}">
                <a16:creationId xmlns:a16="http://schemas.microsoft.com/office/drawing/2014/main" id="{C55737D1-7F84-F5C1-5090-63C8A3803AFA}"/>
              </a:ext>
            </a:extLst>
          </p:cNvPr>
          <p:cNvSpPr txBox="1"/>
          <p:nvPr/>
        </p:nvSpPr>
        <p:spPr>
          <a:xfrm>
            <a:off x="173620" y="5848110"/>
            <a:ext cx="8588415" cy="1754326"/>
          </a:xfrm>
          <a:prstGeom prst="rect">
            <a:avLst/>
          </a:prstGeom>
          <a:noFill/>
        </p:spPr>
        <p:txBody>
          <a:bodyPr wrap="square" rtlCol="0">
            <a:spAutoFit/>
          </a:bodyPr>
          <a:lstStyle/>
          <a:p>
            <a:r>
              <a:rPr lang="en-IN" dirty="0" err="1">
                <a:solidFill>
                  <a:schemeClr val="bg1"/>
                </a:solidFill>
              </a:rPr>
              <a:t>Shalvin</a:t>
            </a:r>
            <a:r>
              <a:rPr lang="en-IN" dirty="0">
                <a:solidFill>
                  <a:schemeClr val="bg1"/>
                </a:solidFill>
              </a:rPr>
              <a:t> Shabu</a:t>
            </a:r>
          </a:p>
          <a:p>
            <a:r>
              <a:rPr lang="en-IN" dirty="0">
                <a:solidFill>
                  <a:schemeClr val="bg1"/>
                </a:solidFill>
              </a:rPr>
              <a:t>A.V Dhananjay</a:t>
            </a:r>
          </a:p>
          <a:p>
            <a:r>
              <a:rPr lang="en-IN" dirty="0">
                <a:solidFill>
                  <a:schemeClr val="bg1"/>
                </a:solidFill>
              </a:rPr>
              <a:t>Ronald K.S</a:t>
            </a:r>
          </a:p>
          <a:p>
            <a:r>
              <a:rPr lang="en-IN" dirty="0">
                <a:solidFill>
                  <a:schemeClr val="bg1"/>
                </a:solidFill>
              </a:rPr>
              <a:t>Sanjay P.J</a:t>
            </a:r>
          </a:p>
          <a:p>
            <a:r>
              <a:rPr lang="en-IN" dirty="0">
                <a:solidFill>
                  <a:schemeClr val="bg1"/>
                </a:solidFill>
              </a:rPr>
              <a:t>Ajith </a:t>
            </a:r>
            <a:r>
              <a:rPr lang="en-IN" dirty="0" err="1">
                <a:solidFill>
                  <a:schemeClr val="bg1"/>
                </a:solidFill>
              </a:rPr>
              <a:t>Vargese</a:t>
            </a:r>
            <a:r>
              <a:rPr lang="en-IN" dirty="0">
                <a:solidFill>
                  <a:schemeClr val="bg1"/>
                </a:solidFill>
              </a:rPr>
              <a:t> T.H</a:t>
            </a:r>
          </a:p>
          <a:p>
            <a:r>
              <a:rPr lang="en-IN" dirty="0">
                <a:solidFill>
                  <a:schemeClr val="bg1"/>
                </a:solidFill>
              </a:rPr>
              <a:t>Vishnu Mohan P</a:t>
            </a:r>
          </a:p>
        </p:txBody>
      </p:sp>
    </p:spTree>
    <p:extLst>
      <p:ext uri="{BB962C8B-B14F-4D97-AF65-F5344CB8AC3E}">
        <p14:creationId xmlns:p14="http://schemas.microsoft.com/office/powerpoint/2010/main" val="385911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0"/>
          <p:cNvSpPr/>
          <p:nvPr/>
        </p:nvSpPr>
        <p:spPr>
          <a:xfrm>
            <a:off x="6205895" y="978098"/>
            <a:ext cx="7705011" cy="1813798"/>
          </a:xfrm>
          <a:prstGeom prst="rect">
            <a:avLst/>
          </a:prstGeom>
          <a:noFill/>
          <a:ln/>
        </p:spPr>
        <p:txBody>
          <a:bodyPr wrap="square" lIns="0" tIns="0" rIns="0" bIns="0" rtlCol="0" anchor="t"/>
          <a:lstStyle/>
          <a:p>
            <a:pPr marL="0" indent="0" algn="ctr">
              <a:lnSpc>
                <a:spcPts val="4750"/>
              </a:lnSpc>
              <a:buNone/>
            </a:pPr>
            <a:r>
              <a:rPr lang="en-US" sz="3800" dirty="0">
                <a:solidFill>
                  <a:schemeClr val="bg1"/>
                </a:solidFill>
              </a:rPr>
              <a:t>THE CHALLENGE DESCRIPTION </a:t>
            </a:r>
          </a:p>
        </p:txBody>
      </p:sp>
      <p:sp>
        <p:nvSpPr>
          <p:cNvPr id="18" name="Rectangle 17">
            <a:extLst>
              <a:ext uri="{FF2B5EF4-FFF2-40B4-BE49-F238E27FC236}">
                <a16:creationId xmlns:a16="http://schemas.microsoft.com/office/drawing/2014/main" id="{E60CAABD-922A-7F36-28EB-AB100A1E06FE}"/>
              </a:ext>
            </a:extLst>
          </p:cNvPr>
          <p:cNvSpPr/>
          <p:nvPr/>
        </p:nvSpPr>
        <p:spPr>
          <a:xfrm>
            <a:off x="12885130" y="7780020"/>
            <a:ext cx="1615440" cy="333970"/>
          </a:xfrm>
          <a:prstGeom prst="rect">
            <a:avLst/>
          </a:prstGeom>
          <a:solidFill>
            <a:srgbClr val="0C0A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err="1"/>
              <a:t>AstroHacks</a:t>
            </a:r>
            <a:endParaRPr lang="en-IN" dirty="0"/>
          </a:p>
          <a:p>
            <a:pPr algn="ctr"/>
            <a:endParaRPr lang="en-IN" dirty="0"/>
          </a:p>
        </p:txBody>
      </p:sp>
      <p:sp>
        <p:nvSpPr>
          <p:cNvPr id="19" name="TextBox 18">
            <a:extLst>
              <a:ext uri="{FF2B5EF4-FFF2-40B4-BE49-F238E27FC236}">
                <a16:creationId xmlns:a16="http://schemas.microsoft.com/office/drawing/2014/main" id="{1261BE7B-37B6-D565-984B-66DF411DBCE8}"/>
              </a:ext>
            </a:extLst>
          </p:cNvPr>
          <p:cNvSpPr txBox="1"/>
          <p:nvPr/>
        </p:nvSpPr>
        <p:spPr>
          <a:xfrm>
            <a:off x="6567055" y="2299855"/>
            <a:ext cx="7578436" cy="2308324"/>
          </a:xfrm>
          <a:prstGeom prst="rect">
            <a:avLst/>
          </a:prstGeom>
          <a:noFill/>
        </p:spPr>
        <p:txBody>
          <a:bodyPr wrap="square" rtlCol="0">
            <a:spAutoFit/>
          </a:bodyPr>
          <a:lstStyle/>
          <a:p>
            <a:r>
              <a:rPr lang="en-US" sz="2400" b="0" i="0" dirty="0">
                <a:solidFill>
                  <a:schemeClr val="bg1"/>
                </a:solidFill>
                <a:effectLst/>
                <a:latin typeface="__Fira_Sans_3fb951"/>
              </a:rPr>
              <a:t>Over the last several decades, a huge amount of climate data from numerous sources has been collected. This data is freely available to the public, but making sense of this vast amount of data is not easy! Your challenge is to use the open-source data on the U.S. Greenhouse Gas Center website to tell a compelling story about climate change.</a:t>
            </a:r>
            <a:endParaRPr lang="en-IN" sz="2400" dirty="0">
              <a:solidFill>
                <a:schemeClr val="bg1"/>
              </a:solidFill>
            </a:endParaRPr>
          </a:p>
        </p:txBody>
      </p:sp>
      <p:pic>
        <p:nvPicPr>
          <p:cNvPr id="20" name="Image 1" descr="preencoded.png"/>
          <p:cNvPicPr>
            <a:picLocks noChangeAspect="1"/>
          </p:cNvPicPr>
          <p:nvPr/>
        </p:nvPicPr>
        <p:blipFill>
          <a:blip r:embed="rId4"/>
          <a:stretch>
            <a:fillRect/>
          </a:stretch>
        </p:blipFill>
        <p:spPr>
          <a:xfrm>
            <a:off x="221673" y="1274976"/>
            <a:ext cx="4935037" cy="4959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707588" y="853678"/>
            <a:ext cx="7728823" cy="1784152"/>
          </a:xfrm>
          <a:prstGeom prst="rect">
            <a:avLst/>
          </a:prstGeom>
          <a:noFill/>
          <a:ln/>
        </p:spPr>
        <p:txBody>
          <a:bodyPr wrap="square" lIns="0" tIns="0" rIns="0" bIns="0" rtlCol="0" anchor="t"/>
          <a:lstStyle/>
          <a:p>
            <a:pPr marL="0" indent="0" algn="ctr">
              <a:lnSpc>
                <a:spcPts val="4650"/>
              </a:lnSpc>
              <a:buNone/>
            </a:pPr>
            <a:r>
              <a:rPr lang="en-US" sz="3700" dirty="0">
                <a:solidFill>
                  <a:schemeClr val="bg1"/>
                </a:solidFill>
              </a:rPr>
              <a:t>SOLUTION</a:t>
            </a:r>
          </a:p>
        </p:txBody>
      </p:sp>
      <p:sp>
        <p:nvSpPr>
          <p:cNvPr id="14" name="TextBox 13">
            <a:extLst>
              <a:ext uri="{FF2B5EF4-FFF2-40B4-BE49-F238E27FC236}">
                <a16:creationId xmlns:a16="http://schemas.microsoft.com/office/drawing/2014/main" id="{0994CB52-FF49-8A96-1D83-1E9C5243081B}"/>
              </a:ext>
            </a:extLst>
          </p:cNvPr>
          <p:cNvSpPr txBox="1"/>
          <p:nvPr/>
        </p:nvSpPr>
        <p:spPr>
          <a:xfrm>
            <a:off x="1011382" y="2341418"/>
            <a:ext cx="7370618" cy="1938992"/>
          </a:xfrm>
          <a:prstGeom prst="rect">
            <a:avLst/>
          </a:prstGeom>
          <a:noFill/>
        </p:spPr>
        <p:txBody>
          <a:bodyPr wrap="square" rtlCol="0">
            <a:spAutoFit/>
          </a:bodyPr>
          <a:lstStyle/>
          <a:p>
            <a:r>
              <a:rPr lang="en-IN" sz="2400" dirty="0">
                <a:solidFill>
                  <a:schemeClr val="bg1"/>
                </a:solidFill>
              </a:rPr>
              <a:t>Our solution for the challenge was to create a website to visualize the changes happened across the globe through </a:t>
            </a:r>
            <a:r>
              <a:rPr lang="en-IN" sz="2400" dirty="0" err="1">
                <a:solidFill>
                  <a:schemeClr val="bg1"/>
                </a:solidFill>
              </a:rPr>
              <a:t>datas</a:t>
            </a:r>
            <a:r>
              <a:rPr lang="en-IN" sz="2400" dirty="0">
                <a:solidFill>
                  <a:schemeClr val="bg1"/>
                </a:solidFill>
              </a:rPr>
              <a:t> like the Co2 emissions, methane emissions and the temperature difference by showcasing them on the basis of countries.</a:t>
            </a:r>
          </a:p>
        </p:txBody>
      </p:sp>
      <p:pic>
        <p:nvPicPr>
          <p:cNvPr id="16" name="Picture 15">
            <a:extLst>
              <a:ext uri="{FF2B5EF4-FFF2-40B4-BE49-F238E27FC236}">
                <a16:creationId xmlns:a16="http://schemas.microsoft.com/office/drawing/2014/main" id="{3090874D-2DF0-3F25-62CD-09E963896139}"/>
              </a:ext>
            </a:extLst>
          </p:cNvPr>
          <p:cNvPicPr>
            <a:picLocks noChangeAspect="1"/>
          </p:cNvPicPr>
          <p:nvPr/>
        </p:nvPicPr>
        <p:blipFill>
          <a:blip r:embed="rId4"/>
          <a:stretch>
            <a:fillRect/>
          </a:stretch>
        </p:blipFill>
        <p:spPr>
          <a:xfrm>
            <a:off x="9372600" y="1084748"/>
            <a:ext cx="4920145" cy="3195662"/>
          </a:xfrm>
          <a:prstGeom prst="rect">
            <a:avLst/>
          </a:prstGeom>
        </p:spPr>
      </p:pic>
      <p:sp>
        <p:nvSpPr>
          <p:cNvPr id="17" name="TextBox 16">
            <a:extLst>
              <a:ext uri="{FF2B5EF4-FFF2-40B4-BE49-F238E27FC236}">
                <a16:creationId xmlns:a16="http://schemas.microsoft.com/office/drawing/2014/main" id="{DE1DDBD0-63D2-DFB2-1022-B79F6D9C34A1}"/>
              </a:ext>
            </a:extLst>
          </p:cNvPr>
          <p:cNvSpPr txBox="1"/>
          <p:nvPr/>
        </p:nvSpPr>
        <p:spPr>
          <a:xfrm>
            <a:off x="9656618" y="4558146"/>
            <a:ext cx="4973782" cy="461665"/>
          </a:xfrm>
          <a:prstGeom prst="rect">
            <a:avLst/>
          </a:prstGeom>
          <a:noFill/>
        </p:spPr>
        <p:txBody>
          <a:bodyPr wrap="square" rtlCol="0">
            <a:spAutoFit/>
          </a:bodyPr>
          <a:lstStyle/>
          <a:p>
            <a:r>
              <a:rPr lang="en-IN" sz="2400" b="1" u="sng" dirty="0">
                <a:solidFill>
                  <a:schemeClr val="bg1"/>
                </a:solidFill>
              </a:rPr>
              <a:t>Home Page Of The Demo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1750695"/>
            <a:ext cx="12954952" cy="1408033"/>
          </a:xfrm>
          <a:prstGeom prst="rect">
            <a:avLst/>
          </a:prstGeom>
          <a:noFill/>
          <a:ln/>
        </p:spPr>
        <p:txBody>
          <a:bodyPr wrap="square" lIns="0" tIns="0" rIns="0" bIns="0" rtlCol="0" anchor="t"/>
          <a:lstStyle/>
          <a:p>
            <a:pPr marL="0" indent="0" algn="ctr">
              <a:lnSpc>
                <a:spcPts val="5500"/>
              </a:lnSpc>
              <a:buNone/>
            </a:pPr>
            <a:r>
              <a:rPr lang="en-US" sz="4400" dirty="0">
                <a:solidFill>
                  <a:schemeClr val="bg1"/>
                </a:solidFill>
              </a:rPr>
              <a:t>CORE FUNCTIONALITIES</a:t>
            </a:r>
          </a:p>
        </p:txBody>
      </p:sp>
      <p:sp>
        <p:nvSpPr>
          <p:cNvPr id="9" name="Rectangle 8">
            <a:extLst>
              <a:ext uri="{FF2B5EF4-FFF2-40B4-BE49-F238E27FC236}">
                <a16:creationId xmlns:a16="http://schemas.microsoft.com/office/drawing/2014/main" id="{B1AAFD32-9826-8D8A-E040-1EC7A80285EA}"/>
              </a:ext>
            </a:extLst>
          </p:cNvPr>
          <p:cNvSpPr/>
          <p:nvPr/>
        </p:nvSpPr>
        <p:spPr>
          <a:xfrm>
            <a:off x="12885130" y="7780020"/>
            <a:ext cx="1615440" cy="333970"/>
          </a:xfrm>
          <a:prstGeom prst="rect">
            <a:avLst/>
          </a:prstGeom>
          <a:solidFill>
            <a:srgbClr val="0C0A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AstroHacks</a:t>
            </a:r>
            <a:endParaRPr lang="en-IN" dirty="0"/>
          </a:p>
        </p:txBody>
      </p:sp>
      <p:sp>
        <p:nvSpPr>
          <p:cNvPr id="11" name="TextBox 10">
            <a:extLst>
              <a:ext uri="{FF2B5EF4-FFF2-40B4-BE49-F238E27FC236}">
                <a16:creationId xmlns:a16="http://schemas.microsoft.com/office/drawing/2014/main" id="{8B29CC24-14CE-8B90-E649-7F1538C9C072}"/>
              </a:ext>
            </a:extLst>
          </p:cNvPr>
          <p:cNvSpPr txBox="1"/>
          <p:nvPr/>
        </p:nvSpPr>
        <p:spPr>
          <a:xfrm>
            <a:off x="1094509" y="2639290"/>
            <a:ext cx="12441382" cy="1015663"/>
          </a:xfrm>
          <a:prstGeom prst="rect">
            <a:avLst/>
          </a:prstGeom>
          <a:noFill/>
        </p:spPr>
        <p:txBody>
          <a:bodyPr wrap="square" rtlCol="0">
            <a:spAutoFit/>
          </a:bodyPr>
          <a:lstStyle/>
          <a:p>
            <a:pPr algn="ctr"/>
            <a:r>
              <a:rPr lang="en-IN" sz="2000" dirty="0">
                <a:solidFill>
                  <a:schemeClr val="bg1"/>
                </a:solidFill>
              </a:rPr>
              <a:t>The website will have functionalities to select each country and view the </a:t>
            </a:r>
            <a:r>
              <a:rPr lang="en-IN" sz="2000" dirty="0" err="1">
                <a:solidFill>
                  <a:schemeClr val="bg1"/>
                </a:solidFill>
              </a:rPr>
              <a:t>datas</a:t>
            </a:r>
            <a:r>
              <a:rPr lang="en-IN" sz="2000" dirty="0">
                <a:solidFill>
                  <a:schemeClr val="bg1"/>
                </a:solidFill>
              </a:rPr>
              <a:t> like Co2 emissions, Temperature data and Methane Emissions as bar charts for the time being. More functionalities could be added to the website later like ML models to predict the future changes and also more </a:t>
            </a:r>
            <a:r>
              <a:rPr lang="en-IN" sz="2000" dirty="0" err="1">
                <a:solidFill>
                  <a:schemeClr val="bg1"/>
                </a:solidFill>
              </a:rPr>
              <a:t>datas</a:t>
            </a:r>
            <a:r>
              <a:rPr lang="en-IN" sz="2000" dirty="0">
                <a:solidFill>
                  <a:schemeClr val="bg1"/>
                </a:solidFill>
              </a:rPr>
              <a:t> including more countries across the globe</a:t>
            </a:r>
          </a:p>
        </p:txBody>
      </p:sp>
      <p:pic>
        <p:nvPicPr>
          <p:cNvPr id="13" name="Picture 12">
            <a:extLst>
              <a:ext uri="{FF2B5EF4-FFF2-40B4-BE49-F238E27FC236}">
                <a16:creationId xmlns:a16="http://schemas.microsoft.com/office/drawing/2014/main" id="{FA574BE6-6FA1-AB28-9E64-379E2F2F3385}"/>
              </a:ext>
            </a:extLst>
          </p:cNvPr>
          <p:cNvPicPr>
            <a:picLocks noChangeAspect="1"/>
          </p:cNvPicPr>
          <p:nvPr/>
        </p:nvPicPr>
        <p:blipFill>
          <a:blip r:embed="rId3"/>
          <a:stretch>
            <a:fillRect/>
          </a:stretch>
        </p:blipFill>
        <p:spPr>
          <a:xfrm>
            <a:off x="451982" y="4126634"/>
            <a:ext cx="3416547" cy="2521978"/>
          </a:xfrm>
          <a:prstGeom prst="rect">
            <a:avLst/>
          </a:prstGeom>
        </p:spPr>
      </p:pic>
      <p:pic>
        <p:nvPicPr>
          <p:cNvPr id="15" name="Picture 14">
            <a:extLst>
              <a:ext uri="{FF2B5EF4-FFF2-40B4-BE49-F238E27FC236}">
                <a16:creationId xmlns:a16="http://schemas.microsoft.com/office/drawing/2014/main" id="{40BC3696-B578-F0D4-56C0-E4A8C8EDB0EA}"/>
              </a:ext>
            </a:extLst>
          </p:cNvPr>
          <p:cNvPicPr>
            <a:picLocks noChangeAspect="1"/>
          </p:cNvPicPr>
          <p:nvPr/>
        </p:nvPicPr>
        <p:blipFill>
          <a:blip r:embed="rId4"/>
          <a:stretch>
            <a:fillRect/>
          </a:stretch>
        </p:blipFill>
        <p:spPr>
          <a:xfrm>
            <a:off x="4037256" y="4094363"/>
            <a:ext cx="5019268" cy="2586520"/>
          </a:xfrm>
          <a:prstGeom prst="rect">
            <a:avLst/>
          </a:prstGeom>
        </p:spPr>
      </p:pic>
      <p:pic>
        <p:nvPicPr>
          <p:cNvPr id="17" name="Picture 16">
            <a:extLst>
              <a:ext uri="{FF2B5EF4-FFF2-40B4-BE49-F238E27FC236}">
                <a16:creationId xmlns:a16="http://schemas.microsoft.com/office/drawing/2014/main" id="{33A37ECA-4663-DC90-0F00-9C30995AB850}"/>
              </a:ext>
            </a:extLst>
          </p:cNvPr>
          <p:cNvPicPr>
            <a:picLocks noChangeAspect="1"/>
          </p:cNvPicPr>
          <p:nvPr/>
        </p:nvPicPr>
        <p:blipFill>
          <a:blip r:embed="rId5"/>
          <a:stretch>
            <a:fillRect/>
          </a:stretch>
        </p:blipFill>
        <p:spPr>
          <a:xfrm>
            <a:off x="9377652" y="4114800"/>
            <a:ext cx="5004546" cy="2554249"/>
          </a:xfrm>
          <a:prstGeom prst="rect">
            <a:avLst/>
          </a:prstGeom>
        </p:spPr>
      </p:pic>
      <p:sp>
        <p:nvSpPr>
          <p:cNvPr id="18" name="TextBox 17">
            <a:extLst>
              <a:ext uri="{FF2B5EF4-FFF2-40B4-BE49-F238E27FC236}">
                <a16:creationId xmlns:a16="http://schemas.microsoft.com/office/drawing/2014/main" id="{1CCFE208-DF89-3E7D-2139-275C2C2CD106}"/>
              </a:ext>
            </a:extLst>
          </p:cNvPr>
          <p:cNvSpPr txBox="1"/>
          <p:nvPr/>
        </p:nvSpPr>
        <p:spPr>
          <a:xfrm>
            <a:off x="3148445" y="7225145"/>
            <a:ext cx="8333509" cy="461665"/>
          </a:xfrm>
          <a:prstGeom prst="rect">
            <a:avLst/>
          </a:prstGeom>
          <a:noFill/>
        </p:spPr>
        <p:txBody>
          <a:bodyPr wrap="square" rtlCol="0">
            <a:spAutoFit/>
          </a:bodyPr>
          <a:lstStyle/>
          <a:p>
            <a:pPr algn="ctr"/>
            <a:r>
              <a:rPr lang="en-IN" sz="2400" dirty="0">
                <a:solidFill>
                  <a:schemeClr val="bg1"/>
                </a:solidFill>
              </a:rPr>
              <a:t>Sample Images Of Website UI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89691"/>
          </a:xfrm>
          <a:prstGeom prst="rect">
            <a:avLst/>
          </a:prstGeom>
        </p:spPr>
      </p:pic>
      <p:sp>
        <p:nvSpPr>
          <p:cNvPr id="4" name="Text 0"/>
          <p:cNvSpPr/>
          <p:nvPr/>
        </p:nvSpPr>
        <p:spPr>
          <a:xfrm>
            <a:off x="721519" y="2623900"/>
            <a:ext cx="13348335" cy="1077516"/>
          </a:xfrm>
          <a:prstGeom prst="rect">
            <a:avLst/>
          </a:prstGeom>
          <a:noFill/>
          <a:ln/>
        </p:spPr>
        <p:txBody>
          <a:bodyPr wrap="square" lIns="0" tIns="0" rIns="0" bIns="0" rtlCol="0" anchor="t"/>
          <a:lstStyle/>
          <a:p>
            <a:pPr marL="0" indent="0" algn="ctr">
              <a:lnSpc>
                <a:spcPts val="4200"/>
              </a:lnSpc>
              <a:buNone/>
            </a:pPr>
            <a:r>
              <a:rPr lang="en-US" sz="4400" dirty="0" err="1">
                <a:solidFill>
                  <a:schemeClr val="bg1"/>
                </a:solidFill>
              </a:rPr>
              <a:t>Github</a:t>
            </a:r>
            <a:r>
              <a:rPr lang="en-US" sz="4400" dirty="0">
                <a:solidFill>
                  <a:schemeClr val="bg1"/>
                </a:solidFill>
              </a:rPr>
              <a:t> Links To The Website And The Datasets</a:t>
            </a:r>
          </a:p>
        </p:txBody>
      </p:sp>
      <p:sp>
        <p:nvSpPr>
          <p:cNvPr id="21" name="Rectangle 20">
            <a:extLst>
              <a:ext uri="{FF2B5EF4-FFF2-40B4-BE49-F238E27FC236}">
                <a16:creationId xmlns:a16="http://schemas.microsoft.com/office/drawing/2014/main" id="{AFB86EA3-E6A0-D7E5-A5C8-71B5794A8B18}"/>
              </a:ext>
            </a:extLst>
          </p:cNvPr>
          <p:cNvSpPr/>
          <p:nvPr/>
        </p:nvSpPr>
        <p:spPr>
          <a:xfrm>
            <a:off x="12885130" y="7780020"/>
            <a:ext cx="1615440" cy="333970"/>
          </a:xfrm>
          <a:prstGeom prst="rect">
            <a:avLst/>
          </a:prstGeom>
          <a:solidFill>
            <a:srgbClr val="0C0A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AstroHacks</a:t>
            </a:r>
            <a:endParaRPr lang="en-IN" dirty="0"/>
          </a:p>
        </p:txBody>
      </p:sp>
      <p:sp>
        <p:nvSpPr>
          <p:cNvPr id="22" name="TextBox 21">
            <a:extLst>
              <a:ext uri="{FF2B5EF4-FFF2-40B4-BE49-F238E27FC236}">
                <a16:creationId xmlns:a16="http://schemas.microsoft.com/office/drawing/2014/main" id="{6F46A448-A5D7-CE83-5DD4-76627EA3F22F}"/>
              </a:ext>
            </a:extLst>
          </p:cNvPr>
          <p:cNvSpPr txBox="1"/>
          <p:nvPr/>
        </p:nvSpPr>
        <p:spPr>
          <a:xfrm>
            <a:off x="1101436" y="3928020"/>
            <a:ext cx="12899145" cy="1754326"/>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bg1"/>
                </a:solidFill>
                <a:hlinkClick r:id="rId4"/>
              </a:rPr>
              <a:t>https://ajithvargheseth.github.io/NASA-Space-Apps-Challenge-TEAM-Astrohacks/</a:t>
            </a:r>
            <a:r>
              <a:rPr lang="en-IN" dirty="0">
                <a:solidFill>
                  <a:schemeClr val="bg1"/>
                </a:solidFill>
              </a:rPr>
              <a:t>  -  Link To The Website</a:t>
            </a: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hlinkClick r:id="rId5"/>
              </a:rPr>
              <a:t>https://github.com/AjithVargheseTH/NASA-Space-Apps-Challenge-TEAM-Astrohacks/tree/main/NASA%20Python%20WS</a:t>
            </a:r>
            <a:r>
              <a:rPr lang="en-IN" dirty="0">
                <a:solidFill>
                  <a:schemeClr val="bg1"/>
                </a:solidFill>
              </a:rPr>
              <a:t>  - Link  To The Datasets Used</a:t>
            </a: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hlinkClick r:id="rId6"/>
              </a:rPr>
              <a:t>https://github.com/AjithVargheseTH/NASA-Space-Apps-Challenge-TEAM-Astrohacks</a:t>
            </a:r>
            <a:r>
              <a:rPr lang="en-IN" dirty="0">
                <a:solidFill>
                  <a:schemeClr val="bg1"/>
                </a:solidFill>
              </a:rPr>
              <a:t> - Link To The </a:t>
            </a:r>
            <a:r>
              <a:rPr lang="en-IN" dirty="0" err="1">
                <a:solidFill>
                  <a:schemeClr val="bg1"/>
                </a:solidFill>
              </a:rPr>
              <a:t>Github</a:t>
            </a:r>
            <a:r>
              <a:rPr lang="en-IN" dirty="0">
                <a:solidFill>
                  <a:schemeClr val="bg1"/>
                </a:solidFill>
              </a:rPr>
              <a:t> Repository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0"/>
          <p:cNvSpPr/>
          <p:nvPr/>
        </p:nvSpPr>
        <p:spPr>
          <a:xfrm>
            <a:off x="837724" y="1761173"/>
            <a:ext cx="13203857" cy="1023591"/>
          </a:xfrm>
          <a:prstGeom prst="rect">
            <a:avLst/>
          </a:prstGeom>
          <a:noFill/>
          <a:ln/>
        </p:spPr>
        <p:txBody>
          <a:bodyPr wrap="square" lIns="0" tIns="0" rIns="0" bIns="0" rtlCol="0" anchor="t"/>
          <a:lstStyle/>
          <a:p>
            <a:pPr marL="0" indent="0" algn="ctr">
              <a:lnSpc>
                <a:spcPts val="5500"/>
              </a:lnSpc>
              <a:buNone/>
            </a:pPr>
            <a:r>
              <a:rPr lang="en-US" sz="4400" dirty="0">
                <a:solidFill>
                  <a:schemeClr val="bg1"/>
                </a:solidFill>
              </a:rPr>
              <a:t>FUTURE MODIFICATIONS</a:t>
            </a:r>
          </a:p>
        </p:txBody>
      </p:sp>
      <p:sp>
        <p:nvSpPr>
          <p:cNvPr id="5" name="Text 1"/>
          <p:cNvSpPr/>
          <p:nvPr/>
        </p:nvSpPr>
        <p:spPr>
          <a:xfrm>
            <a:off x="872598" y="2899593"/>
            <a:ext cx="12885203" cy="2732279"/>
          </a:xfrm>
          <a:prstGeom prst="rect">
            <a:avLst/>
          </a:prstGeom>
          <a:noFill/>
          <a:ln/>
        </p:spPr>
        <p:txBody>
          <a:bodyPr wrap="square" lIns="0" tIns="0" rIns="0" bIns="0" rtlCol="0" anchor="t"/>
          <a:lstStyle/>
          <a:p>
            <a:pPr marL="0" indent="0">
              <a:lnSpc>
                <a:spcPct val="150000"/>
              </a:lnSpc>
              <a:buNone/>
            </a:pPr>
            <a:r>
              <a:rPr lang="en-US" sz="4400" b="1" dirty="0">
                <a:solidFill>
                  <a:schemeClr val="bg1"/>
                </a:solidFill>
              </a:rPr>
              <a:t>In the future the website could be modified with more datasets and ML models which could help us predict the climate change values in the upcoming years.</a:t>
            </a:r>
          </a:p>
        </p:txBody>
      </p:sp>
      <p:sp>
        <p:nvSpPr>
          <p:cNvPr id="6" name="Rectangle 5">
            <a:extLst>
              <a:ext uri="{FF2B5EF4-FFF2-40B4-BE49-F238E27FC236}">
                <a16:creationId xmlns:a16="http://schemas.microsoft.com/office/drawing/2014/main" id="{9BE71937-810D-FC82-984C-4F1024B2E2ED}"/>
              </a:ext>
            </a:extLst>
          </p:cNvPr>
          <p:cNvSpPr/>
          <p:nvPr/>
        </p:nvSpPr>
        <p:spPr>
          <a:xfrm>
            <a:off x="12885130" y="7780020"/>
            <a:ext cx="1615440" cy="333970"/>
          </a:xfrm>
          <a:prstGeom prst="rect">
            <a:avLst/>
          </a:prstGeom>
          <a:solidFill>
            <a:srgbClr val="0C0A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AstroHacks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0"/>
          <p:cNvSpPr/>
          <p:nvPr/>
        </p:nvSpPr>
        <p:spPr>
          <a:xfrm>
            <a:off x="821055" y="1095354"/>
            <a:ext cx="13061200" cy="768083"/>
          </a:xfrm>
          <a:prstGeom prst="rect">
            <a:avLst/>
          </a:prstGeom>
          <a:noFill/>
          <a:ln/>
        </p:spPr>
        <p:txBody>
          <a:bodyPr wrap="square" lIns="0" tIns="0" rIns="0" bIns="0" rtlCol="0" anchor="t"/>
          <a:lstStyle/>
          <a:p>
            <a:pPr marL="0" indent="0" algn="ctr">
              <a:lnSpc>
                <a:spcPts val="5400"/>
              </a:lnSpc>
              <a:buNone/>
            </a:pPr>
            <a:r>
              <a:rPr lang="en-US" sz="5400" dirty="0">
                <a:solidFill>
                  <a:schemeClr val="bg1"/>
                </a:solidFill>
              </a:rPr>
              <a:t>Tools Used</a:t>
            </a:r>
          </a:p>
        </p:txBody>
      </p:sp>
      <p:sp>
        <p:nvSpPr>
          <p:cNvPr id="18" name="TextBox 17">
            <a:extLst>
              <a:ext uri="{FF2B5EF4-FFF2-40B4-BE49-F238E27FC236}">
                <a16:creationId xmlns:a16="http://schemas.microsoft.com/office/drawing/2014/main" id="{3A9F11BD-6E52-3B38-D3C4-21170FB8AFDC}"/>
              </a:ext>
            </a:extLst>
          </p:cNvPr>
          <p:cNvSpPr txBox="1"/>
          <p:nvPr/>
        </p:nvSpPr>
        <p:spPr>
          <a:xfrm>
            <a:off x="4010891" y="2639290"/>
            <a:ext cx="6608618" cy="2677656"/>
          </a:xfrm>
          <a:prstGeom prst="rect">
            <a:avLst/>
          </a:prstGeom>
          <a:noFill/>
        </p:spPr>
        <p:txBody>
          <a:bodyPr wrap="square" rtlCol="0">
            <a:spAutoFit/>
          </a:bodyPr>
          <a:lstStyle/>
          <a:p>
            <a:pPr marL="285750" indent="-285750">
              <a:buFont typeface="Wingdings" panose="05000000000000000000" pitchFamily="2" charset="2"/>
              <a:buChar char="q"/>
            </a:pPr>
            <a:r>
              <a:rPr lang="en-IN" sz="2800" dirty="0">
                <a:solidFill>
                  <a:schemeClr val="bg1"/>
                </a:solidFill>
              </a:rPr>
              <a:t>Cursor AI</a:t>
            </a:r>
          </a:p>
          <a:p>
            <a:pPr marL="285750" indent="-285750">
              <a:buFont typeface="Wingdings" panose="05000000000000000000" pitchFamily="2" charset="2"/>
              <a:buChar char="q"/>
            </a:pPr>
            <a:r>
              <a:rPr lang="en-IN" sz="2800" dirty="0" err="1">
                <a:solidFill>
                  <a:schemeClr val="bg1"/>
                </a:solidFill>
              </a:rPr>
              <a:t>Jupyter</a:t>
            </a:r>
            <a:r>
              <a:rPr lang="en-IN" sz="2800" dirty="0">
                <a:solidFill>
                  <a:schemeClr val="bg1"/>
                </a:solidFill>
              </a:rPr>
              <a:t> Notebook on VS Code</a:t>
            </a:r>
          </a:p>
          <a:p>
            <a:pPr marL="285750" indent="-285750">
              <a:buFont typeface="Wingdings" panose="05000000000000000000" pitchFamily="2" charset="2"/>
              <a:buChar char="q"/>
            </a:pPr>
            <a:r>
              <a:rPr lang="en-IN" sz="2800" dirty="0">
                <a:solidFill>
                  <a:schemeClr val="bg1"/>
                </a:solidFill>
              </a:rPr>
              <a:t>Excel </a:t>
            </a:r>
          </a:p>
          <a:p>
            <a:pPr marL="285750" indent="-285750">
              <a:buFont typeface="Wingdings" panose="05000000000000000000" pitchFamily="2" charset="2"/>
              <a:buChar char="q"/>
            </a:pPr>
            <a:r>
              <a:rPr lang="en-IN" sz="2800" dirty="0">
                <a:solidFill>
                  <a:schemeClr val="bg1"/>
                </a:solidFill>
              </a:rPr>
              <a:t>Kaggle for datasets</a:t>
            </a:r>
          </a:p>
          <a:p>
            <a:pPr marL="285750" indent="-285750">
              <a:buFont typeface="Wingdings" panose="05000000000000000000" pitchFamily="2" charset="2"/>
              <a:buChar char="q"/>
            </a:pPr>
            <a:r>
              <a:rPr lang="en-IN" sz="2800" dirty="0">
                <a:solidFill>
                  <a:schemeClr val="bg1"/>
                </a:solidFill>
              </a:rPr>
              <a:t>HTML,CSS</a:t>
            </a:r>
          </a:p>
          <a:p>
            <a:pPr marL="285750" indent="-285750">
              <a:buFont typeface="Wingdings" panose="05000000000000000000" pitchFamily="2" charset="2"/>
              <a:buChar char="q"/>
            </a:pPr>
            <a:r>
              <a:rPr lang="en-IN" sz="2800" dirty="0">
                <a:solidFill>
                  <a:schemeClr val="bg1"/>
                </a:solidFill>
              </a:rPr>
              <a:t>Python</a:t>
            </a:r>
          </a:p>
        </p:txBody>
      </p:sp>
      <p:sp>
        <p:nvSpPr>
          <p:cNvPr id="19" name="Rectangle 18">
            <a:extLst>
              <a:ext uri="{FF2B5EF4-FFF2-40B4-BE49-F238E27FC236}">
                <a16:creationId xmlns:a16="http://schemas.microsoft.com/office/drawing/2014/main" id="{A4E7F8F6-009D-24BE-CFCB-45060305A27A}"/>
              </a:ext>
            </a:extLst>
          </p:cNvPr>
          <p:cNvSpPr/>
          <p:nvPr/>
        </p:nvSpPr>
        <p:spPr>
          <a:xfrm>
            <a:off x="12885130" y="7780020"/>
            <a:ext cx="1615440" cy="333970"/>
          </a:xfrm>
          <a:prstGeom prst="rect">
            <a:avLst/>
          </a:prstGeom>
          <a:solidFill>
            <a:srgbClr val="0C0A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AstroHacks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328</Words>
  <Application>Microsoft Office PowerPoint</Application>
  <PresentationFormat>Custom</PresentationFormat>
  <Paragraphs>42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__Fira_Sans_3fb951</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Ajith Varghese T H</cp:lastModifiedBy>
  <cp:revision>6</cp:revision>
  <dcterms:created xsi:type="dcterms:W3CDTF">2024-10-06T04:22:15Z</dcterms:created>
  <dcterms:modified xsi:type="dcterms:W3CDTF">2024-10-06T16:28:01Z</dcterms:modified>
</cp:coreProperties>
</file>