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itchFamily="34" charset="0"/>
      <p:regular r:id="rId12"/>
      <p:bold r:id="rId13"/>
      <p:italic r:id="rId14"/>
      <p:boldItalic r:id="rId15"/>
    </p:embeddedFont>
    <p:embeddedFont>
      <p:font typeface="Canva Sans Bold"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55" d="100"/>
          <a:sy n="55" d="100"/>
        </p:scale>
        <p:origin x="-6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24" Type="http://schemas.openxmlformats.org/officeDocument/2006/relationships/image" Target="../media/image12.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5.png"/><Relationship Id="rId19" Type="http://schemas.openxmlformats.org/officeDocument/2006/relationships/image" Target="../media/image18.sv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 Id="rId22" Type="http://schemas.openxmlformats.org/officeDocument/2006/relationships/image" Target="../media/image11.png"/></Relationships>
</file>

<file path=ppt/slides/_rels/slide10.xml.rels><?xml version="1.0" encoding="UTF-8" standalone="yes"?>
<Relationships xmlns="http://schemas.openxmlformats.org/package/2006/relationships"><Relationship Id="rId13" Type="http://schemas.openxmlformats.org/officeDocument/2006/relationships/image" Target="../media/image4.svg"/><Relationship Id="rId18" Type="http://schemas.openxmlformats.org/officeDocument/2006/relationships/image" Target="../media/image27.png"/><Relationship Id="rId26" Type="http://schemas.openxmlformats.org/officeDocument/2006/relationships/image" Target="../media/image30.png"/><Relationship Id="rId39" Type="http://schemas.openxmlformats.org/officeDocument/2006/relationships/image" Target="../media/image18.svg"/><Relationship Id="rId3" Type="http://schemas.openxmlformats.org/officeDocument/2006/relationships/image" Target="../media/image27.svg"/><Relationship Id="rId34" Type="http://schemas.openxmlformats.org/officeDocument/2006/relationships/image" Target="../media/image33.png"/><Relationship Id="rId42" Type="http://schemas.openxmlformats.org/officeDocument/2006/relationships/image" Target="../media/image37.png"/><Relationship Id="rId47" Type="http://schemas.openxmlformats.org/officeDocument/2006/relationships/image" Target="../media/image2.svg"/><Relationship Id="rId50" Type="http://schemas.openxmlformats.org/officeDocument/2006/relationships/image" Target="../media/image41.png"/><Relationship Id="rId55" Type="http://schemas.openxmlformats.org/officeDocument/2006/relationships/image" Target="../media/image60.svg"/><Relationship Id="rId7" Type="http://schemas.openxmlformats.org/officeDocument/2006/relationships/image" Target="../media/image10.svg"/><Relationship Id="rId17" Type="http://schemas.openxmlformats.org/officeDocument/2006/relationships/image" Target="../media/image36.svg"/><Relationship Id="rId25" Type="http://schemas.openxmlformats.org/officeDocument/2006/relationships/image" Target="../media/image8.svg"/><Relationship Id="rId33" Type="http://schemas.openxmlformats.org/officeDocument/2006/relationships/image" Target="../media/image20.svg"/><Relationship Id="rId38" Type="http://schemas.openxmlformats.org/officeDocument/2006/relationships/image" Target="../media/image35.png"/><Relationship Id="rId46" Type="http://schemas.openxmlformats.org/officeDocument/2006/relationships/image" Target="../media/image39.png"/><Relationship Id="rId59" Type="http://schemas.openxmlformats.org/officeDocument/2006/relationships/image" Target="../media/image64.svg"/><Relationship Id="rId2" Type="http://schemas.openxmlformats.org/officeDocument/2006/relationships/image" Target="../media/image20.png"/><Relationship Id="rId16" Type="http://schemas.openxmlformats.org/officeDocument/2006/relationships/image" Target="../media/image26.png"/><Relationship Id="rId20" Type="http://schemas.openxmlformats.org/officeDocument/2006/relationships/image" Target="../media/image28.png"/><Relationship Id="rId29" Type="http://schemas.openxmlformats.org/officeDocument/2006/relationships/image" Target="../media/image44.svg"/><Relationship Id="rId41" Type="http://schemas.openxmlformats.org/officeDocument/2006/relationships/image" Target="../media/image50.svg"/><Relationship Id="rId1" Type="http://schemas.openxmlformats.org/officeDocument/2006/relationships/slideLayout" Target="../slideLayouts/slideLayout7.xml"/><Relationship Id="rId6" Type="http://schemas.openxmlformats.org/officeDocument/2006/relationships/image" Target="../media/image22.png"/><Relationship Id="rId24" Type="http://schemas.openxmlformats.org/officeDocument/2006/relationships/image" Target="../media/image29.png"/><Relationship Id="rId37" Type="http://schemas.openxmlformats.org/officeDocument/2006/relationships/image" Target="../media/image24.svg"/><Relationship Id="rId40" Type="http://schemas.openxmlformats.org/officeDocument/2006/relationships/image" Target="../media/image36.png"/><Relationship Id="rId45" Type="http://schemas.openxmlformats.org/officeDocument/2006/relationships/image" Target="../media/image52.svg"/><Relationship Id="rId58" Type="http://schemas.openxmlformats.org/officeDocument/2006/relationships/image" Target="../media/image44.png"/><Relationship Id="rId5" Type="http://schemas.openxmlformats.org/officeDocument/2006/relationships/image" Target="../media/image6.svg"/><Relationship Id="rId15" Type="http://schemas.openxmlformats.org/officeDocument/2006/relationships/image" Target="../media/image22.svg"/><Relationship Id="rId23" Type="http://schemas.openxmlformats.org/officeDocument/2006/relationships/image" Target="../media/image40.svg"/><Relationship Id="rId28" Type="http://schemas.openxmlformats.org/officeDocument/2006/relationships/image" Target="../media/image31.png"/><Relationship Id="rId36" Type="http://schemas.openxmlformats.org/officeDocument/2006/relationships/image" Target="../media/image34.png"/><Relationship Id="rId49" Type="http://schemas.openxmlformats.org/officeDocument/2006/relationships/image" Target="../media/image54.svg"/><Relationship Id="rId57" Type="http://schemas.openxmlformats.org/officeDocument/2006/relationships/image" Target="../media/image62.svg"/><Relationship Id="rId61" Type="http://schemas.openxmlformats.org/officeDocument/2006/relationships/image" Target="../media/image66.svg"/><Relationship Id="rId10" Type="http://schemas.openxmlformats.org/officeDocument/2006/relationships/image" Target="../media/image24.png"/><Relationship Id="rId19" Type="http://schemas.openxmlformats.org/officeDocument/2006/relationships/image" Target="../media/image12.svg"/><Relationship Id="rId44" Type="http://schemas.openxmlformats.org/officeDocument/2006/relationships/image" Target="../media/image38.png"/><Relationship Id="rId52" Type="http://schemas.openxmlformats.org/officeDocument/2006/relationships/image" Target="../media/image42.png"/><Relationship Id="rId60" Type="http://schemas.openxmlformats.org/officeDocument/2006/relationships/image" Target="../media/image45.png"/><Relationship Id="rId4" Type="http://schemas.openxmlformats.org/officeDocument/2006/relationships/image" Target="../media/image21.png"/><Relationship Id="rId9" Type="http://schemas.openxmlformats.org/officeDocument/2006/relationships/image" Target="../media/image34.svg"/><Relationship Id="rId14" Type="http://schemas.openxmlformats.org/officeDocument/2006/relationships/image" Target="../media/image25.png"/><Relationship Id="rId27" Type="http://schemas.openxmlformats.org/officeDocument/2006/relationships/image" Target="../media/image42.svg"/><Relationship Id="rId30" Type="http://schemas.openxmlformats.org/officeDocument/2006/relationships/image" Target="../media/image32.png"/><Relationship Id="rId35" Type="http://schemas.openxmlformats.org/officeDocument/2006/relationships/image" Target="../media/image48.svg"/><Relationship Id="rId43" Type="http://schemas.openxmlformats.org/officeDocument/2006/relationships/image" Target="../media/image16.svg"/><Relationship Id="rId48" Type="http://schemas.openxmlformats.org/officeDocument/2006/relationships/image" Target="../media/image40.png"/><Relationship Id="rId56" Type="http://schemas.openxmlformats.org/officeDocument/2006/relationships/image" Target="../media/image43.png"/><Relationship Id="rId8" Type="http://schemas.openxmlformats.org/officeDocument/2006/relationships/image" Target="../media/image23.png"/><Relationship Id="rId51" Type="http://schemas.openxmlformats.org/officeDocument/2006/relationships/image" Target="../media/image56.svg"/></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222B"/>
        </a:solidFill>
        <a:effectLst/>
      </p:bgPr>
    </p:bg>
    <p:spTree>
      <p:nvGrpSpPr>
        <p:cNvPr id="1" name=""/>
        <p:cNvGrpSpPr/>
        <p:nvPr/>
      </p:nvGrpSpPr>
      <p:grpSpPr>
        <a:xfrm>
          <a:off x="0" y="0"/>
          <a:ext cx="0" cy="0"/>
          <a:chOff x="0" y="0"/>
          <a:chExt cx="0" cy="0"/>
        </a:xfrm>
      </p:grpSpPr>
      <p:grpSp>
        <p:nvGrpSpPr>
          <p:cNvPr id="2" name="Group 2"/>
          <p:cNvGrpSpPr/>
          <p:nvPr/>
        </p:nvGrpSpPr>
        <p:grpSpPr>
          <a:xfrm>
            <a:off x="2826130" y="4066840"/>
            <a:ext cx="12635741" cy="2305719"/>
            <a:chOff x="0" y="0"/>
            <a:chExt cx="16847655" cy="3074292"/>
          </a:xfrm>
        </p:grpSpPr>
        <p:sp>
          <p:nvSpPr>
            <p:cNvPr id="3" name="TextBox 3"/>
            <p:cNvSpPr txBox="1"/>
            <p:nvPr/>
          </p:nvSpPr>
          <p:spPr>
            <a:xfrm>
              <a:off x="0" y="-133350"/>
              <a:ext cx="16847655" cy="2051049"/>
            </a:xfrm>
            <a:prstGeom prst="rect">
              <a:avLst/>
            </a:prstGeom>
          </p:spPr>
          <p:txBody>
            <a:bodyPr lIns="0" tIns="0" rIns="0" bIns="0" rtlCol="0" anchor="t">
              <a:spAutoFit/>
            </a:bodyPr>
            <a:lstStyle/>
            <a:p>
              <a:pPr algn="ctr">
                <a:lnSpc>
                  <a:spcPts val="9974"/>
                </a:lnSpc>
              </a:pPr>
              <a:r>
                <a:rPr lang="en-US" sz="9499">
                  <a:solidFill>
                    <a:srgbClr val="FCE19A"/>
                  </a:solidFill>
                  <a:latin typeface="Agrandir Narrow Bold"/>
                </a:rPr>
                <a:t>AMAZON PRIME EDA </a:t>
              </a:r>
            </a:p>
          </p:txBody>
        </p:sp>
        <p:sp>
          <p:nvSpPr>
            <p:cNvPr id="4" name="TextBox 4"/>
            <p:cNvSpPr txBox="1"/>
            <p:nvPr/>
          </p:nvSpPr>
          <p:spPr>
            <a:xfrm>
              <a:off x="0" y="2179423"/>
              <a:ext cx="16847655" cy="894869"/>
            </a:xfrm>
            <a:prstGeom prst="rect">
              <a:avLst/>
            </a:prstGeom>
          </p:spPr>
          <p:txBody>
            <a:bodyPr lIns="0" tIns="0" rIns="0" bIns="0" rtlCol="0" anchor="t">
              <a:spAutoFit/>
            </a:bodyPr>
            <a:lstStyle/>
            <a:p>
              <a:pPr algn="ctr">
                <a:lnSpc>
                  <a:spcPts val="5080"/>
                </a:lnSpc>
                <a:spcBef>
                  <a:spcPct val="0"/>
                </a:spcBef>
              </a:pPr>
              <a:r>
                <a:rPr lang="en-US" sz="3629">
                  <a:solidFill>
                    <a:srgbClr val="FFFFFF"/>
                  </a:solidFill>
                  <a:latin typeface="Agrandir Medium"/>
                </a:rPr>
                <a:t>BY AJITHA</a:t>
              </a:r>
            </a:p>
          </p:txBody>
        </p:sp>
      </p:grpSp>
      <p:sp>
        <p:nvSpPr>
          <p:cNvPr id="5" name="Freeform 5"/>
          <p:cNvSpPr/>
          <p:nvPr/>
        </p:nvSpPr>
        <p:spPr>
          <a:xfrm rot="-691521">
            <a:off x="15293290" y="7431266"/>
            <a:ext cx="3385268" cy="2543182"/>
          </a:xfrm>
          <a:custGeom>
            <a:avLst/>
            <a:gdLst/>
            <a:ahLst/>
            <a:cxnLst/>
            <a:rect l="l" t="t" r="r" b="b"/>
            <a:pathLst>
              <a:path w="3385268" h="2543182">
                <a:moveTo>
                  <a:pt x="0" y="0"/>
                </a:moveTo>
                <a:lnTo>
                  <a:pt x="3385268" y="0"/>
                </a:lnTo>
                <a:lnTo>
                  <a:pt x="3385268" y="2543183"/>
                </a:lnTo>
                <a:lnTo>
                  <a:pt x="0" y="25431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945779">
            <a:off x="15586199" y="3538466"/>
            <a:ext cx="3351026" cy="3187664"/>
          </a:xfrm>
          <a:custGeom>
            <a:avLst/>
            <a:gdLst/>
            <a:ahLst/>
            <a:cxnLst/>
            <a:rect l="l" t="t" r="r" b="b"/>
            <a:pathLst>
              <a:path w="3351026" h="3187664">
                <a:moveTo>
                  <a:pt x="0" y="0"/>
                </a:moveTo>
                <a:lnTo>
                  <a:pt x="3351026" y="0"/>
                </a:lnTo>
                <a:lnTo>
                  <a:pt x="3351026" y="3187664"/>
                </a:lnTo>
                <a:lnTo>
                  <a:pt x="0" y="318766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rot="1104632">
            <a:off x="-127322" y="4127733"/>
            <a:ext cx="2538913" cy="2319932"/>
          </a:xfrm>
          <a:custGeom>
            <a:avLst/>
            <a:gdLst/>
            <a:ahLst/>
            <a:cxnLst/>
            <a:rect l="l" t="t" r="r" b="b"/>
            <a:pathLst>
              <a:path w="2538913" h="2319932">
                <a:moveTo>
                  <a:pt x="0" y="0"/>
                </a:moveTo>
                <a:lnTo>
                  <a:pt x="2538914" y="0"/>
                </a:lnTo>
                <a:lnTo>
                  <a:pt x="2538914" y="2319933"/>
                </a:lnTo>
                <a:lnTo>
                  <a:pt x="0" y="231993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420859">
            <a:off x="11712712" y="-144974"/>
            <a:ext cx="2455787" cy="2440438"/>
          </a:xfrm>
          <a:custGeom>
            <a:avLst/>
            <a:gdLst/>
            <a:ahLst/>
            <a:cxnLst/>
            <a:rect l="l" t="t" r="r" b="b"/>
            <a:pathLst>
              <a:path w="2455787" h="2440438">
                <a:moveTo>
                  <a:pt x="0" y="0"/>
                </a:moveTo>
                <a:lnTo>
                  <a:pt x="2455787" y="0"/>
                </a:lnTo>
                <a:lnTo>
                  <a:pt x="2455787" y="2440438"/>
                </a:lnTo>
                <a:lnTo>
                  <a:pt x="0" y="2440438"/>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9" name="Freeform 9"/>
          <p:cNvSpPr/>
          <p:nvPr/>
        </p:nvSpPr>
        <p:spPr>
          <a:xfrm>
            <a:off x="0" y="428592"/>
            <a:ext cx="3596734" cy="3016760"/>
          </a:xfrm>
          <a:custGeom>
            <a:avLst/>
            <a:gdLst/>
            <a:ahLst/>
            <a:cxnLst/>
            <a:rect l="l" t="t" r="r" b="b"/>
            <a:pathLst>
              <a:path w="3596734" h="3016760">
                <a:moveTo>
                  <a:pt x="0" y="0"/>
                </a:moveTo>
                <a:lnTo>
                  <a:pt x="3596733" y="0"/>
                </a:lnTo>
                <a:lnTo>
                  <a:pt x="3596733" y="3016760"/>
                </a:lnTo>
                <a:lnTo>
                  <a:pt x="0" y="301676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10" name="Freeform 10"/>
          <p:cNvSpPr/>
          <p:nvPr/>
        </p:nvSpPr>
        <p:spPr>
          <a:xfrm rot="-954518">
            <a:off x="4070714" y="-18962"/>
            <a:ext cx="2738909" cy="1937778"/>
          </a:xfrm>
          <a:custGeom>
            <a:avLst/>
            <a:gdLst/>
            <a:ahLst/>
            <a:cxnLst/>
            <a:rect l="l" t="t" r="r" b="b"/>
            <a:pathLst>
              <a:path w="2738909" h="1937778">
                <a:moveTo>
                  <a:pt x="0" y="0"/>
                </a:moveTo>
                <a:lnTo>
                  <a:pt x="2738909" y="0"/>
                </a:lnTo>
                <a:lnTo>
                  <a:pt x="2738909" y="1937778"/>
                </a:lnTo>
                <a:lnTo>
                  <a:pt x="0" y="1937778"/>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11" name="Freeform 11"/>
          <p:cNvSpPr/>
          <p:nvPr/>
        </p:nvSpPr>
        <p:spPr>
          <a:xfrm>
            <a:off x="15359106" y="428592"/>
            <a:ext cx="3281909" cy="2428613"/>
          </a:xfrm>
          <a:custGeom>
            <a:avLst/>
            <a:gdLst/>
            <a:ahLst/>
            <a:cxnLst/>
            <a:rect l="l" t="t" r="r" b="b"/>
            <a:pathLst>
              <a:path w="3281909" h="2428613">
                <a:moveTo>
                  <a:pt x="0" y="0"/>
                </a:moveTo>
                <a:lnTo>
                  <a:pt x="3281909" y="0"/>
                </a:lnTo>
                <a:lnTo>
                  <a:pt x="3281909" y="2428613"/>
                </a:lnTo>
                <a:lnTo>
                  <a:pt x="0" y="2428613"/>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p:spPr>
      </p:sp>
      <p:sp>
        <p:nvSpPr>
          <p:cNvPr id="12" name="Freeform 12"/>
          <p:cNvSpPr/>
          <p:nvPr/>
        </p:nvSpPr>
        <p:spPr>
          <a:xfrm rot="649269">
            <a:off x="3203700" y="6372991"/>
            <a:ext cx="2745212" cy="3187473"/>
          </a:xfrm>
          <a:custGeom>
            <a:avLst/>
            <a:gdLst/>
            <a:ahLst/>
            <a:cxnLst/>
            <a:rect l="l" t="t" r="r" b="b"/>
            <a:pathLst>
              <a:path w="2745212" h="3187473">
                <a:moveTo>
                  <a:pt x="0" y="0"/>
                </a:moveTo>
                <a:lnTo>
                  <a:pt x="2745212" y="0"/>
                </a:lnTo>
                <a:lnTo>
                  <a:pt x="2745212" y="3187473"/>
                </a:lnTo>
                <a:lnTo>
                  <a:pt x="0" y="3187473"/>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p:spPr>
      </p:sp>
      <p:sp>
        <p:nvSpPr>
          <p:cNvPr id="13" name="Freeform 13"/>
          <p:cNvSpPr/>
          <p:nvPr/>
        </p:nvSpPr>
        <p:spPr>
          <a:xfrm>
            <a:off x="12144396" y="7447547"/>
            <a:ext cx="2544859" cy="2839453"/>
          </a:xfrm>
          <a:custGeom>
            <a:avLst/>
            <a:gdLst/>
            <a:ahLst/>
            <a:cxnLst/>
            <a:rect l="l" t="t" r="r" b="b"/>
            <a:pathLst>
              <a:path w="2544859" h="2839453">
                <a:moveTo>
                  <a:pt x="0" y="0"/>
                </a:moveTo>
                <a:lnTo>
                  <a:pt x="2544859" y="0"/>
                </a:lnTo>
                <a:lnTo>
                  <a:pt x="2544859" y="2839453"/>
                </a:lnTo>
                <a:lnTo>
                  <a:pt x="0" y="2839453"/>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p:spPr>
      </p:sp>
      <p:sp>
        <p:nvSpPr>
          <p:cNvPr id="14" name="Freeform 14"/>
          <p:cNvSpPr/>
          <p:nvPr/>
        </p:nvSpPr>
        <p:spPr>
          <a:xfrm rot="-496313" flipH="1">
            <a:off x="-513690" y="7129975"/>
            <a:ext cx="2646658" cy="2982150"/>
          </a:xfrm>
          <a:custGeom>
            <a:avLst/>
            <a:gdLst/>
            <a:ahLst/>
            <a:cxnLst/>
            <a:rect l="l" t="t" r="r" b="b"/>
            <a:pathLst>
              <a:path w="2646658" h="2982150">
                <a:moveTo>
                  <a:pt x="2646658" y="0"/>
                </a:moveTo>
                <a:lnTo>
                  <a:pt x="0" y="0"/>
                </a:lnTo>
                <a:lnTo>
                  <a:pt x="0" y="2982150"/>
                </a:lnTo>
                <a:lnTo>
                  <a:pt x="2646658" y="2982150"/>
                </a:lnTo>
                <a:lnTo>
                  <a:pt x="2646658" y="0"/>
                </a:lnTo>
                <a:close/>
              </a:path>
            </a:pathLst>
          </a:custGeom>
          <a:blipFill>
            <a:blip r:embed="rId20">
              <a:extLst>
                <a:ext uri="{96DAC541-7B7A-43D3-8B79-37D633B846F1}">
                  <asvg:svgBlip xmlns="" xmlns:asvg="http://schemas.microsoft.com/office/drawing/2016/SVG/main" r:embed="rId21"/>
                </a:ext>
              </a:extLst>
            </a:blip>
            <a:stretch>
              <a:fillRect/>
            </a:stretch>
          </a:blipFill>
        </p:spPr>
      </p:sp>
      <p:sp>
        <p:nvSpPr>
          <p:cNvPr id="15" name="Freeform 15"/>
          <p:cNvSpPr/>
          <p:nvPr/>
        </p:nvSpPr>
        <p:spPr>
          <a:xfrm rot="643665">
            <a:off x="7726238" y="6981261"/>
            <a:ext cx="3186840" cy="3487650"/>
          </a:xfrm>
          <a:custGeom>
            <a:avLst/>
            <a:gdLst/>
            <a:ahLst/>
            <a:cxnLst/>
            <a:rect l="l" t="t" r="r" b="b"/>
            <a:pathLst>
              <a:path w="3186840" h="3487650">
                <a:moveTo>
                  <a:pt x="0" y="0"/>
                </a:moveTo>
                <a:lnTo>
                  <a:pt x="3186840" y="0"/>
                </a:lnTo>
                <a:lnTo>
                  <a:pt x="3186840" y="3487650"/>
                </a:lnTo>
                <a:lnTo>
                  <a:pt x="0" y="3487650"/>
                </a:lnTo>
                <a:lnTo>
                  <a:pt x="0" y="0"/>
                </a:lnTo>
                <a:close/>
              </a:path>
            </a:pathLst>
          </a:custGeom>
          <a:blipFill>
            <a:blip r:embed="rId22">
              <a:extLst>
                <a:ext uri="{96DAC541-7B7A-43D3-8B79-37D633B846F1}">
                  <asvg:svgBlip xmlns="" xmlns:asvg="http://schemas.microsoft.com/office/drawing/2016/SVG/main" r:embed="rId23"/>
                </a:ext>
              </a:extLst>
            </a:blip>
            <a:stretch>
              <a:fillRect/>
            </a:stretch>
          </a:blipFill>
        </p:spPr>
      </p:sp>
      <p:sp>
        <p:nvSpPr>
          <p:cNvPr id="16" name="Freeform 16"/>
          <p:cNvSpPr/>
          <p:nvPr/>
        </p:nvSpPr>
        <p:spPr>
          <a:xfrm rot="450175">
            <a:off x="7927180" y="-122166"/>
            <a:ext cx="2658681" cy="2326346"/>
          </a:xfrm>
          <a:custGeom>
            <a:avLst/>
            <a:gdLst/>
            <a:ahLst/>
            <a:cxnLst/>
            <a:rect l="l" t="t" r="r" b="b"/>
            <a:pathLst>
              <a:path w="2658681" h="2326346">
                <a:moveTo>
                  <a:pt x="0" y="0"/>
                </a:moveTo>
                <a:lnTo>
                  <a:pt x="2658681" y="0"/>
                </a:lnTo>
                <a:lnTo>
                  <a:pt x="2658681" y="2326346"/>
                </a:lnTo>
                <a:lnTo>
                  <a:pt x="0" y="2326346"/>
                </a:lnTo>
                <a:lnTo>
                  <a:pt x="0" y="0"/>
                </a:lnTo>
                <a:close/>
              </a:path>
            </a:pathLst>
          </a:custGeom>
          <a:blipFill>
            <a:blip r:embed="rId24">
              <a:extLst>
                <a:ext uri="{96DAC541-7B7A-43D3-8B79-37D633B846F1}">
                  <asvg:svgBlip xmlns="" xmlns:asvg="http://schemas.microsoft.com/office/drawing/2016/SVG/main" r:embed="rId25"/>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222B"/>
        </a:solidFill>
        <a:effectLst/>
      </p:bgPr>
    </p:bg>
    <p:spTree>
      <p:nvGrpSpPr>
        <p:cNvPr id="1" name=""/>
        <p:cNvGrpSpPr/>
        <p:nvPr/>
      </p:nvGrpSpPr>
      <p:grpSpPr>
        <a:xfrm>
          <a:off x="0" y="0"/>
          <a:ext cx="0" cy="0"/>
          <a:chOff x="0" y="0"/>
          <a:chExt cx="0" cy="0"/>
        </a:xfrm>
      </p:grpSpPr>
      <p:sp>
        <p:nvSpPr>
          <p:cNvPr id="2" name="Freeform 2"/>
          <p:cNvSpPr/>
          <p:nvPr/>
        </p:nvSpPr>
        <p:spPr>
          <a:xfrm>
            <a:off x="2284337" y="3819460"/>
            <a:ext cx="1670007" cy="926854"/>
          </a:xfrm>
          <a:custGeom>
            <a:avLst/>
            <a:gdLst/>
            <a:ahLst/>
            <a:cxnLst/>
            <a:rect l="l" t="t" r="r" b="b"/>
            <a:pathLst>
              <a:path w="1670007" h="926854">
                <a:moveTo>
                  <a:pt x="0" y="0"/>
                </a:moveTo>
                <a:lnTo>
                  <a:pt x="1670007" y="0"/>
                </a:lnTo>
                <a:lnTo>
                  <a:pt x="1670007" y="926854"/>
                </a:lnTo>
                <a:lnTo>
                  <a:pt x="0" y="926854"/>
                </a:lnTo>
                <a:lnTo>
                  <a:pt x="0" y="0"/>
                </a:lnTo>
                <a:close/>
              </a:path>
            </a:pathLst>
          </a:custGeom>
          <a:blipFill>
            <a:blip r:embed="rId2" cstate="print">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3958371" y="7868321"/>
            <a:ext cx="1289496" cy="1178277"/>
          </a:xfrm>
          <a:custGeom>
            <a:avLst/>
            <a:gdLst/>
            <a:ahLst/>
            <a:cxnLst/>
            <a:rect l="l" t="t" r="r" b="b"/>
            <a:pathLst>
              <a:path w="1289496" h="1178277">
                <a:moveTo>
                  <a:pt x="0" y="0"/>
                </a:moveTo>
                <a:lnTo>
                  <a:pt x="1289496" y="0"/>
                </a:lnTo>
                <a:lnTo>
                  <a:pt x="1289496" y="1178277"/>
                </a:lnTo>
                <a:lnTo>
                  <a:pt x="0" y="1178277"/>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2643755" y="6400055"/>
            <a:ext cx="1404801" cy="1178277"/>
          </a:xfrm>
          <a:custGeom>
            <a:avLst/>
            <a:gdLst/>
            <a:ahLst/>
            <a:cxnLst/>
            <a:rect l="l" t="t" r="r" b="b"/>
            <a:pathLst>
              <a:path w="1404801" h="1178277">
                <a:moveTo>
                  <a:pt x="0" y="0"/>
                </a:moveTo>
                <a:lnTo>
                  <a:pt x="1404801" y="0"/>
                </a:lnTo>
                <a:lnTo>
                  <a:pt x="1404801" y="1178277"/>
                </a:lnTo>
                <a:lnTo>
                  <a:pt x="0" y="1178277"/>
                </a:lnTo>
                <a:lnTo>
                  <a:pt x="0" y="0"/>
                </a:lnTo>
                <a:close/>
              </a:path>
            </a:pathLst>
          </a:custGeom>
          <a:blipFill>
            <a:blip r:embed="rId6" cstate="print">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9441522" y="6690044"/>
            <a:ext cx="723168" cy="1178277"/>
          </a:xfrm>
          <a:custGeom>
            <a:avLst/>
            <a:gdLst/>
            <a:ahLst/>
            <a:cxnLst/>
            <a:rect l="l" t="t" r="r" b="b"/>
            <a:pathLst>
              <a:path w="723168" h="1178277">
                <a:moveTo>
                  <a:pt x="0" y="0"/>
                </a:moveTo>
                <a:lnTo>
                  <a:pt x="723168" y="0"/>
                </a:lnTo>
                <a:lnTo>
                  <a:pt x="723168" y="1178277"/>
                </a:lnTo>
                <a:lnTo>
                  <a:pt x="0" y="1178277"/>
                </a:lnTo>
                <a:lnTo>
                  <a:pt x="0" y="0"/>
                </a:lnTo>
                <a:close/>
              </a:path>
            </a:pathLst>
          </a:custGeom>
          <a:blipFill>
            <a:blip r:embed="rId8" cstate="print">
              <a:extLst>
                <a:ext uri="{96DAC541-7B7A-43D3-8B79-37D633B846F1}">
                  <asvg:svgBlip xmlns="" xmlns:asvg="http://schemas.microsoft.com/office/drawing/2016/SVG/main" r:embed="rId9"/>
                </a:ext>
              </a:extLst>
            </a:blip>
            <a:stretch>
              <a:fillRect/>
            </a:stretch>
          </a:blipFill>
        </p:spPr>
      </p:sp>
      <p:sp>
        <p:nvSpPr>
          <p:cNvPr id="7" name="Freeform 7"/>
          <p:cNvSpPr/>
          <p:nvPr/>
        </p:nvSpPr>
        <p:spPr>
          <a:xfrm>
            <a:off x="5645936" y="7868321"/>
            <a:ext cx="1238662" cy="1178277"/>
          </a:xfrm>
          <a:custGeom>
            <a:avLst/>
            <a:gdLst/>
            <a:ahLst/>
            <a:cxnLst/>
            <a:rect l="l" t="t" r="r" b="b"/>
            <a:pathLst>
              <a:path w="1238662" h="1178277">
                <a:moveTo>
                  <a:pt x="0" y="0"/>
                </a:moveTo>
                <a:lnTo>
                  <a:pt x="1238662" y="0"/>
                </a:lnTo>
                <a:lnTo>
                  <a:pt x="1238662" y="1178277"/>
                </a:lnTo>
                <a:lnTo>
                  <a:pt x="0" y="1178277"/>
                </a:lnTo>
                <a:lnTo>
                  <a:pt x="0" y="0"/>
                </a:lnTo>
                <a:close/>
              </a:path>
            </a:pathLst>
          </a:custGeom>
          <a:blipFill>
            <a:blip r:embed="rId10" cstate="print">
              <a:extLst>
                <a:ext uri="{96DAC541-7B7A-43D3-8B79-37D633B846F1}">
                  <asvg:svgBlip xmlns="" xmlns:asvg="http://schemas.microsoft.com/office/drawing/2016/SVG/main" r:embed="rId13"/>
                </a:ext>
              </a:extLst>
            </a:blip>
            <a:stretch>
              <a:fillRect/>
            </a:stretch>
          </a:blipFill>
        </p:spPr>
      </p:sp>
      <p:sp>
        <p:nvSpPr>
          <p:cNvPr id="8" name="Freeform 8"/>
          <p:cNvSpPr/>
          <p:nvPr/>
        </p:nvSpPr>
        <p:spPr>
          <a:xfrm>
            <a:off x="7282666" y="7868321"/>
            <a:ext cx="1076651" cy="1178277"/>
          </a:xfrm>
          <a:custGeom>
            <a:avLst/>
            <a:gdLst/>
            <a:ahLst/>
            <a:cxnLst/>
            <a:rect l="l" t="t" r="r" b="b"/>
            <a:pathLst>
              <a:path w="1076651" h="1178277">
                <a:moveTo>
                  <a:pt x="0" y="0"/>
                </a:moveTo>
                <a:lnTo>
                  <a:pt x="1076651" y="0"/>
                </a:lnTo>
                <a:lnTo>
                  <a:pt x="1076651" y="1178277"/>
                </a:lnTo>
                <a:lnTo>
                  <a:pt x="0" y="1178277"/>
                </a:lnTo>
                <a:lnTo>
                  <a:pt x="0" y="0"/>
                </a:lnTo>
                <a:close/>
              </a:path>
            </a:pathLst>
          </a:custGeom>
          <a:blipFill>
            <a:blip r:embed="rId14" cstate="print">
              <a:extLst>
                <a:ext uri="{96DAC541-7B7A-43D3-8B79-37D633B846F1}">
                  <asvg:svgBlip xmlns="" xmlns:asvg="http://schemas.microsoft.com/office/drawing/2016/SVG/main" r:embed="rId15"/>
                </a:ext>
              </a:extLst>
            </a:blip>
            <a:stretch>
              <a:fillRect/>
            </a:stretch>
          </a:blipFill>
        </p:spPr>
      </p:sp>
      <p:sp>
        <p:nvSpPr>
          <p:cNvPr id="9" name="Freeform 9"/>
          <p:cNvSpPr/>
          <p:nvPr/>
        </p:nvSpPr>
        <p:spPr>
          <a:xfrm>
            <a:off x="11203897" y="1028700"/>
            <a:ext cx="1809255" cy="1178277"/>
          </a:xfrm>
          <a:custGeom>
            <a:avLst/>
            <a:gdLst/>
            <a:ahLst/>
            <a:cxnLst/>
            <a:rect l="l" t="t" r="r" b="b"/>
            <a:pathLst>
              <a:path w="1809255" h="1178277">
                <a:moveTo>
                  <a:pt x="0" y="0"/>
                </a:moveTo>
                <a:lnTo>
                  <a:pt x="1809255" y="0"/>
                </a:lnTo>
                <a:lnTo>
                  <a:pt x="1809255" y="1178277"/>
                </a:lnTo>
                <a:lnTo>
                  <a:pt x="0" y="1178277"/>
                </a:lnTo>
                <a:lnTo>
                  <a:pt x="0" y="0"/>
                </a:lnTo>
                <a:close/>
              </a:path>
            </a:pathLst>
          </a:custGeom>
          <a:blipFill>
            <a:blip r:embed="rId16" cstate="print">
              <a:extLst>
                <a:ext uri="{96DAC541-7B7A-43D3-8B79-37D633B846F1}">
                  <asvg:svgBlip xmlns="" xmlns:asvg="http://schemas.microsoft.com/office/drawing/2016/SVG/main" r:embed="rId17"/>
                </a:ext>
              </a:extLst>
            </a:blip>
            <a:stretch>
              <a:fillRect/>
            </a:stretch>
          </a:blipFill>
        </p:spPr>
      </p:sp>
      <p:sp>
        <p:nvSpPr>
          <p:cNvPr id="10" name="Freeform 10"/>
          <p:cNvSpPr/>
          <p:nvPr/>
        </p:nvSpPr>
        <p:spPr>
          <a:xfrm>
            <a:off x="5404558" y="6400055"/>
            <a:ext cx="1561467" cy="1104738"/>
          </a:xfrm>
          <a:custGeom>
            <a:avLst/>
            <a:gdLst/>
            <a:ahLst/>
            <a:cxnLst/>
            <a:rect l="l" t="t" r="r" b="b"/>
            <a:pathLst>
              <a:path w="1561467" h="1104738">
                <a:moveTo>
                  <a:pt x="0" y="0"/>
                </a:moveTo>
                <a:lnTo>
                  <a:pt x="1561466" y="0"/>
                </a:lnTo>
                <a:lnTo>
                  <a:pt x="1561466" y="1104737"/>
                </a:lnTo>
                <a:lnTo>
                  <a:pt x="0" y="1104737"/>
                </a:lnTo>
                <a:lnTo>
                  <a:pt x="0" y="0"/>
                </a:lnTo>
                <a:close/>
              </a:path>
            </a:pathLst>
          </a:custGeom>
          <a:blipFill>
            <a:blip r:embed="rId18" cstate="print">
              <a:extLst>
                <a:ext uri="{96DAC541-7B7A-43D3-8B79-37D633B846F1}">
                  <asvg:svgBlip xmlns="" xmlns:asvg="http://schemas.microsoft.com/office/drawing/2016/SVG/main" r:embed="rId19"/>
                </a:ext>
              </a:extLst>
            </a:blip>
            <a:stretch>
              <a:fillRect/>
            </a:stretch>
          </a:blipFill>
        </p:spPr>
      </p:sp>
      <p:sp>
        <p:nvSpPr>
          <p:cNvPr id="12" name="Freeform 12"/>
          <p:cNvSpPr/>
          <p:nvPr/>
        </p:nvSpPr>
        <p:spPr>
          <a:xfrm>
            <a:off x="2918294" y="5112733"/>
            <a:ext cx="855724" cy="1178277"/>
          </a:xfrm>
          <a:custGeom>
            <a:avLst/>
            <a:gdLst/>
            <a:ahLst/>
            <a:cxnLst/>
            <a:rect l="l" t="t" r="r" b="b"/>
            <a:pathLst>
              <a:path w="855724" h="1178277">
                <a:moveTo>
                  <a:pt x="0" y="0"/>
                </a:moveTo>
                <a:lnTo>
                  <a:pt x="855723" y="0"/>
                </a:lnTo>
                <a:lnTo>
                  <a:pt x="855723" y="1178277"/>
                </a:lnTo>
                <a:lnTo>
                  <a:pt x="0" y="1178277"/>
                </a:lnTo>
                <a:lnTo>
                  <a:pt x="0" y="0"/>
                </a:lnTo>
                <a:close/>
              </a:path>
            </a:pathLst>
          </a:custGeom>
          <a:blipFill>
            <a:blip r:embed="rId20" cstate="print">
              <a:extLst>
                <a:ext uri="{96DAC541-7B7A-43D3-8B79-37D633B846F1}">
                  <asvg:svgBlip xmlns="" xmlns:asvg="http://schemas.microsoft.com/office/drawing/2016/SVG/main" r:embed="rId23"/>
                </a:ext>
              </a:extLst>
            </a:blip>
            <a:stretch>
              <a:fillRect/>
            </a:stretch>
          </a:blipFill>
        </p:spPr>
      </p:sp>
      <p:sp>
        <p:nvSpPr>
          <p:cNvPr id="13" name="Freeform 13"/>
          <p:cNvSpPr/>
          <p:nvPr/>
        </p:nvSpPr>
        <p:spPr>
          <a:xfrm>
            <a:off x="7173629" y="6543411"/>
            <a:ext cx="1185688" cy="1178277"/>
          </a:xfrm>
          <a:custGeom>
            <a:avLst/>
            <a:gdLst/>
            <a:ahLst/>
            <a:cxnLst/>
            <a:rect l="l" t="t" r="r" b="b"/>
            <a:pathLst>
              <a:path w="1185688" h="1178277">
                <a:moveTo>
                  <a:pt x="0" y="0"/>
                </a:moveTo>
                <a:lnTo>
                  <a:pt x="1185688" y="0"/>
                </a:lnTo>
                <a:lnTo>
                  <a:pt x="1185688" y="1178277"/>
                </a:lnTo>
                <a:lnTo>
                  <a:pt x="0" y="1178277"/>
                </a:lnTo>
                <a:lnTo>
                  <a:pt x="0" y="0"/>
                </a:lnTo>
                <a:close/>
              </a:path>
            </a:pathLst>
          </a:custGeom>
          <a:blipFill>
            <a:blip r:embed="rId24" cstate="print">
              <a:extLst>
                <a:ext uri="{96DAC541-7B7A-43D3-8B79-37D633B846F1}">
                  <asvg:svgBlip xmlns="" xmlns:asvg="http://schemas.microsoft.com/office/drawing/2016/SVG/main" r:embed="rId25"/>
                </a:ext>
              </a:extLst>
            </a:blip>
            <a:stretch>
              <a:fillRect/>
            </a:stretch>
          </a:blipFill>
        </p:spPr>
      </p:sp>
      <p:sp>
        <p:nvSpPr>
          <p:cNvPr id="14" name="Freeform 14"/>
          <p:cNvSpPr/>
          <p:nvPr/>
        </p:nvSpPr>
        <p:spPr>
          <a:xfrm>
            <a:off x="11349330" y="6543411"/>
            <a:ext cx="1451207" cy="1355065"/>
          </a:xfrm>
          <a:custGeom>
            <a:avLst/>
            <a:gdLst/>
            <a:ahLst/>
            <a:cxnLst/>
            <a:rect l="l" t="t" r="r" b="b"/>
            <a:pathLst>
              <a:path w="1451207" h="1355065">
                <a:moveTo>
                  <a:pt x="0" y="0"/>
                </a:moveTo>
                <a:lnTo>
                  <a:pt x="1451208" y="0"/>
                </a:lnTo>
                <a:lnTo>
                  <a:pt x="1451208" y="1355065"/>
                </a:lnTo>
                <a:lnTo>
                  <a:pt x="0" y="1355065"/>
                </a:lnTo>
                <a:lnTo>
                  <a:pt x="0" y="0"/>
                </a:lnTo>
                <a:close/>
              </a:path>
            </a:pathLst>
          </a:custGeom>
          <a:blipFill>
            <a:blip r:embed="rId26" cstate="print">
              <a:extLst>
                <a:ext uri="{96DAC541-7B7A-43D3-8B79-37D633B846F1}">
                  <asvg:svgBlip xmlns="" xmlns:asvg="http://schemas.microsoft.com/office/drawing/2016/SVG/main" r:embed="rId27"/>
                </a:ext>
              </a:extLst>
            </a:blip>
            <a:stretch>
              <a:fillRect/>
            </a:stretch>
          </a:blipFill>
        </p:spPr>
      </p:sp>
      <p:sp>
        <p:nvSpPr>
          <p:cNvPr id="15" name="Freeform 15"/>
          <p:cNvSpPr/>
          <p:nvPr/>
        </p:nvSpPr>
        <p:spPr>
          <a:xfrm>
            <a:off x="10201174" y="7868321"/>
            <a:ext cx="1650826" cy="1178277"/>
          </a:xfrm>
          <a:custGeom>
            <a:avLst/>
            <a:gdLst/>
            <a:ahLst/>
            <a:cxnLst/>
            <a:rect l="l" t="t" r="r" b="b"/>
            <a:pathLst>
              <a:path w="1650826" h="1178277">
                <a:moveTo>
                  <a:pt x="0" y="0"/>
                </a:moveTo>
                <a:lnTo>
                  <a:pt x="1650826" y="0"/>
                </a:lnTo>
                <a:lnTo>
                  <a:pt x="1650826" y="1178277"/>
                </a:lnTo>
                <a:lnTo>
                  <a:pt x="0" y="1178277"/>
                </a:lnTo>
                <a:lnTo>
                  <a:pt x="0" y="0"/>
                </a:lnTo>
                <a:close/>
              </a:path>
            </a:pathLst>
          </a:custGeom>
          <a:blipFill>
            <a:blip r:embed="rId28" cstate="print">
              <a:extLst>
                <a:ext uri="{96DAC541-7B7A-43D3-8B79-37D633B846F1}">
                  <asvg:svgBlip xmlns="" xmlns:asvg="http://schemas.microsoft.com/office/drawing/2016/SVG/main" r:embed="rId29"/>
                </a:ext>
              </a:extLst>
            </a:blip>
            <a:stretch>
              <a:fillRect/>
            </a:stretch>
          </a:blipFill>
        </p:spPr>
      </p:sp>
      <p:sp>
        <p:nvSpPr>
          <p:cNvPr id="17" name="Freeform 17"/>
          <p:cNvSpPr/>
          <p:nvPr/>
        </p:nvSpPr>
        <p:spPr>
          <a:xfrm>
            <a:off x="8757385" y="7868321"/>
            <a:ext cx="1045721" cy="1178277"/>
          </a:xfrm>
          <a:custGeom>
            <a:avLst/>
            <a:gdLst/>
            <a:ahLst/>
            <a:cxnLst/>
            <a:rect l="l" t="t" r="r" b="b"/>
            <a:pathLst>
              <a:path w="1045721" h="1178277">
                <a:moveTo>
                  <a:pt x="0" y="0"/>
                </a:moveTo>
                <a:lnTo>
                  <a:pt x="1045721" y="0"/>
                </a:lnTo>
                <a:lnTo>
                  <a:pt x="1045721" y="1178277"/>
                </a:lnTo>
                <a:lnTo>
                  <a:pt x="0" y="1178277"/>
                </a:lnTo>
                <a:lnTo>
                  <a:pt x="0" y="0"/>
                </a:lnTo>
                <a:close/>
              </a:path>
            </a:pathLst>
          </a:custGeom>
          <a:blipFill>
            <a:blip r:embed="rId30" cstate="print">
              <a:extLst>
                <a:ext uri="{96DAC541-7B7A-43D3-8B79-37D633B846F1}">
                  <asvg:svgBlip xmlns="" xmlns:asvg="http://schemas.microsoft.com/office/drawing/2016/SVG/main" r:embed="rId33"/>
                </a:ext>
              </a:extLst>
            </a:blip>
            <a:stretch>
              <a:fillRect/>
            </a:stretch>
          </a:blipFill>
        </p:spPr>
      </p:sp>
      <p:sp>
        <p:nvSpPr>
          <p:cNvPr id="18" name="Freeform 18"/>
          <p:cNvSpPr/>
          <p:nvPr/>
        </p:nvSpPr>
        <p:spPr>
          <a:xfrm>
            <a:off x="13689427" y="8031826"/>
            <a:ext cx="1642198" cy="1178277"/>
          </a:xfrm>
          <a:custGeom>
            <a:avLst/>
            <a:gdLst/>
            <a:ahLst/>
            <a:cxnLst/>
            <a:rect l="l" t="t" r="r" b="b"/>
            <a:pathLst>
              <a:path w="1642198" h="1178277">
                <a:moveTo>
                  <a:pt x="0" y="0"/>
                </a:moveTo>
                <a:lnTo>
                  <a:pt x="1642197" y="0"/>
                </a:lnTo>
                <a:lnTo>
                  <a:pt x="1642197" y="1178277"/>
                </a:lnTo>
                <a:lnTo>
                  <a:pt x="0" y="1178277"/>
                </a:lnTo>
                <a:lnTo>
                  <a:pt x="0" y="0"/>
                </a:lnTo>
                <a:close/>
              </a:path>
            </a:pathLst>
          </a:custGeom>
          <a:blipFill>
            <a:blip r:embed="rId34" cstate="print">
              <a:extLst>
                <a:ext uri="{96DAC541-7B7A-43D3-8B79-37D633B846F1}">
                  <asvg:svgBlip xmlns="" xmlns:asvg="http://schemas.microsoft.com/office/drawing/2016/SVG/main" r:embed="rId35"/>
                </a:ext>
              </a:extLst>
            </a:blip>
            <a:stretch>
              <a:fillRect/>
            </a:stretch>
          </a:blipFill>
        </p:spPr>
      </p:sp>
      <p:sp>
        <p:nvSpPr>
          <p:cNvPr id="19" name="Freeform 19"/>
          <p:cNvSpPr/>
          <p:nvPr/>
        </p:nvSpPr>
        <p:spPr>
          <a:xfrm>
            <a:off x="12250069" y="7868321"/>
            <a:ext cx="1346602" cy="1178277"/>
          </a:xfrm>
          <a:custGeom>
            <a:avLst/>
            <a:gdLst/>
            <a:ahLst/>
            <a:cxnLst/>
            <a:rect l="l" t="t" r="r" b="b"/>
            <a:pathLst>
              <a:path w="1346602" h="1178277">
                <a:moveTo>
                  <a:pt x="0" y="0"/>
                </a:moveTo>
                <a:lnTo>
                  <a:pt x="1346602" y="0"/>
                </a:lnTo>
                <a:lnTo>
                  <a:pt x="1346602" y="1178277"/>
                </a:lnTo>
                <a:lnTo>
                  <a:pt x="0" y="1178277"/>
                </a:lnTo>
                <a:lnTo>
                  <a:pt x="0" y="0"/>
                </a:lnTo>
                <a:close/>
              </a:path>
            </a:pathLst>
          </a:custGeom>
          <a:blipFill>
            <a:blip r:embed="rId36" cstate="print">
              <a:extLst>
                <a:ext uri="{96DAC541-7B7A-43D3-8B79-37D633B846F1}">
                  <asvg:svgBlip xmlns="" xmlns:asvg="http://schemas.microsoft.com/office/drawing/2016/SVG/main" r:embed="rId37"/>
                </a:ext>
              </a:extLst>
            </a:blip>
            <a:stretch>
              <a:fillRect/>
            </a:stretch>
          </a:blipFill>
        </p:spPr>
      </p:sp>
      <p:sp>
        <p:nvSpPr>
          <p:cNvPr id="20" name="Freeform 20"/>
          <p:cNvSpPr/>
          <p:nvPr/>
        </p:nvSpPr>
        <p:spPr>
          <a:xfrm>
            <a:off x="13378224" y="5649030"/>
            <a:ext cx="1048624" cy="1170013"/>
          </a:xfrm>
          <a:custGeom>
            <a:avLst/>
            <a:gdLst/>
            <a:ahLst/>
            <a:cxnLst/>
            <a:rect l="l" t="t" r="r" b="b"/>
            <a:pathLst>
              <a:path w="1048624" h="1170013">
                <a:moveTo>
                  <a:pt x="0" y="0"/>
                </a:moveTo>
                <a:lnTo>
                  <a:pt x="1048625" y="0"/>
                </a:lnTo>
                <a:lnTo>
                  <a:pt x="1048625" y="1170013"/>
                </a:lnTo>
                <a:lnTo>
                  <a:pt x="0" y="1170013"/>
                </a:lnTo>
                <a:lnTo>
                  <a:pt x="0" y="0"/>
                </a:lnTo>
                <a:close/>
              </a:path>
            </a:pathLst>
          </a:custGeom>
          <a:blipFill>
            <a:blip r:embed="rId38" cstate="print">
              <a:extLst>
                <a:ext uri="{96DAC541-7B7A-43D3-8B79-37D633B846F1}">
                  <asvg:svgBlip xmlns="" xmlns:asvg="http://schemas.microsoft.com/office/drawing/2016/SVG/main" r:embed="rId39"/>
                </a:ext>
              </a:extLst>
            </a:blip>
            <a:stretch>
              <a:fillRect/>
            </a:stretch>
          </a:blipFill>
        </p:spPr>
      </p:sp>
      <p:sp>
        <p:nvSpPr>
          <p:cNvPr id="21" name="Freeform 21"/>
          <p:cNvSpPr/>
          <p:nvPr/>
        </p:nvSpPr>
        <p:spPr>
          <a:xfrm>
            <a:off x="4286216" y="5214938"/>
            <a:ext cx="1061922" cy="1178277"/>
          </a:xfrm>
          <a:custGeom>
            <a:avLst/>
            <a:gdLst/>
            <a:ahLst/>
            <a:cxnLst/>
            <a:rect l="l" t="t" r="r" b="b"/>
            <a:pathLst>
              <a:path w="1061922" h="1178277">
                <a:moveTo>
                  <a:pt x="0" y="0"/>
                </a:moveTo>
                <a:lnTo>
                  <a:pt x="1061923" y="0"/>
                </a:lnTo>
                <a:lnTo>
                  <a:pt x="1061923" y="1178277"/>
                </a:lnTo>
                <a:lnTo>
                  <a:pt x="0" y="1178277"/>
                </a:lnTo>
                <a:lnTo>
                  <a:pt x="0" y="0"/>
                </a:lnTo>
                <a:close/>
              </a:path>
            </a:pathLst>
          </a:custGeom>
          <a:blipFill>
            <a:blip r:embed="rId40" cstate="print">
              <a:extLst>
                <a:ext uri="{96DAC541-7B7A-43D3-8B79-37D633B846F1}">
                  <asvg:svgBlip xmlns="" xmlns:asvg="http://schemas.microsoft.com/office/drawing/2016/SVG/main" r:embed="rId41"/>
                </a:ext>
              </a:extLst>
            </a:blip>
            <a:stretch>
              <a:fillRect/>
            </a:stretch>
          </a:blipFill>
        </p:spPr>
      </p:sp>
      <p:sp>
        <p:nvSpPr>
          <p:cNvPr id="22" name="Freeform 22"/>
          <p:cNvSpPr/>
          <p:nvPr/>
        </p:nvSpPr>
        <p:spPr>
          <a:xfrm>
            <a:off x="15004535" y="6363285"/>
            <a:ext cx="1322183" cy="1535191"/>
          </a:xfrm>
          <a:custGeom>
            <a:avLst/>
            <a:gdLst/>
            <a:ahLst/>
            <a:cxnLst/>
            <a:rect l="l" t="t" r="r" b="b"/>
            <a:pathLst>
              <a:path w="1322183" h="1535191">
                <a:moveTo>
                  <a:pt x="0" y="0"/>
                </a:moveTo>
                <a:lnTo>
                  <a:pt x="1322183" y="0"/>
                </a:lnTo>
                <a:lnTo>
                  <a:pt x="1322183" y="1535191"/>
                </a:lnTo>
                <a:lnTo>
                  <a:pt x="0" y="1535191"/>
                </a:lnTo>
                <a:lnTo>
                  <a:pt x="0" y="0"/>
                </a:lnTo>
                <a:close/>
              </a:path>
            </a:pathLst>
          </a:custGeom>
          <a:blipFill>
            <a:blip r:embed="rId42" cstate="print">
              <a:extLst>
                <a:ext uri="{96DAC541-7B7A-43D3-8B79-37D633B846F1}">
                  <asvg:svgBlip xmlns="" xmlns:asvg="http://schemas.microsoft.com/office/drawing/2016/SVG/main" r:embed="rId43"/>
                </a:ext>
              </a:extLst>
            </a:blip>
            <a:stretch>
              <a:fillRect/>
            </a:stretch>
          </a:blipFill>
        </p:spPr>
      </p:sp>
      <p:sp>
        <p:nvSpPr>
          <p:cNvPr id="23" name="Freeform 23"/>
          <p:cNvSpPr/>
          <p:nvPr/>
        </p:nvSpPr>
        <p:spPr>
          <a:xfrm>
            <a:off x="15273633" y="5055759"/>
            <a:ext cx="1053085" cy="1178277"/>
          </a:xfrm>
          <a:custGeom>
            <a:avLst/>
            <a:gdLst/>
            <a:ahLst/>
            <a:cxnLst/>
            <a:rect l="l" t="t" r="r" b="b"/>
            <a:pathLst>
              <a:path w="1053085" h="1178277">
                <a:moveTo>
                  <a:pt x="0" y="0"/>
                </a:moveTo>
                <a:lnTo>
                  <a:pt x="1053085" y="0"/>
                </a:lnTo>
                <a:lnTo>
                  <a:pt x="1053085" y="1178277"/>
                </a:lnTo>
                <a:lnTo>
                  <a:pt x="0" y="1178277"/>
                </a:lnTo>
                <a:lnTo>
                  <a:pt x="0" y="0"/>
                </a:lnTo>
                <a:close/>
              </a:path>
            </a:pathLst>
          </a:custGeom>
          <a:blipFill>
            <a:blip r:embed="rId44" cstate="print">
              <a:extLst>
                <a:ext uri="{96DAC541-7B7A-43D3-8B79-37D633B846F1}">
                  <asvg:svgBlip xmlns="" xmlns:asvg="http://schemas.microsoft.com/office/drawing/2016/SVG/main" r:embed="rId45"/>
                </a:ext>
              </a:extLst>
            </a:blip>
            <a:stretch>
              <a:fillRect/>
            </a:stretch>
          </a:blipFill>
        </p:spPr>
      </p:sp>
      <p:sp>
        <p:nvSpPr>
          <p:cNvPr id="24" name="Freeform 24"/>
          <p:cNvSpPr/>
          <p:nvPr/>
        </p:nvSpPr>
        <p:spPr>
          <a:xfrm>
            <a:off x="14924322" y="3104610"/>
            <a:ext cx="1568422" cy="1178277"/>
          </a:xfrm>
          <a:custGeom>
            <a:avLst/>
            <a:gdLst/>
            <a:ahLst/>
            <a:cxnLst/>
            <a:rect l="l" t="t" r="r" b="b"/>
            <a:pathLst>
              <a:path w="1568422" h="1178277">
                <a:moveTo>
                  <a:pt x="0" y="0"/>
                </a:moveTo>
                <a:lnTo>
                  <a:pt x="1568422" y="0"/>
                </a:lnTo>
                <a:lnTo>
                  <a:pt x="1568422" y="1178277"/>
                </a:lnTo>
                <a:lnTo>
                  <a:pt x="0" y="1178277"/>
                </a:lnTo>
                <a:lnTo>
                  <a:pt x="0" y="0"/>
                </a:lnTo>
                <a:close/>
              </a:path>
            </a:pathLst>
          </a:custGeom>
          <a:blipFill>
            <a:blip r:embed="rId46" cstate="print">
              <a:extLst>
                <a:ext uri="{96DAC541-7B7A-43D3-8B79-37D633B846F1}">
                  <asvg:svgBlip xmlns="" xmlns:asvg="http://schemas.microsoft.com/office/drawing/2016/SVG/main" r:embed="rId47"/>
                </a:ext>
              </a:extLst>
            </a:blip>
            <a:stretch>
              <a:fillRect/>
            </a:stretch>
          </a:blipFill>
        </p:spPr>
      </p:sp>
      <p:sp>
        <p:nvSpPr>
          <p:cNvPr id="25" name="Freeform 25"/>
          <p:cNvSpPr/>
          <p:nvPr/>
        </p:nvSpPr>
        <p:spPr>
          <a:xfrm>
            <a:off x="14968508" y="1028700"/>
            <a:ext cx="964714" cy="1178277"/>
          </a:xfrm>
          <a:custGeom>
            <a:avLst/>
            <a:gdLst/>
            <a:ahLst/>
            <a:cxnLst/>
            <a:rect l="l" t="t" r="r" b="b"/>
            <a:pathLst>
              <a:path w="964714" h="1178277">
                <a:moveTo>
                  <a:pt x="0" y="0"/>
                </a:moveTo>
                <a:lnTo>
                  <a:pt x="964714" y="0"/>
                </a:lnTo>
                <a:lnTo>
                  <a:pt x="964714" y="1178277"/>
                </a:lnTo>
                <a:lnTo>
                  <a:pt x="0" y="1178277"/>
                </a:lnTo>
                <a:lnTo>
                  <a:pt x="0" y="0"/>
                </a:lnTo>
                <a:close/>
              </a:path>
            </a:pathLst>
          </a:custGeom>
          <a:blipFill>
            <a:blip r:embed="rId48" cstate="print">
              <a:extLst>
                <a:ext uri="{96DAC541-7B7A-43D3-8B79-37D633B846F1}">
                  <asvg:svgBlip xmlns="" xmlns:asvg="http://schemas.microsoft.com/office/drawing/2016/SVG/main" r:embed="rId49"/>
                </a:ext>
              </a:extLst>
            </a:blip>
            <a:stretch>
              <a:fillRect/>
            </a:stretch>
          </a:blipFill>
        </p:spPr>
      </p:sp>
      <p:sp>
        <p:nvSpPr>
          <p:cNvPr id="26" name="Freeform 26"/>
          <p:cNvSpPr/>
          <p:nvPr/>
        </p:nvSpPr>
        <p:spPr>
          <a:xfrm>
            <a:off x="13689427" y="1028700"/>
            <a:ext cx="530225" cy="1178277"/>
          </a:xfrm>
          <a:custGeom>
            <a:avLst/>
            <a:gdLst/>
            <a:ahLst/>
            <a:cxnLst/>
            <a:rect l="l" t="t" r="r" b="b"/>
            <a:pathLst>
              <a:path w="530225" h="1178277">
                <a:moveTo>
                  <a:pt x="0" y="0"/>
                </a:moveTo>
                <a:lnTo>
                  <a:pt x="530224" y="0"/>
                </a:lnTo>
                <a:lnTo>
                  <a:pt x="530224" y="1178277"/>
                </a:lnTo>
                <a:lnTo>
                  <a:pt x="0" y="1178277"/>
                </a:lnTo>
                <a:lnTo>
                  <a:pt x="0" y="0"/>
                </a:lnTo>
                <a:close/>
              </a:path>
            </a:pathLst>
          </a:custGeom>
          <a:blipFill>
            <a:blip r:embed="rId50" cstate="print">
              <a:extLst>
                <a:ext uri="{96DAC541-7B7A-43D3-8B79-37D633B846F1}">
                  <asvg:svgBlip xmlns="" xmlns:asvg="http://schemas.microsoft.com/office/drawing/2016/SVG/main" r:embed="rId51"/>
                </a:ext>
              </a:extLst>
            </a:blip>
            <a:stretch>
              <a:fillRect/>
            </a:stretch>
          </a:blipFill>
        </p:spPr>
      </p:sp>
      <p:sp>
        <p:nvSpPr>
          <p:cNvPr id="28" name="Freeform 28"/>
          <p:cNvSpPr/>
          <p:nvPr/>
        </p:nvSpPr>
        <p:spPr>
          <a:xfrm>
            <a:off x="8542933" y="1028700"/>
            <a:ext cx="1988653" cy="1178277"/>
          </a:xfrm>
          <a:custGeom>
            <a:avLst/>
            <a:gdLst/>
            <a:ahLst/>
            <a:cxnLst/>
            <a:rect l="l" t="t" r="r" b="b"/>
            <a:pathLst>
              <a:path w="1988653" h="1178277">
                <a:moveTo>
                  <a:pt x="0" y="0"/>
                </a:moveTo>
                <a:lnTo>
                  <a:pt x="1988653" y="0"/>
                </a:lnTo>
                <a:lnTo>
                  <a:pt x="1988653" y="1178277"/>
                </a:lnTo>
                <a:lnTo>
                  <a:pt x="0" y="1178277"/>
                </a:lnTo>
                <a:lnTo>
                  <a:pt x="0" y="0"/>
                </a:lnTo>
                <a:close/>
              </a:path>
            </a:pathLst>
          </a:custGeom>
          <a:blipFill>
            <a:blip r:embed="rId52" cstate="print">
              <a:extLst>
                <a:ext uri="{96DAC541-7B7A-43D3-8B79-37D633B846F1}">
                  <asvg:svgBlip xmlns="" xmlns:asvg="http://schemas.microsoft.com/office/drawing/2016/SVG/main" r:embed="rId55"/>
                </a:ext>
              </a:extLst>
            </a:blip>
            <a:stretch>
              <a:fillRect/>
            </a:stretch>
          </a:blipFill>
        </p:spPr>
      </p:sp>
      <p:sp>
        <p:nvSpPr>
          <p:cNvPr id="29" name="Freeform 29"/>
          <p:cNvSpPr/>
          <p:nvPr/>
        </p:nvSpPr>
        <p:spPr>
          <a:xfrm>
            <a:off x="6422523" y="952555"/>
            <a:ext cx="1087002" cy="1178277"/>
          </a:xfrm>
          <a:custGeom>
            <a:avLst/>
            <a:gdLst/>
            <a:ahLst/>
            <a:cxnLst/>
            <a:rect l="l" t="t" r="r" b="b"/>
            <a:pathLst>
              <a:path w="1087002" h="1178277">
                <a:moveTo>
                  <a:pt x="0" y="0"/>
                </a:moveTo>
                <a:lnTo>
                  <a:pt x="1087002" y="0"/>
                </a:lnTo>
                <a:lnTo>
                  <a:pt x="1087002" y="1178277"/>
                </a:lnTo>
                <a:lnTo>
                  <a:pt x="0" y="1178277"/>
                </a:lnTo>
                <a:lnTo>
                  <a:pt x="0" y="0"/>
                </a:lnTo>
                <a:close/>
              </a:path>
            </a:pathLst>
          </a:custGeom>
          <a:blipFill>
            <a:blip r:embed="rId56" cstate="print">
              <a:extLst>
                <a:ext uri="{96DAC541-7B7A-43D3-8B79-37D633B846F1}">
                  <asvg:svgBlip xmlns="" xmlns:asvg="http://schemas.microsoft.com/office/drawing/2016/SVG/main" r:embed="rId57"/>
                </a:ext>
              </a:extLst>
            </a:blip>
            <a:stretch>
              <a:fillRect/>
            </a:stretch>
          </a:blipFill>
        </p:spPr>
      </p:sp>
      <p:sp>
        <p:nvSpPr>
          <p:cNvPr id="30" name="Freeform 30"/>
          <p:cNvSpPr/>
          <p:nvPr/>
        </p:nvSpPr>
        <p:spPr>
          <a:xfrm>
            <a:off x="4137679" y="786251"/>
            <a:ext cx="1608569" cy="1178277"/>
          </a:xfrm>
          <a:custGeom>
            <a:avLst/>
            <a:gdLst/>
            <a:ahLst/>
            <a:cxnLst/>
            <a:rect l="l" t="t" r="r" b="b"/>
            <a:pathLst>
              <a:path w="1608569" h="1178277">
                <a:moveTo>
                  <a:pt x="0" y="0"/>
                </a:moveTo>
                <a:lnTo>
                  <a:pt x="1608569" y="0"/>
                </a:lnTo>
                <a:lnTo>
                  <a:pt x="1608569" y="1178277"/>
                </a:lnTo>
                <a:lnTo>
                  <a:pt x="0" y="1178277"/>
                </a:lnTo>
                <a:lnTo>
                  <a:pt x="0" y="0"/>
                </a:lnTo>
                <a:close/>
              </a:path>
            </a:pathLst>
          </a:custGeom>
          <a:blipFill>
            <a:blip r:embed="rId58" cstate="print">
              <a:extLst>
                <a:ext uri="{96DAC541-7B7A-43D3-8B79-37D633B846F1}">
                  <asvg:svgBlip xmlns="" xmlns:asvg="http://schemas.microsoft.com/office/drawing/2016/SVG/main" r:embed="rId59"/>
                </a:ext>
              </a:extLst>
            </a:blip>
            <a:stretch>
              <a:fillRect/>
            </a:stretch>
          </a:blipFill>
        </p:spPr>
      </p:sp>
      <p:sp>
        <p:nvSpPr>
          <p:cNvPr id="31" name="Freeform 31"/>
          <p:cNvSpPr/>
          <p:nvPr/>
        </p:nvSpPr>
        <p:spPr>
          <a:xfrm>
            <a:off x="3097385" y="2051125"/>
            <a:ext cx="951171" cy="1327988"/>
          </a:xfrm>
          <a:custGeom>
            <a:avLst/>
            <a:gdLst/>
            <a:ahLst/>
            <a:cxnLst/>
            <a:rect l="l" t="t" r="r" b="b"/>
            <a:pathLst>
              <a:path w="951171" h="1327988">
                <a:moveTo>
                  <a:pt x="0" y="0"/>
                </a:moveTo>
                <a:lnTo>
                  <a:pt x="951171" y="0"/>
                </a:lnTo>
                <a:lnTo>
                  <a:pt x="951171" y="1327988"/>
                </a:lnTo>
                <a:lnTo>
                  <a:pt x="0" y="1327988"/>
                </a:lnTo>
                <a:lnTo>
                  <a:pt x="0" y="0"/>
                </a:lnTo>
                <a:close/>
              </a:path>
            </a:pathLst>
          </a:custGeom>
          <a:blipFill>
            <a:blip r:embed="rId60" cstate="print">
              <a:extLst>
                <a:ext uri="{96DAC541-7B7A-43D3-8B79-37D633B846F1}">
                  <asvg:svgBlip xmlns="" xmlns:asvg="http://schemas.microsoft.com/office/drawing/2016/SVG/main" r:embed="rId61"/>
                </a:ext>
              </a:extLst>
            </a:blip>
            <a:stretch>
              <a:fillRect/>
            </a:stretch>
          </a:blipFill>
        </p:spPr>
      </p:sp>
      <p:sp>
        <p:nvSpPr>
          <p:cNvPr id="32" name="TextBox 32"/>
          <p:cNvSpPr txBox="1"/>
          <p:nvPr/>
        </p:nvSpPr>
        <p:spPr>
          <a:xfrm>
            <a:off x="2918294" y="4292412"/>
            <a:ext cx="12225796" cy="1368424"/>
          </a:xfrm>
          <a:prstGeom prst="rect">
            <a:avLst/>
          </a:prstGeom>
        </p:spPr>
        <p:txBody>
          <a:bodyPr lIns="0" tIns="0" rIns="0" bIns="0" rtlCol="0" anchor="t">
            <a:spAutoFit/>
          </a:bodyPr>
          <a:lstStyle/>
          <a:p>
            <a:pPr marL="0" lvl="0" indent="0" algn="ctr">
              <a:lnSpc>
                <a:spcPts val="8499"/>
              </a:lnSpc>
            </a:pPr>
            <a:r>
              <a:rPr lang="en-US" sz="8499">
                <a:solidFill>
                  <a:srgbClr val="FCE19A"/>
                </a:solidFill>
                <a:latin typeface="Agrandir Narr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66288"/>
        </a:solidFill>
        <a:effectLst/>
      </p:bgPr>
    </p:bg>
    <p:spTree>
      <p:nvGrpSpPr>
        <p:cNvPr id="1" name=""/>
        <p:cNvGrpSpPr/>
        <p:nvPr/>
      </p:nvGrpSpPr>
      <p:grpSpPr>
        <a:xfrm>
          <a:off x="0" y="0"/>
          <a:ext cx="0" cy="0"/>
          <a:chOff x="0" y="0"/>
          <a:chExt cx="0" cy="0"/>
        </a:xfrm>
      </p:grpSpPr>
      <p:sp>
        <p:nvSpPr>
          <p:cNvPr id="2" name="TextBox 2"/>
          <p:cNvSpPr txBox="1"/>
          <p:nvPr/>
        </p:nvSpPr>
        <p:spPr>
          <a:xfrm>
            <a:off x="672336" y="797814"/>
            <a:ext cx="13465209" cy="8662797"/>
          </a:xfrm>
          <a:prstGeom prst="rect">
            <a:avLst/>
          </a:prstGeom>
        </p:spPr>
        <p:txBody>
          <a:bodyPr lIns="0" tIns="0" rIns="0" bIns="0" rtlCol="0" anchor="t">
            <a:spAutoFit/>
          </a:bodyPr>
          <a:lstStyle/>
          <a:p>
            <a:pPr algn="just">
              <a:lnSpc>
                <a:spcPts val="3600"/>
              </a:lnSpc>
              <a:spcBef>
                <a:spcPct val="0"/>
              </a:spcBef>
            </a:pPr>
            <a:r>
              <a:rPr lang="en-US" sz="3600">
                <a:solidFill>
                  <a:srgbClr val="FFBE24"/>
                </a:solidFill>
                <a:latin typeface="Agrandir Medium"/>
              </a:rPr>
              <a:t>Launch Date:</a:t>
            </a:r>
            <a:r>
              <a:rPr lang="en-US" sz="3600">
                <a:solidFill>
                  <a:srgbClr val="FBF3EC"/>
                </a:solidFill>
                <a:latin typeface="Agrandir Medium"/>
              </a:rPr>
              <a:t> </a:t>
            </a:r>
          </a:p>
          <a:p>
            <a:pPr algn="just">
              <a:lnSpc>
                <a:spcPts val="4967"/>
              </a:lnSpc>
            </a:pPr>
            <a:r>
              <a:rPr lang="en-US" sz="3600">
                <a:solidFill>
                  <a:srgbClr val="FBF3EC"/>
                </a:solidFill>
                <a:latin typeface="Agrandir Medium"/>
              </a:rPr>
              <a:t>Amazon Prime was first introduced in the United States in 2005.  While it wasn't an instant success, it has grown significantly since then.</a:t>
            </a:r>
          </a:p>
          <a:p>
            <a:pPr algn="just">
              <a:lnSpc>
                <a:spcPts val="4967"/>
              </a:lnSpc>
            </a:pPr>
            <a:endParaRPr/>
          </a:p>
          <a:p>
            <a:pPr algn="just">
              <a:lnSpc>
                <a:spcPts val="4967"/>
              </a:lnSpc>
            </a:pPr>
            <a:r>
              <a:rPr lang="en-US" sz="3600">
                <a:solidFill>
                  <a:srgbClr val="FFBE24"/>
                </a:solidFill>
                <a:latin typeface="Agrandir Medium"/>
              </a:rPr>
              <a:t>Customer Growth: </a:t>
            </a:r>
            <a:r>
              <a:rPr lang="en-US" sz="3600">
                <a:solidFill>
                  <a:srgbClr val="FBF3EC"/>
                </a:solidFill>
                <a:latin typeface="Agrandir Medium"/>
              </a:rPr>
              <a:t> </a:t>
            </a:r>
          </a:p>
          <a:p>
            <a:pPr algn="just">
              <a:lnSpc>
                <a:spcPts val="4967"/>
              </a:lnSpc>
            </a:pPr>
            <a:r>
              <a:rPr lang="en-US" sz="3600">
                <a:solidFill>
                  <a:srgbClr val="FBF3EC"/>
                </a:solidFill>
                <a:latin typeface="Agrandir Medium"/>
              </a:rPr>
              <a:t>Initially, Prime offered just free two-day shipping. Over time, it expanded to include many other benefits like:</a:t>
            </a:r>
          </a:p>
          <a:p>
            <a:pPr algn="just">
              <a:lnSpc>
                <a:spcPts val="4967"/>
              </a:lnSpc>
            </a:pPr>
            <a:endParaRPr/>
          </a:p>
          <a:p>
            <a:pPr algn="just">
              <a:lnSpc>
                <a:spcPts val="4967"/>
              </a:lnSpc>
            </a:pPr>
            <a:r>
              <a:rPr lang="en-US" sz="3600">
                <a:solidFill>
                  <a:srgbClr val="FBF3EC"/>
                </a:solidFill>
                <a:latin typeface="Agrandir Medium"/>
              </a:rPr>
              <a:t>Access to Amazon's streaming service, Prime Video</a:t>
            </a:r>
          </a:p>
          <a:p>
            <a:pPr algn="just">
              <a:lnSpc>
                <a:spcPts val="4967"/>
              </a:lnSpc>
            </a:pPr>
            <a:r>
              <a:rPr lang="en-US" sz="3600">
                <a:solidFill>
                  <a:srgbClr val="FBF3EC"/>
                </a:solidFill>
                <a:latin typeface="Agrandir Medium"/>
              </a:rPr>
              <a:t>Exclusive discounts and deals</a:t>
            </a:r>
          </a:p>
          <a:p>
            <a:pPr algn="just">
              <a:lnSpc>
                <a:spcPts val="4967"/>
              </a:lnSpc>
            </a:pPr>
            <a:r>
              <a:rPr lang="en-US" sz="3600">
                <a:solidFill>
                  <a:srgbClr val="FBF3EC"/>
                </a:solidFill>
                <a:latin typeface="Agrandir Medium"/>
              </a:rPr>
              <a:t>Free music streaming with Prime Music</a:t>
            </a:r>
          </a:p>
          <a:p>
            <a:pPr algn="just">
              <a:lnSpc>
                <a:spcPts val="4967"/>
              </a:lnSpc>
            </a:pPr>
            <a:r>
              <a:rPr lang="en-US" sz="3600">
                <a:solidFill>
                  <a:srgbClr val="FBF3EC"/>
                </a:solidFill>
                <a:latin typeface="Agrandir Medium"/>
              </a:rPr>
              <a:t>Free reading material with Prime Reading</a:t>
            </a:r>
          </a:p>
          <a:p>
            <a:pPr algn="just">
              <a:lnSpc>
                <a:spcPts val="4967"/>
              </a:lnSpc>
            </a:pPr>
            <a:r>
              <a:rPr lang="en-US" sz="3600">
                <a:solidFill>
                  <a:srgbClr val="FBF3EC"/>
                </a:solidFill>
                <a:latin typeface="Agrandir Medium"/>
              </a:rPr>
              <a:t>Faster delivery options</a:t>
            </a:r>
          </a:p>
        </p:txBody>
      </p:sp>
      <p:sp>
        <p:nvSpPr>
          <p:cNvPr id="3" name="Freeform 3"/>
          <p:cNvSpPr/>
          <p:nvPr/>
        </p:nvSpPr>
        <p:spPr>
          <a:xfrm>
            <a:off x="12804869" y="5544890"/>
            <a:ext cx="5483131" cy="4742110"/>
          </a:xfrm>
          <a:custGeom>
            <a:avLst/>
            <a:gdLst/>
            <a:ahLst/>
            <a:cxnLst/>
            <a:rect l="l" t="t" r="r" b="b"/>
            <a:pathLst>
              <a:path w="6799066" h="5099300">
                <a:moveTo>
                  <a:pt x="0" y="0"/>
                </a:moveTo>
                <a:lnTo>
                  <a:pt x="6799067" y="0"/>
                </a:lnTo>
                <a:lnTo>
                  <a:pt x="6799067" y="5099300"/>
                </a:lnTo>
                <a:lnTo>
                  <a:pt x="0" y="5099300"/>
                </a:lnTo>
                <a:lnTo>
                  <a:pt x="0" y="0"/>
                </a:lnTo>
                <a:close/>
              </a:path>
            </a:pathLst>
          </a:custGeom>
          <a:blipFill>
            <a:blip r:embed="rId2" cstate="print"/>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23A27"/>
        </a:solidFill>
        <a:effectLst/>
      </p:bgPr>
    </p:bg>
    <p:spTree>
      <p:nvGrpSpPr>
        <p:cNvPr id="1" name=""/>
        <p:cNvGrpSpPr/>
        <p:nvPr/>
      </p:nvGrpSpPr>
      <p:grpSpPr>
        <a:xfrm>
          <a:off x="0" y="0"/>
          <a:ext cx="0" cy="0"/>
          <a:chOff x="0" y="0"/>
          <a:chExt cx="0" cy="0"/>
        </a:xfrm>
      </p:grpSpPr>
      <p:sp>
        <p:nvSpPr>
          <p:cNvPr id="2" name="TextBox 2"/>
          <p:cNvSpPr txBox="1"/>
          <p:nvPr/>
        </p:nvSpPr>
        <p:spPr>
          <a:xfrm>
            <a:off x="357126" y="4571996"/>
            <a:ext cx="10214153" cy="948978"/>
          </a:xfrm>
          <a:prstGeom prst="rect">
            <a:avLst/>
          </a:prstGeom>
        </p:spPr>
        <p:txBody>
          <a:bodyPr wrap="square" lIns="0" tIns="0" rIns="0" bIns="0" rtlCol="0" anchor="t">
            <a:spAutoFit/>
          </a:bodyPr>
          <a:lstStyle/>
          <a:p>
            <a:pPr marL="0" lvl="0" indent="0" algn="l">
              <a:lnSpc>
                <a:spcPts val="7400"/>
              </a:lnSpc>
            </a:pPr>
            <a:r>
              <a:rPr lang="en-US" sz="7400" dirty="0">
                <a:solidFill>
                  <a:srgbClr val="FCE19A"/>
                </a:solidFill>
                <a:latin typeface="Agrandir Narrow Bold"/>
              </a:rPr>
              <a:t>INTERPRETATIONS</a:t>
            </a:r>
          </a:p>
        </p:txBody>
      </p:sp>
      <p:sp>
        <p:nvSpPr>
          <p:cNvPr id="3" name="Freeform 3"/>
          <p:cNvSpPr/>
          <p:nvPr/>
        </p:nvSpPr>
        <p:spPr>
          <a:xfrm>
            <a:off x="9448763" y="1028700"/>
            <a:ext cx="18175254" cy="10087266"/>
          </a:xfrm>
          <a:custGeom>
            <a:avLst/>
            <a:gdLst/>
            <a:ahLst/>
            <a:cxnLst/>
            <a:rect l="l" t="t" r="r" b="b"/>
            <a:pathLst>
              <a:path w="18175254" h="10087266">
                <a:moveTo>
                  <a:pt x="0" y="0"/>
                </a:moveTo>
                <a:lnTo>
                  <a:pt x="18175254" y="0"/>
                </a:lnTo>
                <a:lnTo>
                  <a:pt x="18175254" y="10087266"/>
                </a:lnTo>
                <a:lnTo>
                  <a:pt x="0" y="100872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24245289" y="-3115473"/>
            <a:ext cx="7144802" cy="10087266"/>
          </a:xfrm>
          <a:custGeom>
            <a:avLst/>
            <a:gdLst/>
            <a:ahLst/>
            <a:cxnLst/>
            <a:rect l="l" t="t" r="r" b="b"/>
            <a:pathLst>
              <a:path w="7144802" h="10087266">
                <a:moveTo>
                  <a:pt x="0" y="0"/>
                </a:moveTo>
                <a:lnTo>
                  <a:pt x="7144802" y="0"/>
                </a:lnTo>
                <a:lnTo>
                  <a:pt x="7144802" y="10087266"/>
                </a:lnTo>
                <a:lnTo>
                  <a:pt x="0" y="10087266"/>
                </a:lnTo>
                <a:lnTo>
                  <a:pt x="0" y="0"/>
                </a:lnTo>
                <a:close/>
              </a:path>
            </a:pathLst>
          </a:custGeom>
          <a:blipFill>
            <a:blip r:embed="rId2">
              <a:extLst>
                <a:ext uri="{96DAC541-7B7A-43D3-8B79-37D633B846F1}">
                  <asvg:svgBlip xmlns="" xmlns:asvg="http://schemas.microsoft.com/office/drawing/2016/SVG/main" r:embed="rId3"/>
                </a:ext>
              </a:extLst>
            </a:blip>
            <a:stretch>
              <a:fillRect l="-154384"/>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66288"/>
        </a:solidFill>
        <a:effectLst/>
      </p:bgPr>
    </p:bg>
    <p:spTree>
      <p:nvGrpSpPr>
        <p:cNvPr id="1" name=""/>
        <p:cNvGrpSpPr/>
        <p:nvPr/>
      </p:nvGrpSpPr>
      <p:grpSpPr>
        <a:xfrm>
          <a:off x="0" y="0"/>
          <a:ext cx="0" cy="0"/>
          <a:chOff x="0" y="0"/>
          <a:chExt cx="0" cy="0"/>
        </a:xfrm>
      </p:grpSpPr>
      <p:sp>
        <p:nvSpPr>
          <p:cNvPr id="2" name="Freeform 2"/>
          <p:cNvSpPr/>
          <p:nvPr/>
        </p:nvSpPr>
        <p:spPr>
          <a:xfrm>
            <a:off x="459500" y="585349"/>
            <a:ext cx="11876566" cy="5947335"/>
          </a:xfrm>
          <a:custGeom>
            <a:avLst/>
            <a:gdLst/>
            <a:ahLst/>
            <a:cxnLst/>
            <a:rect l="l" t="t" r="r" b="b"/>
            <a:pathLst>
              <a:path w="11876566" h="5947335">
                <a:moveTo>
                  <a:pt x="0" y="0"/>
                </a:moveTo>
                <a:lnTo>
                  <a:pt x="11876566" y="0"/>
                </a:lnTo>
                <a:lnTo>
                  <a:pt x="11876566" y="5947335"/>
                </a:lnTo>
                <a:lnTo>
                  <a:pt x="0" y="5947335"/>
                </a:lnTo>
                <a:lnTo>
                  <a:pt x="0" y="0"/>
                </a:lnTo>
                <a:close/>
              </a:path>
            </a:pathLst>
          </a:custGeom>
          <a:blipFill>
            <a:blip r:embed="rId2"/>
            <a:stretch>
              <a:fillRect t="-1521"/>
            </a:stretch>
          </a:blipFill>
        </p:spPr>
      </p:sp>
      <p:sp>
        <p:nvSpPr>
          <p:cNvPr id="3" name="TextBox 3"/>
          <p:cNvSpPr txBox="1"/>
          <p:nvPr/>
        </p:nvSpPr>
        <p:spPr>
          <a:xfrm>
            <a:off x="3753699" y="6924930"/>
            <a:ext cx="14248017" cy="2333370"/>
          </a:xfrm>
          <a:prstGeom prst="rect">
            <a:avLst/>
          </a:prstGeom>
        </p:spPr>
        <p:txBody>
          <a:bodyPr lIns="0" tIns="0" rIns="0" bIns="0" rtlCol="0" anchor="t">
            <a:spAutoFit/>
          </a:bodyPr>
          <a:lstStyle/>
          <a:p>
            <a:pPr algn="ctr">
              <a:lnSpc>
                <a:spcPts val="4362"/>
              </a:lnSpc>
            </a:pPr>
            <a:r>
              <a:rPr lang="en-US" sz="3116">
                <a:solidFill>
                  <a:srgbClr val="FFFFFF"/>
                </a:solidFill>
                <a:latin typeface="Canva Sans Bold"/>
              </a:rPr>
              <a:t>The count of movies or tv shows have significantly increased in the 21st century.The tv shows have been started to be released only after 1950s and increased during the 21st century.</a:t>
            </a:r>
          </a:p>
          <a:p>
            <a:pPr algn="ctr">
              <a:lnSpc>
                <a:spcPts val="5671"/>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19A"/>
        </a:solidFill>
        <a:effectLst/>
      </p:bgPr>
    </p:bg>
    <p:spTree>
      <p:nvGrpSpPr>
        <p:cNvPr id="1" name=""/>
        <p:cNvGrpSpPr/>
        <p:nvPr/>
      </p:nvGrpSpPr>
      <p:grpSpPr>
        <a:xfrm>
          <a:off x="0" y="0"/>
          <a:ext cx="0" cy="0"/>
          <a:chOff x="0" y="0"/>
          <a:chExt cx="0" cy="0"/>
        </a:xfrm>
      </p:grpSpPr>
      <p:sp>
        <p:nvSpPr>
          <p:cNvPr id="2" name="Freeform 2"/>
          <p:cNvSpPr/>
          <p:nvPr/>
        </p:nvSpPr>
        <p:spPr>
          <a:xfrm>
            <a:off x="324661" y="166303"/>
            <a:ext cx="10232619" cy="6907821"/>
          </a:xfrm>
          <a:custGeom>
            <a:avLst/>
            <a:gdLst/>
            <a:ahLst/>
            <a:cxnLst/>
            <a:rect l="l" t="t" r="r" b="b"/>
            <a:pathLst>
              <a:path w="10232619" h="6907821">
                <a:moveTo>
                  <a:pt x="0" y="0"/>
                </a:moveTo>
                <a:lnTo>
                  <a:pt x="10232618" y="0"/>
                </a:lnTo>
                <a:lnTo>
                  <a:pt x="10232618" y="6907821"/>
                </a:lnTo>
                <a:lnTo>
                  <a:pt x="0" y="6907821"/>
                </a:lnTo>
                <a:lnTo>
                  <a:pt x="0" y="0"/>
                </a:lnTo>
                <a:close/>
              </a:path>
            </a:pathLst>
          </a:custGeom>
          <a:blipFill>
            <a:blip r:embed="rId2"/>
            <a:stretch>
              <a:fillRect r="-1690"/>
            </a:stretch>
          </a:blipFill>
        </p:spPr>
      </p:sp>
      <p:sp>
        <p:nvSpPr>
          <p:cNvPr id="3" name="TextBox 3"/>
          <p:cNvSpPr txBox="1"/>
          <p:nvPr/>
        </p:nvSpPr>
        <p:spPr>
          <a:xfrm>
            <a:off x="0" y="7664834"/>
            <a:ext cx="18288000" cy="1384300"/>
          </a:xfrm>
          <a:prstGeom prst="rect">
            <a:avLst/>
          </a:prstGeom>
        </p:spPr>
        <p:txBody>
          <a:bodyPr lIns="0" tIns="0" rIns="0" bIns="0" rtlCol="0" anchor="t">
            <a:spAutoFit/>
          </a:bodyPr>
          <a:lstStyle/>
          <a:p>
            <a:pPr algn="ctr">
              <a:lnSpc>
                <a:spcPts val="5599"/>
              </a:lnSpc>
            </a:pPr>
            <a:r>
              <a:rPr lang="en-US" sz="3999">
                <a:solidFill>
                  <a:srgbClr val="000000"/>
                </a:solidFill>
                <a:latin typeface="Canva Sans Bold"/>
              </a:rPr>
              <a:t>Teen category has the highest counts,so the target audience is teenagers,and which is actually successful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23A27"/>
        </a:solidFill>
        <a:effectLst/>
      </p:bgPr>
    </p:bg>
    <p:spTree>
      <p:nvGrpSpPr>
        <p:cNvPr id="1" name=""/>
        <p:cNvGrpSpPr/>
        <p:nvPr/>
      </p:nvGrpSpPr>
      <p:grpSpPr>
        <a:xfrm>
          <a:off x="0" y="0"/>
          <a:ext cx="0" cy="0"/>
          <a:chOff x="0" y="0"/>
          <a:chExt cx="0" cy="0"/>
        </a:xfrm>
      </p:grpSpPr>
      <p:sp>
        <p:nvSpPr>
          <p:cNvPr id="2" name="Freeform 2"/>
          <p:cNvSpPr/>
          <p:nvPr/>
        </p:nvSpPr>
        <p:spPr>
          <a:xfrm>
            <a:off x="440979" y="332606"/>
            <a:ext cx="14122334" cy="6144573"/>
          </a:xfrm>
          <a:custGeom>
            <a:avLst/>
            <a:gdLst/>
            <a:ahLst/>
            <a:cxnLst/>
            <a:rect l="l" t="t" r="r" b="b"/>
            <a:pathLst>
              <a:path w="14122334" h="6144573">
                <a:moveTo>
                  <a:pt x="0" y="0"/>
                </a:moveTo>
                <a:lnTo>
                  <a:pt x="14122335" y="0"/>
                </a:lnTo>
                <a:lnTo>
                  <a:pt x="14122335" y="6144574"/>
                </a:lnTo>
                <a:lnTo>
                  <a:pt x="0" y="6144574"/>
                </a:lnTo>
                <a:lnTo>
                  <a:pt x="0" y="0"/>
                </a:lnTo>
                <a:close/>
              </a:path>
            </a:pathLst>
          </a:custGeom>
          <a:blipFill>
            <a:blip r:embed="rId2"/>
            <a:stretch>
              <a:fillRect/>
            </a:stretch>
          </a:blipFill>
        </p:spPr>
      </p:sp>
      <p:sp>
        <p:nvSpPr>
          <p:cNvPr id="3" name="TextBox 3"/>
          <p:cNvSpPr txBox="1"/>
          <p:nvPr/>
        </p:nvSpPr>
        <p:spPr>
          <a:xfrm>
            <a:off x="736485" y="7009146"/>
            <a:ext cx="15182145" cy="2908056"/>
          </a:xfrm>
          <a:prstGeom prst="rect">
            <a:avLst/>
          </a:prstGeom>
        </p:spPr>
        <p:txBody>
          <a:bodyPr lIns="0" tIns="0" rIns="0" bIns="0" rtlCol="0" anchor="t">
            <a:spAutoFit/>
          </a:bodyPr>
          <a:lstStyle/>
          <a:p>
            <a:pPr algn="ctr">
              <a:lnSpc>
                <a:spcPts val="4648"/>
              </a:lnSpc>
            </a:pPr>
            <a:r>
              <a:rPr lang="en-US" sz="3320">
                <a:solidFill>
                  <a:srgbClr val="FFFFFF"/>
                </a:solidFill>
                <a:latin typeface="Canva Sans Bold"/>
              </a:rPr>
              <a:t>The target was teenagers and the count is also higher for teenagers,this is due to the reason that teenagers are more vulnerable to the social trends and media,and they will be having access to that, with the vulnerabilities,they try to explore all the possible accesses they get unlike adults.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66288"/>
        </a:solidFill>
        <a:effectLst/>
      </p:bgPr>
    </p:bg>
    <p:spTree>
      <p:nvGrpSpPr>
        <p:cNvPr id="1" name=""/>
        <p:cNvGrpSpPr/>
        <p:nvPr/>
      </p:nvGrpSpPr>
      <p:grpSpPr>
        <a:xfrm>
          <a:off x="0" y="0"/>
          <a:ext cx="0" cy="0"/>
          <a:chOff x="0" y="0"/>
          <a:chExt cx="0" cy="0"/>
        </a:xfrm>
      </p:grpSpPr>
      <p:sp>
        <p:nvSpPr>
          <p:cNvPr id="2" name="Freeform 2"/>
          <p:cNvSpPr/>
          <p:nvPr/>
        </p:nvSpPr>
        <p:spPr>
          <a:xfrm>
            <a:off x="434760" y="302895"/>
            <a:ext cx="10931888" cy="6727316"/>
          </a:xfrm>
          <a:custGeom>
            <a:avLst/>
            <a:gdLst/>
            <a:ahLst/>
            <a:cxnLst/>
            <a:rect l="l" t="t" r="r" b="b"/>
            <a:pathLst>
              <a:path w="10931888" h="6727316">
                <a:moveTo>
                  <a:pt x="0" y="0"/>
                </a:moveTo>
                <a:lnTo>
                  <a:pt x="10931889" y="0"/>
                </a:lnTo>
                <a:lnTo>
                  <a:pt x="10931889" y="6727316"/>
                </a:lnTo>
                <a:lnTo>
                  <a:pt x="0" y="6727316"/>
                </a:lnTo>
                <a:lnTo>
                  <a:pt x="0" y="0"/>
                </a:lnTo>
                <a:close/>
              </a:path>
            </a:pathLst>
          </a:custGeom>
          <a:blipFill>
            <a:blip r:embed="rId2"/>
            <a:stretch>
              <a:fillRect/>
            </a:stretch>
          </a:blipFill>
        </p:spPr>
      </p:sp>
      <p:sp>
        <p:nvSpPr>
          <p:cNvPr id="3" name="TextBox 3"/>
          <p:cNvSpPr txBox="1"/>
          <p:nvPr/>
        </p:nvSpPr>
        <p:spPr>
          <a:xfrm>
            <a:off x="1377940" y="7233109"/>
            <a:ext cx="16633914" cy="2538660"/>
          </a:xfrm>
          <a:prstGeom prst="rect">
            <a:avLst/>
          </a:prstGeom>
        </p:spPr>
        <p:txBody>
          <a:bodyPr lIns="0" tIns="0" rIns="0" bIns="0" rtlCol="0" anchor="t">
            <a:spAutoFit/>
          </a:bodyPr>
          <a:lstStyle/>
          <a:p>
            <a:pPr algn="ctr">
              <a:lnSpc>
                <a:spcPts val="5093"/>
              </a:lnSpc>
            </a:pPr>
            <a:r>
              <a:rPr lang="en-US" sz="3638">
                <a:solidFill>
                  <a:srgbClr val="FFFFFF"/>
                </a:solidFill>
                <a:latin typeface="Canva Sans Bold"/>
              </a:rPr>
              <a:t>The highest reach is recorded by drame genre followed by comedy.These genres are preferred by the most irrespective of the gender of age. While movies have multiple genre records,tv shows are now blooming and they opt for more preferred genres.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4B084"/>
        </a:solidFill>
        <a:effectLst/>
      </p:bgPr>
    </p:bg>
    <p:spTree>
      <p:nvGrpSpPr>
        <p:cNvPr id="1" name=""/>
        <p:cNvGrpSpPr/>
        <p:nvPr/>
      </p:nvGrpSpPr>
      <p:grpSpPr>
        <a:xfrm>
          <a:off x="0" y="0"/>
          <a:ext cx="0" cy="0"/>
          <a:chOff x="0" y="0"/>
          <a:chExt cx="0" cy="0"/>
        </a:xfrm>
      </p:grpSpPr>
      <p:sp>
        <p:nvSpPr>
          <p:cNvPr id="2" name="Freeform 2"/>
          <p:cNvSpPr/>
          <p:nvPr/>
        </p:nvSpPr>
        <p:spPr>
          <a:xfrm>
            <a:off x="619698" y="-91512"/>
            <a:ext cx="17048604" cy="10378512"/>
          </a:xfrm>
          <a:custGeom>
            <a:avLst/>
            <a:gdLst/>
            <a:ahLst/>
            <a:cxnLst/>
            <a:rect l="l" t="t" r="r" b="b"/>
            <a:pathLst>
              <a:path w="17048604" h="10378512">
                <a:moveTo>
                  <a:pt x="0" y="0"/>
                </a:moveTo>
                <a:lnTo>
                  <a:pt x="17048604" y="0"/>
                </a:lnTo>
                <a:lnTo>
                  <a:pt x="17048604" y="10378512"/>
                </a:lnTo>
                <a:lnTo>
                  <a:pt x="0" y="10378512"/>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23A27"/>
        </a:solidFill>
        <a:effectLst/>
      </p:bgPr>
    </p:bg>
    <p:spTree>
      <p:nvGrpSpPr>
        <p:cNvPr id="1" name=""/>
        <p:cNvGrpSpPr/>
        <p:nvPr/>
      </p:nvGrpSpPr>
      <p:grpSpPr>
        <a:xfrm>
          <a:off x="0" y="0"/>
          <a:ext cx="0" cy="0"/>
          <a:chOff x="0" y="0"/>
          <a:chExt cx="0" cy="0"/>
        </a:xfrm>
      </p:grpSpPr>
      <p:sp>
        <p:nvSpPr>
          <p:cNvPr id="2" name="TextBox 2"/>
          <p:cNvSpPr txBox="1"/>
          <p:nvPr/>
        </p:nvSpPr>
        <p:spPr>
          <a:xfrm>
            <a:off x="1028700" y="2287770"/>
            <a:ext cx="14016135" cy="5083709"/>
          </a:xfrm>
          <a:prstGeom prst="rect">
            <a:avLst/>
          </a:prstGeom>
        </p:spPr>
        <p:txBody>
          <a:bodyPr lIns="0" tIns="0" rIns="0" bIns="0" rtlCol="0" anchor="t">
            <a:spAutoFit/>
          </a:bodyPr>
          <a:lstStyle/>
          <a:p>
            <a:pPr algn="just">
              <a:lnSpc>
                <a:spcPts val="6879"/>
              </a:lnSpc>
            </a:pPr>
            <a:r>
              <a:rPr lang="en-US" sz="3004">
                <a:solidFill>
                  <a:srgbClr val="FFFFFF"/>
                </a:solidFill>
                <a:latin typeface="Canva Sans Bold"/>
              </a:rPr>
              <a:t>While in the early 20th century, young kids weren’t considered as the target audience,while in the 21st century,all the type of people are targeted by the artists and media. Due to the increased consumption of media, these days all the people irrespective of age are getting access for the media consumption,and hence the arts are made for all type of audience!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294</Words>
  <Application>Microsoft Office PowerPoint</Application>
  <PresentationFormat>Custom</PresentationFormat>
  <Paragraphs>20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Agrandir Narrow Bold</vt:lpstr>
      <vt:lpstr>Agrandir Medium</vt:lpstr>
      <vt:lpstr>Calibri</vt:lpstr>
      <vt:lpstr>Canva Sans Bold</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prime eda</dc:title>
  <cp:lastModifiedBy>J N Padmini</cp:lastModifiedBy>
  <cp:revision>4</cp:revision>
  <dcterms:created xsi:type="dcterms:W3CDTF">2006-08-16T00:00:00Z</dcterms:created>
  <dcterms:modified xsi:type="dcterms:W3CDTF">2024-05-06T13:50:24Z</dcterms:modified>
  <dc:identifier>DAGEW0fCUR8</dc:identifier>
</cp:coreProperties>
</file>